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0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94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657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37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206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118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808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668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641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719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517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361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A450C-DF8E-48F7-886C-E9A3A4FBB127}" type="datetimeFigureOut">
              <a:rPr lang="id-ID" smtClean="0"/>
              <a:t>11/09/2015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B79C-8A5C-488E-9849-D007FE9679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48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TEMU III</a:t>
            </a:r>
            <a:endParaRPr lang="id-ID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5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/>
              <a:t>Kaji pustaka</a:t>
            </a:r>
          </a:p>
          <a:p>
            <a:pPr lvl="0"/>
            <a:endParaRPr lang="en-US" sz="2800" b="1" dirty="0" smtClean="0"/>
          </a:p>
          <a:p>
            <a:pPr lvl="0"/>
            <a:r>
              <a:rPr lang="en-US" sz="2800" b="1" dirty="0" smtClean="0"/>
              <a:t>F</a:t>
            </a:r>
            <a:r>
              <a:rPr lang="id-ID" sz="2800" b="1" dirty="0" smtClean="0"/>
              <a:t>ungsi </a:t>
            </a:r>
            <a:r>
              <a:rPr lang="id-ID" sz="2800" b="1" dirty="0"/>
              <a:t>penting:</a:t>
            </a:r>
          </a:p>
          <a:p>
            <a:pPr lvl="1"/>
            <a:r>
              <a:rPr lang="en-US" sz="2800" b="1" dirty="0"/>
              <a:t>P</a:t>
            </a:r>
            <a:r>
              <a:rPr lang="id-ID" sz="2800" b="1" dirty="0" smtClean="0"/>
              <a:t>astikan sdr tdk </a:t>
            </a:r>
            <a:r>
              <a:rPr lang="en-US" sz="2800" b="1" dirty="0" smtClean="0"/>
              <a:t>l</a:t>
            </a:r>
            <a:r>
              <a:rPr lang="id-ID" sz="2800" b="1" dirty="0" smtClean="0"/>
              <a:t>akukan </a:t>
            </a:r>
            <a:r>
              <a:rPr lang="id-ID" sz="2800" b="1" dirty="0"/>
              <a:t>riset </a:t>
            </a:r>
            <a:r>
              <a:rPr lang="id-ID" sz="2800" b="1" dirty="0" smtClean="0"/>
              <a:t>yg </a:t>
            </a:r>
            <a:r>
              <a:rPr lang="id-ID" sz="2800" b="1" dirty="0"/>
              <a:t>sama </a:t>
            </a:r>
            <a:r>
              <a:rPr lang="id-ID" sz="2800" b="1" dirty="0" smtClean="0"/>
              <a:t>dgn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sblm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nya</a:t>
            </a:r>
            <a:r>
              <a:rPr lang="id-ID" sz="2800" b="1" dirty="0" smtClean="0"/>
              <a:t> </a:t>
            </a:r>
            <a:endParaRPr lang="id-ID" sz="2800" b="1" dirty="0"/>
          </a:p>
          <a:p>
            <a:pPr lvl="1"/>
            <a:r>
              <a:rPr lang="en-US" sz="2800" b="1" dirty="0"/>
              <a:t>B</a:t>
            </a:r>
            <a:r>
              <a:rPr lang="id-ID" sz="2800" b="1" dirty="0" smtClean="0"/>
              <a:t>erikan </a:t>
            </a:r>
            <a:r>
              <a:rPr lang="id-ID" sz="2800" b="1" dirty="0"/>
              <a:t>kredit </a:t>
            </a:r>
            <a:r>
              <a:rPr lang="id-ID" sz="2800" b="1" dirty="0" smtClean="0"/>
              <a:t>kpd yg tlh lakukan </a:t>
            </a:r>
            <a:r>
              <a:rPr lang="id-ID" sz="2800" b="1" dirty="0"/>
              <a:t>riset terkait </a:t>
            </a:r>
            <a:r>
              <a:rPr lang="id-ID" sz="2800" b="1" dirty="0" smtClean="0"/>
              <a:t>sblmnya </a:t>
            </a:r>
            <a:endParaRPr lang="id-ID" sz="2800" b="1" dirty="0"/>
          </a:p>
          <a:p>
            <a:pPr lvl="1"/>
            <a:r>
              <a:rPr lang="en-US" sz="2800" b="1" dirty="0"/>
              <a:t>T</a:t>
            </a:r>
            <a:r>
              <a:rPr lang="id-ID" sz="2800" b="1" dirty="0" smtClean="0"/>
              <a:t>unjukkan </a:t>
            </a:r>
            <a:r>
              <a:rPr lang="id-ID" sz="2800" b="1" dirty="0"/>
              <a:t>penguasaan </a:t>
            </a:r>
            <a:r>
              <a:rPr lang="id-ID" sz="2800" b="1" dirty="0" smtClean="0"/>
              <a:t>sdr t</a:t>
            </a:r>
            <a:r>
              <a:rPr lang="en-US" sz="2800" b="1" dirty="0" err="1" smtClean="0"/>
              <a:t>hd</a:t>
            </a:r>
            <a:r>
              <a:rPr lang="id-ID" sz="2800" b="1" dirty="0" smtClean="0"/>
              <a:t> </a:t>
            </a:r>
            <a:r>
              <a:rPr lang="id-ID" sz="2800" b="1" dirty="0"/>
              <a:t>masalah riset. </a:t>
            </a:r>
          </a:p>
          <a:p>
            <a:pPr lvl="1"/>
            <a:r>
              <a:rPr lang="en-US" sz="2800" b="1" dirty="0"/>
              <a:t>T</a:t>
            </a:r>
            <a:r>
              <a:rPr lang="id-ID" sz="2800" b="1" dirty="0" smtClean="0"/>
              <a:t>unjukkan sdr </a:t>
            </a:r>
            <a:r>
              <a:rPr lang="en-US" sz="2800" b="1" dirty="0" err="1" smtClean="0"/>
              <a:t>paham</a:t>
            </a:r>
            <a:r>
              <a:rPr lang="en-US" sz="2800" b="1" dirty="0" smtClean="0"/>
              <a:t> </a:t>
            </a:r>
            <a:r>
              <a:rPr lang="id-ID" sz="2800" b="1" dirty="0" smtClean="0"/>
              <a:t>thd </a:t>
            </a:r>
            <a:r>
              <a:rPr lang="id-ID" sz="2800" b="1" dirty="0"/>
              <a:t>teori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isu</a:t>
            </a:r>
            <a:r>
              <a:rPr lang="en-US" sz="2800" b="1" baseline="30000" dirty="0" smtClean="0"/>
              <a:t>2</a:t>
            </a:r>
            <a:r>
              <a:rPr lang="id-ID" sz="2800" b="1" dirty="0" smtClean="0"/>
              <a:t> terkait dgn per</a:t>
            </a:r>
            <a:r>
              <a:rPr lang="en-US" sz="2800" b="1" dirty="0" smtClean="0"/>
              <a:t>?</a:t>
            </a:r>
            <a:r>
              <a:rPr lang="id-ID" sz="2800" b="1" dirty="0" smtClean="0"/>
              <a:t>an </a:t>
            </a:r>
            <a:r>
              <a:rPr lang="id-ID" sz="2800" b="1" dirty="0"/>
              <a:t>riset saudara. </a:t>
            </a:r>
          </a:p>
          <a:p>
            <a:pPr lvl="1"/>
            <a:r>
              <a:rPr lang="en-US" sz="2800" b="1" dirty="0"/>
              <a:t>T</a:t>
            </a:r>
            <a:r>
              <a:rPr lang="id-ID" sz="2800" b="1" dirty="0" smtClean="0"/>
              <a:t>unjukkan sdr </a:t>
            </a: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id-ID" sz="2800" b="1" dirty="0" smtClean="0"/>
              <a:t> evaluasi </a:t>
            </a:r>
            <a:r>
              <a:rPr lang="id-ID" sz="2800" b="1" dirty="0"/>
              <a:t>kritis informasi </a:t>
            </a:r>
            <a:r>
              <a:rPr lang="id-ID" sz="2800" b="1" dirty="0" smtClean="0"/>
              <a:t>dr </a:t>
            </a:r>
            <a:r>
              <a:rPr lang="id-ID" sz="2800" b="1" dirty="0"/>
              <a:t>pustaka </a:t>
            </a:r>
            <a:r>
              <a:rPr lang="id-ID" sz="2800" b="1" dirty="0" smtClean="0"/>
              <a:t>yg </a:t>
            </a:r>
            <a:r>
              <a:rPr lang="id-ID" sz="2800" b="1" dirty="0"/>
              <a:t>relevan. </a:t>
            </a:r>
          </a:p>
          <a:p>
            <a:pPr lvl="1"/>
            <a:r>
              <a:rPr lang="en-US" sz="2800" b="1" dirty="0"/>
              <a:t>T</a:t>
            </a:r>
            <a:r>
              <a:rPr lang="id-ID" sz="2800" b="1" dirty="0" smtClean="0"/>
              <a:t>unjukkan saudara </a:t>
            </a: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id-ID" sz="2800" b="1" dirty="0" smtClean="0"/>
              <a:t>dlm </a:t>
            </a:r>
            <a:r>
              <a:rPr lang="id-ID" sz="2800" b="1" dirty="0"/>
              <a:t>memadukan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mensintesakan pustaka </a:t>
            </a:r>
            <a:r>
              <a:rPr lang="id-ID" sz="2800" b="1" dirty="0" smtClean="0"/>
              <a:t>yg </a:t>
            </a:r>
            <a:r>
              <a:rPr lang="id-ID" sz="2800" b="1" dirty="0"/>
              <a:t>ada. </a:t>
            </a:r>
          </a:p>
          <a:p>
            <a:pPr lvl="1"/>
            <a:r>
              <a:rPr lang="en-US" sz="2800" b="1" dirty="0"/>
              <a:t>S</a:t>
            </a:r>
            <a:r>
              <a:rPr lang="id-ID" sz="2800" b="1" dirty="0" smtClean="0"/>
              <a:t>ampaikan </a:t>
            </a:r>
            <a:r>
              <a:rPr lang="id-ID" sz="2800" b="1" dirty="0"/>
              <a:t>pandangan teoritis </a:t>
            </a:r>
            <a:r>
              <a:rPr lang="id-ID" sz="2800" b="1" dirty="0" smtClean="0"/>
              <a:t>yg </a:t>
            </a:r>
            <a:r>
              <a:rPr lang="id-ID" sz="2800" b="1" dirty="0"/>
              <a:t>baru </a:t>
            </a:r>
            <a:r>
              <a:rPr lang="id-ID" sz="2800" b="1" dirty="0" smtClean="0"/>
              <a:t>a</a:t>
            </a:r>
            <a:r>
              <a:rPr lang="en-US" sz="2800" b="1" dirty="0" smtClean="0"/>
              <a:t>/</a:t>
            </a:r>
            <a:r>
              <a:rPr lang="id-ID" sz="2800" b="1" dirty="0" smtClean="0"/>
              <a:t> </a:t>
            </a:r>
            <a:r>
              <a:rPr lang="en-US" sz="2800" b="1" dirty="0" smtClean="0"/>
              <a:t>k</a:t>
            </a:r>
            <a:r>
              <a:rPr lang="id-ID" sz="2800" b="1" dirty="0" smtClean="0"/>
              <a:t>embangkan </a:t>
            </a:r>
            <a:r>
              <a:rPr lang="id-ID" sz="2800" b="1" dirty="0"/>
              <a:t>suatu model baru </a:t>
            </a:r>
            <a:r>
              <a:rPr lang="id-ID" sz="2800" b="1" dirty="0" smtClean="0"/>
              <a:t>dlm </a:t>
            </a:r>
            <a:r>
              <a:rPr lang="id-ID" sz="2800" b="1" dirty="0"/>
              <a:t>kerangka konsep riset. </a:t>
            </a:r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37783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314" y="1219200"/>
            <a:ext cx="8382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/>
              <a:t>Kekurangan yang sering ditemui dalam kaji pustaka</a:t>
            </a:r>
          </a:p>
          <a:p>
            <a:pPr lvl="1"/>
            <a:endParaRPr lang="en-US" sz="2800" b="1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 smtClean="0"/>
              <a:t>Kurang </a:t>
            </a:r>
            <a:r>
              <a:rPr lang="id-ID" sz="2800" b="1" dirty="0"/>
              <a:t>terorganisir dan kurang terstruktur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Kurang fokus, kurang menyatu dan tidak koheren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Banyak pengulangan dan tidak efisien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Gagal dalam sitasi pustaka yang penting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Gagal menyesuaikan </a:t>
            </a:r>
            <a:r>
              <a:rPr lang="id-ID" sz="2800" b="1" dirty="0" smtClean="0"/>
              <a:t>dgn </a:t>
            </a:r>
            <a:r>
              <a:rPr lang="id-ID" sz="2800" b="1" dirty="0"/>
              <a:t>perkembangan terbaru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Gagal mengevaluasi kritis pustaka yang disitasi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Mensitasi pustaka </a:t>
            </a:r>
            <a:r>
              <a:rPr lang="id-ID" sz="2800" b="1" dirty="0" smtClean="0"/>
              <a:t>yg tdk </a:t>
            </a:r>
            <a:r>
              <a:rPr lang="id-ID" sz="2800" b="1" dirty="0"/>
              <a:t>relevan </a:t>
            </a:r>
            <a:r>
              <a:rPr lang="en-US" sz="2800" b="1" dirty="0"/>
              <a:t>&amp;</a:t>
            </a:r>
            <a:r>
              <a:rPr lang="id-ID" sz="2800" b="1" dirty="0" smtClean="0"/>
              <a:t> tdk </a:t>
            </a:r>
            <a:r>
              <a:rPr lang="id-ID" sz="2800" b="1" dirty="0"/>
              <a:t>bermutu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Terlalu banyak menggunakan sumber sekunder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610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38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i="1" dirty="0"/>
              <a:t>Metode</a:t>
            </a:r>
            <a:r>
              <a:rPr lang="id-ID" sz="4400" b="1" i="1" dirty="0" smtClean="0"/>
              <a:t>:</a:t>
            </a:r>
            <a:endParaRPr lang="en-US" sz="4400" b="1" i="1" dirty="0" smtClean="0"/>
          </a:p>
          <a:p>
            <a:endParaRPr lang="id-ID" sz="2800" b="1" dirty="0"/>
          </a:p>
          <a:p>
            <a:pPr lvl="0"/>
            <a:r>
              <a:rPr lang="id-ID" sz="2800" b="1" dirty="0"/>
              <a:t>Seksi metode sangat penting karena memberitahukan kepada penilai bagaimana rencana saudara menjawab pertanyaan riset.  Metode menyampaikan rencana kerja dan menjelaskan kegiatan yang perlu untuk menyelesaikan riset. </a:t>
            </a:r>
            <a:endParaRPr lang="en-US" sz="2800" b="1" dirty="0" smtClean="0"/>
          </a:p>
          <a:p>
            <a:pPr lvl="0"/>
            <a:endParaRPr lang="id-ID" sz="2800" b="1" dirty="0"/>
          </a:p>
          <a:p>
            <a:pPr lvl="0"/>
            <a:r>
              <a:rPr lang="id-ID" sz="2800" b="1" dirty="0"/>
              <a:t>Pedoman umum menulis seksi metode yaitu memuat informasi cukup guna menilai apakah metode sesuai dan memadai.  Beberapa orang menyarankan deskripsi perlu rinci sehingga periset lain dapat mengulang riset saudara.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372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/>
              <a:t>Untuk riset kuantitatif, seksi metode perlu memuat </a:t>
            </a:r>
            <a:r>
              <a:rPr lang="id-ID" sz="2800" b="1" dirty="0" smtClean="0"/>
              <a:t>hal:</a:t>
            </a:r>
            <a:endParaRPr lang="en-US" sz="2800" b="1" dirty="0" smtClean="0"/>
          </a:p>
          <a:p>
            <a:pPr lvl="0"/>
            <a:r>
              <a:rPr lang="id-ID" sz="2800" b="1" dirty="0" smtClean="0"/>
              <a:t> </a:t>
            </a:r>
            <a:endParaRPr lang="id-ID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Rancangan – apakah riset observasi atau eksperimen? Spesifikasi rancangan yang </a:t>
            </a:r>
            <a:r>
              <a:rPr lang="en-US" sz="2800" b="1" dirty="0" smtClean="0"/>
              <a:t>di</a:t>
            </a:r>
            <a:r>
              <a:rPr lang="id-ID" sz="2800" b="1" dirty="0" smtClean="0"/>
              <a:t>pilih</a:t>
            </a:r>
            <a:r>
              <a:rPr lang="id-ID" sz="2800" b="1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Subyek atau peserta riset – siapa peserta riset saudara? Bagimana prosedur sampling?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Instrumen – isntrumen pengukuran </a:t>
            </a:r>
            <a:r>
              <a:rPr lang="id-ID" sz="2800" b="1" dirty="0" smtClean="0"/>
              <a:t>seper</a:t>
            </a:r>
            <a:r>
              <a:rPr lang="en-US" sz="2800" b="1" dirty="0" smtClean="0"/>
              <a:t>t</a:t>
            </a:r>
            <a:r>
              <a:rPr lang="id-ID" sz="2800" b="1" dirty="0" smtClean="0"/>
              <a:t>i </a:t>
            </a:r>
            <a:r>
              <a:rPr lang="id-ID" sz="2800" b="1" dirty="0"/>
              <a:t>apa yang digunakan? Mengapa digunakan instrumen tersebut? Sejauh mana validitas dan reliabilitas instrument tersebut?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Prosedur – Bagaimana rencana saudara melaksanakan riset? Kegiatan apa saja yang dilakukan? Berapa lama riset akan berlangsung?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/>
              <a:t> </a:t>
            </a:r>
            <a:endParaRPr lang="id-ID" sz="2800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6846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/>
              <a:t>Penting meyakinkan penilai atau pembaca tentang dampak potensial riset saudara.  </a:t>
            </a:r>
            <a:endParaRPr lang="en-US" sz="3600" b="1" dirty="0" smtClean="0"/>
          </a:p>
          <a:p>
            <a:endParaRPr lang="en-US" sz="3600" b="1" dirty="0"/>
          </a:p>
          <a:p>
            <a:r>
              <a:rPr lang="id-ID" sz="3600" b="1" dirty="0" smtClean="0"/>
              <a:t>Tunjukkan </a:t>
            </a:r>
            <a:r>
              <a:rPr lang="id-ID" sz="3600" b="1" dirty="0"/>
              <a:t>bahwa saudara antusias dan percaya diri saudara, tetapi juga kelemahan riset dengan jastifikasi waktu, pembiyaan, dan status pengembangan riset. </a:t>
            </a:r>
          </a:p>
        </p:txBody>
      </p:sp>
    </p:spTree>
    <p:extLst>
      <p:ext uri="{BB962C8B-B14F-4D97-AF65-F5344CB8AC3E}">
        <p14:creationId xmlns:p14="http://schemas.microsoft.com/office/powerpoint/2010/main" val="43491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69686"/>
            <a:ext cx="8001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i="1" dirty="0"/>
              <a:t>Menyusun </a:t>
            </a:r>
            <a:r>
              <a:rPr lang="id-ID" sz="4400" b="1" i="1" dirty="0" smtClean="0"/>
              <a:t>anggaran</a:t>
            </a:r>
            <a:endParaRPr lang="en-US" sz="4400" b="1" i="1" dirty="0" smtClean="0"/>
          </a:p>
          <a:p>
            <a:endParaRPr lang="id-ID" sz="2800" b="1" dirty="0"/>
          </a:p>
          <a:p>
            <a:pPr lvl="0"/>
            <a:r>
              <a:rPr lang="id-ID" sz="2800" b="1" dirty="0"/>
              <a:t>Meyakinkan bahwa anggaran rasional dan masuk akal, dengan memberikan penjelasan dan jastifikasi frekuensi dan satuan biaya pada setiap item anggaran</a:t>
            </a:r>
          </a:p>
          <a:p>
            <a:pPr lvl="0"/>
            <a:r>
              <a:rPr lang="id-ID" sz="2800" b="1" dirty="0"/>
              <a:t>Memastikan bahwa pendanaan atau pengeluaran mana yang boleh dan tidak boleh.</a:t>
            </a:r>
          </a:p>
          <a:p>
            <a:pPr lvl="0"/>
            <a:r>
              <a:rPr lang="id-ID" sz="2800" b="1" dirty="0"/>
              <a:t>Membangun kaitan anggaran dengan kegiatan riset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3435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686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i="1" dirty="0"/>
              <a:t>Mematangkan proposal</a:t>
            </a:r>
            <a:endParaRPr lang="id-ID" sz="4400" b="1" dirty="0"/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Meminta </a:t>
            </a:r>
            <a:r>
              <a:rPr lang="id-ID" sz="2800" b="1" dirty="0"/>
              <a:t>masukan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kritik dari </a:t>
            </a:r>
            <a:r>
              <a:rPr lang="id-ID" sz="2800" b="1" dirty="0" smtClean="0"/>
              <a:t>bbrp </a:t>
            </a:r>
            <a:r>
              <a:rPr lang="id-ID" sz="2800" b="1" dirty="0"/>
              <a:t>kolega dari bidang minat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di luar bidang minat.</a:t>
            </a:r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Editing </a:t>
            </a:r>
            <a:r>
              <a:rPr lang="id-ID" sz="2800" b="1" dirty="0"/>
              <a:t>makro terhadap strukur dan sistematika proposal, dan editing mikro terhadap kejelasan, konsistensi, dan akurasi.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33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i="1" dirty="0"/>
              <a:t>Menyajikan curriculum </a:t>
            </a:r>
            <a:r>
              <a:rPr lang="id-ID" sz="4400" b="1" i="1" dirty="0" smtClean="0"/>
              <a:t>vitae</a:t>
            </a:r>
            <a:endParaRPr lang="en-US" sz="4400" b="1" i="1" dirty="0" smtClean="0"/>
          </a:p>
          <a:p>
            <a:endParaRPr lang="en-US" sz="4000" b="1" dirty="0" smtClean="0"/>
          </a:p>
          <a:p>
            <a:pPr lvl="0"/>
            <a:r>
              <a:rPr lang="id-ID" sz="2800" b="1" dirty="0" smtClean="0"/>
              <a:t>Hindari </a:t>
            </a:r>
            <a:r>
              <a:rPr lang="id-ID" sz="2800" b="1" dirty="0"/>
              <a:t>CV yang berlebihan</a:t>
            </a:r>
          </a:p>
          <a:p>
            <a:pPr lvl="0"/>
            <a:r>
              <a:rPr lang="id-ID" sz="2800" b="1" dirty="0"/>
              <a:t>Fokus pada produktivitas </a:t>
            </a:r>
            <a:r>
              <a:rPr lang="id-ID" sz="2800" b="1" dirty="0" smtClean="0"/>
              <a:t>yg </a:t>
            </a:r>
            <a:r>
              <a:rPr lang="id-ID" sz="2800" b="1" dirty="0"/>
              <a:t>relevan </a:t>
            </a:r>
            <a:r>
              <a:rPr lang="id-ID" sz="2800" b="1" dirty="0" smtClean="0"/>
              <a:t>dgn </a:t>
            </a:r>
            <a:r>
              <a:rPr lang="id-ID" sz="2800" b="1" dirty="0"/>
              <a:t>proposal</a:t>
            </a:r>
          </a:p>
          <a:p>
            <a:pPr lvl="0"/>
            <a:r>
              <a:rPr lang="id-ID" sz="2800" b="1" dirty="0"/>
              <a:t>Susun kronologik publikasi jurnal dan buku teks</a:t>
            </a:r>
          </a:p>
          <a:p>
            <a:pPr lvl="0"/>
            <a:r>
              <a:rPr lang="id-ID" sz="2800" b="1" dirty="0"/>
              <a:t>Tunjukkan pentingnya publikasi </a:t>
            </a:r>
            <a:r>
              <a:rPr lang="en-US" sz="2800" b="1" dirty="0" err="1" smtClean="0"/>
              <a:t>ter</a:t>
            </a:r>
            <a:r>
              <a:rPr lang="id-ID" sz="2800" b="1" dirty="0" smtClean="0"/>
              <a:t>kait </a:t>
            </a:r>
            <a:r>
              <a:rPr lang="id-ID" sz="2800" b="1" dirty="0"/>
              <a:t>proposal</a:t>
            </a:r>
          </a:p>
          <a:p>
            <a:pPr lvl="0"/>
            <a:r>
              <a:rPr lang="id-ID" sz="2800" b="1" dirty="0"/>
              <a:t>Bilamana mungkin tunjukkan bahwa publikasi mendapat banyak sitasi</a:t>
            </a:r>
          </a:p>
          <a:p>
            <a:r>
              <a:rPr lang="en-US" b="1" dirty="0"/>
              <a:t> 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6061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76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/>
              <a:t>Kesalahan dalam menulis proposal</a:t>
            </a:r>
          </a:p>
          <a:p>
            <a:r>
              <a:rPr lang="en-US" sz="2800" b="1" dirty="0"/>
              <a:t> </a:t>
            </a:r>
            <a:endParaRPr lang="id-ID" sz="2800" b="1" dirty="0"/>
          </a:p>
          <a:p>
            <a:pPr lvl="0"/>
            <a:r>
              <a:rPr lang="id-ID" sz="2800" b="1" dirty="0"/>
              <a:t>Gagal </a:t>
            </a:r>
            <a:r>
              <a:rPr lang="id-ID" sz="2800" b="1" dirty="0" smtClean="0"/>
              <a:t>dlm </a:t>
            </a:r>
            <a:r>
              <a:rPr lang="en-US" sz="2800" b="1" dirty="0"/>
              <a:t>s</a:t>
            </a:r>
            <a:r>
              <a:rPr lang="id-ID" sz="2800" b="1" dirty="0" smtClean="0"/>
              <a:t>ampaikan </a:t>
            </a:r>
            <a:r>
              <a:rPr lang="id-ID" sz="2800" b="1" dirty="0"/>
              <a:t>konteks kerangka </a:t>
            </a:r>
            <a:r>
              <a:rPr lang="id-ID" sz="2800" b="1" dirty="0" smtClean="0"/>
              <a:t>per</a:t>
            </a:r>
            <a:r>
              <a:rPr lang="en-US" sz="2800" b="1" dirty="0" smtClean="0"/>
              <a:t>?</a:t>
            </a:r>
            <a:r>
              <a:rPr lang="id-ID" sz="2800" b="1" dirty="0" smtClean="0"/>
              <a:t>an </a:t>
            </a:r>
            <a:r>
              <a:rPr lang="id-ID" sz="2800" b="1" dirty="0"/>
              <a:t>riset</a:t>
            </a:r>
          </a:p>
          <a:p>
            <a:pPr lvl="0"/>
            <a:r>
              <a:rPr lang="id-ID" sz="2800" b="1" dirty="0"/>
              <a:t>Gagal </a:t>
            </a:r>
            <a:r>
              <a:rPr lang="id-ID" sz="2800" b="1" dirty="0" smtClean="0"/>
              <a:t>dlm </a:t>
            </a:r>
            <a:r>
              <a:rPr lang="en-US" sz="2800" b="1" dirty="0" smtClean="0"/>
              <a:t>t</a:t>
            </a:r>
            <a:r>
              <a:rPr lang="id-ID" sz="2800" b="1" dirty="0" smtClean="0"/>
              <a:t>entukan </a:t>
            </a:r>
            <a:r>
              <a:rPr lang="id-ID" sz="2800" b="1" dirty="0"/>
              <a:t>lingkup riset</a:t>
            </a:r>
          </a:p>
          <a:p>
            <a:pPr lvl="0"/>
            <a:r>
              <a:rPr lang="id-ID" sz="2800" b="1" dirty="0"/>
              <a:t>Gagal mensitasi </a:t>
            </a:r>
            <a:r>
              <a:rPr lang="id-ID" sz="2800" b="1" dirty="0" smtClean="0"/>
              <a:t>pustaka</a:t>
            </a:r>
            <a:r>
              <a:rPr lang="en-US" sz="2800" b="1" baseline="30000" dirty="0" smtClean="0"/>
              <a:t>2</a:t>
            </a:r>
            <a:r>
              <a:rPr lang="id-ID" sz="2800" b="1" dirty="0" smtClean="0"/>
              <a:t> </a:t>
            </a:r>
            <a:r>
              <a:rPr lang="id-ID" sz="2800" b="1" dirty="0"/>
              <a:t>penting </a:t>
            </a:r>
            <a:r>
              <a:rPr lang="id-ID" sz="2800" b="1" dirty="0" smtClean="0"/>
              <a:t>yg </a:t>
            </a:r>
            <a:r>
              <a:rPr lang="id-ID" sz="2800" b="1" dirty="0"/>
              <a:t>relevan</a:t>
            </a:r>
          </a:p>
          <a:p>
            <a:pPr lvl="0"/>
            <a:r>
              <a:rPr lang="id-ID" sz="2800" b="1" dirty="0"/>
              <a:t>Gagal </a:t>
            </a:r>
            <a:r>
              <a:rPr lang="en-US" sz="2800" b="1" dirty="0"/>
              <a:t>s</a:t>
            </a:r>
            <a:r>
              <a:rPr lang="id-ID" sz="2800" b="1" dirty="0" smtClean="0"/>
              <a:t>amp</a:t>
            </a:r>
            <a:r>
              <a:rPr lang="en-US" sz="2800" b="1" dirty="0" smtClean="0"/>
              <a:t>a</a:t>
            </a:r>
            <a:r>
              <a:rPr lang="id-ID" sz="2800" b="1" dirty="0" smtClean="0"/>
              <a:t>ikan dgn </a:t>
            </a:r>
            <a:r>
              <a:rPr lang="id-ID" sz="2800" b="1" dirty="0"/>
              <a:t>akurat kontribusi teori dan data </a:t>
            </a:r>
            <a:r>
              <a:rPr lang="id-ID" sz="2800" b="1" dirty="0" smtClean="0"/>
              <a:t>Gagal jaga </a:t>
            </a:r>
            <a:r>
              <a:rPr lang="id-ID" sz="2800" b="1" dirty="0"/>
              <a:t>fokus </a:t>
            </a:r>
            <a:r>
              <a:rPr lang="id-ID" sz="2800" b="1" dirty="0" smtClean="0"/>
              <a:t>dr per</a:t>
            </a:r>
            <a:r>
              <a:rPr lang="en-US" sz="2800" b="1" dirty="0" smtClean="0"/>
              <a:t>?a</a:t>
            </a:r>
            <a:r>
              <a:rPr lang="id-ID" sz="2800" b="1" dirty="0" smtClean="0"/>
              <a:t>n </a:t>
            </a:r>
            <a:r>
              <a:rPr lang="id-ID" sz="2800" b="1" dirty="0"/>
              <a:t>riset</a:t>
            </a:r>
          </a:p>
          <a:p>
            <a:pPr lvl="0"/>
            <a:r>
              <a:rPr lang="id-ID" sz="2800" b="1" dirty="0"/>
              <a:t>Gagal </a:t>
            </a:r>
            <a:r>
              <a:rPr lang="en-US" sz="2800" b="1" dirty="0"/>
              <a:t>k</a:t>
            </a:r>
            <a:r>
              <a:rPr lang="id-ID" sz="2800" b="1" dirty="0" smtClean="0"/>
              <a:t>embangkan </a:t>
            </a:r>
            <a:r>
              <a:rPr lang="id-ID" sz="2800" b="1" dirty="0"/>
              <a:t>argumen </a:t>
            </a:r>
            <a:r>
              <a:rPr lang="id-ID" sz="2800" b="1" dirty="0" smtClean="0"/>
              <a:t>yg </a:t>
            </a:r>
            <a:r>
              <a:rPr lang="id-ID" sz="2800" b="1" dirty="0"/>
              <a:t>persuasive dan </a:t>
            </a:r>
            <a:r>
              <a:rPr lang="id-ID" sz="2800" b="1" dirty="0" smtClean="0"/>
              <a:t>koheren</a:t>
            </a:r>
            <a:endParaRPr lang="id-ID" sz="2800" b="1" dirty="0"/>
          </a:p>
          <a:p>
            <a:pPr lvl="0"/>
            <a:r>
              <a:rPr lang="id-ID" sz="2800" b="1" dirty="0"/>
              <a:t>Penjelasan rinci </a:t>
            </a:r>
            <a:r>
              <a:rPr lang="id-ID" sz="2800" b="1" dirty="0" smtClean="0"/>
              <a:t>pd </a:t>
            </a:r>
            <a:r>
              <a:rPr lang="id-ID" sz="2800" b="1" dirty="0"/>
              <a:t>isu kecil, </a:t>
            </a:r>
            <a:r>
              <a:rPr lang="id-ID" sz="2800" b="1" dirty="0" smtClean="0"/>
              <a:t>ttp tdk rinci pd </a:t>
            </a:r>
            <a:r>
              <a:rPr lang="id-ID" sz="2800" b="1" dirty="0"/>
              <a:t>isu pokok</a:t>
            </a:r>
          </a:p>
          <a:p>
            <a:pPr lvl="0"/>
            <a:r>
              <a:rPr lang="id-ID" sz="2800" b="1" dirty="0"/>
              <a:t>Tidak jelas fokus, tidak kelihatan ‘benang merahnya’ </a:t>
            </a:r>
          </a:p>
          <a:p>
            <a:pPr lvl="0"/>
            <a:r>
              <a:rPr lang="id-ID" sz="2800" b="1" dirty="0"/>
              <a:t>Banyak sitasi </a:t>
            </a:r>
            <a:r>
              <a:rPr lang="id-ID" sz="2800" b="1" dirty="0" smtClean="0"/>
              <a:t>yg </a:t>
            </a:r>
            <a:r>
              <a:rPr lang="id-ID" sz="2800" b="1" dirty="0"/>
              <a:t>salah dan tidak akurat</a:t>
            </a:r>
          </a:p>
          <a:p>
            <a:pPr lvl="0"/>
            <a:r>
              <a:rPr lang="id-ID" sz="2800" b="1" dirty="0"/>
              <a:t>Terlalu panjang atau terlalu pendek</a:t>
            </a:r>
          </a:p>
          <a:p>
            <a:r>
              <a:rPr lang="id-ID" sz="2800" b="1" dirty="0"/>
              <a:t>Tulisan ceroboh, tidak </a:t>
            </a:r>
            <a:r>
              <a:rPr lang="id-ID" sz="2800" b="1" dirty="0" smtClean="0"/>
              <a:t>bunyi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kalimat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tdk</a:t>
            </a:r>
            <a:r>
              <a:rPr lang="en-US" sz="2800" b="1" dirty="0" smtClean="0"/>
              <a:t> SPO)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17306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/>
              <a:t>Proposal yang gagal</a:t>
            </a:r>
          </a:p>
          <a:p>
            <a:r>
              <a:rPr lang="en-US" sz="2800" b="1" dirty="0"/>
              <a:t> </a:t>
            </a:r>
            <a:endParaRPr lang="id-ID" sz="2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/>
              <a:t>Tidak sesuai dengan </a:t>
            </a:r>
            <a:r>
              <a:rPr lang="id-ID" sz="2800" b="1" dirty="0" smtClean="0"/>
              <a:t>program</a:t>
            </a:r>
            <a:r>
              <a:rPr lang="en-US" sz="2800" b="1" dirty="0" smtClean="0"/>
              <a:t> a/ </a:t>
            </a:r>
            <a:r>
              <a:rPr lang="en-US" sz="2800" b="1" dirty="0" err="1" smtClean="0"/>
              <a:t>masalah</a:t>
            </a:r>
            <a:r>
              <a:rPr lang="id-ID" sz="2800" b="1" dirty="0" smtClean="0"/>
              <a:t>.</a:t>
            </a:r>
            <a:endParaRPr lang="id-ID" sz="2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/>
              <a:t>Tidak mengikuti pedoman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/>
              <a:t>Gagal mengajukan pertanyaan penting riset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/>
              <a:t>Pengalaman relevan yang kurang.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2800" b="1" dirty="0"/>
              <a:t>Ditulis jelek, tidak persuasif, tidak jelas, dan tidak sistematik </a:t>
            </a:r>
          </a:p>
        </p:txBody>
      </p:sp>
    </p:spTree>
    <p:extLst>
      <p:ext uri="{BB962C8B-B14F-4D97-AF65-F5344CB8AC3E}">
        <p14:creationId xmlns:p14="http://schemas.microsoft.com/office/powerpoint/2010/main" val="213858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PROPOSAL PENELITIAN</a:t>
            </a:r>
            <a:endParaRPr lang="id-ID" sz="7200" b="1" dirty="0"/>
          </a:p>
        </p:txBody>
      </p:sp>
    </p:spTree>
    <p:extLst>
      <p:ext uri="{BB962C8B-B14F-4D97-AF65-F5344CB8AC3E}">
        <p14:creationId xmlns:p14="http://schemas.microsoft.com/office/powerpoint/2010/main" val="32810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TINJAUAN PUSTAKA</a:t>
            </a:r>
            <a:endParaRPr lang="id-ID" sz="4000" dirty="0"/>
          </a:p>
          <a:p>
            <a:r>
              <a:rPr lang="id-ID" b="1" dirty="0"/>
              <a:t> </a:t>
            </a:r>
            <a:endParaRPr lang="id-ID" dirty="0"/>
          </a:p>
          <a:p>
            <a:r>
              <a:rPr lang="id-ID" sz="2800" b="1" dirty="0" smtClean="0"/>
              <a:t>Kaji </a:t>
            </a:r>
            <a:r>
              <a:rPr lang="id-ID" sz="2800" b="1" dirty="0"/>
              <a:t>pustaka </a:t>
            </a:r>
            <a:r>
              <a:rPr lang="id-ID" sz="2800" b="1" dirty="0" smtClean="0"/>
              <a:t>(</a:t>
            </a:r>
            <a:r>
              <a:rPr lang="id-ID" sz="2800" b="1" i="1" dirty="0" smtClean="0"/>
              <a:t>literature</a:t>
            </a:r>
            <a:r>
              <a:rPr lang="en-US" sz="2800" b="1" i="1" dirty="0" smtClean="0"/>
              <a:t> review</a:t>
            </a:r>
            <a:r>
              <a:rPr lang="id-ID" sz="2800" b="1" i="1" dirty="0" smtClean="0"/>
              <a:t>)</a:t>
            </a:r>
            <a:r>
              <a:rPr lang="id-ID" sz="2800" b="1" dirty="0" smtClean="0"/>
              <a:t> </a:t>
            </a:r>
            <a:r>
              <a:rPr lang="en-US" sz="2800" b="1" dirty="0" err="1" smtClean="0"/>
              <a:t>adl</a:t>
            </a:r>
            <a:r>
              <a:rPr lang="en-US" sz="2800" b="1" dirty="0" smtClean="0"/>
              <a:t> </a:t>
            </a:r>
            <a:r>
              <a:rPr lang="id-ID" sz="2800" b="1" dirty="0" smtClean="0"/>
              <a:t>serangkai</a:t>
            </a:r>
            <a:r>
              <a:rPr lang="en-US" sz="2800" b="1" dirty="0" smtClean="0"/>
              <a:t>a</a:t>
            </a:r>
            <a:r>
              <a:rPr lang="id-ID" sz="2800" b="1" dirty="0" smtClean="0"/>
              <a:t>n  </a:t>
            </a:r>
            <a:r>
              <a:rPr lang="id-ID" sz="2800" b="1" dirty="0"/>
              <a:t>kegiatan </a:t>
            </a:r>
            <a:r>
              <a:rPr lang="id-ID" sz="2800" b="1" dirty="0" smtClean="0"/>
              <a:t>cari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en-US" sz="2800" b="1" dirty="0" smtClean="0"/>
              <a:t>p</a:t>
            </a:r>
            <a:r>
              <a:rPr lang="id-ID" sz="2800" b="1" dirty="0" smtClean="0"/>
              <a:t>ahami </a:t>
            </a:r>
            <a:r>
              <a:rPr lang="id-ID" sz="2800" b="1" dirty="0"/>
              <a:t>informasi, </a:t>
            </a:r>
            <a:r>
              <a:rPr lang="en-US" sz="2800" b="1" dirty="0" smtClean="0"/>
              <a:t>t</a:t>
            </a:r>
            <a:r>
              <a:rPr lang="id-ID" sz="2800" b="1" dirty="0" smtClean="0"/>
              <a:t>elaah </a:t>
            </a:r>
            <a:r>
              <a:rPr lang="en-US" sz="2800" b="1" dirty="0" smtClean="0"/>
              <a:t> &amp;</a:t>
            </a:r>
            <a:r>
              <a:rPr lang="id-ID" sz="2800" b="1" dirty="0" smtClean="0"/>
              <a:t> </a:t>
            </a:r>
            <a:r>
              <a:rPr lang="en-US" sz="2800" b="1" dirty="0" smtClean="0"/>
              <a:t>t</a:t>
            </a:r>
            <a:r>
              <a:rPr lang="id-ID" sz="2800" b="1" dirty="0" smtClean="0"/>
              <a:t>ulis hasil. </a:t>
            </a:r>
            <a:endParaRPr lang="en-US" sz="2800" b="1" dirty="0" smtClean="0"/>
          </a:p>
          <a:p>
            <a:r>
              <a:rPr lang="id-ID" sz="2800" b="1" dirty="0" smtClean="0"/>
              <a:t>Telaah </a:t>
            </a:r>
            <a:r>
              <a:rPr lang="id-ID" sz="2800" b="1" dirty="0"/>
              <a:t>dilakukan </a:t>
            </a:r>
            <a:r>
              <a:rPr lang="id-ID" sz="2800" b="1" dirty="0" smtClean="0"/>
              <a:t>dgn diskusikan kuat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lemah </a:t>
            </a:r>
            <a:r>
              <a:rPr lang="en-US" sz="2800" b="1" dirty="0"/>
              <a:t>&amp;</a:t>
            </a:r>
            <a:r>
              <a:rPr lang="id-ID" sz="2800" b="1" dirty="0" smtClean="0"/>
              <a:t> banding dgn bbg </a:t>
            </a:r>
            <a:r>
              <a:rPr lang="id-ID" sz="2800" b="1" dirty="0"/>
              <a:t>hasil penelitian,  pendapat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informasi  </a:t>
            </a:r>
            <a:r>
              <a:rPr lang="id-ID" sz="2800" b="1" dirty="0" smtClean="0"/>
              <a:t>yg tlh </a:t>
            </a:r>
            <a:r>
              <a:rPr lang="id-ID" sz="2800" b="1" dirty="0"/>
              <a:t>dipublikasi  </a:t>
            </a:r>
            <a:r>
              <a:rPr lang="id-ID" sz="2800" b="1" dirty="0" smtClean="0"/>
              <a:t>pd </a:t>
            </a:r>
            <a:r>
              <a:rPr lang="id-ID" sz="2800" b="1" dirty="0"/>
              <a:t>bidang </a:t>
            </a:r>
            <a:r>
              <a:rPr lang="id-ID" sz="2800" b="1" dirty="0" smtClean="0"/>
              <a:t>ttt dlm </a:t>
            </a:r>
            <a:r>
              <a:rPr lang="id-ID" sz="2800" b="1" dirty="0"/>
              <a:t>kurun waktu </a:t>
            </a:r>
            <a:r>
              <a:rPr lang="id-ID" sz="2800" b="1" dirty="0" smtClean="0"/>
              <a:t>ttt. 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/>
              <a:t>B</a:t>
            </a:r>
            <a:r>
              <a:rPr lang="id-ID" sz="2800" b="1" dirty="0" smtClean="0"/>
              <a:t>idang yg </a:t>
            </a:r>
            <a:r>
              <a:rPr lang="id-ID" sz="2800" b="1" dirty="0"/>
              <a:t>dimaksud </a:t>
            </a:r>
            <a:r>
              <a:rPr lang="en-US" sz="2800" b="1" dirty="0" smtClean="0"/>
              <a:t>a</a:t>
            </a:r>
            <a:r>
              <a:rPr lang="id-ID" sz="2800" b="1" dirty="0" smtClean="0"/>
              <a:t>dl </a:t>
            </a:r>
            <a:r>
              <a:rPr lang="id-ID" sz="2800" b="1" dirty="0"/>
              <a:t>bidang ilmu gizi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kesehatan, yaitu mencakup aspek makanan dan minuman, metabolisme, penggunaan dan manfaat zat gizi  bagi tumbuh kembang dan kesehatan manusia dan masyarakat. </a:t>
            </a:r>
            <a:r>
              <a:rPr lang="en-US" sz="2800" b="1" dirty="0" err="1" smtClean="0"/>
              <a:t>Cakupan</a:t>
            </a:r>
            <a:r>
              <a:rPr lang="en-US" sz="2800" b="1" dirty="0" smtClean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bagi</a:t>
            </a:r>
            <a:r>
              <a:rPr lang="en-US" sz="2800" b="1" dirty="0"/>
              <a:t> </a:t>
            </a:r>
            <a:r>
              <a:rPr lang="en-US" sz="2800" b="1" dirty="0" err="1"/>
              <a:t>publikasi</a:t>
            </a:r>
            <a:r>
              <a:rPr lang="en-US" sz="2800" b="1" dirty="0"/>
              <a:t> yang </a:t>
            </a:r>
            <a:r>
              <a:rPr lang="en-US" sz="2800" b="1" dirty="0" err="1"/>
              <a:t>ditelaah</a:t>
            </a:r>
            <a:r>
              <a:rPr lang="en-US" sz="2800" b="1" dirty="0"/>
              <a:t> </a:t>
            </a:r>
            <a:r>
              <a:rPr lang="en-US" sz="2800" b="1" dirty="0" err="1"/>
              <a:t>idealnya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  </a:t>
            </a:r>
            <a:r>
              <a:rPr lang="en-US" sz="2800" b="1" dirty="0" err="1"/>
              <a:t>publikasi</a:t>
            </a:r>
            <a:r>
              <a:rPr lang="en-US" sz="2800" b="1" dirty="0"/>
              <a:t> yang </a:t>
            </a:r>
            <a:r>
              <a:rPr lang="en-US" sz="2800" b="1" dirty="0" err="1"/>
              <a:t>telah</a:t>
            </a:r>
            <a:r>
              <a:rPr lang="en-US" sz="2800" b="1" dirty="0"/>
              <a:t> </a:t>
            </a:r>
            <a:r>
              <a:rPr lang="en-US" sz="2800" b="1" dirty="0" err="1" smtClean="0"/>
              <a:t>ada</a:t>
            </a:r>
            <a:r>
              <a:rPr lang="en-US" sz="2800" b="1" dirty="0" smtClean="0"/>
              <a:t>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78969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Tanpa</a:t>
            </a:r>
            <a:r>
              <a:rPr lang="en-US" sz="2800" b="1" dirty="0"/>
              <a:t>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 smtClean="0"/>
              <a:t>tidak</a:t>
            </a:r>
            <a:r>
              <a:rPr lang="en-US" sz="2800" b="1" dirty="0" smtClean="0"/>
              <a:t> </a:t>
            </a:r>
            <a:r>
              <a:rPr lang="en-US" sz="2800" b="1" dirty="0" err="1"/>
              <a:t>mungkin</a:t>
            </a:r>
            <a:r>
              <a:rPr lang="en-US" sz="2800" b="1" dirty="0"/>
              <a:t> </a:t>
            </a:r>
            <a:r>
              <a:rPr lang="en-US" sz="2800" b="1" dirty="0" err="1"/>
              <a:t>peneliti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menetapkan</a:t>
            </a:r>
            <a:r>
              <a:rPr lang="en-US" sz="2800" b="1" dirty="0"/>
              <a:t> </a:t>
            </a:r>
            <a:r>
              <a:rPr lang="en-US" sz="2800" b="1" dirty="0" err="1"/>
              <a:t>tujuan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tajam</a:t>
            </a:r>
            <a:r>
              <a:rPr lang="en-US" sz="2800" b="1" dirty="0"/>
              <a:t>, 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berbeda</a:t>
            </a:r>
            <a:r>
              <a:rPr lang="en-US" sz="2800" b="1" dirty="0"/>
              <a:t> </a:t>
            </a:r>
            <a:r>
              <a:rPr lang="en-US" sz="2800" b="1" dirty="0" err="1"/>
              <a:t>serta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inovatif</a:t>
            </a:r>
            <a:r>
              <a:rPr lang="en-US" sz="2800" b="1" dirty="0"/>
              <a:t> </a:t>
            </a:r>
            <a:r>
              <a:rPr lang="en-US" sz="2800" b="1" dirty="0" err="1"/>
              <a:t>dibanding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sebelumnya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err="1" smtClean="0"/>
              <a:t>Juga</a:t>
            </a:r>
            <a:r>
              <a:rPr lang="en-US" sz="2800" b="1" dirty="0" smtClean="0"/>
              <a:t> </a:t>
            </a:r>
            <a:r>
              <a:rPr lang="en-US" sz="2800" b="1" dirty="0" err="1"/>
              <a:t>tanpa</a:t>
            </a:r>
            <a:r>
              <a:rPr lang="en-US" sz="2800" b="1" dirty="0"/>
              <a:t> </a:t>
            </a:r>
            <a:r>
              <a:rPr lang="en-US" sz="2800" b="1" dirty="0" err="1"/>
              <a:t>tinjauan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mungkin</a:t>
            </a:r>
            <a:r>
              <a:rPr lang="en-US" sz="2800" b="1" dirty="0"/>
              <a:t> </a:t>
            </a:r>
            <a:r>
              <a:rPr lang="en-US" sz="2800" b="1" dirty="0" err="1"/>
              <a:t>peneliti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merumuskan</a:t>
            </a:r>
            <a:r>
              <a:rPr lang="en-US" sz="2800" b="1" dirty="0"/>
              <a:t>  </a:t>
            </a:r>
            <a:r>
              <a:rPr lang="en-US" sz="2800" b="1" dirty="0" err="1"/>
              <a:t>disain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kokoh</a:t>
            </a:r>
            <a:r>
              <a:rPr lang="en-US" sz="2800" b="1" dirty="0"/>
              <a:t>  (</a:t>
            </a:r>
            <a:r>
              <a:rPr lang="en-US" sz="2800" b="1" i="1" dirty="0"/>
              <a:t>robust</a:t>
            </a:r>
            <a:r>
              <a:rPr lang="en-US" sz="2800" b="1" dirty="0"/>
              <a:t>)  </a:t>
            </a:r>
            <a:r>
              <a:rPr lang="en-US" sz="2800" b="1" dirty="0" err="1"/>
              <a:t>bahkan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kokoh</a:t>
            </a:r>
            <a:r>
              <a:rPr lang="en-US" sz="2800" b="1" dirty="0"/>
              <a:t> </a:t>
            </a:r>
            <a:r>
              <a:rPr lang="en-US" sz="2800" b="1" dirty="0" err="1"/>
              <a:t>dibanding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 </a:t>
            </a:r>
            <a:r>
              <a:rPr lang="en-US" sz="2800" b="1" dirty="0" err="1"/>
              <a:t>sebelumnya</a:t>
            </a:r>
            <a:r>
              <a:rPr lang="en-US" sz="2800" b="1" dirty="0"/>
              <a:t>,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mendiskusikan</a:t>
            </a:r>
            <a:r>
              <a:rPr lang="en-US" sz="2800" b="1" dirty="0"/>
              <a:t> </a:t>
            </a:r>
            <a:r>
              <a:rPr lang="en-US" sz="2800" b="1" dirty="0" err="1"/>
              <a:t>hasilnya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baik</a:t>
            </a:r>
            <a:r>
              <a:rPr lang="en-US" sz="2800" b="1" dirty="0"/>
              <a:t> (Taylor, D 2010). 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7946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</a:t>
            </a:r>
            <a:r>
              <a:rPr lang="en-US" sz="2800" b="1" dirty="0" err="1" smtClean="0"/>
              <a:t>ua</a:t>
            </a:r>
            <a:r>
              <a:rPr lang="en-US" sz="2800" b="1" dirty="0" smtClean="0"/>
              <a:t> </a:t>
            </a:r>
            <a:r>
              <a:rPr lang="en-US" sz="2800" b="1" dirty="0" err="1"/>
              <a:t>tujuan</a:t>
            </a:r>
            <a:r>
              <a:rPr lang="en-US" sz="2800" b="1" dirty="0"/>
              <a:t> </a:t>
            </a:r>
            <a:r>
              <a:rPr lang="en-US" sz="2800" b="1" dirty="0" err="1"/>
              <a:t>utama</a:t>
            </a:r>
            <a:r>
              <a:rPr lang="en-US" sz="2800" b="1" dirty="0"/>
              <a:t>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 smtClean="0"/>
              <a:t>pustaka</a:t>
            </a:r>
            <a:r>
              <a:rPr lang="en-US" sz="2800" b="1" dirty="0" smtClean="0"/>
              <a:t>:  </a:t>
            </a:r>
          </a:p>
          <a:p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Mempelajari</a:t>
            </a:r>
            <a:r>
              <a:rPr lang="en-US" sz="2800" b="1" dirty="0" smtClean="0"/>
              <a:t> </a:t>
            </a:r>
            <a:r>
              <a:rPr lang="en-US" sz="2800" b="1" dirty="0" err="1"/>
              <a:t>perkembangan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Ipteks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bidang</a:t>
            </a:r>
            <a:r>
              <a:rPr lang="en-US" sz="2800" b="1" dirty="0"/>
              <a:t> </a:t>
            </a:r>
            <a:r>
              <a:rPr lang="en-US" sz="2800" b="1" dirty="0" err="1"/>
              <a:t>tertentu</a:t>
            </a:r>
            <a:r>
              <a:rPr lang="en-US" sz="2800" b="1" dirty="0"/>
              <a:t>, </a:t>
            </a:r>
            <a:r>
              <a:rPr lang="en-US" sz="2800" b="1" dirty="0" err="1"/>
              <a:t>termasuk</a:t>
            </a:r>
            <a:r>
              <a:rPr lang="en-US" sz="2800" b="1" dirty="0"/>
              <a:t> </a:t>
            </a:r>
            <a:r>
              <a:rPr lang="en-US" sz="2800" b="1" dirty="0" err="1"/>
              <a:t>kekuatan</a:t>
            </a:r>
            <a:r>
              <a:rPr lang="en-US" sz="2800" b="1" dirty="0"/>
              <a:t>,  </a:t>
            </a:r>
            <a:r>
              <a:rPr lang="en-US" sz="2800" b="1" dirty="0" err="1"/>
              <a:t>kelemahan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kesenjangannya</a:t>
            </a:r>
            <a:r>
              <a:rPr lang="en-US" sz="2800" b="1" dirty="0"/>
              <a:t>; </a:t>
            </a:r>
            <a:endParaRPr lang="en-US" sz="2800" b="1" dirty="0" smtClean="0"/>
          </a:p>
          <a:p>
            <a:pPr marL="514350" indent="-514350">
              <a:buAutoNum type="arabicParenR"/>
            </a:pP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Mempelajari</a:t>
            </a:r>
            <a:r>
              <a:rPr lang="en-US" sz="2800" b="1" dirty="0" smtClean="0"/>
              <a:t>  </a:t>
            </a:r>
            <a:r>
              <a:rPr lang="en-US" sz="2800" b="1" dirty="0" err="1"/>
              <a:t>berbagai</a:t>
            </a:r>
            <a:r>
              <a:rPr lang="en-US" sz="2800" b="1" dirty="0"/>
              <a:t>  </a:t>
            </a:r>
            <a:r>
              <a:rPr lang="en-US" sz="2800" b="1" dirty="0" err="1"/>
              <a:t>disain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, </a:t>
            </a:r>
            <a:r>
              <a:rPr lang="en-US" sz="2800" b="1" dirty="0" err="1"/>
              <a:t>termasuk</a:t>
            </a:r>
            <a:r>
              <a:rPr lang="en-US" sz="2800" b="1" dirty="0"/>
              <a:t> </a:t>
            </a:r>
            <a:r>
              <a:rPr lang="en-US" sz="2800" b="1" dirty="0" err="1"/>
              <a:t>kekuatan</a:t>
            </a:r>
            <a:r>
              <a:rPr lang="en-US" sz="2800" b="1" dirty="0"/>
              <a:t>,  </a:t>
            </a:r>
            <a:r>
              <a:rPr lang="en-US" sz="2800" b="1" dirty="0" err="1"/>
              <a:t>kelemahan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kesenjangannya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rangka</a:t>
            </a:r>
            <a:r>
              <a:rPr lang="en-US" sz="2800" b="1" dirty="0"/>
              <a:t> </a:t>
            </a:r>
            <a:r>
              <a:rPr lang="en-US" sz="2800" b="1" dirty="0" err="1" smtClean="0"/>
              <a:t>memperoleh</a:t>
            </a:r>
            <a:r>
              <a:rPr lang="en-US" sz="2800" b="1" dirty="0" smtClean="0"/>
              <a:t> </a:t>
            </a:r>
            <a:r>
              <a:rPr lang="en-US" sz="2800" b="1" dirty="0" err="1"/>
              <a:t>disain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yang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maju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kokoh</a:t>
            </a:r>
            <a:r>
              <a:rPr lang="en-US" sz="2800" b="1" dirty="0"/>
              <a:t>. 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19186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</a:t>
            </a:r>
            <a:r>
              <a:rPr lang="id-ID" sz="2800" b="1" dirty="0" smtClean="0"/>
              <a:t>anfaat </a:t>
            </a:r>
            <a:r>
              <a:rPr lang="id-ID" sz="2800" b="1" dirty="0"/>
              <a:t>kaji pustaka adalah : </a:t>
            </a:r>
            <a:r>
              <a:rPr lang="en-US" sz="2800" b="1" dirty="0" err="1" smtClean="0"/>
              <a:t>diketahuinya</a:t>
            </a:r>
            <a:endParaRPr lang="en-US" sz="2800" b="1" dirty="0" smtClean="0"/>
          </a:p>
          <a:p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peta </a:t>
            </a:r>
            <a:r>
              <a:rPr lang="id-ID" sz="2800" b="1" dirty="0"/>
              <a:t>jalan </a:t>
            </a:r>
            <a:r>
              <a:rPr lang="en-US" sz="2800" b="1" dirty="0" smtClean="0"/>
              <a:t>(road map) </a:t>
            </a:r>
            <a:r>
              <a:rPr lang="id-ID" sz="2800" b="1" dirty="0" smtClean="0"/>
              <a:t>penelitian </a:t>
            </a:r>
            <a:r>
              <a:rPr lang="id-ID" sz="2800" b="1" dirty="0"/>
              <a:t>dibidang tertentu serta arah pengembangan Ipteksnya;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perbedaan </a:t>
            </a:r>
            <a:r>
              <a:rPr lang="id-ID" sz="2800" b="1" dirty="0"/>
              <a:t>yang jelas antara tujuan penelitian yang baru dengan penelitian terdahulu</a:t>
            </a:r>
            <a:r>
              <a:rPr lang="id-ID" sz="2800" b="1" dirty="0" smtClean="0"/>
              <a:t>;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disain </a:t>
            </a:r>
            <a:r>
              <a:rPr lang="id-ID" sz="2800" b="1" dirty="0"/>
              <a:t>dan metode penelitian yang lebih valid dan cocok serta terhindar dari pengulangan kesalahan yang terjadi pada penelitian sebelumnya;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kekuatan </a:t>
            </a:r>
            <a:r>
              <a:rPr lang="id-ID" sz="2800" b="1" dirty="0"/>
              <a:t>dan kebaharuan dari inovasi yang dihasilkan serta terhindar dari plagiariasme. </a:t>
            </a:r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5500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534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/>
              <a:t>Lingkup kajian pustaka dapat diarahkan pada dua  konteks yaitu: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Konteks </a:t>
            </a:r>
            <a:r>
              <a:rPr lang="en-US" sz="2800" b="1" dirty="0" err="1" smtClean="0"/>
              <a:t>kaji</a:t>
            </a:r>
            <a:r>
              <a:rPr lang="en-US" sz="2800" b="1" dirty="0" smtClean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i="1" dirty="0"/>
              <a:t>review article</a:t>
            </a:r>
            <a:r>
              <a:rPr lang="en-US" sz="2800" b="1" dirty="0"/>
              <a:t>, </a:t>
            </a:r>
            <a:r>
              <a:rPr lang="id-ID" sz="2800" b="1" dirty="0"/>
              <a:t> dan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Konteks </a:t>
            </a:r>
            <a:r>
              <a:rPr lang="id-ID" sz="2800" b="1" dirty="0"/>
              <a:t>kaji pustaka untuk penelitian.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/>
              <a:t>konteks</a:t>
            </a:r>
            <a:r>
              <a:rPr lang="en-US" sz="2800" b="1" dirty="0"/>
              <a:t> </a:t>
            </a:r>
            <a:r>
              <a:rPr lang="en-US" sz="2800" b="1" dirty="0" err="1"/>
              <a:t>kajain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i="1" dirty="0"/>
              <a:t>review article</a:t>
            </a:r>
            <a:r>
              <a:rPr lang="en-US" sz="2800" b="1" dirty="0"/>
              <a:t>,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diarahkan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mendiskusikan</a:t>
            </a:r>
            <a:r>
              <a:rPr lang="en-US" sz="2800" b="1" dirty="0"/>
              <a:t> </a:t>
            </a:r>
            <a:r>
              <a:rPr lang="en-US" sz="2800" b="1" dirty="0" err="1"/>
              <a:t>kekuatan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kelemahan</a:t>
            </a:r>
            <a:r>
              <a:rPr lang="en-US" sz="2800" b="1" dirty="0"/>
              <a:t> </a:t>
            </a:r>
            <a:r>
              <a:rPr lang="en-US" sz="2800" b="1" dirty="0" err="1"/>
              <a:t>berbagai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sejenis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menjawab</a:t>
            </a:r>
            <a:r>
              <a:rPr lang="en-US" sz="2800" b="1" dirty="0"/>
              <a:t> </a:t>
            </a:r>
            <a:r>
              <a:rPr lang="en-US" sz="2800" b="1" dirty="0" err="1"/>
              <a:t>isu</a:t>
            </a:r>
            <a:r>
              <a:rPr lang="en-US" sz="2800" b="1" dirty="0"/>
              <a:t> </a:t>
            </a:r>
            <a:r>
              <a:rPr lang="en-US" sz="2800" b="1" dirty="0" err="1"/>
              <a:t>tertentu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segenap</a:t>
            </a:r>
            <a:r>
              <a:rPr lang="en-US" sz="2800" b="1" dirty="0"/>
              <a:t> </a:t>
            </a:r>
            <a:r>
              <a:rPr lang="en-US" sz="2800" b="1" dirty="0" err="1"/>
              <a:t>argumentasi</a:t>
            </a:r>
            <a:r>
              <a:rPr lang="en-US" sz="2800" b="1" dirty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ilmiah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diakhiri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sintesa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pengambilan</a:t>
            </a:r>
            <a:r>
              <a:rPr lang="en-US" sz="2800" b="1" dirty="0"/>
              <a:t> </a:t>
            </a:r>
            <a:r>
              <a:rPr lang="en-US" sz="2800" b="1" dirty="0" err="1"/>
              <a:t>kesimpulan</a:t>
            </a:r>
            <a:r>
              <a:rPr lang="en-US" sz="2800" b="1" dirty="0"/>
              <a:t>. 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3164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konteks</a:t>
            </a:r>
            <a:r>
              <a:rPr lang="en-US" sz="2800" b="1" dirty="0"/>
              <a:t>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,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diarahkan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memberikan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 smtClean="0"/>
              <a:t>inspirasi</a:t>
            </a:r>
            <a:r>
              <a:rPr lang="en-US" sz="2800" b="1" dirty="0"/>
              <a:t>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 smtClean="0"/>
              <a:t>gagasan</a:t>
            </a:r>
            <a:r>
              <a:rPr lang="en-US" sz="2800" b="1" dirty="0"/>
              <a:t>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 smtClean="0"/>
              <a:t>keyakinan</a:t>
            </a:r>
            <a:r>
              <a:rPr lang="en-US" sz="2800" b="1" dirty="0" smtClean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 smtClean="0"/>
              <a:t>justifikasi</a:t>
            </a:r>
            <a:r>
              <a:rPr lang="en-US" sz="2800" b="1" dirty="0" smtClean="0"/>
              <a:t> </a:t>
            </a:r>
          </a:p>
          <a:p>
            <a:endParaRPr lang="en-US" sz="2800" b="1" dirty="0" smtClean="0"/>
          </a:p>
          <a:p>
            <a:r>
              <a:rPr lang="en-US" sz="2800" b="1" dirty="0" err="1" smtClean="0"/>
              <a:t>bagi</a:t>
            </a:r>
            <a:r>
              <a:rPr lang="en-US" sz="2800" b="1" dirty="0" smtClean="0"/>
              <a:t> </a:t>
            </a:r>
            <a:r>
              <a:rPr lang="en-US" sz="2800" b="1" dirty="0" err="1"/>
              <a:t>peneliti</a:t>
            </a:r>
            <a:r>
              <a:rPr lang="en-US" sz="2800" b="1" dirty="0"/>
              <a:t> </a:t>
            </a:r>
            <a:r>
              <a:rPr lang="en-US" sz="2800" b="1" dirty="0" err="1"/>
              <a:t>bahwa</a:t>
            </a:r>
            <a:r>
              <a:rPr lang="en-US" sz="2800" b="1" dirty="0"/>
              <a:t> </a:t>
            </a:r>
            <a:r>
              <a:rPr lang="en-US" sz="2800" b="1" dirty="0" err="1"/>
              <a:t>apa</a:t>
            </a:r>
            <a:r>
              <a:rPr lang="en-US" sz="2800" b="1" dirty="0"/>
              <a:t> yang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diteliti</a:t>
            </a:r>
            <a:r>
              <a:rPr lang="en-US" sz="2800" b="1" dirty="0"/>
              <a:t> </a:t>
            </a:r>
            <a:r>
              <a:rPr lang="en-US" sz="2800" b="1" dirty="0" err="1"/>
              <a:t>betul-betul</a:t>
            </a:r>
            <a:r>
              <a:rPr lang="en-US" sz="2800" b="1" dirty="0"/>
              <a:t> </a:t>
            </a:r>
            <a:r>
              <a:rPr lang="en-US" sz="2800" b="1" dirty="0" err="1"/>
              <a:t>berbeda</a:t>
            </a:r>
            <a:r>
              <a:rPr lang="en-US" sz="2800" b="1" dirty="0"/>
              <a:t> 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err="1"/>
              <a:t>sebelumnya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memberikan</a:t>
            </a:r>
            <a:r>
              <a:rPr lang="en-US" sz="2800" b="1" dirty="0"/>
              <a:t> </a:t>
            </a:r>
            <a:r>
              <a:rPr lang="en-US" sz="2800" b="1" dirty="0" err="1"/>
              <a:t>manfaat</a:t>
            </a:r>
            <a:r>
              <a:rPr lang="en-US" sz="2800" b="1" dirty="0"/>
              <a:t>, </a:t>
            </a:r>
            <a:r>
              <a:rPr lang="en-US" sz="2800" b="1" dirty="0" err="1"/>
              <a:t>baik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segi</a:t>
            </a:r>
            <a:r>
              <a:rPr lang="en-US" sz="2800" b="1" dirty="0"/>
              <a:t> </a:t>
            </a:r>
            <a:r>
              <a:rPr lang="en-US" sz="2800" b="1" dirty="0" err="1" smtClean="0"/>
              <a:t>pengembangan</a:t>
            </a:r>
            <a:r>
              <a:rPr lang="en-US" sz="2800" b="1" dirty="0" smtClean="0"/>
              <a:t> </a:t>
            </a:r>
            <a:r>
              <a:rPr lang="en-US" sz="2800" b="1" dirty="0" err="1"/>
              <a:t>Ipteks</a:t>
            </a:r>
            <a:r>
              <a:rPr lang="en-US" sz="2800" b="1" dirty="0"/>
              <a:t> </a:t>
            </a:r>
            <a:r>
              <a:rPr lang="en-US" sz="2800" b="1" dirty="0" err="1"/>
              <a:t>maupun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segi</a:t>
            </a:r>
            <a:r>
              <a:rPr lang="en-US" sz="2800" b="1" dirty="0"/>
              <a:t>  </a:t>
            </a:r>
            <a:r>
              <a:rPr lang="en-US" sz="2800" b="1" dirty="0" err="1"/>
              <a:t>aplikasi</a:t>
            </a:r>
            <a:r>
              <a:rPr lang="en-US" sz="2800" b="1" dirty="0"/>
              <a:t> </a:t>
            </a:r>
            <a:r>
              <a:rPr lang="en-US" sz="2800" b="1" dirty="0" err="1"/>
              <a:t>kebijakan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program.  </a:t>
            </a:r>
            <a:endParaRPr lang="id-ID" sz="2800" b="1" dirty="0"/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2068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8534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Secara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konseptual</a:t>
            </a:r>
            <a:r>
              <a:rPr lang="en-US" sz="3200" b="1" dirty="0" smtClean="0"/>
              <a:t>, P</a:t>
            </a:r>
            <a:r>
              <a:rPr lang="id-ID" sz="3200" b="1" dirty="0" smtClean="0"/>
              <a:t>ustaka adlh </a:t>
            </a:r>
            <a:r>
              <a:rPr lang="id-ID" sz="3200" b="1" dirty="0"/>
              <a:t>sumber informasi  </a:t>
            </a:r>
            <a:r>
              <a:rPr lang="id-ID" sz="3200" b="1" dirty="0" smtClean="0"/>
              <a:t>a</a:t>
            </a:r>
            <a:r>
              <a:rPr lang="en-US" sz="3200" b="1" dirty="0" smtClean="0"/>
              <a:t>/</a:t>
            </a:r>
            <a:r>
              <a:rPr lang="id-ID" sz="3200" b="1" dirty="0" smtClean="0"/>
              <a:t> </a:t>
            </a:r>
            <a:r>
              <a:rPr lang="id-ID" sz="3200" b="1" dirty="0"/>
              <a:t>dokumen tercetak (</a:t>
            </a:r>
            <a:r>
              <a:rPr lang="id-ID" sz="3200" b="1" i="1" dirty="0"/>
              <a:t>hardcopy</a:t>
            </a:r>
            <a:r>
              <a:rPr lang="id-ID" sz="3200" b="1" dirty="0"/>
              <a:t>) atau dokumen elektronik (</a:t>
            </a:r>
            <a:r>
              <a:rPr lang="id-ID" sz="3200" b="1" i="1" dirty="0"/>
              <a:t>softcopy</a:t>
            </a:r>
            <a:r>
              <a:rPr lang="id-ID" sz="3200" b="1" dirty="0"/>
              <a:t>) </a:t>
            </a:r>
            <a:r>
              <a:rPr lang="id-ID" sz="3200" b="1" dirty="0" smtClean="0"/>
              <a:t>yg </a:t>
            </a:r>
            <a:r>
              <a:rPr lang="id-ID" sz="3200" b="1" dirty="0"/>
              <a:t>ditulis secara sistimatik berupa buku, artikel  </a:t>
            </a:r>
            <a:r>
              <a:rPr lang="id-ID" sz="3200" b="1" dirty="0" smtClean="0"/>
              <a:t>a</a:t>
            </a:r>
            <a:r>
              <a:rPr lang="en-US" sz="3200" b="1" dirty="0" smtClean="0"/>
              <a:t>/ </a:t>
            </a:r>
            <a:r>
              <a:rPr lang="id-ID" sz="3200" b="1" dirty="0" smtClean="0"/>
              <a:t>laporan</a:t>
            </a:r>
            <a:r>
              <a:rPr lang="id-ID" sz="3200" b="1" dirty="0"/>
              <a:t>.  </a:t>
            </a:r>
            <a:endParaRPr lang="en-US" sz="3200" b="1" dirty="0" smtClean="0"/>
          </a:p>
          <a:p>
            <a:endParaRPr lang="en-US" sz="2800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73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458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Dari segi sumber, dikelompokkan</a:t>
            </a:r>
            <a:r>
              <a:rPr lang="en-US" sz="2800" b="1" dirty="0" smtClean="0"/>
              <a:t>: </a:t>
            </a:r>
            <a:r>
              <a:rPr lang="id-ID" sz="2800" b="1" dirty="0" smtClean="0"/>
              <a:t> 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id-ID" sz="2800" b="1" dirty="0" smtClean="0"/>
              <a:t>Sumber pertama adl artikel penelitian orisinal dr jurnal, artikel a</a:t>
            </a:r>
            <a:r>
              <a:rPr lang="en-US" sz="2800" b="1" dirty="0" smtClean="0"/>
              <a:t>/</a:t>
            </a:r>
            <a:r>
              <a:rPr lang="id-ID" sz="2800" b="1" dirty="0" smtClean="0"/>
              <a:t> makalah temu ilmiah (diskusi, simposium, </a:t>
            </a:r>
            <a:r>
              <a:rPr lang="en-US" sz="2800" b="1" dirty="0" err="1" smtClean="0"/>
              <a:t>dll</a:t>
            </a:r>
            <a:r>
              <a:rPr lang="en-US" sz="2800" b="1" dirty="0" smtClean="0"/>
              <a:t>) </a:t>
            </a:r>
            <a:r>
              <a:rPr lang="id-ID" sz="2800" b="1" dirty="0" smtClean="0"/>
              <a:t>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materi orisinal spt dokumen sejarah 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tulisan karya kreatif seni a</a:t>
            </a:r>
            <a:r>
              <a:rPr lang="en-US" sz="2800" b="1" dirty="0" smtClean="0"/>
              <a:t>/</a:t>
            </a:r>
            <a:r>
              <a:rPr lang="id-ID" sz="2800" b="1" dirty="0" smtClean="0"/>
              <a:t> sastra.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id-ID" sz="2800" b="1" dirty="0" smtClean="0"/>
              <a:t>Sumber kedua ad</a:t>
            </a:r>
            <a:r>
              <a:rPr lang="en-US" sz="2800" b="1" dirty="0" smtClean="0"/>
              <a:t>l</a:t>
            </a:r>
            <a:r>
              <a:rPr lang="id-ID" sz="2800" b="1" dirty="0" smtClean="0"/>
              <a:t> evaluasi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sistesis  dr penelitian original (</a:t>
            </a:r>
            <a:r>
              <a:rPr lang="id-ID" sz="2800" b="1" i="1" dirty="0" smtClean="0"/>
              <a:t>review</a:t>
            </a:r>
            <a:r>
              <a:rPr lang="id-ID" sz="2800" b="1" dirty="0" smtClean="0"/>
              <a:t>).  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id-ID" sz="2800" b="1" dirty="0" smtClean="0"/>
              <a:t>Sumber ketiga adl tulisan yg mengungkap a</a:t>
            </a:r>
            <a:r>
              <a:rPr lang="en-US" sz="2800" b="1" dirty="0" smtClean="0"/>
              <a:t>/</a:t>
            </a:r>
            <a:r>
              <a:rPr lang="id-ID" sz="2800" b="1" dirty="0" smtClean="0"/>
              <a:t> melakukan sintesa thd sumber kedua, seperti pernyataan dalam buku teks (</a:t>
            </a:r>
            <a:r>
              <a:rPr lang="id-ID" sz="2800" b="1" i="1" dirty="0" smtClean="0"/>
              <a:t>text book</a:t>
            </a:r>
            <a:r>
              <a:rPr lang="id-ID" sz="2800" b="1" dirty="0" smtClean="0"/>
              <a:t>) (Edith Cowen University, 2007).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1600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7" y="762000"/>
            <a:ext cx="7848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/>
              <a:t>Berbagai pustaka tersebut digunakan sebagai</a:t>
            </a:r>
            <a:endParaRPr lang="en-US" sz="3200" b="1" dirty="0" smtClean="0"/>
          </a:p>
          <a:p>
            <a:endParaRPr lang="en-US" sz="3200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d-ID" sz="3200" b="1" dirty="0" smtClean="0"/>
              <a:t>sumber fakta (</a:t>
            </a:r>
            <a:r>
              <a:rPr lang="id-ID" sz="3200" b="1" i="1" dirty="0" smtClean="0"/>
              <a:t>evidences</a:t>
            </a:r>
            <a:r>
              <a:rPr lang="id-ID" sz="3200" b="1" dirty="0" smtClean="0"/>
              <a:t>), </a:t>
            </a:r>
            <a:endParaRPr lang="en-US" sz="3200" b="1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d-ID" sz="3200" b="1" dirty="0" smtClean="0"/>
              <a:t>kesimpulan (</a:t>
            </a:r>
            <a:r>
              <a:rPr lang="id-ID" sz="3200" b="1" i="1" dirty="0" smtClean="0"/>
              <a:t>conclusion</a:t>
            </a:r>
            <a:r>
              <a:rPr lang="id-ID" sz="3200" b="1" dirty="0" smtClean="0"/>
              <a:t>), </a:t>
            </a:r>
            <a:endParaRPr lang="en-US" sz="3200" b="1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d-ID" sz="3200" b="1" dirty="0" smtClean="0"/>
              <a:t>pernyataan atau pendapat (</a:t>
            </a:r>
            <a:r>
              <a:rPr lang="id-ID" sz="3200" b="1" i="1" dirty="0" smtClean="0"/>
              <a:t>statement</a:t>
            </a:r>
            <a:r>
              <a:rPr lang="id-ID" sz="3200" b="1" dirty="0" smtClean="0"/>
              <a:t>), dan gagasan dalam menulis suatu artikel ilmiah tentang pokok permasalhan (isue) tertentu. 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3007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3716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</a:t>
            </a:r>
            <a:r>
              <a:rPr lang="id-ID" sz="2800" b="1" dirty="0" smtClean="0"/>
              <a:t>iga </a:t>
            </a:r>
            <a:r>
              <a:rPr lang="id-ID" sz="2800" b="1" dirty="0"/>
              <a:t>kriteria pemilihan pustaka berdasarkan </a:t>
            </a:r>
            <a:endParaRPr lang="en-US" sz="2800" b="1" dirty="0" smtClean="0"/>
          </a:p>
          <a:p>
            <a:r>
              <a:rPr lang="id-ID" sz="2800" b="1" dirty="0" smtClean="0"/>
              <a:t>Edith </a:t>
            </a:r>
            <a:r>
              <a:rPr lang="id-ID" sz="2800" b="1" dirty="0"/>
              <a:t>Cowen Univesity (2007), yaitu </a:t>
            </a:r>
            <a:endParaRPr lang="en-US" sz="2800" b="1" dirty="0" smtClean="0"/>
          </a:p>
          <a:p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keterkaitan  </a:t>
            </a:r>
            <a:r>
              <a:rPr lang="id-ID" sz="2800" b="1" dirty="0"/>
              <a:t>(</a:t>
            </a:r>
            <a:r>
              <a:rPr lang="id-ID" sz="2800" b="1" i="1" dirty="0"/>
              <a:t>relevance</a:t>
            </a:r>
            <a:r>
              <a:rPr lang="id-ID" sz="2800" b="1" dirty="0"/>
              <a:t>),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kebolehan </a:t>
            </a:r>
            <a:r>
              <a:rPr lang="id-ID" sz="2800" b="1" dirty="0"/>
              <a:t>lembaga (</a:t>
            </a:r>
            <a:r>
              <a:rPr lang="id-ID" sz="2800" b="1" i="1" dirty="0"/>
              <a:t>authority</a:t>
            </a:r>
            <a:r>
              <a:rPr lang="id-ID" sz="2800" b="1" dirty="0"/>
              <a:t>), dan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kekinian </a:t>
            </a:r>
            <a:r>
              <a:rPr lang="id-ID" sz="2800" b="1" dirty="0"/>
              <a:t>(</a:t>
            </a:r>
            <a:r>
              <a:rPr lang="id-ID" sz="2800" b="1" i="1" dirty="0"/>
              <a:t>currency</a:t>
            </a:r>
            <a:r>
              <a:rPr lang="id-ID" sz="2800" b="1" dirty="0"/>
              <a:t>).  </a:t>
            </a:r>
            <a:endParaRPr lang="en-US" sz="2800" b="1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354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/>
              <a:t>Proposal Riset </a:t>
            </a:r>
            <a:endParaRPr lang="id-ID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8229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/>
              <a:t>Panduan membangun persamaan persepsi, konsepsi dan tindakan tim peneliti dan mereka yang berkepentingan dalam kebijakan, penjaminan mutu pelaksanaan, monitoring dan evaluasi riset - memuat semua elemen pokok proses riset, </a:t>
            </a:r>
            <a:endParaRPr lang="en-US" sz="2800" b="1" dirty="0" smtClean="0"/>
          </a:p>
          <a:p>
            <a:pPr lvl="0"/>
            <a:endParaRPr lang="en-US" sz="2800" b="1" dirty="0"/>
          </a:p>
          <a:p>
            <a:pPr lvl="0"/>
            <a:r>
              <a:rPr lang="en-US" sz="2800" b="1" dirty="0" smtClean="0"/>
              <a:t>Proposal </a:t>
            </a:r>
            <a:r>
              <a:rPr lang="en-US" sz="2800" b="1" dirty="0" smtClean="0">
                <a:sym typeface="Wingdings" panose="05000000000000000000" pitchFamily="2" charset="2"/>
              </a:rPr>
              <a:t></a:t>
            </a:r>
            <a:r>
              <a:rPr lang="id-ID" sz="2800" b="1" dirty="0" smtClean="0"/>
              <a:t>mulai </a:t>
            </a:r>
            <a:r>
              <a:rPr lang="id-ID" sz="2800" b="1" dirty="0"/>
              <a:t>masalah, pertanyaan, dan tujuan; kerangka teori, konsep, rancangan dan metode; penarikan sampel dan pengumpulan data; analisis data; dan komunikasi dan diseminasi hasil riset.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33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Kriteria </a:t>
            </a:r>
            <a:r>
              <a:rPr lang="id-ID" sz="2800" b="1" u="sng" dirty="0" smtClean="0"/>
              <a:t>pertama </a:t>
            </a:r>
            <a:r>
              <a:rPr lang="id-ID" sz="2800" b="1" dirty="0" smtClean="0"/>
              <a:t>(keterkaitan), </a:t>
            </a:r>
            <a:endParaRPr lang="en-US" sz="2800" b="1" dirty="0" smtClean="0"/>
          </a:p>
          <a:p>
            <a:r>
              <a:rPr lang="id-ID" sz="2800" b="1" dirty="0" smtClean="0"/>
              <a:t>berkaitan dengan jawaban pertanyaan: 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id-ID" sz="2800" b="1" dirty="0" smtClean="0"/>
              <a:t>apakah materi pustaka tersebut berkonstribusi pada</a:t>
            </a:r>
            <a:r>
              <a:rPr lang="en-US" sz="2800" b="1" dirty="0" smtClean="0"/>
              <a:t>:</a:t>
            </a:r>
          </a:p>
          <a:p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d-ID" sz="2800" b="1" dirty="0" smtClean="0"/>
              <a:t>pengembangan topik penelitian,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d-ID" sz="2800" b="1" dirty="0" smtClean="0"/>
              <a:t>kejelasan masalah yang akan diteliti,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d-ID" sz="2800" b="1" dirty="0" smtClean="0"/>
              <a:t>fakta atau informasi untuk argumentasi yang mendukung atau menantang?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94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534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Kr</a:t>
            </a:r>
            <a:r>
              <a:rPr lang="en-US" sz="2800" b="1" dirty="0" err="1" smtClean="0"/>
              <a:t>i</a:t>
            </a:r>
            <a:r>
              <a:rPr lang="id-ID" sz="2800" b="1" dirty="0" smtClean="0"/>
              <a:t>teria </a:t>
            </a:r>
            <a:r>
              <a:rPr lang="id-ID" sz="2800" b="1" u="sng" dirty="0" smtClean="0"/>
              <a:t>kedua</a:t>
            </a:r>
            <a:r>
              <a:rPr lang="id-ID" sz="2800" b="1" dirty="0" smtClean="0"/>
              <a:t> (kebolehan lembaga), berkaitan dgn jawaban pe</a:t>
            </a:r>
            <a:r>
              <a:rPr lang="en-US" sz="2800" b="1" dirty="0" smtClean="0"/>
              <a:t>?a</a:t>
            </a:r>
            <a:r>
              <a:rPr lang="id-ID" sz="2800" b="1" dirty="0" smtClean="0"/>
              <a:t>n  apakah materi pustaka ini</a:t>
            </a:r>
            <a:endParaRPr lang="en-US" sz="2800" b="1" dirty="0" smtClean="0"/>
          </a:p>
          <a:p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dipublikasi o</a:t>
            </a:r>
            <a:r>
              <a:rPr lang="en-US" sz="2800" b="1" dirty="0" smtClean="0"/>
              <a:t>/</a:t>
            </a:r>
            <a:r>
              <a:rPr lang="id-ID" sz="2800" b="1" dirty="0" smtClean="0"/>
              <a:t> jurnal yg bereputasi baik (reputable),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dievaluasi secara kritis,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digunakan banyak pihak dan </a:t>
            </a:r>
            <a:endParaRPr lang="en-US" sz="28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b="1" dirty="0" smtClean="0"/>
              <a:t>direview o</a:t>
            </a:r>
            <a:r>
              <a:rPr lang="en-US" sz="2800" b="1" dirty="0" smtClean="0"/>
              <a:t>/</a:t>
            </a:r>
            <a:r>
              <a:rPr lang="id-ID" sz="2800" b="1" dirty="0" smtClean="0"/>
              <a:t> pihak yg</a:t>
            </a:r>
            <a:r>
              <a:rPr lang="en-US" sz="2800" b="1" dirty="0" smtClean="0"/>
              <a:t> </a:t>
            </a:r>
            <a:r>
              <a:rPr lang="id-ID" sz="2800" b="1" dirty="0" smtClean="0"/>
              <a:t>punya otoritas keilmuan di bidangnya.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id-ID" sz="2800" b="1" dirty="0" smtClean="0"/>
              <a:t>Kriteria k</a:t>
            </a:r>
            <a:r>
              <a:rPr lang="id-ID" sz="2800" b="1" u="sng" dirty="0" smtClean="0"/>
              <a:t>etiga</a:t>
            </a:r>
            <a:r>
              <a:rPr lang="id-ID" sz="2800" b="1" dirty="0" smtClean="0"/>
              <a:t> (keterkinian), dapat dilihat dari jawaban per</a:t>
            </a:r>
            <a:r>
              <a:rPr lang="en-US" sz="2800" b="1" dirty="0" smtClean="0"/>
              <a:t>?</a:t>
            </a:r>
            <a:r>
              <a:rPr lang="id-ID" sz="2800" b="1" dirty="0" smtClean="0"/>
              <a:t>an apakah materi pustaka  berasal dari penelitian terkini atau masih berpengaruh dibi</a:t>
            </a:r>
            <a:r>
              <a:rPr lang="en-US" sz="2800" b="1" dirty="0" smtClean="0"/>
              <a:t>d</a:t>
            </a:r>
            <a:r>
              <a:rPr lang="id-ID" sz="2800" b="1" dirty="0" smtClean="0"/>
              <a:t>ang ilmu tersebut.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243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Konsep</a:t>
            </a:r>
            <a:r>
              <a:rPr lang="en-US" sz="2800" b="1" dirty="0"/>
              <a:t> </a:t>
            </a:r>
            <a:r>
              <a:rPr lang="en-US" sz="2800" b="1" dirty="0" err="1"/>
              <a:t>umum</a:t>
            </a:r>
            <a:r>
              <a:rPr lang="en-US" sz="2800" b="1" dirty="0"/>
              <a:t> 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/>
              <a:t>perlu</a:t>
            </a:r>
            <a:r>
              <a:rPr lang="en-US" sz="2800" b="1" dirty="0"/>
              <a:t> </a:t>
            </a:r>
            <a:r>
              <a:rPr lang="en-US" sz="2800" b="1" dirty="0" err="1"/>
              <a:t>diperhatikan</a:t>
            </a:r>
            <a:r>
              <a:rPr lang="en-US" sz="2800" b="1" dirty="0"/>
              <a:t> </a:t>
            </a:r>
            <a:r>
              <a:rPr lang="en-US" sz="2800" b="1" dirty="0" err="1" smtClean="0"/>
              <a:t>dlm</a:t>
            </a:r>
            <a:r>
              <a:rPr lang="en-US" sz="2800" b="1" dirty="0" smtClean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kaji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 smtClean="0"/>
              <a:t>adl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menerapkan</a:t>
            </a:r>
            <a:r>
              <a:rPr lang="en-US" sz="2800" b="1" dirty="0" smtClean="0"/>
              <a:t>  </a:t>
            </a:r>
            <a:r>
              <a:rPr lang="en-US" sz="2800" b="1" dirty="0" err="1"/>
              <a:t>penilaian</a:t>
            </a:r>
            <a:r>
              <a:rPr lang="en-US" sz="2800" b="1" dirty="0"/>
              <a:t> </a:t>
            </a:r>
            <a:r>
              <a:rPr lang="en-US" sz="2800" b="1" dirty="0" err="1"/>
              <a:t>kritis</a:t>
            </a:r>
            <a:r>
              <a:rPr lang="en-US" sz="2800" b="1" dirty="0"/>
              <a:t>  </a:t>
            </a:r>
            <a:r>
              <a:rPr lang="en-US" sz="2800" b="1" dirty="0" err="1" smtClean="0"/>
              <a:t>thd</a:t>
            </a:r>
            <a:r>
              <a:rPr lang="en-US" sz="2800" b="1" dirty="0" smtClean="0"/>
              <a:t> </a:t>
            </a:r>
            <a:r>
              <a:rPr lang="en-US" sz="2800" b="1" dirty="0" err="1"/>
              <a:t>materi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, </a:t>
            </a:r>
            <a:r>
              <a:rPr lang="en-US" sz="2800" b="1" dirty="0" err="1"/>
              <a:t>bukan</a:t>
            </a:r>
            <a:r>
              <a:rPr lang="en-US" sz="2800" b="1" dirty="0"/>
              <a:t> </a:t>
            </a:r>
            <a:r>
              <a:rPr lang="en-US" sz="2800" b="1" dirty="0" err="1"/>
              <a:t>sekedar</a:t>
            </a:r>
            <a:r>
              <a:rPr lang="en-US" sz="2800" b="1" dirty="0"/>
              <a:t> </a:t>
            </a:r>
            <a:r>
              <a:rPr lang="en-US" sz="2800" b="1" dirty="0" err="1"/>
              <a:t>membaca</a:t>
            </a:r>
            <a:r>
              <a:rPr lang="en-US" sz="2800" b="1" dirty="0"/>
              <a:t>  </a:t>
            </a:r>
            <a:r>
              <a:rPr lang="en-US" sz="2800" b="1" dirty="0" smtClean="0"/>
              <a:t>&amp; </a:t>
            </a:r>
            <a:r>
              <a:rPr lang="en-US" sz="2800" b="1" dirty="0" err="1"/>
              <a:t>meringkas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err="1" smtClean="0"/>
              <a:t>Penilaian</a:t>
            </a:r>
            <a:r>
              <a:rPr lang="en-US" sz="2800" b="1" dirty="0" smtClean="0"/>
              <a:t> </a:t>
            </a:r>
            <a:r>
              <a:rPr lang="en-US" sz="2800" b="1" dirty="0" err="1"/>
              <a:t>kritis</a:t>
            </a:r>
            <a:r>
              <a:rPr lang="en-US" sz="2800" b="1" dirty="0"/>
              <a:t> </a:t>
            </a:r>
            <a:r>
              <a:rPr lang="en-US" sz="2800" b="1" dirty="0" err="1"/>
              <a:t>dilakukan</a:t>
            </a:r>
            <a:r>
              <a:rPr lang="en-US" sz="2800" b="1" dirty="0"/>
              <a:t> </a:t>
            </a:r>
            <a:r>
              <a:rPr lang="en-US" sz="2800" b="1" dirty="0" err="1" smtClean="0"/>
              <a:t>dgn</a:t>
            </a:r>
            <a:r>
              <a:rPr lang="en-US" sz="2800" b="1" dirty="0" smtClean="0"/>
              <a:t>  </a:t>
            </a:r>
            <a:r>
              <a:rPr lang="en-US" sz="2800" b="1" dirty="0" err="1"/>
              <a:t>menilai</a:t>
            </a:r>
            <a:r>
              <a:rPr lang="en-US" sz="2800" b="1" dirty="0"/>
              <a:t> </a:t>
            </a:r>
            <a:r>
              <a:rPr lang="en-US" sz="2800" b="1" dirty="0" err="1" smtClean="0"/>
              <a:t>kuat</a:t>
            </a:r>
            <a:r>
              <a:rPr lang="en-US" sz="2800" b="1" dirty="0" smtClean="0"/>
              <a:t> &amp; </a:t>
            </a:r>
            <a:r>
              <a:rPr lang="en-US" sz="2800" b="1" dirty="0" err="1" smtClean="0"/>
              <a:t>lemah</a:t>
            </a:r>
            <a:r>
              <a:rPr lang="en-US" sz="2800" b="1" dirty="0" smtClean="0"/>
              <a:t> </a:t>
            </a:r>
            <a:r>
              <a:rPr lang="en-US" sz="2800" b="1" dirty="0" err="1"/>
              <a:t>materi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, </a:t>
            </a:r>
            <a:r>
              <a:rPr lang="en-US" sz="2800" b="1" dirty="0" err="1"/>
              <a:t>membandingkan</a:t>
            </a:r>
            <a:r>
              <a:rPr lang="en-US" sz="2800" b="1" dirty="0"/>
              <a:t>, </a:t>
            </a:r>
            <a:r>
              <a:rPr lang="en-US" sz="2800" b="1" dirty="0" err="1"/>
              <a:t>mengurai</a:t>
            </a:r>
            <a:r>
              <a:rPr lang="en-US" sz="2800" b="1" dirty="0"/>
              <a:t>, </a:t>
            </a:r>
            <a:r>
              <a:rPr lang="en-US" sz="2800" b="1" dirty="0" err="1"/>
              <a:t>mengungkap</a:t>
            </a:r>
            <a:r>
              <a:rPr lang="en-US" sz="2800" b="1" dirty="0"/>
              <a:t> </a:t>
            </a:r>
            <a:r>
              <a:rPr lang="en-US" sz="2800" b="1" dirty="0" err="1"/>
              <a:t>argumentasi</a:t>
            </a:r>
            <a:r>
              <a:rPr lang="en-US" sz="2800" b="1" dirty="0"/>
              <a:t>, </a:t>
            </a:r>
            <a:r>
              <a:rPr lang="en-US" sz="2800" b="1" dirty="0" smtClean="0"/>
              <a:t>&amp; </a:t>
            </a:r>
            <a:r>
              <a:rPr lang="en-US" sz="2800" b="1" dirty="0" err="1"/>
              <a:t>mensintesa</a:t>
            </a:r>
            <a:r>
              <a:rPr lang="en-US" sz="2800" b="1" dirty="0"/>
              <a:t> </a:t>
            </a:r>
            <a:r>
              <a:rPr lang="en-US" sz="2800" b="1" dirty="0" err="1" smtClean="0"/>
              <a:t>dgn</a:t>
            </a:r>
            <a:r>
              <a:rPr lang="en-US" sz="2800" b="1" dirty="0" smtClean="0"/>
              <a:t> </a:t>
            </a:r>
            <a:r>
              <a:rPr lang="en-US" sz="2800" b="1" dirty="0" err="1"/>
              <a:t>fokus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area </a:t>
            </a:r>
            <a:r>
              <a:rPr lang="en-US" sz="2800" b="1" dirty="0" err="1"/>
              <a:t>penelitian</a:t>
            </a:r>
            <a:r>
              <a:rPr lang="en-US" sz="2800" b="1" dirty="0"/>
              <a:t> </a:t>
            </a:r>
            <a:r>
              <a:rPr lang="en-US" sz="2800" b="1" dirty="0" smtClean="0"/>
              <a:t>a/ </a:t>
            </a:r>
            <a:r>
              <a:rPr lang="en-US" sz="2800" b="1" dirty="0"/>
              <a:t>review.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Agar </a:t>
            </a:r>
            <a:r>
              <a:rPr lang="en-US" sz="2800" b="1" dirty="0" err="1" smtClean="0"/>
              <a:t>seseorang</a:t>
            </a:r>
            <a:r>
              <a:rPr lang="en-US" sz="2800" b="1" dirty="0" smtClean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penilaian</a:t>
            </a:r>
            <a:r>
              <a:rPr lang="en-US" sz="2800" b="1" dirty="0"/>
              <a:t> </a:t>
            </a:r>
            <a:r>
              <a:rPr lang="en-US" sz="2800" b="1" dirty="0" err="1"/>
              <a:t>kritis</a:t>
            </a:r>
            <a:r>
              <a:rPr lang="en-US" sz="2800" b="1" dirty="0"/>
              <a:t> </a:t>
            </a:r>
            <a:r>
              <a:rPr lang="en-US" sz="2800" b="1" dirty="0" err="1"/>
              <a:t>ini</a:t>
            </a:r>
            <a:r>
              <a:rPr lang="en-US" sz="2800" b="1" dirty="0"/>
              <a:t> 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baik</a:t>
            </a:r>
            <a:r>
              <a:rPr lang="en-US" sz="2800" b="1" dirty="0"/>
              <a:t>, </a:t>
            </a:r>
            <a:r>
              <a:rPr lang="en-US" sz="2800" b="1" dirty="0" err="1"/>
              <a:t>diperlukan</a:t>
            </a:r>
            <a:r>
              <a:rPr lang="en-US" sz="2800" b="1" dirty="0"/>
              <a:t> </a:t>
            </a:r>
            <a:r>
              <a:rPr lang="en-US" sz="2800" b="1" dirty="0" err="1"/>
              <a:t>kemampuan</a:t>
            </a:r>
            <a:r>
              <a:rPr lang="en-US" sz="2800" b="1" dirty="0"/>
              <a:t> </a:t>
            </a:r>
            <a:r>
              <a:rPr lang="en-US" sz="2800" b="1" dirty="0" err="1"/>
              <a:t>membaca</a:t>
            </a:r>
            <a:r>
              <a:rPr lang="en-US" sz="2800" b="1" dirty="0"/>
              <a:t>, </a:t>
            </a:r>
            <a:r>
              <a:rPr lang="en-US" sz="2800" b="1" dirty="0" err="1"/>
              <a:t>kemampuan</a:t>
            </a:r>
            <a:r>
              <a:rPr lang="en-US" sz="2800" b="1" dirty="0"/>
              <a:t> </a:t>
            </a:r>
            <a:r>
              <a:rPr lang="en-US" sz="2800" b="1" dirty="0" err="1"/>
              <a:t>menganalisis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argumentasi</a:t>
            </a:r>
            <a:r>
              <a:rPr lang="en-US" sz="2800" b="1" dirty="0"/>
              <a:t>,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kemampuan</a:t>
            </a:r>
            <a:r>
              <a:rPr lang="en-US" sz="2800" b="1" dirty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sintesis</a:t>
            </a:r>
            <a:r>
              <a:rPr lang="en-US" sz="2800" b="1" dirty="0"/>
              <a:t>. 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7352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686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</a:t>
            </a:r>
            <a:r>
              <a:rPr lang="id-ID" sz="2800" b="1" dirty="0" smtClean="0"/>
              <a:t>ima </a:t>
            </a:r>
            <a:r>
              <a:rPr lang="id-ID" sz="2800" b="1" dirty="0"/>
              <a:t>hal penting </a:t>
            </a:r>
            <a:r>
              <a:rPr lang="id-ID" sz="2800" b="1" dirty="0" smtClean="0"/>
              <a:t>menjadi </a:t>
            </a:r>
            <a:r>
              <a:rPr lang="id-ID" sz="2800" b="1" dirty="0"/>
              <a:t>perhatian </a:t>
            </a:r>
            <a:r>
              <a:rPr lang="en-US" sz="2800" b="1" dirty="0" err="1" smtClean="0"/>
              <a:t>ketika</a:t>
            </a:r>
            <a:r>
              <a:rPr lang="id-ID" sz="2800" b="1" dirty="0" smtClean="0"/>
              <a:t> lakukan </a:t>
            </a:r>
            <a:r>
              <a:rPr lang="id-ID" sz="2800" b="1" dirty="0"/>
              <a:t>penilaian kritis kaji </a:t>
            </a:r>
            <a:r>
              <a:rPr lang="id-ID" sz="2800" b="1" dirty="0" smtClean="0"/>
              <a:t>pustaka: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id-ID" sz="2800" b="1" dirty="0" smtClean="0"/>
              <a:t>Selalu </a:t>
            </a:r>
            <a:r>
              <a:rPr lang="id-ID" sz="2800" b="1" dirty="0"/>
              <a:t>fokus pada isu utama;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smtClean="0"/>
              <a:t>B</a:t>
            </a:r>
            <a:r>
              <a:rPr lang="id-ID" sz="2800" b="1" dirty="0" smtClean="0"/>
              <a:t>andingkan bbg </a:t>
            </a:r>
            <a:r>
              <a:rPr lang="id-ID" sz="2800" b="1" dirty="0"/>
              <a:t>argumen, teori, metode, </a:t>
            </a:r>
            <a:r>
              <a:rPr lang="en-US" sz="2800" b="1" dirty="0" err="1" smtClean="0"/>
              <a:t>temuan</a:t>
            </a:r>
            <a:r>
              <a:rPr lang="en-US" sz="2800" b="1" dirty="0" smtClean="0"/>
              <a:t>, </a:t>
            </a:r>
            <a:r>
              <a:rPr lang="id-ID" sz="2800" b="1" dirty="0" smtClean="0"/>
              <a:t>pendekatan yg </a:t>
            </a:r>
            <a:r>
              <a:rPr lang="id-ID" sz="2800" b="1" dirty="0"/>
              <a:t>dinyatakan </a:t>
            </a:r>
            <a:r>
              <a:rPr lang="id-ID" sz="2800" b="1" dirty="0" smtClean="0"/>
              <a:t>dlm </a:t>
            </a:r>
            <a:r>
              <a:rPr lang="id-ID" sz="2800" b="1" dirty="0"/>
              <a:t>pustaka; </a:t>
            </a:r>
            <a:r>
              <a:rPr lang="id-ID" sz="2800" b="1" dirty="0" smtClean="0"/>
              <a:t>rumuskan </a:t>
            </a:r>
            <a:r>
              <a:rPr lang="id-ID" sz="2800" b="1" dirty="0"/>
              <a:t>benang merah </a:t>
            </a:r>
            <a:r>
              <a:rPr lang="id-ID" sz="2800" b="1" dirty="0" smtClean="0"/>
              <a:t>a</a:t>
            </a:r>
            <a:r>
              <a:rPr lang="en-US" sz="2800" b="1" dirty="0" smtClean="0"/>
              <a:t>/</a:t>
            </a:r>
            <a:r>
              <a:rPr lang="id-ID" sz="2800" b="1" dirty="0" smtClean="0"/>
              <a:t> </a:t>
            </a:r>
            <a:r>
              <a:rPr lang="id-ID" sz="2800" b="1" dirty="0"/>
              <a:t>kesimpulan </a:t>
            </a:r>
            <a:r>
              <a:rPr lang="id-ID" sz="2800" b="1" dirty="0" smtClean="0"/>
              <a:t>yg </a:t>
            </a:r>
            <a:r>
              <a:rPr lang="id-ID" sz="2800" b="1" dirty="0"/>
              <a:t>sama </a:t>
            </a:r>
            <a:r>
              <a:rPr lang="id-ID" sz="2800" b="1" dirty="0" smtClean="0"/>
              <a:t>antar</a:t>
            </a:r>
            <a:r>
              <a:rPr lang="en-US" sz="2800" b="1" dirty="0" smtClean="0"/>
              <a:t> </a:t>
            </a:r>
            <a:r>
              <a:rPr lang="id-ID" sz="2800" b="1" dirty="0" smtClean="0"/>
              <a:t>peneliti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smtClean="0"/>
              <a:t>I</a:t>
            </a:r>
            <a:r>
              <a:rPr lang="id-ID" sz="2800" b="1" dirty="0" smtClean="0"/>
              <a:t>dentifikasi </a:t>
            </a:r>
            <a:r>
              <a:rPr lang="id-ID" sz="2800" b="1" dirty="0"/>
              <a:t>perbedaan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isu-isu kontroversial, dan mencari jawaban kenapa demikian;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smtClean="0"/>
              <a:t>K</a:t>
            </a:r>
            <a:r>
              <a:rPr lang="id-ID" sz="2800" b="1" dirty="0" smtClean="0"/>
              <a:t>ritisi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berikan </a:t>
            </a:r>
            <a:r>
              <a:rPr lang="id-ID" sz="2800" b="1" dirty="0"/>
              <a:t>argumen </a:t>
            </a:r>
            <a:r>
              <a:rPr lang="id-ID" sz="2800" b="1" dirty="0" smtClean="0"/>
              <a:t>thd  </a:t>
            </a:r>
            <a:r>
              <a:rPr lang="id-ID" sz="2800" b="1" dirty="0"/>
              <a:t>pendekatan </a:t>
            </a:r>
            <a:r>
              <a:rPr lang="en-US" sz="2800" b="1" dirty="0" smtClean="0"/>
              <a:t>&amp; </a:t>
            </a:r>
            <a:r>
              <a:rPr lang="id-ID" sz="2800" b="1" dirty="0" smtClean="0"/>
              <a:t>metode  yg dipercaya </a:t>
            </a:r>
            <a:r>
              <a:rPr lang="id-ID" sz="2800" b="1" dirty="0"/>
              <a:t>(</a:t>
            </a:r>
            <a:r>
              <a:rPr lang="id-ID" sz="2800" b="1" i="1" dirty="0"/>
              <a:t>most reliable</a:t>
            </a:r>
            <a:r>
              <a:rPr lang="id-ID" sz="2800" b="1" dirty="0"/>
              <a:t>), tepat </a:t>
            </a:r>
            <a:r>
              <a:rPr lang="en-US" sz="2800" b="1" dirty="0"/>
              <a:t>&amp;</a:t>
            </a:r>
            <a:r>
              <a:rPr lang="id-ID" sz="2800" b="1" dirty="0" smtClean="0"/>
              <a:t> cocok</a:t>
            </a:r>
            <a:r>
              <a:rPr lang="en-US" sz="2800" b="1" dirty="0" smtClean="0"/>
              <a:t>-</a:t>
            </a:r>
            <a:r>
              <a:rPr lang="id-ID" sz="2800" b="1" dirty="0" smtClean="0"/>
              <a:t>valid</a:t>
            </a:r>
            <a:r>
              <a:rPr lang="id-ID" sz="2800" b="1" dirty="0"/>
              <a:t>, dan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/>
              <a:t>K</a:t>
            </a:r>
            <a:r>
              <a:rPr lang="id-ID" sz="2800" b="1" dirty="0" smtClean="0"/>
              <a:t>aitkan </a:t>
            </a:r>
            <a:r>
              <a:rPr lang="id-ID" sz="2800" b="1" dirty="0"/>
              <a:t>hasil kaji pustaka </a:t>
            </a:r>
            <a:r>
              <a:rPr lang="id-ID" sz="2800" b="1" dirty="0" smtClean="0"/>
              <a:t>t</a:t>
            </a:r>
            <a:r>
              <a:rPr lang="en-US" sz="2800" b="1" dirty="0" err="1" smtClean="0"/>
              <a:t>sb</a:t>
            </a:r>
            <a:r>
              <a:rPr lang="id-ID" sz="2800" b="1" dirty="0" smtClean="0"/>
              <a:t> p</a:t>
            </a:r>
            <a:r>
              <a:rPr lang="en-US" sz="2800" b="1" dirty="0" smtClean="0"/>
              <a:t>d</a:t>
            </a:r>
            <a:r>
              <a:rPr lang="id-ID" sz="2800" b="1" dirty="0" smtClean="0"/>
              <a:t> </a:t>
            </a:r>
            <a:r>
              <a:rPr lang="id-ID" sz="2800" b="1" dirty="0"/>
              <a:t>bidang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fokus penelitian </a:t>
            </a:r>
            <a:r>
              <a:rPr lang="id-ID" sz="2800" b="1" dirty="0" smtClean="0"/>
              <a:t>yg </a:t>
            </a:r>
            <a:r>
              <a:rPr lang="id-ID" sz="2800" b="1" dirty="0"/>
              <a:t>akan dilakukan, </a:t>
            </a:r>
            <a:r>
              <a:rPr lang="en-US" sz="2800" b="1" dirty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tegaskan </a:t>
            </a:r>
            <a:r>
              <a:rPr lang="id-ID" sz="2800" b="1" dirty="0" smtClean="0"/>
              <a:t>bgmn </a:t>
            </a:r>
            <a:r>
              <a:rPr lang="id-ID" sz="2800" b="1" dirty="0"/>
              <a:t>posisi </a:t>
            </a:r>
            <a:r>
              <a:rPr lang="id-ID" sz="2800" b="1" dirty="0" smtClean="0"/>
              <a:t>penelitian</a:t>
            </a:r>
            <a:r>
              <a:rPr lang="en-US" sz="2800" b="1" dirty="0" smtClean="0"/>
              <a:t> a/ </a:t>
            </a:r>
            <a:r>
              <a:rPr lang="id-ID" sz="2800" b="1" dirty="0" smtClean="0"/>
              <a:t>kajian </a:t>
            </a:r>
            <a:r>
              <a:rPr lang="id-ID" sz="2800" b="1" dirty="0"/>
              <a:t>anda apakah mengkonfirmasi,  berbeda atau lebih maju dari sistesis kaji pustaka yang telah ada</a:t>
            </a:r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309148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838200"/>
            <a:ext cx="84582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K</a:t>
            </a:r>
            <a:r>
              <a:rPr lang="id-ID" sz="4400" b="1" dirty="0" smtClean="0"/>
              <a:t>emampuan a</a:t>
            </a:r>
            <a:r>
              <a:rPr lang="en-US" sz="4400" b="1" dirty="0" smtClean="0"/>
              <a:t>/</a:t>
            </a:r>
            <a:r>
              <a:rPr lang="id-ID" sz="4400" b="1" dirty="0" smtClean="0"/>
              <a:t> </a:t>
            </a:r>
            <a:r>
              <a:rPr lang="id-ID" sz="4400" b="1" dirty="0"/>
              <a:t>keterampilan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/>
              <a:t>perlu</a:t>
            </a:r>
            <a:r>
              <a:rPr lang="en-US" sz="2800" b="1" dirty="0"/>
              <a:t> </a:t>
            </a:r>
            <a:r>
              <a:rPr lang="en-US" sz="2800" b="1" dirty="0" err="1"/>
              <a:t>dipersiapkan</a:t>
            </a:r>
            <a:r>
              <a:rPr lang="en-US" sz="2800" b="1" dirty="0"/>
              <a:t> </a:t>
            </a:r>
            <a:r>
              <a:rPr lang="en-US" sz="2800" b="1" dirty="0" err="1"/>
              <a:t>seseorang</a:t>
            </a:r>
            <a:r>
              <a:rPr lang="en-US" sz="2800" b="1" dirty="0"/>
              <a:t> </a:t>
            </a:r>
            <a:r>
              <a:rPr lang="en-US" sz="2800" b="1" dirty="0" err="1"/>
              <a:t>sebelum</a:t>
            </a:r>
            <a:r>
              <a:rPr lang="en-US" sz="2800" b="1" dirty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tinjauan</a:t>
            </a:r>
            <a:r>
              <a:rPr lang="en-US" sz="2800" b="1" dirty="0"/>
              <a:t> </a:t>
            </a:r>
            <a:r>
              <a:rPr lang="en-US" sz="2800" b="1" dirty="0" err="1"/>
              <a:t>pustaka,yaitu</a:t>
            </a:r>
            <a:r>
              <a:rPr lang="id-ID" sz="2800" b="1" dirty="0"/>
              <a:t>: </a:t>
            </a:r>
            <a:endParaRPr lang="en-US" sz="2800" b="1" dirty="0" smtClean="0"/>
          </a:p>
          <a:p>
            <a:endParaRPr lang="en-US" sz="2800" b="1" dirty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Mampu</a:t>
            </a:r>
            <a:r>
              <a:rPr lang="en-US" sz="2800" b="1" dirty="0" smtClean="0"/>
              <a:t> a/ </a:t>
            </a:r>
            <a:r>
              <a:rPr lang="en-US" sz="2800" b="1" dirty="0" err="1" smtClean="0"/>
              <a:t>terampil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cari</a:t>
            </a:r>
            <a:r>
              <a:rPr lang="en-US" sz="2800" b="1" dirty="0" smtClean="0"/>
              <a:t> </a:t>
            </a:r>
            <a:r>
              <a:rPr lang="en-US" sz="2800" b="1" dirty="0" err="1"/>
              <a:t>informasi</a:t>
            </a:r>
            <a:r>
              <a:rPr lang="en-US" sz="2800" b="1" dirty="0"/>
              <a:t> </a:t>
            </a:r>
            <a:r>
              <a:rPr lang="en-US" sz="2800" b="1" dirty="0" err="1" smtClean="0"/>
              <a:t>shg</a:t>
            </a:r>
            <a:r>
              <a:rPr lang="en-US" sz="2800" b="1" dirty="0" smtClean="0"/>
              <a:t> </a:t>
            </a:r>
            <a:r>
              <a:rPr lang="en-US" sz="2800" b="1" dirty="0" err="1"/>
              <a:t>memperoleh</a:t>
            </a:r>
            <a:r>
              <a:rPr lang="en-US" sz="2800" b="1" dirty="0"/>
              <a:t> </a:t>
            </a:r>
            <a:r>
              <a:rPr lang="en-US" sz="2800" b="1" dirty="0" err="1"/>
              <a:t>informasi</a:t>
            </a:r>
            <a:r>
              <a:rPr lang="en-US" sz="2800" b="1" dirty="0"/>
              <a:t>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/>
              <a:t>terkini</a:t>
            </a:r>
            <a:r>
              <a:rPr lang="en-US" sz="2800" b="1" dirty="0"/>
              <a:t> </a:t>
            </a:r>
            <a:r>
              <a:rPr lang="en-US" sz="2800" b="1" dirty="0" smtClean="0"/>
              <a:t>&amp; </a:t>
            </a:r>
            <a:r>
              <a:rPr lang="en-US" sz="2800" b="1" dirty="0" err="1"/>
              <a:t>lengkap</a:t>
            </a:r>
            <a:r>
              <a:rPr lang="en-US" sz="2800" b="1" dirty="0"/>
              <a:t> </a:t>
            </a:r>
            <a:r>
              <a:rPr lang="en-US" sz="2800" b="1" dirty="0" err="1" smtClean="0"/>
              <a:t>dibidangnya</a:t>
            </a:r>
            <a:r>
              <a:rPr lang="en-US" sz="2800" b="1" dirty="0" smtClean="0"/>
              <a:t>;</a:t>
            </a:r>
          </a:p>
          <a:p>
            <a:pPr marL="514350" indent="-514350">
              <a:buAutoNum type="arabicParenR"/>
            </a:pP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en-US" sz="2800" b="1" dirty="0" err="1"/>
              <a:t>s</a:t>
            </a:r>
            <a:r>
              <a:rPr lang="en-US" sz="2800" b="1" dirty="0" err="1" smtClean="0"/>
              <a:t>impan</a:t>
            </a:r>
            <a:r>
              <a:rPr lang="en-US" sz="2800" b="1" dirty="0" smtClean="0"/>
              <a:t>  </a:t>
            </a:r>
            <a:r>
              <a:rPr lang="en-US" sz="2800" b="1" dirty="0" err="1"/>
              <a:t>informasi</a:t>
            </a:r>
            <a:r>
              <a:rPr lang="en-US" sz="2800" b="1" dirty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sistematik</a:t>
            </a:r>
            <a:r>
              <a:rPr lang="en-US" sz="2800" b="1" dirty="0"/>
              <a:t> </a:t>
            </a:r>
            <a:r>
              <a:rPr lang="en-US" sz="2800" b="1" dirty="0" err="1" smtClean="0"/>
              <a:t>shg</a:t>
            </a:r>
            <a:r>
              <a:rPr lang="en-US" sz="2800" b="1" dirty="0" smtClean="0"/>
              <a:t> </a:t>
            </a:r>
            <a:r>
              <a:rPr lang="en-US" sz="2800" b="1" dirty="0" err="1"/>
              <a:t>mudah</a:t>
            </a:r>
            <a:r>
              <a:rPr lang="en-US" sz="2800" b="1" dirty="0"/>
              <a:t> </a:t>
            </a:r>
            <a:r>
              <a:rPr lang="en-US" sz="2800" b="1" dirty="0" err="1"/>
              <a:t>kembali</a:t>
            </a:r>
            <a:r>
              <a:rPr lang="en-US" sz="2800" b="1" dirty="0"/>
              <a:t> </a:t>
            </a:r>
            <a:r>
              <a:rPr lang="en-US" sz="2800" b="1" dirty="0" err="1"/>
              <a:t>diperoleh</a:t>
            </a:r>
            <a:r>
              <a:rPr lang="en-US" sz="2800" b="1" dirty="0"/>
              <a:t> </a:t>
            </a:r>
            <a:r>
              <a:rPr lang="en-US" sz="2800" b="1" dirty="0" err="1"/>
              <a:t>bila</a:t>
            </a:r>
            <a:r>
              <a:rPr lang="en-US" sz="2800" b="1" dirty="0"/>
              <a:t> </a:t>
            </a:r>
            <a:r>
              <a:rPr lang="en-US" sz="2800" b="1" dirty="0" err="1"/>
              <a:t>diperlukan</a:t>
            </a:r>
            <a:r>
              <a:rPr lang="en-US" sz="2800" b="1" dirty="0"/>
              <a:t>, </a:t>
            </a:r>
            <a:r>
              <a:rPr lang="en-US" sz="2800" b="1" dirty="0" smtClean="0"/>
              <a:t>&amp; </a:t>
            </a: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analsisis</a:t>
            </a:r>
            <a:r>
              <a:rPr lang="en-US" sz="2800" b="1" dirty="0"/>
              <a:t> 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kritis</a:t>
            </a:r>
            <a:r>
              <a:rPr lang="en-US" sz="2800" b="1" dirty="0"/>
              <a:t> </a:t>
            </a:r>
            <a:r>
              <a:rPr lang="en-US" sz="2800" b="1" dirty="0" smtClean="0"/>
              <a:t>&amp; </a:t>
            </a:r>
            <a:r>
              <a:rPr lang="en-US" sz="2800" b="1" dirty="0" err="1"/>
              <a:t>meringkas</a:t>
            </a:r>
            <a:r>
              <a:rPr lang="id-ID" sz="2800" b="1" dirty="0"/>
              <a:t>; 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lakukan</a:t>
            </a:r>
            <a:r>
              <a:rPr lang="en-US" sz="2800" b="1" dirty="0" smtClean="0"/>
              <a:t> </a:t>
            </a:r>
            <a:r>
              <a:rPr lang="en-US" sz="2800" b="1" dirty="0" err="1"/>
              <a:t>analis</a:t>
            </a:r>
            <a:r>
              <a:rPr lang="id-ID" sz="2800" b="1" dirty="0"/>
              <a:t>is</a:t>
            </a:r>
            <a:r>
              <a:rPr lang="en-US" sz="2800" b="1" dirty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ktitis</a:t>
            </a:r>
            <a:r>
              <a:rPr lang="en-US" sz="2800" b="1" dirty="0"/>
              <a:t>, </a:t>
            </a:r>
            <a:r>
              <a:rPr lang="en-US" sz="2800" b="1" dirty="0" err="1"/>
              <a:t>termasuk</a:t>
            </a:r>
            <a:r>
              <a:rPr lang="en-US" sz="2800" b="1" dirty="0"/>
              <a:t> </a:t>
            </a:r>
            <a:r>
              <a:rPr lang="en-US" sz="2800" b="1" dirty="0" err="1"/>
              <a:t>mencermati</a:t>
            </a:r>
            <a:r>
              <a:rPr lang="en-US" sz="2800" b="1" dirty="0"/>
              <a:t> </a:t>
            </a:r>
            <a:r>
              <a:rPr lang="en-US" sz="2800" b="1" dirty="0" err="1" smtClean="0"/>
              <a:t>kuat</a:t>
            </a:r>
            <a:r>
              <a:rPr lang="en-US" sz="2800" b="1" dirty="0" smtClean="0"/>
              <a:t> &amp; </a:t>
            </a:r>
            <a:r>
              <a:rPr lang="en-US" sz="2800" b="1" dirty="0" err="1" smtClean="0"/>
              <a:t>lemah</a:t>
            </a:r>
            <a:r>
              <a:rPr lang="en-US" sz="2800" b="1" dirty="0" smtClean="0"/>
              <a:t> </a:t>
            </a:r>
            <a:r>
              <a:rPr lang="en-US" sz="2800" b="1" dirty="0" err="1"/>
              <a:t>setiap</a:t>
            </a:r>
            <a:r>
              <a:rPr lang="en-US" sz="2800" b="1" dirty="0"/>
              <a:t> </a:t>
            </a:r>
            <a:r>
              <a:rPr lang="en-US" sz="2800" b="1" dirty="0" err="1" smtClean="0"/>
              <a:t>informasi</a:t>
            </a:r>
            <a:r>
              <a:rPr lang="en-US" sz="2800" b="1" dirty="0" smtClean="0"/>
              <a:t>;</a:t>
            </a:r>
          </a:p>
          <a:p>
            <a:pPr marL="514350" indent="-514350">
              <a:buAutoNum type="arabicParenR"/>
            </a:pP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en-US" sz="2800" b="1" dirty="0" err="1"/>
              <a:t>meringkas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menyimpulkan</a:t>
            </a:r>
            <a:r>
              <a:rPr lang="en-US" sz="2800" b="1" dirty="0"/>
              <a:t>.</a:t>
            </a:r>
            <a:endParaRPr lang="id-ID" sz="2800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647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P</a:t>
            </a:r>
            <a:r>
              <a:rPr lang="en-US" sz="3200" b="1" dirty="0" err="1" smtClean="0"/>
              <a:t>ertanyaan</a:t>
            </a:r>
            <a:r>
              <a:rPr lang="en-US" sz="3200" b="1" dirty="0" smtClean="0"/>
              <a:t> </a:t>
            </a:r>
            <a:r>
              <a:rPr lang="en-US" sz="3200" b="1" dirty="0" err="1"/>
              <a:t>dasar</a:t>
            </a:r>
            <a:r>
              <a:rPr lang="en-US" sz="3200" b="1" dirty="0"/>
              <a:t> </a:t>
            </a:r>
            <a:r>
              <a:rPr lang="en-US" sz="3200" b="1" dirty="0" err="1" smtClean="0"/>
              <a:t>untuk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panduan</a:t>
            </a:r>
            <a:r>
              <a:rPr lang="en-US" sz="3200" b="1" dirty="0" smtClean="0"/>
              <a:t> </a:t>
            </a:r>
            <a:r>
              <a:rPr lang="en-US" sz="3200" b="1" dirty="0" err="1"/>
              <a:t>penulisan</a:t>
            </a:r>
            <a:r>
              <a:rPr lang="en-US" sz="3200" b="1" dirty="0"/>
              <a:t> </a:t>
            </a:r>
            <a:r>
              <a:rPr lang="en-US" sz="3200" b="1" dirty="0" smtClean="0"/>
              <a:t>TP: </a:t>
            </a:r>
          </a:p>
          <a:p>
            <a:endParaRPr lang="en-US" sz="2800" b="1" dirty="0"/>
          </a:p>
          <a:p>
            <a:r>
              <a:rPr lang="en-US" sz="2800" b="1" dirty="0" err="1" smtClean="0"/>
              <a:t>Sudahkah</a:t>
            </a:r>
            <a:endParaRPr lang="en-US" sz="2800" b="1" dirty="0" smtClean="0"/>
          </a:p>
          <a:p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dibuat</a:t>
            </a:r>
            <a:r>
              <a:rPr lang="en-US" sz="2800" b="1" dirty="0" smtClean="0"/>
              <a:t> </a:t>
            </a:r>
            <a:r>
              <a:rPr lang="en-US" sz="2800" b="1" dirty="0"/>
              <a:t>outline </a:t>
            </a:r>
            <a:r>
              <a:rPr lang="en-US" sz="2800" b="1" dirty="0" err="1"/>
              <a:t>lingkup</a:t>
            </a:r>
            <a:r>
              <a:rPr lang="en-US" sz="2800" b="1" dirty="0"/>
              <a:t> &amp;</a:t>
            </a:r>
            <a:r>
              <a:rPr lang="en-US" sz="2800" b="1" dirty="0" smtClean="0"/>
              <a:t> </a:t>
            </a:r>
            <a:r>
              <a:rPr lang="en-US" sz="2800" b="1" dirty="0" err="1"/>
              <a:t>tujuan</a:t>
            </a:r>
            <a:r>
              <a:rPr lang="en-US" sz="2800" b="1" dirty="0"/>
              <a:t> </a:t>
            </a:r>
            <a:r>
              <a:rPr lang="en-US" sz="2800" b="1" dirty="0" smtClean="0"/>
              <a:t>TP?</a:t>
            </a:r>
            <a:r>
              <a:rPr lang="id-ID" sz="2800" b="1" dirty="0"/>
              <a:t>,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identifikasi</a:t>
            </a:r>
            <a:r>
              <a:rPr lang="en-US" sz="2800" b="1" dirty="0" smtClean="0"/>
              <a:t> sumber</a:t>
            </a:r>
            <a:r>
              <a:rPr lang="en-US" sz="2800" b="1" baseline="30000" dirty="0" smtClean="0"/>
              <a:t>2</a:t>
            </a:r>
            <a:r>
              <a:rPr lang="en-US" sz="2800" b="1" dirty="0"/>
              <a:t> </a:t>
            </a:r>
            <a:r>
              <a:rPr lang="en-US" sz="2800" b="1" dirty="0" err="1" smtClean="0"/>
              <a:t>utama</a:t>
            </a:r>
            <a:r>
              <a:rPr lang="en-US" sz="2800" b="1" dirty="0" smtClean="0"/>
              <a:t> </a:t>
            </a:r>
            <a:r>
              <a:rPr lang="en-US" sz="2800" b="1" dirty="0" err="1"/>
              <a:t>bahan</a:t>
            </a:r>
            <a:r>
              <a:rPr lang="en-US" sz="2800" b="1" dirty="0"/>
              <a:t> </a:t>
            </a:r>
            <a:r>
              <a:rPr lang="en-US" sz="2800" b="1" dirty="0" err="1" smtClean="0"/>
              <a:t>pustaka</a:t>
            </a:r>
            <a:r>
              <a:rPr lang="en-US" sz="2800" b="1" dirty="0" smtClean="0"/>
              <a:t>?</a:t>
            </a:r>
          </a:p>
          <a:p>
            <a:pPr marL="514350" indent="-514350">
              <a:buAutoNum type="arabicParenR"/>
            </a:pPr>
            <a:r>
              <a:rPr lang="en-US" sz="2800" b="1" dirty="0" err="1" smtClean="0"/>
              <a:t>miliki</a:t>
            </a:r>
            <a:r>
              <a:rPr lang="en-US" sz="2800" b="1" dirty="0" smtClean="0"/>
              <a:t> </a:t>
            </a:r>
            <a:r>
              <a:rPr lang="en-US" sz="2800" b="1" dirty="0" err="1"/>
              <a:t>catatan</a:t>
            </a:r>
            <a:r>
              <a:rPr lang="en-US" sz="2800" b="1" dirty="0"/>
              <a:t> </a:t>
            </a:r>
            <a:r>
              <a:rPr lang="en-US" sz="2800" b="1" dirty="0" err="1"/>
              <a:t>bibliografi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bahan</a:t>
            </a:r>
            <a:r>
              <a:rPr lang="en-US" sz="2800" b="1" dirty="0"/>
              <a:t> </a:t>
            </a:r>
            <a:r>
              <a:rPr lang="en-US" sz="2800" b="1" dirty="0" err="1" smtClean="0"/>
              <a:t>pustaka</a:t>
            </a:r>
            <a:r>
              <a:rPr lang="en-US" sz="2800" b="1" dirty="0" smtClean="0"/>
              <a:t>?</a:t>
            </a:r>
            <a:r>
              <a:rPr lang="id-ID" sz="2800" b="1" dirty="0" smtClean="0"/>
              <a:t>,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setiap</a:t>
            </a:r>
            <a:r>
              <a:rPr lang="en-US" sz="2800" b="1" dirty="0" smtClean="0"/>
              <a:t> </a:t>
            </a:r>
            <a:r>
              <a:rPr lang="en-US" sz="2800" b="1" dirty="0" err="1"/>
              <a:t>bahan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 smtClean="0"/>
              <a:t>direview</a:t>
            </a:r>
            <a:r>
              <a:rPr lang="en-US" sz="2800" b="1" dirty="0" smtClean="0"/>
              <a:t> </a:t>
            </a:r>
            <a:r>
              <a:rPr lang="en-US" sz="2800" b="1" dirty="0" err="1"/>
              <a:t>secara</a:t>
            </a:r>
            <a:r>
              <a:rPr lang="en-US" sz="2800" b="1" dirty="0"/>
              <a:t> </a:t>
            </a:r>
            <a:r>
              <a:rPr lang="en-US" sz="2800" b="1" dirty="0" err="1"/>
              <a:t>ktirits</a:t>
            </a:r>
            <a:r>
              <a:rPr lang="en-US" sz="2800" b="1" dirty="0"/>
              <a:t>?</a:t>
            </a:r>
            <a:r>
              <a:rPr lang="id-ID" sz="2800" b="1" dirty="0"/>
              <a:t>,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organisasikan</a:t>
            </a:r>
            <a:r>
              <a:rPr lang="en-US" sz="2800" b="1" dirty="0" smtClean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bahan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diperoleh</a:t>
            </a:r>
            <a:r>
              <a:rPr lang="en-US" sz="2800" b="1" dirty="0" smtClean="0"/>
              <a:t>?</a:t>
            </a:r>
          </a:p>
          <a:p>
            <a:pPr marL="514350" indent="-514350">
              <a:buAutoNum type="arabicParenR"/>
            </a:pPr>
            <a:r>
              <a:rPr lang="en-US" sz="2800" b="1" dirty="0" err="1" smtClean="0"/>
              <a:t>analisis</a:t>
            </a:r>
            <a:r>
              <a:rPr lang="en-US" sz="2800" b="1" dirty="0" smtClean="0"/>
              <a:t> &amp; </a:t>
            </a:r>
            <a:r>
              <a:rPr lang="en-US" sz="2800" b="1" dirty="0" err="1" smtClean="0"/>
              <a:t>interpretasi</a:t>
            </a:r>
            <a:r>
              <a:rPr lang="en-US" sz="2800" b="1" dirty="0" smtClean="0"/>
              <a:t> </a:t>
            </a:r>
            <a:r>
              <a:rPr lang="en-US" sz="2800" b="1" dirty="0" err="1"/>
              <a:t>bahan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/>
              <a:t>diperoleh</a:t>
            </a:r>
            <a:r>
              <a:rPr lang="en-US" sz="2800" b="1" dirty="0"/>
              <a:t>?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ditulis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disusun</a:t>
            </a:r>
            <a:r>
              <a:rPr lang="en-US" sz="2800" b="1" dirty="0" smtClean="0"/>
              <a:t> </a:t>
            </a:r>
            <a:r>
              <a:rPr lang="en-US" sz="2800" b="1" dirty="0"/>
              <a:t>draft </a:t>
            </a:r>
            <a:r>
              <a:rPr lang="en-US" sz="2800" b="1" dirty="0" err="1"/>
              <a:t>tinjauan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smtClean="0"/>
              <a:t>&amp; edit </a:t>
            </a:r>
            <a:r>
              <a:rPr lang="en-US" sz="2800" b="1" dirty="0" err="1" smtClean="0"/>
              <a:t>cermat</a:t>
            </a:r>
            <a:r>
              <a:rPr lang="en-US" sz="2800" b="1" dirty="0"/>
              <a:t>?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hasil</a:t>
            </a:r>
            <a:r>
              <a:rPr lang="en-US" sz="2800" b="1" dirty="0" smtClean="0"/>
              <a:t> </a:t>
            </a:r>
            <a:r>
              <a:rPr lang="en-US" sz="2800" b="1" dirty="0" err="1"/>
              <a:t>tinjauan</a:t>
            </a:r>
            <a:r>
              <a:rPr lang="en-US" sz="2800" b="1" dirty="0"/>
              <a:t> </a:t>
            </a:r>
            <a:r>
              <a:rPr lang="en-US" sz="2800" b="1" dirty="0" err="1"/>
              <a:t>pustaka</a:t>
            </a:r>
            <a:r>
              <a:rPr lang="en-US" sz="2800" b="1" dirty="0"/>
              <a:t> </a:t>
            </a:r>
            <a:r>
              <a:rPr lang="en-US" sz="2800" b="1" dirty="0" err="1"/>
              <a:t>anda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514350" indent="-514350">
              <a:buAutoNum type="arabicParenR"/>
            </a:pPr>
            <a:r>
              <a:rPr lang="en-US" sz="2800" b="1" dirty="0" err="1" smtClean="0"/>
              <a:t>rampung</a:t>
            </a:r>
            <a:r>
              <a:rPr lang="en-US" sz="2800" b="1" dirty="0" smtClean="0"/>
              <a:t> </a:t>
            </a:r>
            <a:r>
              <a:rPr lang="en-US" sz="2800" b="1" dirty="0" err="1"/>
              <a:t>disusun</a:t>
            </a:r>
            <a:r>
              <a:rPr lang="en-US" sz="2800" b="1" dirty="0"/>
              <a:t> </a:t>
            </a:r>
            <a:r>
              <a:rPr lang="en-US" sz="2800" b="1" dirty="0" err="1"/>
              <a:t>sesuai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rencana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?  </a:t>
            </a:r>
            <a:endParaRPr lang="id-ID" sz="2800" b="1" dirty="0"/>
          </a:p>
          <a:p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16975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82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/>
              <a:t>Kebutuhan kompetensi </a:t>
            </a:r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Keahlian </a:t>
            </a:r>
            <a:r>
              <a:rPr lang="id-ID" sz="2800" b="1" dirty="0"/>
              <a:t>kreatif dan administratif</a:t>
            </a:r>
          </a:p>
          <a:p>
            <a:pPr lvl="1"/>
            <a:endParaRPr lang="en-US" sz="2800" b="1" dirty="0" smtClean="0"/>
          </a:p>
          <a:p>
            <a:pPr lvl="1"/>
            <a:r>
              <a:rPr lang="id-ID" sz="2800" b="1" dirty="0" smtClean="0"/>
              <a:t>Kreatif </a:t>
            </a:r>
            <a:r>
              <a:rPr lang="id-ID" sz="2800" b="1" dirty="0"/>
              <a:t>pengembangan ide inovatif yang relevan dan menarik – menguasai substansi masalah atau isu, memahami teori dan metodologi</a:t>
            </a:r>
          </a:p>
          <a:p>
            <a:pPr lvl="1"/>
            <a:r>
              <a:rPr lang="id-ID" sz="2800" b="1" dirty="0"/>
              <a:t>Kemampuan administratif menerjemahkan konsepsi ide menjadi proposal riset yang kompetitif - kompetensi manajerial dan administrasi, kompetensi menulis efektif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8804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/>
              <a:t>Prinsip </a:t>
            </a:r>
            <a:r>
              <a:rPr lang="en-US" sz="4400" b="1" dirty="0" err="1"/>
              <a:t>penulisan</a:t>
            </a:r>
            <a:r>
              <a:rPr lang="en-US" sz="4400" b="1" dirty="0"/>
              <a:t> </a:t>
            </a:r>
            <a:r>
              <a:rPr lang="id-ID" sz="4400" b="1" dirty="0"/>
              <a:t>proposal</a:t>
            </a:r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Proposal </a:t>
            </a:r>
            <a:r>
              <a:rPr lang="id-ID" sz="2800" b="1" dirty="0"/>
              <a:t>sebagai </a:t>
            </a:r>
            <a:endParaRPr lang="en-US" sz="28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 smtClean="0"/>
              <a:t>suatu </a:t>
            </a:r>
            <a:r>
              <a:rPr lang="id-ID" sz="2800" b="1" dirty="0"/>
              <a:t>dokumen </a:t>
            </a:r>
            <a:r>
              <a:rPr lang="id-ID" sz="2800" b="1" dirty="0" smtClean="0"/>
              <a:t>sederhana</a:t>
            </a:r>
            <a:r>
              <a:rPr lang="en-US" sz="2800" b="1" dirty="0" smtClean="0"/>
              <a:t> </a:t>
            </a:r>
            <a:r>
              <a:rPr lang="id-ID" sz="2800" b="1" dirty="0" smtClean="0"/>
              <a:t>hanya </a:t>
            </a:r>
            <a:r>
              <a:rPr lang="id-ID" sz="2800" b="1" dirty="0"/>
              <a:t>memuat materi yang relevan; </a:t>
            </a:r>
            <a:endParaRPr lang="en-US" sz="28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 smtClean="0"/>
              <a:t>jangan </a:t>
            </a:r>
            <a:r>
              <a:rPr lang="id-ID" sz="2800" b="1" dirty="0"/>
              <a:t>bercerita berlebihan; </a:t>
            </a:r>
            <a:endParaRPr lang="en-US" sz="28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 smtClean="0"/>
              <a:t>mulai </a:t>
            </a:r>
            <a:r>
              <a:rPr lang="id-ID" sz="2800" b="1" dirty="0"/>
              <a:t>dengan kata-kata/ kalimat </a:t>
            </a:r>
            <a:r>
              <a:rPr lang="id-ID" sz="2800" b="1" dirty="0" smtClean="0"/>
              <a:t>awal </a:t>
            </a:r>
            <a:r>
              <a:rPr lang="id-ID" sz="2800" b="1" dirty="0"/>
              <a:t>yang penting; dan </a:t>
            </a:r>
            <a:r>
              <a:rPr lang="id-ID" sz="2800" b="1" dirty="0" smtClean="0"/>
              <a:t>bukan </a:t>
            </a:r>
            <a:r>
              <a:rPr lang="id-ID" sz="2800" b="1" dirty="0"/>
              <a:t>produk sastra, sehingga perlu terstruktur dalam kerangka logik; </a:t>
            </a:r>
            <a:endParaRPr lang="en-US" sz="28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d-ID" sz="2800" b="1" dirty="0" smtClean="0"/>
              <a:t>penulisan </a:t>
            </a:r>
            <a:r>
              <a:rPr lang="id-ID" sz="2800" b="1" dirty="0"/>
              <a:t>perlu ekonomis dengan kalimat dan kata-kata sesingkat mungkin, tetapi lugas, jelas, tajam, dan akurat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821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534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/>
              <a:t>Langkah</a:t>
            </a:r>
            <a:r>
              <a:rPr lang="en-US" sz="4400" b="1" dirty="0" smtClean="0"/>
              <a:t> </a:t>
            </a:r>
            <a:r>
              <a:rPr lang="en-US" sz="4400" b="1" dirty="0" err="1"/>
              <a:t>penulisan</a:t>
            </a:r>
            <a:r>
              <a:rPr lang="en-US" sz="4400" b="1" dirty="0"/>
              <a:t> proposal</a:t>
            </a:r>
            <a:endParaRPr lang="id-ID" sz="4400" dirty="0"/>
          </a:p>
          <a:p>
            <a:endParaRPr lang="en-US" sz="2800" b="1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 smtClean="0"/>
              <a:t>Mengembangkan ide</a:t>
            </a:r>
            <a:endParaRPr lang="en-US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/>
              <a:t>Mengumpulkan bahan dan pustaka</a:t>
            </a:r>
            <a:endParaRPr lang="id-ID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/>
              <a:t>Menyiapkan argumen dan data</a:t>
            </a:r>
            <a:endParaRPr lang="id-ID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/>
              <a:t>Menyusun kerangka proposal</a:t>
            </a:r>
            <a:endParaRPr lang="id-ID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 smtClean="0"/>
              <a:t>Kaji pustaka</a:t>
            </a:r>
            <a:endParaRPr lang="en-US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d-ID" sz="3200" b="1" dirty="0" smtClean="0"/>
              <a:t>Menulis </a:t>
            </a:r>
            <a:r>
              <a:rPr lang="id-ID" sz="3200" b="1" dirty="0"/>
              <a:t>proposal</a:t>
            </a:r>
            <a:endParaRPr lang="id-ID" sz="3200" dirty="0"/>
          </a:p>
          <a:p>
            <a:endParaRPr lang="id-ID" sz="2800" dirty="0"/>
          </a:p>
          <a:p>
            <a:endParaRPr lang="id-ID" sz="28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7718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u="sng" dirty="0"/>
              <a:t>Menulis proposal</a:t>
            </a:r>
            <a:endParaRPr lang="id-ID" sz="4400" b="1" dirty="0"/>
          </a:p>
          <a:p>
            <a:endParaRPr lang="en-US" sz="2800" b="1" i="1" dirty="0" smtClean="0"/>
          </a:p>
          <a:p>
            <a:r>
              <a:rPr lang="id-ID" sz="3600" b="1" i="1" dirty="0" smtClean="0"/>
              <a:t>Judul</a:t>
            </a:r>
            <a:r>
              <a:rPr lang="id-ID" sz="2800" b="1" i="1" dirty="0"/>
              <a:t>: </a:t>
            </a:r>
            <a:endParaRPr lang="id-ID" sz="2800" b="1" dirty="0"/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Identifikasi </a:t>
            </a:r>
            <a:r>
              <a:rPr lang="id-ID" sz="2800" b="1" dirty="0"/>
              <a:t>beberapa kata kunci yang menjelaskan riset saudara</a:t>
            </a:r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Judul </a:t>
            </a:r>
            <a:r>
              <a:rPr lang="id-ID" sz="2800" b="1" dirty="0"/>
              <a:t>ditulis singkat dan deskriptif, tetapi menarik.  </a:t>
            </a:r>
            <a:endParaRPr lang="en-US" sz="2800" b="1" dirty="0" smtClean="0"/>
          </a:p>
          <a:p>
            <a:pPr lvl="0"/>
            <a:endParaRPr lang="en-US" sz="2800" b="1" dirty="0"/>
          </a:p>
          <a:p>
            <a:pPr lvl="0"/>
            <a:r>
              <a:rPr lang="id-ID" sz="2800" b="1" dirty="0" smtClean="0"/>
              <a:t>Judul </a:t>
            </a:r>
            <a:r>
              <a:rPr lang="id-ID" sz="2800" b="1" dirty="0"/>
              <a:t>dapat dinyatakan dalam bentuk suatu hubungan fungsional, tetapi sedapat mungkin menarik mengundang penilai membaca proposal.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896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14" y="25400"/>
            <a:ext cx="8763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i="1" u="sng" dirty="0"/>
              <a:t>Pendahuluan</a:t>
            </a:r>
            <a:r>
              <a:rPr lang="id-ID" sz="2800" b="1" i="1" dirty="0" smtClean="0"/>
              <a:t>:</a:t>
            </a:r>
            <a:endParaRPr lang="en-US" sz="2800" b="1" i="1" dirty="0" smtClean="0"/>
          </a:p>
          <a:p>
            <a:endParaRPr lang="id-ID" sz="2800" b="1" dirty="0"/>
          </a:p>
          <a:p>
            <a:pPr lvl="0"/>
            <a:r>
              <a:rPr lang="en-US" sz="2800" b="1" dirty="0"/>
              <a:t>S</a:t>
            </a:r>
            <a:r>
              <a:rPr lang="id-ID" sz="2800" b="1" dirty="0" smtClean="0"/>
              <a:t>ampaikan </a:t>
            </a:r>
            <a:r>
              <a:rPr lang="id-ID" sz="2800" b="1" dirty="0"/>
              <a:t>latar-belakang </a:t>
            </a:r>
            <a:r>
              <a:rPr lang="en-US" sz="2800" b="1" dirty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konteks </a:t>
            </a:r>
            <a:r>
              <a:rPr lang="id-ID" sz="2800" b="1" dirty="0" smtClean="0"/>
              <a:t>yg </a:t>
            </a:r>
            <a:r>
              <a:rPr lang="id-ID" sz="2800" b="1" dirty="0"/>
              <a:t>perlu, dan kerangka masalah riset. </a:t>
            </a:r>
            <a:r>
              <a:rPr lang="id-ID" sz="2800" b="1" dirty="0" smtClean="0"/>
              <a:t>Tdk </a:t>
            </a:r>
            <a:r>
              <a:rPr lang="id-ID" sz="2800" b="1" dirty="0"/>
              <a:t>ada kerangka baku </a:t>
            </a:r>
            <a:r>
              <a:rPr lang="id-ID" sz="2800" b="1" dirty="0" smtClean="0"/>
              <a:t>dlm jelaskan </a:t>
            </a:r>
            <a:r>
              <a:rPr lang="id-ID" sz="2800" b="1" dirty="0"/>
              <a:t>masalah </a:t>
            </a:r>
            <a:r>
              <a:rPr lang="id-ID" sz="2800" b="1" dirty="0" smtClean="0"/>
              <a:t>a</a:t>
            </a:r>
            <a:r>
              <a:rPr lang="en-US" sz="2800" b="1" dirty="0" smtClean="0"/>
              <a:t>/</a:t>
            </a:r>
            <a:r>
              <a:rPr lang="id-ID" sz="2800" b="1" dirty="0" smtClean="0"/>
              <a:t> per</a:t>
            </a:r>
            <a:r>
              <a:rPr lang="en-US" sz="2800" b="1" dirty="0" smtClean="0"/>
              <a:t>?</a:t>
            </a:r>
            <a:r>
              <a:rPr lang="id-ID" sz="2800" b="1" dirty="0" smtClean="0"/>
              <a:t>an </a:t>
            </a:r>
            <a:r>
              <a:rPr lang="id-ID" sz="2800" b="1" dirty="0"/>
              <a:t>riset, </a:t>
            </a:r>
            <a:r>
              <a:rPr lang="id-ID" sz="2800" b="1" dirty="0" smtClean="0"/>
              <a:t>ttp </a:t>
            </a:r>
            <a:r>
              <a:rPr lang="id-ID" sz="2800" b="1" dirty="0"/>
              <a:t>tunjukkan pentingnya masalah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kedalaman </a:t>
            </a:r>
            <a:r>
              <a:rPr lang="id-ID" sz="2800" b="1" dirty="0" smtClean="0"/>
              <a:t>pemahaman</a:t>
            </a:r>
            <a:endParaRPr lang="en-US" sz="2800" b="1" dirty="0" smtClean="0"/>
          </a:p>
          <a:p>
            <a:pPr lvl="0"/>
            <a:endParaRPr lang="en-US" sz="2800" b="1" dirty="0" smtClean="0"/>
          </a:p>
          <a:p>
            <a:pPr lvl="0"/>
            <a:r>
              <a:rPr lang="id-ID" sz="2800" b="1" dirty="0" smtClean="0"/>
              <a:t>Posisikan </a:t>
            </a:r>
            <a:r>
              <a:rPr lang="id-ID" sz="2800" b="1" dirty="0"/>
              <a:t>pertanyaan riset </a:t>
            </a:r>
            <a:r>
              <a:rPr lang="id-ID" sz="2800" b="1" dirty="0" smtClean="0"/>
              <a:t>dlm </a:t>
            </a:r>
            <a:r>
              <a:rPr lang="id-ID" sz="2800" b="1" dirty="0"/>
              <a:t>konteks masalah </a:t>
            </a:r>
            <a:r>
              <a:rPr lang="id-ID" sz="2800" b="1" dirty="0" smtClean="0"/>
              <a:t>yg </a:t>
            </a:r>
            <a:r>
              <a:rPr lang="id-ID" sz="2800" b="1" dirty="0"/>
              <a:t>sedang ‘hangat’; berikan riwayat singkat </a:t>
            </a:r>
            <a:r>
              <a:rPr lang="id-ID" sz="2800" b="1" dirty="0" smtClean="0"/>
              <a:t>yg </a:t>
            </a:r>
            <a:r>
              <a:rPr lang="id-ID" sz="2800" b="1" dirty="0"/>
              <a:t>relevan; identifikasi pemain dan publikasi penting </a:t>
            </a:r>
            <a:r>
              <a:rPr lang="id-ID" sz="2800" b="1" dirty="0" smtClean="0"/>
              <a:t>yg </a:t>
            </a:r>
            <a:r>
              <a:rPr lang="id-ID" sz="2800" b="1" dirty="0"/>
              <a:t>relevan; tunjukkan kemaknaan riset </a:t>
            </a:r>
            <a:r>
              <a:rPr lang="id-ID" sz="2800" b="1" dirty="0" smtClean="0"/>
              <a:t>yg </a:t>
            </a:r>
            <a:r>
              <a:rPr lang="id-ID" sz="2800" b="1" dirty="0"/>
              <a:t>diajukan.</a:t>
            </a:r>
          </a:p>
          <a:p>
            <a:pPr lvl="0"/>
            <a:r>
              <a:rPr lang="id-ID" sz="2800" b="1" dirty="0"/>
              <a:t>Pendahulu</a:t>
            </a:r>
            <a:r>
              <a:rPr lang="en-US" sz="2800" b="1" dirty="0"/>
              <a:t>a</a:t>
            </a:r>
            <a:r>
              <a:rPr lang="id-ID" sz="2800" b="1" dirty="0"/>
              <a:t>n biasanya mulai </a:t>
            </a:r>
            <a:r>
              <a:rPr lang="id-ID" sz="2800" b="1" dirty="0" smtClean="0"/>
              <a:t>dgn </a:t>
            </a:r>
            <a:r>
              <a:rPr lang="id-ID" sz="2800" b="1" dirty="0"/>
              <a:t>suatu pernyataan umum area masalah </a:t>
            </a:r>
            <a:r>
              <a:rPr lang="id-ID" sz="2800" b="1" dirty="0" smtClean="0"/>
              <a:t>dgn </a:t>
            </a:r>
            <a:r>
              <a:rPr lang="id-ID" sz="2800" b="1" dirty="0"/>
              <a:t>fokus masalah riset, diikuti </a:t>
            </a:r>
            <a:r>
              <a:rPr lang="id-ID" sz="2800" b="1" dirty="0" smtClean="0"/>
              <a:t>dgn </a:t>
            </a:r>
            <a:r>
              <a:rPr lang="id-ID" sz="2800" b="1" dirty="0"/>
              <a:t>rasionalitas </a:t>
            </a:r>
            <a:r>
              <a:rPr lang="en-US" sz="2800" b="1" dirty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jastifikasi riset.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1809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886" y="304800"/>
            <a:ext cx="88392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4400" b="1" dirty="0"/>
              <a:t>Pendahuluan</a:t>
            </a:r>
            <a:r>
              <a:rPr lang="id-ID" sz="2800" b="1" dirty="0"/>
              <a:t> umumnya mencakup </a:t>
            </a:r>
            <a:r>
              <a:rPr lang="id-ID" sz="2800" b="1" dirty="0" smtClean="0"/>
              <a:t>elemen: </a:t>
            </a:r>
            <a:endParaRPr lang="en-US" sz="2800" b="1" dirty="0" smtClean="0"/>
          </a:p>
          <a:p>
            <a:pPr lvl="0"/>
            <a:endParaRPr lang="id-ID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Pernyataan </a:t>
            </a:r>
            <a:r>
              <a:rPr lang="id-ID" sz="2800" b="1" dirty="0" smtClean="0"/>
              <a:t>masalah, tunjukkan </a:t>
            </a:r>
            <a:r>
              <a:rPr lang="en-US" sz="2800" b="1" dirty="0" smtClean="0">
                <a:sym typeface="Wingdings" panose="05000000000000000000" pitchFamily="2" charset="2"/>
              </a:rPr>
              <a:t></a:t>
            </a:r>
            <a:r>
              <a:rPr lang="id-ID" sz="2800" b="1" dirty="0" smtClean="0"/>
              <a:t> tujuan. </a:t>
            </a:r>
            <a:endParaRPr lang="id-ID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B</a:t>
            </a:r>
            <a:r>
              <a:rPr lang="id-ID" sz="2800" b="1" dirty="0" smtClean="0"/>
              <a:t>erikan </a:t>
            </a:r>
            <a:r>
              <a:rPr lang="id-ID" sz="2800" b="1" dirty="0"/>
              <a:t>konteks </a:t>
            </a:r>
            <a:r>
              <a:rPr lang="en-US" sz="2800" b="1" dirty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posisi </a:t>
            </a:r>
            <a:r>
              <a:rPr lang="id-ID" sz="2800" b="1" dirty="0" smtClean="0"/>
              <a:t>per</a:t>
            </a:r>
            <a:r>
              <a:rPr lang="en-US" sz="2800" b="1" dirty="0" smtClean="0"/>
              <a:t>?</a:t>
            </a:r>
            <a:r>
              <a:rPr lang="id-ID" sz="2800" b="1" dirty="0" smtClean="0"/>
              <a:t>an </a:t>
            </a:r>
            <a:r>
              <a:rPr lang="id-ID" sz="2800" b="1" dirty="0"/>
              <a:t>riset </a:t>
            </a:r>
            <a:r>
              <a:rPr lang="id-ID" sz="2800" b="1" dirty="0" smtClean="0"/>
              <a:t>utk </a:t>
            </a:r>
            <a:r>
              <a:rPr lang="en-US" sz="2800" b="1" dirty="0" smtClean="0"/>
              <a:t>t</a:t>
            </a:r>
            <a:r>
              <a:rPr lang="id-ID" sz="2800" b="1" dirty="0" smtClean="0"/>
              <a:t>unjukkan </a:t>
            </a:r>
            <a:r>
              <a:rPr lang="id-ID" sz="2800" b="1" dirty="0"/>
              <a:t>relevansi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pentingnya riset.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</a:t>
            </a:r>
            <a:r>
              <a:rPr lang="id-ID" sz="2800" b="1" dirty="0" smtClean="0"/>
              <a:t>ampaikan </a:t>
            </a:r>
            <a:r>
              <a:rPr lang="id-ID" sz="2800" b="1" dirty="0"/>
              <a:t>rasionalisasi riset </a:t>
            </a:r>
            <a:r>
              <a:rPr lang="en-US" sz="2800" b="1" dirty="0"/>
              <a:t>&amp;</a:t>
            </a:r>
            <a:r>
              <a:rPr lang="id-ID" sz="2800" b="1" dirty="0" smtClean="0"/>
              <a:t> </a:t>
            </a:r>
            <a:r>
              <a:rPr lang="en-US" sz="2800" b="1" dirty="0" smtClean="0"/>
              <a:t>t</a:t>
            </a:r>
            <a:r>
              <a:rPr lang="id-ID" sz="2800" b="1" dirty="0" smtClean="0"/>
              <a:t>unjukkan </a:t>
            </a:r>
            <a:r>
              <a:rPr lang="id-ID" sz="2800" b="1" dirty="0"/>
              <a:t>manfaat riset.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J</a:t>
            </a:r>
            <a:r>
              <a:rPr lang="id-ID" sz="2800" b="1" dirty="0" smtClean="0"/>
              <a:t>elaskan </a:t>
            </a:r>
            <a:r>
              <a:rPr lang="id-ID" sz="2800" b="1" dirty="0"/>
              <a:t>singkat isu-isu pokok </a:t>
            </a:r>
            <a:r>
              <a:rPr lang="id-ID" sz="2800" b="1" dirty="0" smtClean="0"/>
              <a:t>yg </a:t>
            </a:r>
            <a:r>
              <a:rPr lang="id-ID" sz="2800" b="1" dirty="0"/>
              <a:t>diangkat </a:t>
            </a:r>
            <a:r>
              <a:rPr lang="id-ID" sz="2800" b="1" dirty="0" smtClean="0"/>
              <a:t>dlm </a:t>
            </a:r>
            <a:r>
              <a:rPr lang="id-ID" sz="2800" b="1" dirty="0"/>
              <a:t>riset.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/>
              <a:t>I</a:t>
            </a:r>
            <a:r>
              <a:rPr lang="id-ID" sz="2800" b="1" dirty="0" smtClean="0"/>
              <a:t>dentifikasi variabel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</a:t>
            </a:r>
            <a:r>
              <a:rPr lang="id-ID" sz="2800" b="1" dirty="0" smtClean="0"/>
              <a:t>independen </a:t>
            </a:r>
            <a:r>
              <a:rPr lang="en-US" sz="2800" b="1" dirty="0" smtClean="0"/>
              <a:t>&amp;</a:t>
            </a:r>
            <a:r>
              <a:rPr lang="id-ID" sz="2800" b="1" dirty="0" smtClean="0"/>
              <a:t> </a:t>
            </a:r>
            <a:r>
              <a:rPr lang="id-ID" sz="2800" b="1" dirty="0"/>
              <a:t>dependen </a:t>
            </a:r>
            <a:r>
              <a:rPr lang="id-ID" sz="2800" b="1" dirty="0" smtClean="0"/>
              <a:t>a</a:t>
            </a:r>
            <a:r>
              <a:rPr lang="en-US" sz="2800" b="1" dirty="0" smtClean="0"/>
              <a:t>/</a:t>
            </a:r>
            <a:r>
              <a:rPr lang="id-ID" sz="2800" b="1" dirty="0" smtClean="0"/>
              <a:t> </a:t>
            </a:r>
            <a:r>
              <a:rPr lang="id-ID" sz="2800" b="1" dirty="0"/>
              <a:t>fenomena </a:t>
            </a:r>
            <a:r>
              <a:rPr lang="id-ID" sz="2800" b="1" dirty="0" smtClean="0"/>
              <a:t>yg </a:t>
            </a:r>
            <a:r>
              <a:rPr lang="id-ID" sz="2800" b="1" dirty="0"/>
              <a:t>diriset.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Nyatakan hipotesis dan </a:t>
            </a:r>
            <a:r>
              <a:rPr lang="id-ID" sz="2800" b="1" dirty="0" smtClean="0"/>
              <a:t>teori. </a:t>
            </a:r>
            <a:endParaRPr lang="id-ID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Tentukan </a:t>
            </a:r>
            <a:r>
              <a:rPr lang="id-ID" sz="2800" b="1" dirty="0" smtClean="0"/>
              <a:t>batasan</a:t>
            </a:r>
            <a:r>
              <a:rPr lang="en-US" sz="2800" b="1" dirty="0" smtClean="0"/>
              <a:t>-</a:t>
            </a:r>
            <a:r>
              <a:rPr lang="id-ID" sz="2800" b="1" dirty="0" smtClean="0"/>
              <a:t>lingkup </a:t>
            </a:r>
            <a:r>
              <a:rPr lang="id-ID" sz="2800" b="1" dirty="0"/>
              <a:t>riset </a:t>
            </a:r>
            <a:r>
              <a:rPr lang="id-ID" sz="2800" b="1" dirty="0" smtClean="0"/>
              <a:t>utk </a:t>
            </a:r>
            <a:r>
              <a:rPr lang="en-US" sz="2800" b="1" dirty="0" smtClean="0">
                <a:sym typeface="Wingdings" panose="05000000000000000000" pitchFamily="2" charset="2"/>
              </a:rPr>
              <a:t></a:t>
            </a:r>
            <a:r>
              <a:rPr lang="id-ID" sz="2800" b="1" dirty="0" smtClean="0"/>
              <a:t> </a:t>
            </a:r>
            <a:r>
              <a:rPr lang="id-ID" sz="2800" b="1" dirty="0"/>
              <a:t>fokus riset.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2800" b="1" dirty="0"/>
              <a:t>Apabila perlu, berikan definisi dari </a:t>
            </a:r>
            <a:r>
              <a:rPr lang="id-ID" sz="2800" b="1" dirty="0" smtClean="0"/>
              <a:t>konsep</a:t>
            </a:r>
            <a:r>
              <a:rPr lang="en-US" sz="2800" b="1" baseline="30000" dirty="0" smtClean="0"/>
              <a:t>2</a:t>
            </a:r>
            <a:r>
              <a:rPr lang="id-ID" sz="2800" b="1" dirty="0" smtClean="0"/>
              <a:t> </a:t>
            </a:r>
            <a:r>
              <a:rPr lang="id-ID" sz="2800" b="1" dirty="0"/>
              <a:t>pokok.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00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1778</Words>
  <Application>Microsoft Office PowerPoint</Application>
  <PresentationFormat>On-screen Show (4:3)</PresentationFormat>
  <Paragraphs>224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TEMU III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TEMU V</dc:title>
  <dc:creator>Idrus</dc:creator>
  <cp:lastModifiedBy>DDP</cp:lastModifiedBy>
  <cp:revision>23</cp:revision>
  <dcterms:created xsi:type="dcterms:W3CDTF">2015-08-12T02:18:45Z</dcterms:created>
  <dcterms:modified xsi:type="dcterms:W3CDTF">2015-09-11T04:47:33Z</dcterms:modified>
</cp:coreProperties>
</file>