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308" r:id="rId38"/>
    <p:sldId id="292" r:id="rId39"/>
    <p:sldId id="293" r:id="rId40"/>
    <p:sldId id="294" r:id="rId41"/>
    <p:sldId id="295" r:id="rId42"/>
    <p:sldId id="296" r:id="rId43"/>
    <p:sldId id="297" r:id="rId44"/>
    <p:sldId id="298" r:id="rId45"/>
    <p:sldId id="299" r:id="rId46"/>
    <p:sldId id="305" r:id="rId47"/>
    <p:sldId id="301" r:id="rId48"/>
    <p:sldId id="302" r:id="rId49"/>
    <p:sldId id="303" r:id="rId50"/>
    <p:sldId id="304" r:id="rId51"/>
    <p:sldId id="306" r:id="rId5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6" d="100"/>
          <a:sy n="66" d="100"/>
        </p:scale>
        <p:origin x="-63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2D4C3F-0435-4AB6-A5B2-BFE02894AD88}" type="datetimeFigureOut">
              <a:rPr lang="id-ID" smtClean="0"/>
              <a:t>11/09/2015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A0BF4E-5637-4BFA-8444-F4B7D80B065B}" type="slidenum">
              <a:rPr lang="id-ID" smtClean="0"/>
              <a:t>‹#›</a:t>
            </a:fld>
            <a:endParaRPr lang="id-ID"/>
          </a:p>
        </p:txBody>
      </p:sp>
    </p:spTree>
    <p:extLst>
      <p:ext uri="{BB962C8B-B14F-4D97-AF65-F5344CB8AC3E}">
        <p14:creationId xmlns:p14="http://schemas.microsoft.com/office/powerpoint/2010/main" val="293028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D92F78F-2D69-4E56-9430-17E6B84DE86C}"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1494866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92F78F-2D69-4E56-9430-17E6B84DE86C}"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553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92F78F-2D69-4E56-9430-17E6B84DE86C}"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365940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92F78F-2D69-4E56-9430-17E6B84DE86C}"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258580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92F78F-2D69-4E56-9430-17E6B84DE86C}"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27080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D92F78F-2D69-4E56-9430-17E6B84DE86C}"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2909779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D92F78F-2D69-4E56-9430-17E6B84DE86C}" type="datetimeFigureOut">
              <a:rPr lang="id-ID" smtClean="0"/>
              <a:t>11/09/2015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121224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D92F78F-2D69-4E56-9430-17E6B84DE86C}" type="datetimeFigureOut">
              <a:rPr lang="id-ID" smtClean="0"/>
              <a:t>11/09/2015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412243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2F78F-2D69-4E56-9430-17E6B84DE86C}" type="datetimeFigureOut">
              <a:rPr lang="id-ID" smtClean="0"/>
              <a:t>11/09/2015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369081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2F78F-2D69-4E56-9430-17E6B84DE86C}"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368230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2F78F-2D69-4E56-9430-17E6B84DE86C}"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8227C0-DB51-4B71-8DE7-A8CA04D2FF7E}" type="slidenum">
              <a:rPr lang="id-ID" smtClean="0"/>
              <a:t>‹#›</a:t>
            </a:fld>
            <a:endParaRPr lang="id-ID"/>
          </a:p>
        </p:txBody>
      </p:sp>
    </p:spTree>
    <p:extLst>
      <p:ext uri="{BB962C8B-B14F-4D97-AF65-F5344CB8AC3E}">
        <p14:creationId xmlns:p14="http://schemas.microsoft.com/office/powerpoint/2010/main" val="131220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2F78F-2D69-4E56-9430-17E6B84DE86C}" type="datetimeFigureOut">
              <a:rPr lang="id-ID" smtClean="0"/>
              <a:t>11/09/2015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227C0-DB51-4B71-8DE7-A8CA04D2FF7E}" type="slidenum">
              <a:rPr lang="id-ID" smtClean="0"/>
              <a:t>‹#›</a:t>
            </a:fld>
            <a:endParaRPr lang="id-ID"/>
          </a:p>
        </p:txBody>
      </p:sp>
    </p:spTree>
    <p:extLst>
      <p:ext uri="{BB962C8B-B14F-4D97-AF65-F5344CB8AC3E}">
        <p14:creationId xmlns:p14="http://schemas.microsoft.com/office/powerpoint/2010/main" val="2409631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hyperlink" Target="http://www.informaworld.com/smpp/subjecthome/" TargetMode="External"/><Relationship Id="rId13" Type="http://schemas.openxmlformats.org/officeDocument/2006/relationships/hyperlink" Target="http://www.biomedcentral.com/" TargetMode="External"/><Relationship Id="rId3" Type="http://schemas.openxmlformats.org/officeDocument/2006/relationships/hyperlink" Target="http://journals.cambridge.org/action/displayJournal?jid=PHN" TargetMode="External"/><Relationship Id="rId7" Type="http://schemas.openxmlformats.org/officeDocument/2006/relationships/hyperlink" Target="http://www.foodandnutritionresearch.net/index.php/fnr/search/results" TargetMode="External"/><Relationship Id="rId12" Type="http://schemas.openxmlformats.org/officeDocument/2006/relationships/hyperlink" Target="http://www.biomedical-engineering-online.com/" TargetMode="External"/><Relationship Id="rId17" Type="http://schemas.openxmlformats.org/officeDocument/2006/relationships/hyperlink" Target="http://www.intelihealth.com/IH/ihtIH/WSIHW000/408/408.html?k=menux408x408" TargetMode="External"/><Relationship Id="rId2" Type="http://schemas.openxmlformats.org/officeDocument/2006/relationships/hyperlink" Target="http://journals.lww.com/jpgn/pages/default.aspx" TargetMode="External"/><Relationship Id="rId16" Type="http://schemas.openxmlformats.org/officeDocument/2006/relationships/hyperlink" Target="http://www.pdrhealth.com/home/home.aspx" TargetMode="External"/><Relationship Id="rId1" Type="http://schemas.openxmlformats.org/officeDocument/2006/relationships/slideLayout" Target="../slideLayouts/slideLayout7.xml"/><Relationship Id="rId6" Type="http://schemas.openxmlformats.org/officeDocument/2006/relationships/hyperlink" Target="http://www.freemedicaljournals.com/link21.php?id=1206" TargetMode="External"/><Relationship Id="rId11" Type="http://schemas.openxmlformats.org/officeDocument/2006/relationships/hyperlink" Target="http://www.nutritionsociety.org/node/236" TargetMode="External"/><Relationship Id="rId5" Type="http://schemas.openxmlformats.org/officeDocument/2006/relationships/hyperlink" Target="http://journals.cambridge.org/action/displayJournal?jid=BJN" TargetMode="External"/><Relationship Id="rId15" Type="http://schemas.openxmlformats.org/officeDocument/2006/relationships/hyperlink" Target="http://medlineplus.gov/" TargetMode="External"/><Relationship Id="rId10" Type="http://schemas.openxmlformats.org/officeDocument/2006/relationships/hyperlink" Target="http://www.jstage.jst.go.jp/browse/jnsv" TargetMode="External"/><Relationship Id="rId4" Type="http://schemas.openxmlformats.org/officeDocument/2006/relationships/hyperlink" Target="http://journals.cambridge.org/action/displayJournal?jid=NRR" TargetMode="External"/><Relationship Id="rId9" Type="http://schemas.openxmlformats.org/officeDocument/2006/relationships/hyperlink" Target="http://www.nature.com/ejcn/index.html" TargetMode="External"/><Relationship Id="rId14" Type="http://schemas.openxmlformats.org/officeDocument/2006/relationships/hyperlink" Target="http://www.intute.ac.uk/healthandlifesciences/about.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acehbooks.com/" TargetMode="External"/><Relationship Id="rId13" Type="http://schemas.openxmlformats.org/officeDocument/2006/relationships/hyperlink" Target="http://www.fisip.ui.ac.id/pacivisui" TargetMode="External"/><Relationship Id="rId3" Type="http://schemas.openxmlformats.org/officeDocument/2006/relationships/hyperlink" Target="http://www.eric.ed.gov/" TargetMode="External"/><Relationship Id="rId7" Type="http://schemas.openxmlformats.org/officeDocument/2006/relationships/hyperlink" Target="http://www.ebook3000.com/" TargetMode="External"/><Relationship Id="rId12" Type="http://schemas.openxmlformats.org/officeDocument/2006/relationships/hyperlink" Target="http://addebook.com/" TargetMode="External"/><Relationship Id="rId2" Type="http://schemas.openxmlformats.org/officeDocument/2006/relationships/hyperlink" Target="http://pustaka.ut.ac.id/" TargetMode="External"/><Relationship Id="rId1" Type="http://schemas.openxmlformats.org/officeDocument/2006/relationships/slideLayout" Target="../slideLayouts/slideLayout7.xml"/><Relationship Id="rId6" Type="http://schemas.openxmlformats.org/officeDocument/2006/relationships/hyperlink" Target="http://www.ebookee.com/" TargetMode="External"/><Relationship Id="rId11" Type="http://schemas.openxmlformats.org/officeDocument/2006/relationships/hyperlink" Target="http://read.freeduan.com/" TargetMode="External"/><Relationship Id="rId5" Type="http://schemas.openxmlformats.org/officeDocument/2006/relationships/hyperlink" Target="http://ilma95.org/" TargetMode="External"/><Relationship Id="rId10" Type="http://schemas.openxmlformats.org/officeDocument/2006/relationships/hyperlink" Target="http://www.indowebster.com/" TargetMode="External"/><Relationship Id="rId4" Type="http://schemas.openxmlformats.org/officeDocument/2006/relationships/hyperlink" Target="http://www.betah.co.il/" TargetMode="External"/><Relationship Id="rId9" Type="http://schemas.openxmlformats.org/officeDocument/2006/relationships/hyperlink" Target="http://www.dhuha.net/"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jurnal.dikti.go.id/"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en.wikipedia.org/wiki/National_Park_Service" TargetMode="External"/><Relationship Id="rId2" Type="http://schemas.openxmlformats.org/officeDocument/2006/relationships/hyperlink" Target="http://nrhp.focus.nps.gov/" TargetMode="External"/><Relationship Id="rId1" Type="http://schemas.openxmlformats.org/officeDocument/2006/relationships/slideLayout" Target="../slideLayouts/slideLayout7.xml"/><Relationship Id="rId6" Type="http://schemas.openxmlformats.org/officeDocument/2006/relationships/hyperlink" Target="http://liftoff.msfc.nasa.gov/academy/space/atmosphere.html" TargetMode="External"/><Relationship Id="rId5" Type="http://schemas.openxmlformats.org/officeDocument/2006/relationships/hyperlink" Target="http://en.wikipedia.org/wiki/National_Aeronautics_and_Space_Administration" TargetMode="External"/><Relationship Id="rId4" Type="http://schemas.openxmlformats.org/officeDocument/2006/relationships/hyperlink" Target="http://web.archive.org/web/20071013232332/http:/liftoff.msfc.nasa.gov/academy/space/atmosphere.html"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en.wikipedia.org/wiki/Joseph_Smith_III" TargetMode="External"/><Relationship Id="rId2" Type="http://schemas.openxmlformats.org/officeDocument/2006/relationships/hyperlink" Target="https://byustudies.byu.edu/shop/PDFSRC/12.2Hill.pdf" TargetMode="External"/><Relationship Id="rId1" Type="http://schemas.openxmlformats.org/officeDocument/2006/relationships/slideLayout" Target="../slideLayouts/slideLayout7.xml"/><Relationship Id="rId5" Type="http://schemas.openxmlformats.org/officeDocument/2006/relationships/hyperlink" Target="http://tf.nist.gov/timefreq/general/pdf/1485.pdf" TargetMode="External"/><Relationship Id="rId4" Type="http://schemas.openxmlformats.org/officeDocument/2006/relationships/hyperlink" Target="http://www.sidneyrigdon.com/dbroadhu/IL/sain1872.htm#100179"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en.wikipedia.org/wiki/International_Standard_Book_Number" TargetMode="External"/><Relationship Id="rId2" Type="http://schemas.openxmlformats.org/officeDocument/2006/relationships/hyperlink" Target="http://en.wikipedia.org/wiki/Emma_Hale_Smith" TargetMode="External"/><Relationship Id="rId1" Type="http://schemas.openxmlformats.org/officeDocument/2006/relationships/slideLayout" Target="../slideLayouts/slideLayout7.xml"/><Relationship Id="rId6" Type="http://schemas.openxmlformats.org/officeDocument/2006/relationships/hyperlink" Target="http://www.geocities.com/martinkramerorg/BernardLewis.htm" TargetMode="External"/><Relationship Id="rId5" Type="http://schemas.openxmlformats.org/officeDocument/2006/relationships/hyperlink" Target="http://en.wikipedia.org/wiki/Martin_Kramer" TargetMode="External"/><Relationship Id="rId4" Type="http://schemas.openxmlformats.org/officeDocument/2006/relationships/hyperlink" Target="http://en.wikipedia.org/wiki/Special:BookSources/1%E2%80%9356085%E2%80%93072%E2%80%938"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byustudies.byu.edu/shop/PDFSRC/17.1Jessee.pdf" TargetMode="External"/><Relationship Id="rId2" Type="http://schemas.openxmlformats.org/officeDocument/2006/relationships/hyperlink" Target="http://www.geocities.com/martinkramerorg/BernardLewis.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hyperlink" Target="http://udn.lib.utah.edu/u?/corinne,5359"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b="1" dirty="0" smtClean="0"/>
              <a:t>TEMU IV</a:t>
            </a:r>
            <a:endParaRPr lang="id-ID" sz="9600" b="1"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1205041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6057" y="762000"/>
            <a:ext cx="7848600" cy="4462760"/>
          </a:xfrm>
          <a:prstGeom prst="rect">
            <a:avLst/>
          </a:prstGeom>
          <a:noFill/>
        </p:spPr>
        <p:txBody>
          <a:bodyPr wrap="square" rtlCol="0">
            <a:spAutoFit/>
          </a:bodyPr>
          <a:lstStyle/>
          <a:p>
            <a:r>
              <a:rPr lang="id-ID" sz="3200" b="1" dirty="0" smtClean="0"/>
              <a:t>Berbagai pustaka tersebut digunakan sebagai</a:t>
            </a:r>
            <a:endParaRPr lang="en-US" sz="3200" b="1" dirty="0" smtClean="0"/>
          </a:p>
          <a:p>
            <a:endParaRPr lang="en-US" sz="3200" b="1" dirty="0"/>
          </a:p>
          <a:p>
            <a:pPr marL="457200" indent="-457200">
              <a:buFont typeface="Courier New" panose="02070309020205020404" pitchFamily="49" charset="0"/>
              <a:buChar char="o"/>
            </a:pPr>
            <a:r>
              <a:rPr lang="id-ID" sz="3200" b="1" dirty="0" smtClean="0"/>
              <a:t>sumber fakta (</a:t>
            </a:r>
            <a:r>
              <a:rPr lang="id-ID" sz="3200" b="1" i="1" dirty="0" smtClean="0"/>
              <a:t>evidences</a:t>
            </a:r>
            <a:r>
              <a:rPr lang="id-ID" sz="3200" b="1" dirty="0" smtClean="0"/>
              <a:t>), </a:t>
            </a:r>
            <a:endParaRPr lang="en-US" sz="3200" b="1" dirty="0" smtClean="0"/>
          </a:p>
          <a:p>
            <a:pPr marL="457200" indent="-457200">
              <a:buFont typeface="Courier New" panose="02070309020205020404" pitchFamily="49" charset="0"/>
              <a:buChar char="o"/>
            </a:pPr>
            <a:r>
              <a:rPr lang="id-ID" sz="3200" b="1" dirty="0" smtClean="0"/>
              <a:t>kesimpulan (</a:t>
            </a:r>
            <a:r>
              <a:rPr lang="id-ID" sz="3200" b="1" i="1" dirty="0" smtClean="0"/>
              <a:t>conclusion</a:t>
            </a:r>
            <a:r>
              <a:rPr lang="id-ID" sz="3200" b="1" dirty="0" smtClean="0"/>
              <a:t>), </a:t>
            </a:r>
            <a:endParaRPr lang="en-US" sz="3200" b="1" dirty="0" smtClean="0"/>
          </a:p>
          <a:p>
            <a:pPr marL="457200" indent="-457200">
              <a:buFont typeface="Courier New" panose="02070309020205020404" pitchFamily="49" charset="0"/>
              <a:buChar char="o"/>
            </a:pPr>
            <a:r>
              <a:rPr lang="id-ID" sz="3200" b="1" dirty="0" smtClean="0"/>
              <a:t>pernyataan atau pendapat (</a:t>
            </a:r>
            <a:r>
              <a:rPr lang="id-ID" sz="3200" b="1" i="1" dirty="0" smtClean="0"/>
              <a:t>statement</a:t>
            </a:r>
            <a:r>
              <a:rPr lang="id-ID" sz="3200" b="1" dirty="0" smtClean="0"/>
              <a:t>), dan gagasan dalam menulis suatu artikel ilmiah tentang pokok permasalhan (isue) tertentu.  </a:t>
            </a:r>
          </a:p>
          <a:p>
            <a:pPr marL="457200" indent="-457200">
              <a:buFont typeface="Courier New" panose="02070309020205020404" pitchFamily="49" charset="0"/>
              <a:buChar char="o"/>
            </a:pPr>
            <a:endParaRPr lang="id-ID" sz="2800" dirty="0"/>
          </a:p>
        </p:txBody>
      </p:sp>
    </p:spTree>
    <p:extLst>
      <p:ext uri="{BB962C8B-B14F-4D97-AF65-F5344CB8AC3E}">
        <p14:creationId xmlns:p14="http://schemas.microsoft.com/office/powerpoint/2010/main" val="2064317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371600"/>
            <a:ext cx="8229600" cy="3108543"/>
          </a:xfrm>
          <a:prstGeom prst="rect">
            <a:avLst/>
          </a:prstGeom>
          <a:noFill/>
        </p:spPr>
        <p:txBody>
          <a:bodyPr wrap="square" rtlCol="0">
            <a:spAutoFit/>
          </a:bodyPr>
          <a:lstStyle/>
          <a:p>
            <a:r>
              <a:rPr lang="en-US" sz="2800" b="1" dirty="0"/>
              <a:t>T</a:t>
            </a:r>
            <a:r>
              <a:rPr lang="id-ID" sz="2800" b="1" dirty="0" smtClean="0"/>
              <a:t>iga </a:t>
            </a:r>
            <a:r>
              <a:rPr lang="id-ID" sz="2800" b="1" dirty="0"/>
              <a:t>kriteria pemilihan pustaka berdasarkan </a:t>
            </a:r>
            <a:endParaRPr lang="en-US" sz="2800" b="1" dirty="0" smtClean="0"/>
          </a:p>
          <a:p>
            <a:r>
              <a:rPr lang="id-ID" sz="2800" b="1" dirty="0" smtClean="0"/>
              <a:t>Edith </a:t>
            </a:r>
            <a:r>
              <a:rPr lang="id-ID" sz="2800" b="1" dirty="0"/>
              <a:t>Cowen Univesity (2007), yaitu </a:t>
            </a:r>
            <a:endParaRPr lang="en-US" sz="2800" b="1" dirty="0" smtClean="0"/>
          </a:p>
          <a:p>
            <a:endParaRPr lang="en-US" sz="2800" b="1" dirty="0" smtClean="0"/>
          </a:p>
          <a:p>
            <a:pPr marL="457200" indent="-457200">
              <a:buFont typeface="Wingdings" panose="05000000000000000000" pitchFamily="2" charset="2"/>
              <a:buChar char="v"/>
            </a:pPr>
            <a:r>
              <a:rPr lang="id-ID" sz="2800" b="1" dirty="0" smtClean="0"/>
              <a:t>keterkaitan  </a:t>
            </a:r>
            <a:r>
              <a:rPr lang="id-ID" sz="2800" b="1" dirty="0"/>
              <a:t>(</a:t>
            </a:r>
            <a:r>
              <a:rPr lang="id-ID" sz="2800" b="1" i="1" dirty="0"/>
              <a:t>relevance</a:t>
            </a:r>
            <a:r>
              <a:rPr lang="id-ID" sz="2800" b="1" dirty="0"/>
              <a:t>), </a:t>
            </a:r>
            <a:endParaRPr lang="en-US" sz="2800" b="1" dirty="0" smtClean="0"/>
          </a:p>
          <a:p>
            <a:pPr marL="457200" indent="-457200">
              <a:buFont typeface="Wingdings" panose="05000000000000000000" pitchFamily="2" charset="2"/>
              <a:buChar char="v"/>
            </a:pPr>
            <a:r>
              <a:rPr lang="id-ID" sz="2800" b="1" dirty="0" smtClean="0"/>
              <a:t>kebolehan </a:t>
            </a:r>
            <a:r>
              <a:rPr lang="id-ID" sz="2800" b="1" dirty="0"/>
              <a:t>lembaga (</a:t>
            </a:r>
            <a:r>
              <a:rPr lang="id-ID" sz="2800" b="1" i="1" dirty="0"/>
              <a:t>authority</a:t>
            </a:r>
            <a:r>
              <a:rPr lang="id-ID" sz="2800" b="1" dirty="0"/>
              <a:t>), dan </a:t>
            </a:r>
            <a:endParaRPr lang="en-US" sz="2800" b="1" dirty="0" smtClean="0"/>
          </a:p>
          <a:p>
            <a:pPr marL="457200" indent="-457200">
              <a:buFont typeface="Wingdings" panose="05000000000000000000" pitchFamily="2" charset="2"/>
              <a:buChar char="v"/>
            </a:pPr>
            <a:r>
              <a:rPr lang="id-ID" sz="2800" b="1" dirty="0" smtClean="0"/>
              <a:t>kekinian </a:t>
            </a:r>
            <a:r>
              <a:rPr lang="id-ID" sz="2800" b="1" dirty="0"/>
              <a:t>(</a:t>
            </a:r>
            <a:r>
              <a:rPr lang="id-ID" sz="2800" b="1" i="1" dirty="0"/>
              <a:t>currency</a:t>
            </a:r>
            <a:r>
              <a:rPr lang="id-ID" sz="2800" b="1" dirty="0"/>
              <a:t>).  </a:t>
            </a:r>
            <a:endParaRPr lang="en-US" sz="2800" b="1" dirty="0" smtClean="0"/>
          </a:p>
          <a:p>
            <a:endParaRPr lang="en-US" sz="2800" b="1" dirty="0"/>
          </a:p>
        </p:txBody>
      </p:sp>
    </p:spTree>
    <p:extLst>
      <p:ext uri="{BB962C8B-B14F-4D97-AF65-F5344CB8AC3E}">
        <p14:creationId xmlns:p14="http://schemas.microsoft.com/office/powerpoint/2010/main" val="412112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077200" cy="4247317"/>
          </a:xfrm>
          <a:prstGeom prst="rect">
            <a:avLst/>
          </a:prstGeom>
          <a:noFill/>
        </p:spPr>
        <p:txBody>
          <a:bodyPr wrap="square" rtlCol="0">
            <a:spAutoFit/>
          </a:bodyPr>
          <a:lstStyle/>
          <a:p>
            <a:r>
              <a:rPr lang="id-ID" sz="2800" b="1" dirty="0" smtClean="0"/>
              <a:t>Kriteria </a:t>
            </a:r>
            <a:r>
              <a:rPr lang="id-ID" sz="2800" b="1" u="sng" dirty="0" smtClean="0"/>
              <a:t>pertama </a:t>
            </a:r>
            <a:r>
              <a:rPr lang="id-ID" sz="2800" b="1" dirty="0" smtClean="0"/>
              <a:t>(keterkaitan), </a:t>
            </a:r>
            <a:endParaRPr lang="en-US" sz="2800" b="1" dirty="0" smtClean="0"/>
          </a:p>
          <a:p>
            <a:r>
              <a:rPr lang="id-ID" sz="2800" b="1" dirty="0" smtClean="0"/>
              <a:t>berkaitan dengan jawaban pertanyaan:  </a:t>
            </a:r>
            <a:endParaRPr lang="en-US" sz="2800" b="1" dirty="0" smtClean="0"/>
          </a:p>
          <a:p>
            <a:endParaRPr lang="en-US" sz="2800" b="1" dirty="0"/>
          </a:p>
          <a:p>
            <a:r>
              <a:rPr lang="id-ID" sz="2800" b="1" dirty="0" smtClean="0"/>
              <a:t>apakah materi pustaka tersebut berkonstribusi pada</a:t>
            </a:r>
            <a:r>
              <a:rPr lang="en-US" sz="2800" b="1" dirty="0" smtClean="0"/>
              <a:t>:</a:t>
            </a:r>
          </a:p>
          <a:p>
            <a:endParaRPr lang="en-US" sz="2800" b="1" dirty="0" smtClean="0"/>
          </a:p>
          <a:p>
            <a:pPr marL="457200" indent="-457200">
              <a:buFont typeface="Wingdings" panose="05000000000000000000" pitchFamily="2" charset="2"/>
              <a:buChar char="Ø"/>
            </a:pPr>
            <a:r>
              <a:rPr lang="id-ID" sz="2800" b="1" dirty="0" smtClean="0"/>
              <a:t>pengembangan topik penelitian, </a:t>
            </a:r>
            <a:endParaRPr lang="en-US" sz="2800" b="1" dirty="0" smtClean="0"/>
          </a:p>
          <a:p>
            <a:pPr marL="457200" indent="-457200">
              <a:buFont typeface="Wingdings" panose="05000000000000000000" pitchFamily="2" charset="2"/>
              <a:buChar char="Ø"/>
            </a:pPr>
            <a:r>
              <a:rPr lang="id-ID" sz="2800" b="1" dirty="0" smtClean="0"/>
              <a:t>kejelasan masalah yang akan diteliti, </a:t>
            </a:r>
            <a:endParaRPr lang="en-US" sz="2800" b="1" dirty="0" smtClean="0"/>
          </a:p>
          <a:p>
            <a:pPr marL="457200" indent="-457200">
              <a:buFont typeface="Wingdings" panose="05000000000000000000" pitchFamily="2" charset="2"/>
              <a:buChar char="Ø"/>
            </a:pPr>
            <a:r>
              <a:rPr lang="id-ID" sz="2800" b="1" dirty="0" smtClean="0"/>
              <a:t>fakta atau informasi untuk argumentasi yang mendukung atau menantang? </a:t>
            </a:r>
          </a:p>
          <a:p>
            <a:endParaRPr lang="id-ID" dirty="0"/>
          </a:p>
        </p:txBody>
      </p:sp>
    </p:spTree>
    <p:extLst>
      <p:ext uri="{BB962C8B-B14F-4D97-AF65-F5344CB8AC3E}">
        <p14:creationId xmlns:p14="http://schemas.microsoft.com/office/powerpoint/2010/main" val="1337622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534400" cy="5539978"/>
          </a:xfrm>
          <a:prstGeom prst="rect">
            <a:avLst/>
          </a:prstGeom>
          <a:noFill/>
        </p:spPr>
        <p:txBody>
          <a:bodyPr wrap="square" rtlCol="0">
            <a:spAutoFit/>
          </a:bodyPr>
          <a:lstStyle/>
          <a:p>
            <a:r>
              <a:rPr lang="id-ID" sz="2800" b="1" dirty="0" smtClean="0"/>
              <a:t>Kr</a:t>
            </a:r>
            <a:r>
              <a:rPr lang="en-US" sz="2800" b="1" dirty="0" err="1" smtClean="0"/>
              <a:t>i</a:t>
            </a:r>
            <a:r>
              <a:rPr lang="id-ID" sz="2800" b="1" dirty="0" smtClean="0"/>
              <a:t>teria </a:t>
            </a:r>
            <a:r>
              <a:rPr lang="id-ID" sz="2800" b="1" u="sng" dirty="0" smtClean="0"/>
              <a:t>kedua</a:t>
            </a:r>
            <a:r>
              <a:rPr lang="id-ID" sz="2800" b="1" dirty="0" smtClean="0"/>
              <a:t> (kebolehan lembaga), berkaitan dgn jawaban pe</a:t>
            </a:r>
            <a:r>
              <a:rPr lang="en-US" sz="2800" b="1" dirty="0" smtClean="0"/>
              <a:t>?a</a:t>
            </a:r>
            <a:r>
              <a:rPr lang="id-ID" sz="2800" b="1" dirty="0" smtClean="0"/>
              <a:t>n  apakah materi pustaka ini</a:t>
            </a:r>
            <a:endParaRPr lang="en-US" sz="2800" b="1" dirty="0" smtClean="0"/>
          </a:p>
          <a:p>
            <a:endParaRPr lang="en-US" sz="2800" b="1" dirty="0" smtClean="0"/>
          </a:p>
          <a:p>
            <a:pPr marL="457200" indent="-457200">
              <a:buFont typeface="Wingdings" panose="05000000000000000000" pitchFamily="2" charset="2"/>
              <a:buChar char="v"/>
            </a:pPr>
            <a:r>
              <a:rPr lang="id-ID" sz="2800" b="1" dirty="0" smtClean="0"/>
              <a:t>dipublikasi o</a:t>
            </a:r>
            <a:r>
              <a:rPr lang="en-US" sz="2800" b="1" dirty="0" smtClean="0"/>
              <a:t>/</a:t>
            </a:r>
            <a:r>
              <a:rPr lang="id-ID" sz="2800" b="1" dirty="0" smtClean="0"/>
              <a:t> jurnal yg bereputasi baik (reputable), </a:t>
            </a:r>
            <a:endParaRPr lang="en-US" sz="2800" b="1" dirty="0" smtClean="0"/>
          </a:p>
          <a:p>
            <a:pPr marL="457200" indent="-457200">
              <a:buFont typeface="Wingdings" panose="05000000000000000000" pitchFamily="2" charset="2"/>
              <a:buChar char="v"/>
            </a:pPr>
            <a:r>
              <a:rPr lang="id-ID" sz="2800" b="1" dirty="0" smtClean="0"/>
              <a:t>dievaluasi secara kritis, </a:t>
            </a:r>
            <a:endParaRPr lang="en-US" sz="2800" b="1" dirty="0" smtClean="0"/>
          </a:p>
          <a:p>
            <a:pPr marL="457200" indent="-457200">
              <a:buFont typeface="Wingdings" panose="05000000000000000000" pitchFamily="2" charset="2"/>
              <a:buChar char="v"/>
            </a:pPr>
            <a:r>
              <a:rPr lang="id-ID" sz="2800" b="1" dirty="0" smtClean="0"/>
              <a:t>digunakan banyak pihak dan </a:t>
            </a:r>
            <a:endParaRPr lang="en-US" sz="2800" b="1" dirty="0" smtClean="0"/>
          </a:p>
          <a:p>
            <a:pPr marL="457200" indent="-457200">
              <a:buFont typeface="Wingdings" panose="05000000000000000000" pitchFamily="2" charset="2"/>
              <a:buChar char="v"/>
            </a:pPr>
            <a:r>
              <a:rPr lang="id-ID" sz="2800" b="1" dirty="0" smtClean="0"/>
              <a:t>direview o</a:t>
            </a:r>
            <a:r>
              <a:rPr lang="en-US" sz="2800" b="1" dirty="0" smtClean="0"/>
              <a:t>/</a:t>
            </a:r>
            <a:r>
              <a:rPr lang="id-ID" sz="2800" b="1" dirty="0" smtClean="0"/>
              <a:t> pihak yg</a:t>
            </a:r>
            <a:r>
              <a:rPr lang="en-US" sz="2800" b="1" dirty="0" smtClean="0"/>
              <a:t> </a:t>
            </a:r>
            <a:r>
              <a:rPr lang="id-ID" sz="2800" b="1" dirty="0" smtClean="0"/>
              <a:t>punya otoritas keilmuan di bidangnya. </a:t>
            </a:r>
            <a:endParaRPr lang="en-US" sz="2800" b="1" dirty="0" smtClean="0"/>
          </a:p>
          <a:p>
            <a:endParaRPr lang="en-US" sz="2800" b="1" dirty="0"/>
          </a:p>
          <a:p>
            <a:r>
              <a:rPr lang="id-ID" sz="2800" b="1" dirty="0" smtClean="0"/>
              <a:t>Kriteria k</a:t>
            </a:r>
            <a:r>
              <a:rPr lang="id-ID" sz="2800" b="1" u="sng" dirty="0" smtClean="0"/>
              <a:t>etiga</a:t>
            </a:r>
            <a:r>
              <a:rPr lang="id-ID" sz="2800" b="1" dirty="0" smtClean="0"/>
              <a:t> (keterkinian), dapat dilihat dari jawaban per</a:t>
            </a:r>
            <a:r>
              <a:rPr lang="en-US" sz="2800" b="1" dirty="0" smtClean="0"/>
              <a:t>?</a:t>
            </a:r>
            <a:r>
              <a:rPr lang="id-ID" sz="2800" b="1" dirty="0" smtClean="0"/>
              <a:t>an apakah materi pustaka  berasal dari penelitian terkini atau masih berpengaruh dibi</a:t>
            </a:r>
            <a:r>
              <a:rPr lang="en-US" sz="2800" b="1" dirty="0" smtClean="0"/>
              <a:t>d</a:t>
            </a:r>
            <a:r>
              <a:rPr lang="id-ID" sz="2800" b="1" dirty="0" smtClean="0"/>
              <a:t>ang ilmu tersebut.</a:t>
            </a:r>
          </a:p>
          <a:p>
            <a:endParaRPr lang="id-ID" dirty="0"/>
          </a:p>
        </p:txBody>
      </p:sp>
    </p:spTree>
    <p:extLst>
      <p:ext uri="{BB962C8B-B14F-4D97-AF65-F5344CB8AC3E}">
        <p14:creationId xmlns:p14="http://schemas.microsoft.com/office/powerpoint/2010/main" val="850901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534400" cy="5693866"/>
          </a:xfrm>
          <a:prstGeom prst="rect">
            <a:avLst/>
          </a:prstGeom>
          <a:noFill/>
        </p:spPr>
        <p:txBody>
          <a:bodyPr wrap="square" rtlCol="0">
            <a:spAutoFit/>
          </a:bodyPr>
          <a:lstStyle/>
          <a:p>
            <a:r>
              <a:rPr lang="en-US" sz="2800" b="1" dirty="0" err="1"/>
              <a:t>Konsep</a:t>
            </a:r>
            <a:r>
              <a:rPr lang="en-US" sz="2800" b="1" dirty="0"/>
              <a:t> </a:t>
            </a:r>
            <a:r>
              <a:rPr lang="en-US" sz="2800" b="1" dirty="0" err="1"/>
              <a:t>umum</a:t>
            </a:r>
            <a:r>
              <a:rPr lang="en-US" sz="2800" b="1" dirty="0"/>
              <a:t>  </a:t>
            </a:r>
            <a:r>
              <a:rPr lang="en-US" sz="2800" b="1" dirty="0" err="1" smtClean="0"/>
              <a:t>yg</a:t>
            </a:r>
            <a:r>
              <a:rPr lang="en-US" sz="2800" b="1" dirty="0" smtClean="0"/>
              <a:t> </a:t>
            </a:r>
            <a:r>
              <a:rPr lang="en-US" sz="2800" b="1" dirty="0" err="1"/>
              <a:t>perlu</a:t>
            </a:r>
            <a:r>
              <a:rPr lang="en-US" sz="2800" b="1" dirty="0"/>
              <a:t> </a:t>
            </a:r>
            <a:r>
              <a:rPr lang="en-US" sz="2800" b="1" dirty="0" err="1"/>
              <a:t>diperhatikan</a:t>
            </a:r>
            <a:r>
              <a:rPr lang="en-US" sz="2800" b="1" dirty="0"/>
              <a:t> </a:t>
            </a:r>
            <a:r>
              <a:rPr lang="en-US" sz="2800" b="1" dirty="0" err="1" smtClean="0"/>
              <a:t>dlm</a:t>
            </a:r>
            <a:r>
              <a:rPr lang="en-US" sz="2800" b="1" dirty="0" smtClean="0"/>
              <a:t> </a:t>
            </a:r>
            <a:r>
              <a:rPr lang="en-US" sz="2800" b="1" dirty="0" err="1"/>
              <a:t>melakukan</a:t>
            </a:r>
            <a:r>
              <a:rPr lang="en-US" sz="2800" b="1" dirty="0"/>
              <a:t> </a:t>
            </a:r>
            <a:r>
              <a:rPr lang="en-US" sz="2800" b="1" dirty="0" err="1"/>
              <a:t>kaji</a:t>
            </a:r>
            <a:r>
              <a:rPr lang="en-US" sz="2800" b="1" dirty="0"/>
              <a:t> </a:t>
            </a:r>
            <a:r>
              <a:rPr lang="en-US" sz="2800" b="1" dirty="0" err="1"/>
              <a:t>pustaka</a:t>
            </a:r>
            <a:r>
              <a:rPr lang="en-US" sz="2800" b="1" dirty="0"/>
              <a:t> </a:t>
            </a:r>
            <a:r>
              <a:rPr lang="en-US" sz="2800" b="1" dirty="0" err="1" smtClean="0"/>
              <a:t>adl</a:t>
            </a:r>
            <a:r>
              <a:rPr lang="en-US" sz="2800" b="1" dirty="0" smtClean="0"/>
              <a:t> </a:t>
            </a:r>
            <a:r>
              <a:rPr lang="en-US" sz="2800" b="1" dirty="0" err="1" smtClean="0"/>
              <a:t>menerapkan</a:t>
            </a:r>
            <a:r>
              <a:rPr lang="en-US" sz="2800" b="1" dirty="0" smtClean="0"/>
              <a:t>  </a:t>
            </a:r>
            <a:r>
              <a:rPr lang="en-US" sz="2800" b="1" dirty="0" err="1"/>
              <a:t>penilaian</a:t>
            </a:r>
            <a:r>
              <a:rPr lang="en-US" sz="2800" b="1" dirty="0"/>
              <a:t> </a:t>
            </a:r>
            <a:r>
              <a:rPr lang="en-US" sz="2800" b="1" dirty="0" err="1"/>
              <a:t>kritis</a:t>
            </a:r>
            <a:r>
              <a:rPr lang="en-US" sz="2800" b="1" dirty="0"/>
              <a:t>  </a:t>
            </a:r>
            <a:r>
              <a:rPr lang="en-US" sz="2800" b="1" dirty="0" err="1" smtClean="0"/>
              <a:t>thd</a:t>
            </a:r>
            <a:r>
              <a:rPr lang="en-US" sz="2800" b="1" dirty="0" smtClean="0"/>
              <a:t> </a:t>
            </a:r>
            <a:r>
              <a:rPr lang="en-US" sz="2800" b="1" dirty="0" err="1"/>
              <a:t>materi</a:t>
            </a:r>
            <a:r>
              <a:rPr lang="en-US" sz="2800" b="1" dirty="0"/>
              <a:t> </a:t>
            </a:r>
            <a:r>
              <a:rPr lang="en-US" sz="2800" b="1" dirty="0" err="1"/>
              <a:t>pustaka</a:t>
            </a:r>
            <a:r>
              <a:rPr lang="en-US" sz="2800" b="1" dirty="0"/>
              <a:t>, </a:t>
            </a:r>
            <a:r>
              <a:rPr lang="en-US" sz="2800" b="1" dirty="0" err="1"/>
              <a:t>bukan</a:t>
            </a:r>
            <a:r>
              <a:rPr lang="en-US" sz="2800" b="1" dirty="0"/>
              <a:t> </a:t>
            </a:r>
            <a:r>
              <a:rPr lang="en-US" sz="2800" b="1" dirty="0" err="1"/>
              <a:t>sekedar</a:t>
            </a:r>
            <a:r>
              <a:rPr lang="en-US" sz="2800" b="1" dirty="0"/>
              <a:t> </a:t>
            </a:r>
            <a:r>
              <a:rPr lang="en-US" sz="2800" b="1" dirty="0" err="1"/>
              <a:t>membaca</a:t>
            </a:r>
            <a:r>
              <a:rPr lang="en-US" sz="2800" b="1" dirty="0"/>
              <a:t>  </a:t>
            </a:r>
            <a:r>
              <a:rPr lang="en-US" sz="2800" b="1" dirty="0" smtClean="0"/>
              <a:t>&amp; </a:t>
            </a:r>
            <a:r>
              <a:rPr lang="en-US" sz="2800" b="1" dirty="0" err="1"/>
              <a:t>meringkas</a:t>
            </a:r>
            <a:r>
              <a:rPr lang="en-US" sz="2800" b="1" dirty="0"/>
              <a:t>. </a:t>
            </a:r>
            <a:endParaRPr lang="en-US" sz="2800" b="1" dirty="0" smtClean="0"/>
          </a:p>
          <a:p>
            <a:endParaRPr lang="en-US" sz="2800" b="1" dirty="0" smtClean="0"/>
          </a:p>
          <a:p>
            <a:r>
              <a:rPr lang="en-US" sz="2800" b="1" dirty="0" err="1" smtClean="0"/>
              <a:t>Penilaian</a:t>
            </a:r>
            <a:r>
              <a:rPr lang="en-US" sz="2800" b="1" dirty="0" smtClean="0"/>
              <a:t> </a:t>
            </a:r>
            <a:r>
              <a:rPr lang="en-US" sz="2800" b="1" dirty="0" err="1"/>
              <a:t>kritis</a:t>
            </a:r>
            <a:r>
              <a:rPr lang="en-US" sz="2800" b="1" dirty="0"/>
              <a:t> </a:t>
            </a:r>
            <a:r>
              <a:rPr lang="en-US" sz="2800" b="1" dirty="0" err="1"/>
              <a:t>dilakukan</a:t>
            </a:r>
            <a:r>
              <a:rPr lang="en-US" sz="2800" b="1" dirty="0"/>
              <a:t> </a:t>
            </a:r>
            <a:r>
              <a:rPr lang="en-US" sz="2800" b="1" dirty="0" err="1" smtClean="0"/>
              <a:t>dgn</a:t>
            </a:r>
            <a:r>
              <a:rPr lang="en-US" sz="2800" b="1" dirty="0" smtClean="0"/>
              <a:t>  </a:t>
            </a:r>
            <a:r>
              <a:rPr lang="en-US" sz="2800" b="1" dirty="0" err="1"/>
              <a:t>menilai</a:t>
            </a:r>
            <a:r>
              <a:rPr lang="en-US" sz="2800" b="1" dirty="0"/>
              <a:t> </a:t>
            </a:r>
            <a:r>
              <a:rPr lang="en-US" sz="2800" b="1" dirty="0" err="1" smtClean="0"/>
              <a:t>kuat</a:t>
            </a:r>
            <a:r>
              <a:rPr lang="en-US" sz="2800" b="1" dirty="0" smtClean="0"/>
              <a:t> &amp; </a:t>
            </a:r>
            <a:r>
              <a:rPr lang="en-US" sz="2800" b="1" dirty="0" err="1" smtClean="0"/>
              <a:t>lemah</a:t>
            </a:r>
            <a:r>
              <a:rPr lang="en-US" sz="2800" b="1" dirty="0" smtClean="0"/>
              <a:t> </a:t>
            </a:r>
            <a:r>
              <a:rPr lang="en-US" sz="2800" b="1" dirty="0" err="1"/>
              <a:t>materi</a:t>
            </a:r>
            <a:r>
              <a:rPr lang="en-US" sz="2800" b="1" dirty="0"/>
              <a:t> </a:t>
            </a:r>
            <a:r>
              <a:rPr lang="en-US" sz="2800" b="1" dirty="0" err="1"/>
              <a:t>pustaka</a:t>
            </a:r>
            <a:r>
              <a:rPr lang="en-US" sz="2800" b="1" dirty="0"/>
              <a:t>, </a:t>
            </a:r>
            <a:r>
              <a:rPr lang="en-US" sz="2800" b="1" dirty="0" err="1"/>
              <a:t>membandingkan</a:t>
            </a:r>
            <a:r>
              <a:rPr lang="en-US" sz="2800" b="1" dirty="0"/>
              <a:t>, </a:t>
            </a:r>
            <a:r>
              <a:rPr lang="en-US" sz="2800" b="1" dirty="0" err="1"/>
              <a:t>mengurai</a:t>
            </a:r>
            <a:r>
              <a:rPr lang="en-US" sz="2800" b="1" dirty="0"/>
              <a:t>, </a:t>
            </a:r>
            <a:r>
              <a:rPr lang="en-US" sz="2800" b="1" dirty="0" err="1"/>
              <a:t>mengungkap</a:t>
            </a:r>
            <a:r>
              <a:rPr lang="en-US" sz="2800" b="1" dirty="0"/>
              <a:t> </a:t>
            </a:r>
            <a:r>
              <a:rPr lang="en-US" sz="2800" b="1" dirty="0" err="1"/>
              <a:t>argumentasi</a:t>
            </a:r>
            <a:r>
              <a:rPr lang="en-US" sz="2800" b="1" dirty="0"/>
              <a:t>, </a:t>
            </a:r>
            <a:r>
              <a:rPr lang="en-US" sz="2800" b="1" dirty="0" smtClean="0"/>
              <a:t>&amp; </a:t>
            </a:r>
            <a:r>
              <a:rPr lang="en-US" sz="2800" b="1" dirty="0" err="1"/>
              <a:t>mensintesa</a:t>
            </a:r>
            <a:r>
              <a:rPr lang="en-US" sz="2800" b="1" dirty="0"/>
              <a:t> </a:t>
            </a:r>
            <a:r>
              <a:rPr lang="en-US" sz="2800" b="1" dirty="0" err="1" smtClean="0"/>
              <a:t>dgn</a:t>
            </a:r>
            <a:r>
              <a:rPr lang="en-US" sz="2800" b="1" dirty="0" smtClean="0"/>
              <a:t> </a:t>
            </a:r>
            <a:r>
              <a:rPr lang="en-US" sz="2800" b="1" dirty="0" err="1"/>
              <a:t>fokus</a:t>
            </a:r>
            <a:r>
              <a:rPr lang="en-US" sz="2800" b="1" dirty="0"/>
              <a:t> </a:t>
            </a:r>
            <a:r>
              <a:rPr lang="en-US" sz="2800" b="1" dirty="0" err="1"/>
              <a:t>pada</a:t>
            </a:r>
            <a:r>
              <a:rPr lang="en-US" sz="2800" b="1" dirty="0"/>
              <a:t> area </a:t>
            </a:r>
            <a:r>
              <a:rPr lang="en-US" sz="2800" b="1" dirty="0" err="1"/>
              <a:t>penelitian</a:t>
            </a:r>
            <a:r>
              <a:rPr lang="en-US" sz="2800" b="1" dirty="0"/>
              <a:t> </a:t>
            </a:r>
            <a:r>
              <a:rPr lang="en-US" sz="2800" b="1" dirty="0" smtClean="0"/>
              <a:t>a/ </a:t>
            </a:r>
            <a:r>
              <a:rPr lang="en-US" sz="2800" b="1" dirty="0"/>
              <a:t>review. </a:t>
            </a:r>
            <a:endParaRPr lang="en-US" sz="2800" b="1" dirty="0" smtClean="0"/>
          </a:p>
          <a:p>
            <a:endParaRPr lang="en-US" sz="2800" b="1" dirty="0" smtClean="0"/>
          </a:p>
          <a:p>
            <a:r>
              <a:rPr lang="en-US" sz="2800" b="1" dirty="0" smtClean="0"/>
              <a:t>Agar </a:t>
            </a:r>
            <a:r>
              <a:rPr lang="en-US" sz="2800" b="1" dirty="0" err="1" smtClean="0"/>
              <a:t>seseorang</a:t>
            </a:r>
            <a:r>
              <a:rPr lang="en-US" sz="2800" b="1" dirty="0" smtClean="0"/>
              <a:t> </a:t>
            </a:r>
            <a:r>
              <a:rPr lang="en-US" sz="2800" b="1" dirty="0" err="1"/>
              <a:t>dapat</a:t>
            </a:r>
            <a:r>
              <a:rPr lang="en-US" sz="2800" b="1" dirty="0"/>
              <a:t>  </a:t>
            </a:r>
            <a:r>
              <a:rPr lang="en-US" sz="2800" b="1" dirty="0" err="1"/>
              <a:t>melakukan</a:t>
            </a:r>
            <a:r>
              <a:rPr lang="en-US" sz="2800" b="1" dirty="0"/>
              <a:t> </a:t>
            </a:r>
            <a:r>
              <a:rPr lang="en-US" sz="2800" b="1" dirty="0" err="1"/>
              <a:t>penilaian</a:t>
            </a:r>
            <a:r>
              <a:rPr lang="en-US" sz="2800" b="1" dirty="0"/>
              <a:t> </a:t>
            </a:r>
            <a:r>
              <a:rPr lang="en-US" sz="2800" b="1" dirty="0" err="1"/>
              <a:t>kritis</a:t>
            </a:r>
            <a:r>
              <a:rPr lang="en-US" sz="2800" b="1" dirty="0"/>
              <a:t> </a:t>
            </a:r>
            <a:r>
              <a:rPr lang="en-US" sz="2800" b="1" dirty="0" err="1"/>
              <a:t>ini</a:t>
            </a:r>
            <a:r>
              <a:rPr lang="en-US" sz="2800" b="1" dirty="0"/>
              <a:t>  </a:t>
            </a:r>
            <a:r>
              <a:rPr lang="en-US" sz="2800" b="1" dirty="0" err="1"/>
              <a:t>dengan</a:t>
            </a:r>
            <a:r>
              <a:rPr lang="en-US" sz="2800" b="1" dirty="0"/>
              <a:t> </a:t>
            </a:r>
            <a:r>
              <a:rPr lang="en-US" sz="2800" b="1" dirty="0" err="1"/>
              <a:t>baik</a:t>
            </a:r>
            <a:r>
              <a:rPr lang="en-US" sz="2800" b="1" dirty="0"/>
              <a:t>, </a:t>
            </a:r>
            <a:r>
              <a:rPr lang="en-US" sz="2800" b="1" dirty="0" err="1"/>
              <a:t>diperlukan</a:t>
            </a:r>
            <a:r>
              <a:rPr lang="en-US" sz="2800" b="1" dirty="0"/>
              <a:t> </a:t>
            </a:r>
            <a:r>
              <a:rPr lang="en-US" sz="2800" b="1" dirty="0" err="1"/>
              <a:t>kemampuan</a:t>
            </a:r>
            <a:r>
              <a:rPr lang="en-US" sz="2800" b="1" dirty="0"/>
              <a:t> </a:t>
            </a:r>
            <a:r>
              <a:rPr lang="en-US" sz="2800" b="1" dirty="0" err="1"/>
              <a:t>membaca</a:t>
            </a:r>
            <a:r>
              <a:rPr lang="en-US" sz="2800" b="1" dirty="0"/>
              <a:t>, </a:t>
            </a:r>
            <a:r>
              <a:rPr lang="en-US" sz="2800" b="1" dirty="0" err="1"/>
              <a:t>kemampuan</a:t>
            </a:r>
            <a:r>
              <a:rPr lang="en-US" sz="2800" b="1" dirty="0"/>
              <a:t> </a:t>
            </a:r>
            <a:r>
              <a:rPr lang="en-US" sz="2800" b="1" dirty="0" err="1"/>
              <a:t>menganalisis</a:t>
            </a:r>
            <a:r>
              <a:rPr lang="en-US" sz="2800" b="1" dirty="0"/>
              <a:t> </a:t>
            </a:r>
            <a:r>
              <a:rPr lang="en-US" sz="2800" b="1" dirty="0" err="1"/>
              <a:t>dan</a:t>
            </a:r>
            <a:r>
              <a:rPr lang="en-US" sz="2800" b="1" dirty="0"/>
              <a:t> </a:t>
            </a:r>
            <a:r>
              <a:rPr lang="en-US" sz="2800" b="1" dirty="0" err="1"/>
              <a:t>argumentasi</a:t>
            </a:r>
            <a:r>
              <a:rPr lang="en-US" sz="2800" b="1" dirty="0"/>
              <a:t>, </a:t>
            </a:r>
            <a:r>
              <a:rPr lang="en-US" sz="2800" b="1" dirty="0" err="1"/>
              <a:t>dan</a:t>
            </a:r>
            <a:r>
              <a:rPr lang="en-US" sz="2800" b="1" dirty="0"/>
              <a:t> </a:t>
            </a:r>
            <a:r>
              <a:rPr lang="en-US" sz="2800" b="1" dirty="0" err="1"/>
              <a:t>kemampuan</a:t>
            </a:r>
            <a:r>
              <a:rPr lang="en-US" sz="2800" b="1" dirty="0"/>
              <a:t> </a:t>
            </a:r>
            <a:r>
              <a:rPr lang="en-US" sz="2800" b="1" dirty="0" err="1"/>
              <a:t>melakukan</a:t>
            </a:r>
            <a:r>
              <a:rPr lang="en-US" sz="2800" b="1" dirty="0"/>
              <a:t> </a:t>
            </a:r>
            <a:r>
              <a:rPr lang="en-US" sz="2800" b="1" dirty="0" err="1"/>
              <a:t>sintesis</a:t>
            </a:r>
            <a:r>
              <a:rPr lang="en-US" sz="2800" b="1" dirty="0"/>
              <a:t>. </a:t>
            </a:r>
            <a:endParaRPr lang="id-ID" sz="2800" b="1" dirty="0"/>
          </a:p>
        </p:txBody>
      </p:sp>
    </p:spTree>
    <p:extLst>
      <p:ext uri="{BB962C8B-B14F-4D97-AF65-F5344CB8AC3E}">
        <p14:creationId xmlns:p14="http://schemas.microsoft.com/office/powerpoint/2010/main" val="203554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686800" cy="6986528"/>
          </a:xfrm>
          <a:prstGeom prst="rect">
            <a:avLst/>
          </a:prstGeom>
          <a:noFill/>
        </p:spPr>
        <p:txBody>
          <a:bodyPr wrap="square" rtlCol="0">
            <a:spAutoFit/>
          </a:bodyPr>
          <a:lstStyle/>
          <a:p>
            <a:r>
              <a:rPr lang="en-US" sz="2800" b="1" dirty="0"/>
              <a:t>L</a:t>
            </a:r>
            <a:r>
              <a:rPr lang="id-ID" sz="2800" b="1" dirty="0" smtClean="0"/>
              <a:t>ima </a:t>
            </a:r>
            <a:r>
              <a:rPr lang="id-ID" sz="2800" b="1" dirty="0"/>
              <a:t>hal penting </a:t>
            </a:r>
            <a:r>
              <a:rPr lang="id-ID" sz="2800" b="1" dirty="0" smtClean="0"/>
              <a:t>menjadi </a:t>
            </a:r>
            <a:r>
              <a:rPr lang="id-ID" sz="2800" b="1" dirty="0"/>
              <a:t>perhatian </a:t>
            </a:r>
            <a:r>
              <a:rPr lang="en-US" sz="2800" b="1" dirty="0" err="1" smtClean="0"/>
              <a:t>ketika</a:t>
            </a:r>
            <a:r>
              <a:rPr lang="id-ID" sz="2800" b="1" dirty="0" smtClean="0"/>
              <a:t> lakukan </a:t>
            </a:r>
            <a:r>
              <a:rPr lang="id-ID" sz="2800" b="1" dirty="0"/>
              <a:t>penilaian kritis kaji </a:t>
            </a:r>
            <a:r>
              <a:rPr lang="id-ID" sz="2800" b="1" dirty="0" smtClean="0"/>
              <a:t>pustaka: </a:t>
            </a:r>
            <a:endParaRPr lang="en-US" sz="2800" b="1" dirty="0" smtClean="0"/>
          </a:p>
          <a:p>
            <a:pPr marL="514350" indent="-514350">
              <a:buAutoNum type="arabicParenR"/>
            </a:pPr>
            <a:r>
              <a:rPr lang="id-ID" sz="2800" b="1" dirty="0" smtClean="0"/>
              <a:t>Selalu </a:t>
            </a:r>
            <a:r>
              <a:rPr lang="id-ID" sz="2800" b="1" dirty="0"/>
              <a:t>fokus pada isu utama; </a:t>
            </a:r>
            <a:endParaRPr lang="en-US" sz="2800" b="1" dirty="0" smtClean="0"/>
          </a:p>
          <a:p>
            <a:pPr marL="514350" indent="-514350">
              <a:buAutoNum type="arabicParenR"/>
            </a:pPr>
            <a:r>
              <a:rPr lang="en-US" sz="2800" b="1" dirty="0" smtClean="0"/>
              <a:t>B</a:t>
            </a:r>
            <a:r>
              <a:rPr lang="id-ID" sz="2800" b="1" dirty="0" smtClean="0"/>
              <a:t>andingkan bbg </a:t>
            </a:r>
            <a:r>
              <a:rPr lang="id-ID" sz="2800" b="1" dirty="0"/>
              <a:t>argumen, teori, metode, </a:t>
            </a:r>
            <a:r>
              <a:rPr lang="en-US" sz="2800" b="1" dirty="0" err="1" smtClean="0"/>
              <a:t>temuan</a:t>
            </a:r>
            <a:r>
              <a:rPr lang="en-US" sz="2800" b="1" dirty="0" smtClean="0"/>
              <a:t>, </a:t>
            </a:r>
            <a:r>
              <a:rPr lang="id-ID" sz="2800" b="1" dirty="0" smtClean="0"/>
              <a:t>pendekatan yg </a:t>
            </a:r>
            <a:r>
              <a:rPr lang="id-ID" sz="2800" b="1" dirty="0"/>
              <a:t>dinyatakan </a:t>
            </a:r>
            <a:r>
              <a:rPr lang="id-ID" sz="2800" b="1" dirty="0" smtClean="0"/>
              <a:t>dlm </a:t>
            </a:r>
            <a:r>
              <a:rPr lang="id-ID" sz="2800" b="1" dirty="0"/>
              <a:t>pustaka; </a:t>
            </a:r>
            <a:r>
              <a:rPr lang="id-ID" sz="2800" b="1" dirty="0" smtClean="0"/>
              <a:t>rumuskan </a:t>
            </a:r>
            <a:r>
              <a:rPr lang="id-ID" sz="2800" b="1" dirty="0"/>
              <a:t>benang merah </a:t>
            </a:r>
            <a:r>
              <a:rPr lang="id-ID" sz="2800" b="1" dirty="0" smtClean="0"/>
              <a:t>a</a:t>
            </a:r>
            <a:r>
              <a:rPr lang="en-US" sz="2800" b="1" dirty="0" smtClean="0"/>
              <a:t>/</a:t>
            </a:r>
            <a:r>
              <a:rPr lang="id-ID" sz="2800" b="1" dirty="0" smtClean="0"/>
              <a:t> </a:t>
            </a:r>
            <a:r>
              <a:rPr lang="id-ID" sz="2800" b="1" dirty="0"/>
              <a:t>kesimpulan </a:t>
            </a:r>
            <a:r>
              <a:rPr lang="id-ID" sz="2800" b="1" dirty="0" smtClean="0"/>
              <a:t>yg </a:t>
            </a:r>
            <a:r>
              <a:rPr lang="id-ID" sz="2800" b="1" dirty="0"/>
              <a:t>sama </a:t>
            </a:r>
            <a:r>
              <a:rPr lang="id-ID" sz="2800" b="1" dirty="0" smtClean="0"/>
              <a:t>antar</a:t>
            </a:r>
            <a:r>
              <a:rPr lang="en-US" sz="2800" b="1" dirty="0" smtClean="0"/>
              <a:t> </a:t>
            </a:r>
            <a:r>
              <a:rPr lang="id-ID" sz="2800" b="1" dirty="0" smtClean="0"/>
              <a:t>peneliti</a:t>
            </a:r>
            <a:endParaRPr lang="en-US" sz="2800" b="1" dirty="0" smtClean="0"/>
          </a:p>
          <a:p>
            <a:pPr marL="514350" indent="-514350">
              <a:buAutoNum type="arabicParenR"/>
            </a:pPr>
            <a:r>
              <a:rPr lang="en-US" sz="2800" b="1" dirty="0" smtClean="0"/>
              <a:t>I</a:t>
            </a:r>
            <a:r>
              <a:rPr lang="id-ID" sz="2800" b="1" dirty="0" smtClean="0"/>
              <a:t>dentifikasi </a:t>
            </a:r>
            <a:r>
              <a:rPr lang="id-ID" sz="2800" b="1" dirty="0"/>
              <a:t>perbedaan </a:t>
            </a:r>
            <a:r>
              <a:rPr lang="en-US" sz="2800" b="1" dirty="0" smtClean="0"/>
              <a:t>&amp;</a:t>
            </a:r>
            <a:r>
              <a:rPr lang="id-ID" sz="2800" b="1" dirty="0" smtClean="0"/>
              <a:t> </a:t>
            </a:r>
            <a:r>
              <a:rPr lang="id-ID" sz="2800" b="1" dirty="0"/>
              <a:t>isu-isu kontroversial, dan mencari jawaban kenapa demikian; </a:t>
            </a:r>
            <a:endParaRPr lang="en-US" sz="2800" b="1" dirty="0" smtClean="0"/>
          </a:p>
          <a:p>
            <a:pPr marL="514350" indent="-514350">
              <a:buAutoNum type="arabicParenR"/>
            </a:pPr>
            <a:r>
              <a:rPr lang="en-US" sz="2800" b="1" dirty="0" smtClean="0"/>
              <a:t>K</a:t>
            </a:r>
            <a:r>
              <a:rPr lang="id-ID" sz="2800" b="1" dirty="0" smtClean="0"/>
              <a:t>ritisi </a:t>
            </a:r>
            <a:r>
              <a:rPr lang="en-US" sz="2800" b="1" dirty="0" smtClean="0"/>
              <a:t>&amp;</a:t>
            </a:r>
            <a:r>
              <a:rPr lang="id-ID" sz="2800" b="1" dirty="0" smtClean="0"/>
              <a:t> berikan </a:t>
            </a:r>
            <a:r>
              <a:rPr lang="id-ID" sz="2800" b="1" dirty="0"/>
              <a:t>argumen </a:t>
            </a:r>
            <a:r>
              <a:rPr lang="id-ID" sz="2800" b="1" dirty="0" smtClean="0"/>
              <a:t>thd  </a:t>
            </a:r>
            <a:r>
              <a:rPr lang="id-ID" sz="2800" b="1" dirty="0"/>
              <a:t>pendekatan </a:t>
            </a:r>
            <a:r>
              <a:rPr lang="en-US" sz="2800" b="1" dirty="0" smtClean="0"/>
              <a:t>&amp; </a:t>
            </a:r>
            <a:r>
              <a:rPr lang="id-ID" sz="2800" b="1" dirty="0" smtClean="0"/>
              <a:t>metode  yg dipercaya </a:t>
            </a:r>
            <a:r>
              <a:rPr lang="id-ID" sz="2800" b="1" dirty="0"/>
              <a:t>(</a:t>
            </a:r>
            <a:r>
              <a:rPr lang="id-ID" sz="2800" b="1" i="1" dirty="0"/>
              <a:t>most reliable</a:t>
            </a:r>
            <a:r>
              <a:rPr lang="id-ID" sz="2800" b="1" dirty="0"/>
              <a:t>), tepat </a:t>
            </a:r>
            <a:r>
              <a:rPr lang="en-US" sz="2800" b="1" dirty="0"/>
              <a:t>&amp;</a:t>
            </a:r>
            <a:r>
              <a:rPr lang="id-ID" sz="2800" b="1" dirty="0" smtClean="0"/>
              <a:t> cocok</a:t>
            </a:r>
            <a:r>
              <a:rPr lang="en-US" sz="2800" b="1" dirty="0" smtClean="0"/>
              <a:t>-</a:t>
            </a:r>
            <a:r>
              <a:rPr lang="id-ID" sz="2800" b="1" dirty="0" smtClean="0"/>
              <a:t>valid</a:t>
            </a:r>
            <a:r>
              <a:rPr lang="id-ID" sz="2800" b="1" dirty="0"/>
              <a:t>, dan </a:t>
            </a:r>
            <a:endParaRPr lang="en-US" sz="2800" b="1" dirty="0" smtClean="0"/>
          </a:p>
          <a:p>
            <a:pPr marL="514350" indent="-514350">
              <a:buAutoNum type="arabicParenR"/>
            </a:pPr>
            <a:r>
              <a:rPr lang="en-US" sz="2800" b="1" dirty="0"/>
              <a:t>K</a:t>
            </a:r>
            <a:r>
              <a:rPr lang="id-ID" sz="2800" b="1" dirty="0" smtClean="0"/>
              <a:t>aitkan </a:t>
            </a:r>
            <a:r>
              <a:rPr lang="id-ID" sz="2800" b="1" dirty="0"/>
              <a:t>hasil kaji pustaka </a:t>
            </a:r>
            <a:r>
              <a:rPr lang="id-ID" sz="2800" b="1" dirty="0" smtClean="0"/>
              <a:t>t</a:t>
            </a:r>
            <a:r>
              <a:rPr lang="en-US" sz="2800" b="1" dirty="0" err="1" smtClean="0"/>
              <a:t>sb</a:t>
            </a:r>
            <a:r>
              <a:rPr lang="id-ID" sz="2800" b="1" dirty="0" smtClean="0"/>
              <a:t> p</a:t>
            </a:r>
            <a:r>
              <a:rPr lang="en-US" sz="2800" b="1" dirty="0" smtClean="0"/>
              <a:t>d</a:t>
            </a:r>
            <a:r>
              <a:rPr lang="id-ID" sz="2800" b="1" dirty="0" smtClean="0"/>
              <a:t> </a:t>
            </a:r>
            <a:r>
              <a:rPr lang="id-ID" sz="2800" b="1" dirty="0"/>
              <a:t>bidang </a:t>
            </a:r>
            <a:r>
              <a:rPr lang="en-US" sz="2800" b="1" dirty="0" smtClean="0"/>
              <a:t>&amp;</a:t>
            </a:r>
            <a:r>
              <a:rPr lang="id-ID" sz="2800" b="1" dirty="0" smtClean="0"/>
              <a:t> </a:t>
            </a:r>
            <a:r>
              <a:rPr lang="id-ID" sz="2800" b="1" dirty="0"/>
              <a:t>fokus penelitian </a:t>
            </a:r>
            <a:r>
              <a:rPr lang="id-ID" sz="2800" b="1" dirty="0" smtClean="0"/>
              <a:t>yg </a:t>
            </a:r>
            <a:r>
              <a:rPr lang="id-ID" sz="2800" b="1" dirty="0"/>
              <a:t>akan dilakukan, </a:t>
            </a:r>
            <a:r>
              <a:rPr lang="en-US" sz="2800" b="1" dirty="0"/>
              <a:t>&amp;</a:t>
            </a:r>
            <a:r>
              <a:rPr lang="id-ID" sz="2800" b="1" dirty="0" smtClean="0"/>
              <a:t> </a:t>
            </a:r>
            <a:r>
              <a:rPr lang="id-ID" sz="2800" b="1" dirty="0"/>
              <a:t>tegaskan </a:t>
            </a:r>
            <a:r>
              <a:rPr lang="id-ID" sz="2800" b="1" dirty="0" smtClean="0"/>
              <a:t>bgmn </a:t>
            </a:r>
            <a:r>
              <a:rPr lang="id-ID" sz="2800" b="1" dirty="0"/>
              <a:t>posisi </a:t>
            </a:r>
            <a:r>
              <a:rPr lang="id-ID" sz="2800" b="1" dirty="0" smtClean="0"/>
              <a:t>penelitian</a:t>
            </a:r>
            <a:r>
              <a:rPr lang="en-US" sz="2800" b="1" dirty="0" smtClean="0"/>
              <a:t> a/ </a:t>
            </a:r>
            <a:r>
              <a:rPr lang="id-ID" sz="2800" b="1" dirty="0" smtClean="0"/>
              <a:t>kajian </a:t>
            </a:r>
            <a:r>
              <a:rPr lang="id-ID" sz="2800" b="1" dirty="0"/>
              <a:t>anda apakah mengkonfirmasi,  berbeda atau lebih maju dari sistesis kaji pustaka yang telah ada</a:t>
            </a:r>
          </a:p>
          <a:p>
            <a:endParaRPr lang="id-ID" sz="2800" b="1" dirty="0"/>
          </a:p>
        </p:txBody>
      </p:sp>
    </p:spTree>
    <p:extLst>
      <p:ext uri="{BB962C8B-B14F-4D97-AF65-F5344CB8AC3E}">
        <p14:creationId xmlns:p14="http://schemas.microsoft.com/office/powerpoint/2010/main" val="3879559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838200"/>
            <a:ext cx="8458200" cy="5786199"/>
          </a:xfrm>
          <a:prstGeom prst="rect">
            <a:avLst/>
          </a:prstGeom>
          <a:noFill/>
        </p:spPr>
        <p:txBody>
          <a:bodyPr wrap="square" rtlCol="0">
            <a:spAutoFit/>
          </a:bodyPr>
          <a:lstStyle/>
          <a:p>
            <a:r>
              <a:rPr lang="en-US" sz="4400" b="1" dirty="0"/>
              <a:t>K</a:t>
            </a:r>
            <a:r>
              <a:rPr lang="id-ID" sz="4400" b="1" dirty="0" smtClean="0"/>
              <a:t>emampuan a</a:t>
            </a:r>
            <a:r>
              <a:rPr lang="en-US" sz="4400" b="1" dirty="0" smtClean="0"/>
              <a:t>/</a:t>
            </a:r>
            <a:r>
              <a:rPr lang="id-ID" sz="4400" b="1" dirty="0" smtClean="0"/>
              <a:t> </a:t>
            </a:r>
            <a:r>
              <a:rPr lang="id-ID" sz="4400" b="1" dirty="0"/>
              <a:t>keterampilan</a:t>
            </a:r>
            <a:r>
              <a:rPr lang="en-US" sz="4400" b="1" dirty="0"/>
              <a:t> </a:t>
            </a:r>
            <a:endParaRPr lang="en-US" sz="4400" b="1" dirty="0" smtClean="0"/>
          </a:p>
          <a:p>
            <a:r>
              <a:rPr lang="en-US" sz="2800" b="1" dirty="0" err="1" smtClean="0"/>
              <a:t>yg</a:t>
            </a:r>
            <a:r>
              <a:rPr lang="en-US" sz="2800" b="1" dirty="0" smtClean="0"/>
              <a:t> </a:t>
            </a:r>
            <a:r>
              <a:rPr lang="en-US" sz="2800" b="1" dirty="0" err="1"/>
              <a:t>perlu</a:t>
            </a:r>
            <a:r>
              <a:rPr lang="en-US" sz="2800" b="1" dirty="0"/>
              <a:t> </a:t>
            </a:r>
            <a:r>
              <a:rPr lang="en-US" sz="2800" b="1" dirty="0" err="1"/>
              <a:t>dipersiapkan</a:t>
            </a:r>
            <a:r>
              <a:rPr lang="en-US" sz="2800" b="1" dirty="0"/>
              <a:t> </a:t>
            </a:r>
            <a:r>
              <a:rPr lang="en-US" sz="2800" b="1" dirty="0" err="1"/>
              <a:t>seseorang</a:t>
            </a:r>
            <a:r>
              <a:rPr lang="en-US" sz="2800" b="1" dirty="0"/>
              <a:t> </a:t>
            </a:r>
            <a:r>
              <a:rPr lang="en-US" sz="2800" b="1" dirty="0" err="1"/>
              <a:t>sebelum</a:t>
            </a:r>
            <a:r>
              <a:rPr lang="en-US" sz="2800" b="1" dirty="0"/>
              <a:t> </a:t>
            </a:r>
            <a:r>
              <a:rPr lang="en-US" sz="2800" b="1" dirty="0" err="1"/>
              <a:t>melakukan</a:t>
            </a:r>
            <a:r>
              <a:rPr lang="en-US" sz="2800" b="1" dirty="0"/>
              <a:t> </a:t>
            </a:r>
            <a:r>
              <a:rPr lang="en-US" sz="2800" b="1" dirty="0" err="1"/>
              <a:t>tinjauan</a:t>
            </a:r>
            <a:r>
              <a:rPr lang="en-US" sz="2800" b="1" dirty="0"/>
              <a:t> </a:t>
            </a:r>
            <a:r>
              <a:rPr lang="en-US" sz="2800" b="1" dirty="0" err="1" smtClean="0"/>
              <a:t>pustaka</a:t>
            </a:r>
            <a:r>
              <a:rPr lang="en-US" sz="2800" b="1" dirty="0" smtClean="0"/>
              <a:t> (TP),</a:t>
            </a:r>
            <a:r>
              <a:rPr lang="en-US" sz="2800" b="1" dirty="0" err="1" smtClean="0"/>
              <a:t>yaitu</a:t>
            </a:r>
            <a:r>
              <a:rPr lang="id-ID" sz="2800" b="1" dirty="0"/>
              <a:t>: </a:t>
            </a:r>
            <a:endParaRPr lang="en-US" sz="2800" b="1" dirty="0" smtClean="0"/>
          </a:p>
          <a:p>
            <a:endParaRPr lang="en-US" sz="2800" b="1" dirty="0"/>
          </a:p>
          <a:p>
            <a:pPr marL="514350" indent="-514350">
              <a:buAutoNum type="arabicParenR"/>
            </a:pPr>
            <a:r>
              <a:rPr lang="en-US" sz="2800" b="1" dirty="0" err="1" smtClean="0"/>
              <a:t>Mampu</a:t>
            </a:r>
            <a:r>
              <a:rPr lang="en-US" sz="2800" b="1" dirty="0" smtClean="0"/>
              <a:t> a/ </a:t>
            </a:r>
            <a:r>
              <a:rPr lang="en-US" sz="2800" b="1" dirty="0" err="1" smtClean="0"/>
              <a:t>terampil</a:t>
            </a:r>
            <a:r>
              <a:rPr lang="en-US" sz="2800" b="1" dirty="0" smtClean="0"/>
              <a:t> </a:t>
            </a:r>
            <a:r>
              <a:rPr lang="en-US" sz="2800" b="1" dirty="0" err="1" smtClean="0"/>
              <a:t>cari</a:t>
            </a:r>
            <a:r>
              <a:rPr lang="en-US" sz="2800" b="1" dirty="0" smtClean="0"/>
              <a:t> </a:t>
            </a:r>
            <a:r>
              <a:rPr lang="en-US" sz="2800" b="1" dirty="0" err="1"/>
              <a:t>informasi</a:t>
            </a:r>
            <a:r>
              <a:rPr lang="en-US" sz="2800" b="1" dirty="0"/>
              <a:t> </a:t>
            </a:r>
            <a:r>
              <a:rPr lang="en-US" sz="2800" b="1" dirty="0" err="1" smtClean="0"/>
              <a:t>shg</a:t>
            </a:r>
            <a:r>
              <a:rPr lang="en-US" sz="2800" b="1" dirty="0" smtClean="0"/>
              <a:t> </a:t>
            </a:r>
            <a:r>
              <a:rPr lang="en-US" sz="2800" b="1" dirty="0" err="1"/>
              <a:t>memperoleh</a:t>
            </a:r>
            <a:r>
              <a:rPr lang="en-US" sz="2800" b="1" dirty="0"/>
              <a:t> </a:t>
            </a:r>
            <a:r>
              <a:rPr lang="en-US" sz="2800" b="1" dirty="0" err="1"/>
              <a:t>informasi</a:t>
            </a:r>
            <a:r>
              <a:rPr lang="en-US" sz="2800" b="1" dirty="0"/>
              <a:t> </a:t>
            </a:r>
            <a:r>
              <a:rPr lang="en-US" sz="2800" b="1" dirty="0" err="1" smtClean="0"/>
              <a:t>yg</a:t>
            </a:r>
            <a:r>
              <a:rPr lang="en-US" sz="2800" b="1" dirty="0" smtClean="0"/>
              <a:t> </a:t>
            </a:r>
            <a:r>
              <a:rPr lang="en-US" sz="2800" b="1" dirty="0" err="1"/>
              <a:t>terkini</a:t>
            </a:r>
            <a:r>
              <a:rPr lang="en-US" sz="2800" b="1" dirty="0"/>
              <a:t> </a:t>
            </a:r>
            <a:r>
              <a:rPr lang="en-US" sz="2800" b="1" dirty="0" smtClean="0"/>
              <a:t>&amp; </a:t>
            </a:r>
            <a:r>
              <a:rPr lang="en-US" sz="2800" b="1" dirty="0" err="1"/>
              <a:t>lengkap</a:t>
            </a:r>
            <a:r>
              <a:rPr lang="en-US" sz="2800" b="1" dirty="0"/>
              <a:t> </a:t>
            </a:r>
            <a:r>
              <a:rPr lang="en-US" sz="2800" b="1" dirty="0" err="1" smtClean="0"/>
              <a:t>dibidangnya</a:t>
            </a:r>
            <a:r>
              <a:rPr lang="en-US" sz="2800" b="1" dirty="0" smtClean="0"/>
              <a:t>;</a:t>
            </a:r>
          </a:p>
          <a:p>
            <a:pPr marL="514350" indent="-514350">
              <a:buAutoNum type="arabicParenR"/>
            </a:pPr>
            <a:r>
              <a:rPr lang="en-US" sz="2800" b="1" dirty="0" err="1" smtClean="0"/>
              <a:t>Mampu</a:t>
            </a:r>
            <a:r>
              <a:rPr lang="en-US" sz="2800" b="1" dirty="0" smtClean="0"/>
              <a:t> </a:t>
            </a:r>
            <a:r>
              <a:rPr lang="en-US" sz="2800" b="1" dirty="0" err="1"/>
              <a:t>s</a:t>
            </a:r>
            <a:r>
              <a:rPr lang="en-US" sz="2800" b="1" dirty="0" err="1" smtClean="0"/>
              <a:t>impan</a:t>
            </a:r>
            <a:r>
              <a:rPr lang="en-US" sz="2800" b="1" dirty="0" smtClean="0"/>
              <a:t>  </a:t>
            </a:r>
            <a:r>
              <a:rPr lang="en-US" sz="2800" b="1" dirty="0" err="1"/>
              <a:t>informasi</a:t>
            </a:r>
            <a:r>
              <a:rPr lang="en-US" sz="2800" b="1" dirty="0"/>
              <a:t> </a:t>
            </a:r>
            <a:r>
              <a:rPr lang="en-US" sz="2800" b="1" dirty="0" err="1"/>
              <a:t>secara</a:t>
            </a:r>
            <a:r>
              <a:rPr lang="en-US" sz="2800" b="1" dirty="0"/>
              <a:t> </a:t>
            </a:r>
            <a:r>
              <a:rPr lang="en-US" sz="2800" b="1" dirty="0" err="1"/>
              <a:t>sistematik</a:t>
            </a:r>
            <a:r>
              <a:rPr lang="en-US" sz="2800" b="1" dirty="0"/>
              <a:t> </a:t>
            </a:r>
            <a:r>
              <a:rPr lang="en-US" sz="2800" b="1" dirty="0" err="1" smtClean="0"/>
              <a:t>shg</a:t>
            </a:r>
            <a:r>
              <a:rPr lang="en-US" sz="2800" b="1" dirty="0" smtClean="0"/>
              <a:t> </a:t>
            </a:r>
            <a:r>
              <a:rPr lang="en-US" sz="2800" b="1" dirty="0" err="1"/>
              <a:t>mudah</a:t>
            </a:r>
            <a:r>
              <a:rPr lang="en-US" sz="2800" b="1" dirty="0"/>
              <a:t> </a:t>
            </a:r>
            <a:r>
              <a:rPr lang="en-US" sz="2800" b="1" dirty="0" err="1"/>
              <a:t>kembali</a:t>
            </a:r>
            <a:r>
              <a:rPr lang="en-US" sz="2800" b="1" dirty="0"/>
              <a:t> </a:t>
            </a:r>
            <a:r>
              <a:rPr lang="en-US" sz="2800" b="1" dirty="0" err="1"/>
              <a:t>diperoleh</a:t>
            </a:r>
            <a:r>
              <a:rPr lang="en-US" sz="2800" b="1" dirty="0"/>
              <a:t> </a:t>
            </a:r>
            <a:r>
              <a:rPr lang="en-US" sz="2800" b="1" dirty="0" err="1"/>
              <a:t>bila</a:t>
            </a:r>
            <a:r>
              <a:rPr lang="en-US" sz="2800" b="1" dirty="0"/>
              <a:t> </a:t>
            </a:r>
            <a:r>
              <a:rPr lang="en-US" sz="2800" b="1" dirty="0" err="1"/>
              <a:t>diperlukan</a:t>
            </a:r>
            <a:r>
              <a:rPr lang="en-US" sz="2800" b="1" dirty="0"/>
              <a:t>, </a:t>
            </a:r>
            <a:r>
              <a:rPr lang="en-US" sz="2800" b="1" dirty="0" smtClean="0"/>
              <a:t>&amp; </a:t>
            </a:r>
            <a:r>
              <a:rPr lang="en-US" sz="2800" b="1" dirty="0" err="1" smtClean="0"/>
              <a:t>mampu</a:t>
            </a:r>
            <a:r>
              <a:rPr lang="en-US" sz="2800" b="1" dirty="0" smtClean="0"/>
              <a:t> </a:t>
            </a:r>
            <a:r>
              <a:rPr lang="en-US" sz="2800" b="1" dirty="0" err="1"/>
              <a:t>melakukan</a:t>
            </a:r>
            <a:r>
              <a:rPr lang="en-US" sz="2800" b="1" dirty="0"/>
              <a:t> </a:t>
            </a:r>
            <a:r>
              <a:rPr lang="en-US" sz="2800" b="1" dirty="0" err="1"/>
              <a:t>analsisis</a:t>
            </a:r>
            <a:r>
              <a:rPr lang="en-US" sz="2800" b="1" dirty="0"/>
              <a:t>  </a:t>
            </a:r>
            <a:r>
              <a:rPr lang="en-US" sz="2800" b="1" dirty="0" err="1"/>
              <a:t>secara</a:t>
            </a:r>
            <a:r>
              <a:rPr lang="en-US" sz="2800" b="1" dirty="0"/>
              <a:t> </a:t>
            </a:r>
            <a:r>
              <a:rPr lang="en-US" sz="2800" b="1" dirty="0" err="1"/>
              <a:t>kritis</a:t>
            </a:r>
            <a:r>
              <a:rPr lang="en-US" sz="2800" b="1" dirty="0"/>
              <a:t> </a:t>
            </a:r>
            <a:r>
              <a:rPr lang="en-US" sz="2800" b="1" dirty="0" smtClean="0"/>
              <a:t>&amp; </a:t>
            </a:r>
            <a:r>
              <a:rPr lang="en-US" sz="2800" b="1" dirty="0" err="1"/>
              <a:t>meringkas</a:t>
            </a:r>
            <a:r>
              <a:rPr lang="id-ID" sz="2800" b="1" dirty="0"/>
              <a:t>; </a:t>
            </a:r>
            <a:r>
              <a:rPr lang="en-US" sz="2800" b="1" dirty="0"/>
              <a:t> </a:t>
            </a:r>
            <a:endParaRPr lang="en-US" sz="2800" b="1" dirty="0" smtClean="0"/>
          </a:p>
          <a:p>
            <a:pPr marL="514350" indent="-514350">
              <a:buAutoNum type="arabicParenR"/>
            </a:pPr>
            <a:r>
              <a:rPr lang="en-US" sz="2800" b="1" dirty="0" err="1" smtClean="0"/>
              <a:t>Mampu</a:t>
            </a:r>
            <a:r>
              <a:rPr lang="en-US" sz="2800" b="1" dirty="0" smtClean="0"/>
              <a:t> </a:t>
            </a:r>
            <a:r>
              <a:rPr lang="en-US" sz="2800" b="1" dirty="0" err="1" smtClean="0"/>
              <a:t>lakukan</a:t>
            </a:r>
            <a:r>
              <a:rPr lang="en-US" sz="2800" b="1" dirty="0" smtClean="0"/>
              <a:t> </a:t>
            </a:r>
            <a:r>
              <a:rPr lang="en-US" sz="2800" b="1" dirty="0" err="1"/>
              <a:t>analis</a:t>
            </a:r>
            <a:r>
              <a:rPr lang="id-ID" sz="2800" b="1" dirty="0"/>
              <a:t>is</a:t>
            </a:r>
            <a:r>
              <a:rPr lang="en-US" sz="2800" b="1" dirty="0"/>
              <a:t> </a:t>
            </a:r>
            <a:r>
              <a:rPr lang="en-US" sz="2800" b="1" dirty="0" err="1"/>
              <a:t>secara</a:t>
            </a:r>
            <a:r>
              <a:rPr lang="en-US" sz="2800" b="1" dirty="0"/>
              <a:t> </a:t>
            </a:r>
            <a:r>
              <a:rPr lang="en-US" sz="2800" b="1" dirty="0" err="1"/>
              <a:t>ktitis</a:t>
            </a:r>
            <a:r>
              <a:rPr lang="en-US" sz="2800" b="1" dirty="0"/>
              <a:t>, </a:t>
            </a:r>
            <a:r>
              <a:rPr lang="en-US" sz="2800" b="1" dirty="0" err="1"/>
              <a:t>termasuk</a:t>
            </a:r>
            <a:r>
              <a:rPr lang="en-US" sz="2800" b="1" dirty="0"/>
              <a:t> </a:t>
            </a:r>
            <a:r>
              <a:rPr lang="en-US" sz="2800" b="1" dirty="0" err="1"/>
              <a:t>mencermati</a:t>
            </a:r>
            <a:r>
              <a:rPr lang="en-US" sz="2800" b="1" dirty="0"/>
              <a:t> </a:t>
            </a:r>
            <a:r>
              <a:rPr lang="en-US" sz="2800" b="1" dirty="0" err="1" smtClean="0"/>
              <a:t>kuat</a:t>
            </a:r>
            <a:r>
              <a:rPr lang="en-US" sz="2800" b="1" dirty="0" smtClean="0"/>
              <a:t> &amp; </a:t>
            </a:r>
            <a:r>
              <a:rPr lang="en-US" sz="2800" b="1" dirty="0" err="1" smtClean="0"/>
              <a:t>lemah</a:t>
            </a:r>
            <a:r>
              <a:rPr lang="en-US" sz="2800" b="1" dirty="0" smtClean="0"/>
              <a:t> </a:t>
            </a:r>
            <a:r>
              <a:rPr lang="en-US" sz="2800" b="1" dirty="0" err="1"/>
              <a:t>setiap</a:t>
            </a:r>
            <a:r>
              <a:rPr lang="en-US" sz="2800" b="1" dirty="0"/>
              <a:t> </a:t>
            </a:r>
            <a:r>
              <a:rPr lang="en-US" sz="2800" b="1" dirty="0" err="1" smtClean="0"/>
              <a:t>informasi</a:t>
            </a:r>
            <a:r>
              <a:rPr lang="en-US" sz="2800" b="1" dirty="0" smtClean="0"/>
              <a:t>;</a:t>
            </a:r>
          </a:p>
          <a:p>
            <a:pPr marL="514350" indent="-514350">
              <a:buAutoNum type="arabicParenR"/>
            </a:pPr>
            <a:r>
              <a:rPr lang="en-US" sz="2800" b="1" dirty="0" err="1" smtClean="0"/>
              <a:t>Mampu</a:t>
            </a:r>
            <a:r>
              <a:rPr lang="en-US" sz="2800" b="1" dirty="0" smtClean="0"/>
              <a:t> </a:t>
            </a:r>
            <a:r>
              <a:rPr lang="en-US" sz="2800" b="1" dirty="0" err="1"/>
              <a:t>meringkas</a:t>
            </a:r>
            <a:r>
              <a:rPr lang="en-US" sz="2800" b="1" dirty="0"/>
              <a:t> </a:t>
            </a:r>
            <a:r>
              <a:rPr lang="en-US" sz="2800" b="1" dirty="0" err="1"/>
              <a:t>dan</a:t>
            </a:r>
            <a:r>
              <a:rPr lang="en-US" sz="2800" b="1" dirty="0"/>
              <a:t> </a:t>
            </a:r>
            <a:r>
              <a:rPr lang="en-US" sz="2800" b="1" dirty="0" err="1"/>
              <a:t>menyimpulkan</a:t>
            </a:r>
            <a:r>
              <a:rPr lang="en-US" sz="2800" b="1" dirty="0"/>
              <a:t>.</a:t>
            </a:r>
            <a:endParaRPr lang="id-ID" sz="2800" b="1" dirty="0"/>
          </a:p>
          <a:p>
            <a:endParaRPr lang="id-ID" dirty="0"/>
          </a:p>
        </p:txBody>
      </p:sp>
    </p:spTree>
    <p:extLst>
      <p:ext uri="{BB962C8B-B14F-4D97-AF65-F5344CB8AC3E}">
        <p14:creationId xmlns:p14="http://schemas.microsoft.com/office/powerpoint/2010/main" val="2438576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6186309"/>
          </a:xfrm>
          <a:prstGeom prst="rect">
            <a:avLst/>
          </a:prstGeom>
          <a:noFill/>
        </p:spPr>
        <p:txBody>
          <a:bodyPr wrap="square" rtlCol="0">
            <a:spAutoFit/>
          </a:bodyPr>
          <a:lstStyle/>
          <a:p>
            <a:r>
              <a:rPr lang="en-US" sz="3200" b="1" dirty="0" err="1"/>
              <a:t>P</a:t>
            </a:r>
            <a:r>
              <a:rPr lang="en-US" sz="3200" b="1" dirty="0" err="1" smtClean="0"/>
              <a:t>ertanyaan</a:t>
            </a:r>
            <a:r>
              <a:rPr lang="en-US" sz="3200" b="1" dirty="0" smtClean="0"/>
              <a:t> </a:t>
            </a:r>
            <a:r>
              <a:rPr lang="en-US" sz="3200" b="1" dirty="0" err="1"/>
              <a:t>dasar</a:t>
            </a:r>
            <a:r>
              <a:rPr lang="en-US" sz="3200" b="1" dirty="0"/>
              <a:t> </a:t>
            </a:r>
            <a:r>
              <a:rPr lang="en-US" sz="3200" b="1" dirty="0" err="1" smtClean="0"/>
              <a:t>untuk</a:t>
            </a:r>
            <a:r>
              <a:rPr lang="en-US" sz="3200" b="1" dirty="0" smtClean="0"/>
              <a:t> </a:t>
            </a:r>
            <a:r>
              <a:rPr lang="en-US" sz="3200" b="1" dirty="0" err="1" smtClean="0"/>
              <a:t>panduan</a:t>
            </a:r>
            <a:r>
              <a:rPr lang="en-US" sz="3200" b="1" dirty="0" smtClean="0"/>
              <a:t> </a:t>
            </a:r>
            <a:r>
              <a:rPr lang="en-US" sz="3200" b="1" dirty="0" err="1"/>
              <a:t>penulisan</a:t>
            </a:r>
            <a:r>
              <a:rPr lang="en-US" sz="3200" b="1" dirty="0"/>
              <a:t> </a:t>
            </a:r>
            <a:r>
              <a:rPr lang="en-US" sz="3200" b="1" dirty="0" smtClean="0"/>
              <a:t>TP: </a:t>
            </a:r>
          </a:p>
          <a:p>
            <a:endParaRPr lang="en-US" sz="2800" b="1" dirty="0"/>
          </a:p>
          <a:p>
            <a:r>
              <a:rPr lang="en-US" sz="2800" b="1" dirty="0" err="1" smtClean="0"/>
              <a:t>Sudahkah</a:t>
            </a:r>
            <a:endParaRPr lang="en-US" sz="2800" b="1" dirty="0" smtClean="0"/>
          </a:p>
          <a:p>
            <a:endParaRPr lang="en-US" sz="2800" b="1" dirty="0" smtClean="0"/>
          </a:p>
          <a:p>
            <a:pPr marL="514350" indent="-514350">
              <a:buAutoNum type="arabicParenR"/>
            </a:pPr>
            <a:r>
              <a:rPr lang="en-US" sz="2800" b="1" dirty="0" err="1" smtClean="0"/>
              <a:t>dibuat</a:t>
            </a:r>
            <a:r>
              <a:rPr lang="en-US" sz="2800" b="1" dirty="0" smtClean="0"/>
              <a:t> </a:t>
            </a:r>
            <a:r>
              <a:rPr lang="en-US" sz="2800" b="1" dirty="0"/>
              <a:t>outline </a:t>
            </a:r>
            <a:r>
              <a:rPr lang="en-US" sz="2800" b="1" dirty="0" err="1"/>
              <a:t>lingkup</a:t>
            </a:r>
            <a:r>
              <a:rPr lang="en-US" sz="2800" b="1" dirty="0"/>
              <a:t> &amp;</a:t>
            </a:r>
            <a:r>
              <a:rPr lang="en-US" sz="2800" b="1" dirty="0" smtClean="0"/>
              <a:t> </a:t>
            </a:r>
            <a:r>
              <a:rPr lang="en-US" sz="2800" b="1" dirty="0" err="1"/>
              <a:t>tujuan</a:t>
            </a:r>
            <a:r>
              <a:rPr lang="en-US" sz="2800" b="1" dirty="0"/>
              <a:t> </a:t>
            </a:r>
            <a:r>
              <a:rPr lang="en-US" sz="2800" b="1" dirty="0" smtClean="0"/>
              <a:t>TP?</a:t>
            </a:r>
            <a:r>
              <a:rPr lang="id-ID" sz="2800" b="1" dirty="0"/>
              <a:t>, </a:t>
            </a:r>
            <a:endParaRPr lang="en-US" sz="2800" b="1" dirty="0" smtClean="0"/>
          </a:p>
          <a:p>
            <a:pPr marL="514350" indent="-514350">
              <a:buAutoNum type="arabicParenR"/>
            </a:pPr>
            <a:r>
              <a:rPr lang="en-US" sz="2800" b="1" dirty="0" err="1" smtClean="0"/>
              <a:t>identifikasi</a:t>
            </a:r>
            <a:r>
              <a:rPr lang="en-US" sz="2800" b="1" dirty="0" smtClean="0"/>
              <a:t> sumber</a:t>
            </a:r>
            <a:r>
              <a:rPr lang="en-US" sz="2800" b="1" baseline="30000" dirty="0" smtClean="0"/>
              <a:t>2</a:t>
            </a:r>
            <a:r>
              <a:rPr lang="en-US" sz="2800" b="1" dirty="0"/>
              <a:t> </a:t>
            </a:r>
            <a:r>
              <a:rPr lang="en-US" sz="2800" b="1" dirty="0" err="1" smtClean="0"/>
              <a:t>utama</a:t>
            </a:r>
            <a:r>
              <a:rPr lang="en-US" sz="2800" b="1" dirty="0" smtClean="0"/>
              <a:t> </a:t>
            </a:r>
            <a:r>
              <a:rPr lang="en-US" sz="2800" b="1" dirty="0" err="1"/>
              <a:t>bahan</a:t>
            </a:r>
            <a:r>
              <a:rPr lang="en-US" sz="2800" b="1" dirty="0"/>
              <a:t> </a:t>
            </a:r>
            <a:r>
              <a:rPr lang="en-US" sz="2800" b="1" dirty="0" err="1" smtClean="0"/>
              <a:t>pustaka</a:t>
            </a:r>
            <a:r>
              <a:rPr lang="en-US" sz="2800" b="1" dirty="0" smtClean="0"/>
              <a:t>?</a:t>
            </a:r>
          </a:p>
          <a:p>
            <a:pPr marL="514350" indent="-514350">
              <a:buAutoNum type="arabicParenR"/>
            </a:pPr>
            <a:r>
              <a:rPr lang="en-US" sz="2800" b="1" dirty="0" err="1" smtClean="0"/>
              <a:t>miliki</a:t>
            </a:r>
            <a:r>
              <a:rPr lang="en-US" sz="2800" b="1" dirty="0" smtClean="0"/>
              <a:t> </a:t>
            </a:r>
            <a:r>
              <a:rPr lang="en-US" sz="2800" b="1" dirty="0" err="1"/>
              <a:t>catatan</a:t>
            </a:r>
            <a:r>
              <a:rPr lang="en-US" sz="2800" b="1" dirty="0"/>
              <a:t> </a:t>
            </a:r>
            <a:r>
              <a:rPr lang="en-US" sz="2800" b="1" dirty="0" err="1"/>
              <a:t>bibliografi</a:t>
            </a:r>
            <a:r>
              <a:rPr lang="en-US" sz="2800" b="1" dirty="0"/>
              <a:t> </a:t>
            </a:r>
            <a:r>
              <a:rPr lang="en-US" sz="2800" b="1" dirty="0" err="1"/>
              <a:t>dari</a:t>
            </a:r>
            <a:r>
              <a:rPr lang="en-US" sz="2800" b="1" dirty="0"/>
              <a:t> </a:t>
            </a:r>
            <a:r>
              <a:rPr lang="en-US" sz="2800" b="1" dirty="0" err="1"/>
              <a:t>semua</a:t>
            </a:r>
            <a:r>
              <a:rPr lang="en-US" sz="2800" b="1" dirty="0"/>
              <a:t> </a:t>
            </a:r>
            <a:r>
              <a:rPr lang="en-US" sz="2800" b="1" dirty="0" err="1"/>
              <a:t>bahan</a:t>
            </a:r>
            <a:r>
              <a:rPr lang="en-US" sz="2800" b="1" dirty="0"/>
              <a:t> </a:t>
            </a:r>
            <a:r>
              <a:rPr lang="en-US" sz="2800" b="1" dirty="0" err="1" smtClean="0"/>
              <a:t>pustaka</a:t>
            </a:r>
            <a:r>
              <a:rPr lang="en-US" sz="2800" b="1" dirty="0" smtClean="0"/>
              <a:t>?</a:t>
            </a:r>
            <a:r>
              <a:rPr lang="id-ID" sz="2800" b="1" dirty="0" smtClean="0"/>
              <a:t>, </a:t>
            </a:r>
            <a:endParaRPr lang="en-US" sz="2800" b="1" dirty="0" smtClean="0"/>
          </a:p>
          <a:p>
            <a:pPr marL="514350" indent="-514350">
              <a:buAutoNum type="arabicParenR"/>
            </a:pPr>
            <a:r>
              <a:rPr lang="en-US" sz="2800" b="1" dirty="0" err="1" smtClean="0"/>
              <a:t>setiap</a:t>
            </a:r>
            <a:r>
              <a:rPr lang="en-US" sz="2800" b="1" dirty="0" smtClean="0"/>
              <a:t> </a:t>
            </a:r>
            <a:r>
              <a:rPr lang="en-US" sz="2800" b="1" dirty="0" err="1"/>
              <a:t>bahan</a:t>
            </a:r>
            <a:r>
              <a:rPr lang="en-US" sz="2800" b="1" dirty="0"/>
              <a:t> </a:t>
            </a:r>
            <a:r>
              <a:rPr lang="en-US" sz="2800" b="1" dirty="0" err="1"/>
              <a:t>pustaka</a:t>
            </a:r>
            <a:r>
              <a:rPr lang="en-US" sz="2800" b="1" dirty="0"/>
              <a:t> </a:t>
            </a:r>
            <a:r>
              <a:rPr lang="en-US" sz="2800" b="1" dirty="0" err="1" smtClean="0"/>
              <a:t>direview</a:t>
            </a:r>
            <a:r>
              <a:rPr lang="en-US" sz="2800" b="1" dirty="0" smtClean="0"/>
              <a:t> </a:t>
            </a:r>
            <a:r>
              <a:rPr lang="en-US" sz="2800" b="1" dirty="0" err="1"/>
              <a:t>secara</a:t>
            </a:r>
            <a:r>
              <a:rPr lang="en-US" sz="2800" b="1" dirty="0"/>
              <a:t> </a:t>
            </a:r>
            <a:r>
              <a:rPr lang="en-US" sz="2800" b="1" dirty="0" err="1"/>
              <a:t>ktirits</a:t>
            </a:r>
            <a:r>
              <a:rPr lang="en-US" sz="2800" b="1" dirty="0"/>
              <a:t>?</a:t>
            </a:r>
            <a:r>
              <a:rPr lang="id-ID" sz="2800" b="1" dirty="0"/>
              <a:t>, </a:t>
            </a:r>
            <a:endParaRPr lang="en-US" sz="2800" b="1" dirty="0" smtClean="0"/>
          </a:p>
          <a:p>
            <a:pPr marL="514350" indent="-514350">
              <a:buAutoNum type="arabicParenR"/>
            </a:pPr>
            <a:r>
              <a:rPr lang="en-US" sz="2800" b="1" dirty="0" err="1" smtClean="0"/>
              <a:t>organisasikan</a:t>
            </a:r>
            <a:r>
              <a:rPr lang="en-US" sz="2800" b="1" dirty="0" smtClean="0"/>
              <a:t> </a:t>
            </a:r>
            <a:r>
              <a:rPr lang="en-US" sz="2800" b="1" dirty="0" err="1"/>
              <a:t>semua</a:t>
            </a:r>
            <a:r>
              <a:rPr lang="en-US" sz="2800" b="1" dirty="0"/>
              <a:t> </a:t>
            </a:r>
            <a:r>
              <a:rPr lang="en-US" sz="2800" b="1" dirty="0" err="1"/>
              <a:t>bahan</a:t>
            </a:r>
            <a:r>
              <a:rPr lang="en-US" sz="2800" b="1" dirty="0"/>
              <a:t> </a:t>
            </a:r>
            <a:r>
              <a:rPr lang="en-US" sz="2800" b="1" dirty="0" err="1"/>
              <a:t>pustaka</a:t>
            </a:r>
            <a:r>
              <a:rPr lang="en-US" sz="2800" b="1" dirty="0"/>
              <a:t> </a:t>
            </a:r>
            <a:r>
              <a:rPr lang="en-US" sz="2800" b="1" dirty="0" err="1" smtClean="0"/>
              <a:t>yg</a:t>
            </a:r>
            <a:r>
              <a:rPr lang="en-US" sz="2800" b="1" dirty="0" smtClean="0"/>
              <a:t> </a:t>
            </a:r>
            <a:r>
              <a:rPr lang="en-US" sz="2800" b="1" dirty="0" err="1" smtClean="0"/>
              <a:t>diperoleh</a:t>
            </a:r>
            <a:r>
              <a:rPr lang="en-US" sz="2800" b="1" dirty="0" smtClean="0"/>
              <a:t>?</a:t>
            </a:r>
          </a:p>
          <a:p>
            <a:pPr marL="514350" indent="-514350">
              <a:buAutoNum type="arabicParenR"/>
            </a:pPr>
            <a:r>
              <a:rPr lang="en-US" sz="2800" b="1" dirty="0" err="1" smtClean="0"/>
              <a:t>analisis</a:t>
            </a:r>
            <a:r>
              <a:rPr lang="en-US" sz="2800" b="1" dirty="0" smtClean="0"/>
              <a:t> &amp; </a:t>
            </a:r>
            <a:r>
              <a:rPr lang="en-US" sz="2800" b="1" dirty="0" err="1" smtClean="0"/>
              <a:t>interpretasi</a:t>
            </a:r>
            <a:r>
              <a:rPr lang="en-US" sz="2800" b="1" dirty="0" smtClean="0"/>
              <a:t> </a:t>
            </a:r>
            <a:r>
              <a:rPr lang="en-US" sz="2800" b="1" dirty="0" err="1"/>
              <a:t>bahan</a:t>
            </a:r>
            <a:r>
              <a:rPr lang="en-US" sz="2800" b="1" dirty="0"/>
              <a:t> </a:t>
            </a:r>
            <a:r>
              <a:rPr lang="en-US" sz="2800" b="1" dirty="0" err="1"/>
              <a:t>pustaka</a:t>
            </a:r>
            <a:r>
              <a:rPr lang="en-US" sz="2800" b="1" dirty="0"/>
              <a:t> </a:t>
            </a:r>
            <a:r>
              <a:rPr lang="en-US" sz="2800" b="1" dirty="0" err="1" smtClean="0"/>
              <a:t>yg</a:t>
            </a:r>
            <a:r>
              <a:rPr lang="en-US" sz="2800" b="1" dirty="0" smtClean="0"/>
              <a:t> </a:t>
            </a:r>
            <a:r>
              <a:rPr lang="en-US" sz="2800" b="1" dirty="0" err="1"/>
              <a:t>diperoleh</a:t>
            </a:r>
            <a:r>
              <a:rPr lang="en-US" sz="2800" b="1" dirty="0"/>
              <a:t>? </a:t>
            </a:r>
            <a:endParaRPr lang="en-US" sz="2800" b="1" dirty="0" smtClean="0"/>
          </a:p>
          <a:p>
            <a:pPr marL="514350" indent="-514350">
              <a:buAutoNum type="arabicParenR"/>
            </a:pPr>
            <a:r>
              <a:rPr lang="en-US" sz="2800" b="1" dirty="0" err="1" smtClean="0"/>
              <a:t>ditulis</a:t>
            </a:r>
            <a:r>
              <a:rPr lang="en-US" sz="2800" b="1" dirty="0" smtClean="0"/>
              <a:t>/</a:t>
            </a:r>
            <a:r>
              <a:rPr lang="en-US" sz="2800" b="1" dirty="0" err="1" smtClean="0"/>
              <a:t>disusun</a:t>
            </a:r>
            <a:r>
              <a:rPr lang="en-US" sz="2800" b="1" dirty="0" smtClean="0"/>
              <a:t> </a:t>
            </a:r>
            <a:r>
              <a:rPr lang="en-US" sz="2800" b="1" dirty="0"/>
              <a:t>draft </a:t>
            </a:r>
            <a:r>
              <a:rPr lang="en-US" sz="2800" b="1" dirty="0" err="1"/>
              <a:t>tinjauan</a:t>
            </a:r>
            <a:r>
              <a:rPr lang="en-US" sz="2800" b="1" dirty="0"/>
              <a:t> </a:t>
            </a:r>
            <a:r>
              <a:rPr lang="en-US" sz="2800" b="1" dirty="0" err="1"/>
              <a:t>pustaka</a:t>
            </a:r>
            <a:r>
              <a:rPr lang="en-US" sz="2800" b="1" dirty="0"/>
              <a:t> </a:t>
            </a:r>
            <a:r>
              <a:rPr lang="en-US" sz="2800" b="1" dirty="0" smtClean="0"/>
              <a:t>&amp; edit </a:t>
            </a:r>
            <a:r>
              <a:rPr lang="en-US" sz="2800" b="1" dirty="0" err="1" smtClean="0"/>
              <a:t>cermat</a:t>
            </a:r>
            <a:r>
              <a:rPr lang="en-US" sz="2800" b="1" dirty="0"/>
              <a:t>? </a:t>
            </a:r>
            <a:endParaRPr lang="en-US" sz="2800" b="1" dirty="0" smtClean="0"/>
          </a:p>
          <a:p>
            <a:pPr marL="514350" indent="-514350">
              <a:buAutoNum type="arabicParenR"/>
            </a:pPr>
            <a:r>
              <a:rPr lang="en-US" sz="2800" b="1" dirty="0" err="1" smtClean="0"/>
              <a:t>hasil</a:t>
            </a:r>
            <a:r>
              <a:rPr lang="en-US" sz="2800" b="1" dirty="0" smtClean="0"/>
              <a:t> </a:t>
            </a:r>
            <a:r>
              <a:rPr lang="en-US" sz="2800" b="1" dirty="0" err="1"/>
              <a:t>tinjauan</a:t>
            </a:r>
            <a:r>
              <a:rPr lang="en-US" sz="2800" b="1" dirty="0"/>
              <a:t> </a:t>
            </a:r>
            <a:r>
              <a:rPr lang="en-US" sz="2800" b="1" dirty="0" err="1"/>
              <a:t>pustaka</a:t>
            </a:r>
            <a:r>
              <a:rPr lang="en-US" sz="2800" b="1" dirty="0"/>
              <a:t> </a:t>
            </a:r>
            <a:r>
              <a:rPr lang="en-US" sz="2800" b="1" dirty="0" err="1"/>
              <a:t>anda</a:t>
            </a:r>
            <a:r>
              <a:rPr lang="en-US" sz="2800" b="1" dirty="0"/>
              <a:t> </a:t>
            </a:r>
            <a:endParaRPr lang="en-US" sz="2800" b="1" dirty="0" smtClean="0"/>
          </a:p>
          <a:p>
            <a:pPr marL="514350" indent="-514350">
              <a:buAutoNum type="arabicParenR"/>
            </a:pPr>
            <a:r>
              <a:rPr lang="en-US" sz="2800" b="1" dirty="0" err="1" smtClean="0"/>
              <a:t>rampung</a:t>
            </a:r>
            <a:r>
              <a:rPr lang="en-US" sz="2800" b="1" dirty="0" smtClean="0"/>
              <a:t> </a:t>
            </a:r>
            <a:r>
              <a:rPr lang="en-US" sz="2800" b="1" dirty="0" err="1"/>
              <a:t>disusun</a:t>
            </a:r>
            <a:r>
              <a:rPr lang="en-US" sz="2800" b="1" dirty="0"/>
              <a:t> </a:t>
            </a:r>
            <a:r>
              <a:rPr lang="en-US" sz="2800" b="1" dirty="0" err="1"/>
              <a:t>sesuai</a:t>
            </a:r>
            <a:r>
              <a:rPr lang="en-US" sz="2800" b="1" dirty="0"/>
              <a:t> </a:t>
            </a:r>
            <a:r>
              <a:rPr lang="en-US" sz="2800" b="1" dirty="0" err="1"/>
              <a:t>dengan</a:t>
            </a:r>
            <a:r>
              <a:rPr lang="en-US" sz="2800" b="1" dirty="0"/>
              <a:t> </a:t>
            </a:r>
            <a:r>
              <a:rPr lang="en-US" sz="2800" b="1" dirty="0" err="1"/>
              <a:t>rencana</a:t>
            </a:r>
            <a:r>
              <a:rPr lang="en-US" sz="2800" b="1" dirty="0"/>
              <a:t> </a:t>
            </a:r>
            <a:r>
              <a:rPr lang="en-US" sz="2800" b="1" dirty="0" err="1"/>
              <a:t>waktu</a:t>
            </a:r>
            <a:r>
              <a:rPr lang="en-US" sz="2800" b="1" dirty="0"/>
              <a:t>?  </a:t>
            </a:r>
            <a:endParaRPr lang="id-ID" sz="2800" b="1" dirty="0"/>
          </a:p>
          <a:p>
            <a:endParaRPr lang="id-ID" sz="2800" b="1" dirty="0"/>
          </a:p>
        </p:txBody>
      </p:sp>
    </p:spTree>
    <p:extLst>
      <p:ext uri="{BB962C8B-B14F-4D97-AF65-F5344CB8AC3E}">
        <p14:creationId xmlns:p14="http://schemas.microsoft.com/office/powerpoint/2010/main" val="2347420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610600" cy="5324535"/>
          </a:xfrm>
          <a:prstGeom prst="rect">
            <a:avLst/>
          </a:prstGeom>
          <a:noFill/>
        </p:spPr>
        <p:txBody>
          <a:bodyPr wrap="square" rtlCol="0">
            <a:spAutoFit/>
          </a:bodyPr>
          <a:lstStyle/>
          <a:p>
            <a:r>
              <a:rPr lang="en-US" sz="3600" b="1" dirty="0" err="1"/>
              <a:t>Mencari</a:t>
            </a:r>
            <a:r>
              <a:rPr lang="en-US" sz="3600" b="1" dirty="0"/>
              <a:t> </a:t>
            </a:r>
            <a:r>
              <a:rPr lang="en-US" sz="3600" b="1" dirty="0" err="1"/>
              <a:t>dan</a:t>
            </a:r>
            <a:r>
              <a:rPr lang="en-US" sz="3600" b="1" dirty="0"/>
              <a:t> </a:t>
            </a:r>
            <a:r>
              <a:rPr lang="en-US" sz="3600" b="1" dirty="0" err="1"/>
              <a:t>menemukan</a:t>
            </a:r>
            <a:r>
              <a:rPr lang="en-US" sz="3600" b="1" dirty="0"/>
              <a:t> </a:t>
            </a:r>
            <a:r>
              <a:rPr lang="en-US" sz="3600" b="1" dirty="0" err="1"/>
              <a:t>bahan</a:t>
            </a:r>
            <a:r>
              <a:rPr lang="en-US" sz="3600" b="1" dirty="0"/>
              <a:t> </a:t>
            </a:r>
            <a:r>
              <a:rPr lang="en-US" sz="3600" b="1" dirty="0" err="1" smtClean="0"/>
              <a:t>pustaka</a:t>
            </a:r>
            <a:endParaRPr lang="en-US" sz="3600" b="1" dirty="0" smtClean="0"/>
          </a:p>
          <a:p>
            <a:endParaRPr lang="en-US" sz="3600" b="1" dirty="0"/>
          </a:p>
          <a:p>
            <a:r>
              <a:rPr lang="en-US" sz="2800" b="1" dirty="0" smtClean="0"/>
              <a:t>S</a:t>
            </a:r>
            <a:r>
              <a:rPr lang="id-ID" sz="2800" b="1" dirty="0" smtClean="0"/>
              <a:t>umber-sumber</a:t>
            </a:r>
            <a:r>
              <a:rPr lang="en-US" sz="2800" b="1" dirty="0" smtClean="0"/>
              <a:t> </a:t>
            </a:r>
            <a:r>
              <a:rPr lang="en-US" sz="2800" b="1" dirty="0" err="1" smtClean="0"/>
              <a:t>bahan</a:t>
            </a:r>
            <a:r>
              <a:rPr lang="en-US" sz="2800" b="1" dirty="0" smtClean="0"/>
              <a:t> </a:t>
            </a:r>
            <a:r>
              <a:rPr lang="en-US" sz="2800" b="1" dirty="0" err="1" smtClean="0"/>
              <a:t>pustaka</a:t>
            </a:r>
            <a:r>
              <a:rPr lang="en-US" sz="2800" b="1" dirty="0" smtClean="0"/>
              <a:t> (</a:t>
            </a:r>
            <a:r>
              <a:rPr lang="en-US" sz="2800" b="1" dirty="0" err="1" smtClean="0"/>
              <a:t>sesuai</a:t>
            </a:r>
            <a:r>
              <a:rPr lang="en-US" sz="2800" b="1" dirty="0" smtClean="0"/>
              <a:t> </a:t>
            </a:r>
            <a:r>
              <a:rPr lang="en-US" sz="2800" b="1" dirty="0" err="1" smtClean="0"/>
              <a:t>topik</a:t>
            </a:r>
            <a:r>
              <a:rPr lang="en-US" sz="2800" b="1" dirty="0" smtClean="0"/>
              <a:t>)</a:t>
            </a:r>
            <a:r>
              <a:rPr lang="id-ID" sz="2800" b="1" dirty="0" smtClean="0"/>
              <a:t>:</a:t>
            </a:r>
            <a:endParaRPr lang="id-ID" sz="2800" b="1" dirty="0"/>
          </a:p>
          <a:p>
            <a:pPr lvl="0"/>
            <a:endParaRPr lang="en-US" sz="2800" b="1" dirty="0" smtClean="0"/>
          </a:p>
          <a:p>
            <a:pPr lvl="0"/>
            <a:r>
              <a:rPr lang="id-ID" sz="2800" b="1" dirty="0" smtClean="0"/>
              <a:t>Bibliografi </a:t>
            </a:r>
            <a:r>
              <a:rPr lang="id-ID" sz="2800" b="1" dirty="0"/>
              <a:t>dan referensi dalam buku teks kunci dan artikel jurnal terbaru. </a:t>
            </a:r>
            <a:endParaRPr lang="en-US" sz="2800" b="1" dirty="0" smtClean="0"/>
          </a:p>
          <a:p>
            <a:pPr lvl="0"/>
            <a:r>
              <a:rPr lang="en-US" sz="2800" b="1" dirty="0" err="1" smtClean="0"/>
              <a:t>Mulailah</a:t>
            </a:r>
            <a:r>
              <a:rPr lang="en-US" sz="2800" b="1" dirty="0" smtClean="0"/>
              <a:t> </a:t>
            </a:r>
            <a:r>
              <a:rPr lang="en-US" sz="2800" b="1" dirty="0" err="1"/>
              <a:t>dengan</a:t>
            </a:r>
            <a:r>
              <a:rPr lang="en-US" sz="2800" b="1" dirty="0"/>
              <a:t> </a:t>
            </a:r>
            <a:r>
              <a:rPr lang="id-ID" sz="2800" b="1" dirty="0"/>
              <a:t>teks-teks kunci dan jurnal yang relevan</a:t>
            </a:r>
            <a:r>
              <a:rPr lang="en-US" sz="2800" b="1" dirty="0"/>
              <a:t>.</a:t>
            </a:r>
            <a:endParaRPr lang="id-ID" sz="2800" b="1" dirty="0"/>
          </a:p>
          <a:p>
            <a:pPr lvl="0"/>
            <a:r>
              <a:rPr lang="id-ID" sz="2800" b="1" dirty="0"/>
              <a:t>Abstrak database, seperti Medline,</a:t>
            </a:r>
            <a:r>
              <a:rPr lang="en-US" sz="2800" b="1" dirty="0"/>
              <a:t> </a:t>
            </a:r>
            <a:r>
              <a:rPr lang="en-US" sz="2800" b="1" dirty="0" err="1"/>
              <a:t>Pubmed</a:t>
            </a:r>
            <a:r>
              <a:rPr lang="en-US" sz="2800" b="1" dirty="0"/>
              <a:t>, </a:t>
            </a:r>
            <a:r>
              <a:rPr lang="id-ID" sz="2800" b="1" dirty="0"/>
              <a:t>dll</a:t>
            </a:r>
          </a:p>
          <a:p>
            <a:pPr lvl="0"/>
            <a:r>
              <a:rPr lang="id-ID" sz="2800" b="1" dirty="0"/>
              <a:t>Citation database, seperti Web of Science, Scopus.</a:t>
            </a:r>
          </a:p>
          <a:p>
            <a:r>
              <a:rPr lang="en-US" sz="3600" dirty="0"/>
              <a:t> </a:t>
            </a:r>
            <a:endParaRPr lang="id-ID" sz="3600" dirty="0"/>
          </a:p>
          <a:p>
            <a:endParaRPr lang="id-ID" sz="3600" dirty="0"/>
          </a:p>
        </p:txBody>
      </p:sp>
    </p:spTree>
    <p:extLst>
      <p:ext uri="{BB962C8B-B14F-4D97-AF65-F5344CB8AC3E}">
        <p14:creationId xmlns:p14="http://schemas.microsoft.com/office/powerpoint/2010/main" val="3376789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314" y="152400"/>
            <a:ext cx="8610600" cy="6401753"/>
          </a:xfrm>
          <a:prstGeom prst="rect">
            <a:avLst/>
          </a:prstGeom>
          <a:noFill/>
        </p:spPr>
        <p:txBody>
          <a:bodyPr wrap="square" rtlCol="0">
            <a:spAutoFit/>
          </a:bodyPr>
          <a:lstStyle/>
          <a:p>
            <a:r>
              <a:rPr lang="en-US" sz="2800" b="1" dirty="0" err="1"/>
              <a:t>M</a:t>
            </a:r>
            <a:r>
              <a:rPr lang="en-US" sz="2800" b="1" dirty="0" err="1" smtClean="0"/>
              <a:t>enyaring</a:t>
            </a:r>
            <a:r>
              <a:rPr lang="en-US" sz="2800" b="1" dirty="0" smtClean="0"/>
              <a:t> </a:t>
            </a:r>
            <a:r>
              <a:rPr lang="en-US" sz="2800" b="1" dirty="0" err="1" smtClean="0"/>
              <a:t>sebuah</a:t>
            </a:r>
            <a:r>
              <a:rPr lang="en-US" sz="2800" b="1" dirty="0" smtClean="0"/>
              <a:t> literature, </a:t>
            </a:r>
            <a:r>
              <a:rPr lang="en-US" sz="2800" b="1" dirty="0" err="1"/>
              <a:t>lakukan</a:t>
            </a:r>
            <a:r>
              <a:rPr lang="en-US" sz="2800" b="1" dirty="0"/>
              <a:t> </a:t>
            </a:r>
            <a:r>
              <a:rPr lang="en-US" sz="2800" b="1" dirty="0" err="1" smtClean="0"/>
              <a:t>cek</a:t>
            </a:r>
            <a:r>
              <a:rPr lang="en-US" sz="2800" b="1" dirty="0" smtClean="0"/>
              <a:t> </a:t>
            </a:r>
            <a:r>
              <a:rPr lang="en-US" sz="2800" b="1" dirty="0" err="1" smtClean="0"/>
              <a:t>dgn</a:t>
            </a:r>
            <a:r>
              <a:rPr lang="en-US" sz="2800" b="1" dirty="0" smtClean="0"/>
              <a:t> </a:t>
            </a:r>
            <a:r>
              <a:rPr lang="en-US" sz="2800" b="1" dirty="0" err="1" smtClean="0"/>
              <a:t>per?an</a:t>
            </a:r>
            <a:r>
              <a:rPr lang="en-US" sz="2800" b="1" dirty="0" smtClean="0"/>
              <a:t>:</a:t>
            </a:r>
            <a:endParaRPr lang="id-ID" sz="2800" b="1" dirty="0"/>
          </a:p>
          <a:p>
            <a:pPr lvl="0"/>
            <a:endParaRPr lang="en-US" sz="2800" b="1" dirty="0" smtClean="0"/>
          </a:p>
          <a:p>
            <a:pPr marL="457200" lvl="0" indent="-457200">
              <a:buFont typeface="Arial" panose="020B0604020202020204" pitchFamily="34" charset="0"/>
              <a:buChar char="•"/>
            </a:pPr>
            <a:r>
              <a:rPr lang="en-US" sz="2800" b="1" dirty="0" err="1" smtClean="0"/>
              <a:t>Jika</a:t>
            </a:r>
            <a:r>
              <a:rPr lang="en-US" sz="2800" b="1" dirty="0" smtClean="0"/>
              <a:t> </a:t>
            </a:r>
            <a:r>
              <a:rPr lang="en-US" sz="2800" b="1" dirty="0" err="1"/>
              <a:t>dokumen</a:t>
            </a:r>
            <a:r>
              <a:rPr lang="en-US" sz="2800" b="1" dirty="0"/>
              <a:t> </a:t>
            </a:r>
            <a:r>
              <a:rPr lang="en-US" sz="2800" b="1" dirty="0" err="1" smtClean="0"/>
              <a:t>tsb</a:t>
            </a:r>
            <a:r>
              <a:rPr lang="en-US" sz="2800" b="1" dirty="0" smtClean="0"/>
              <a:t> </a:t>
            </a:r>
            <a:r>
              <a:rPr lang="en-US" sz="2800" b="1" dirty="0" err="1" smtClean="0"/>
              <a:t>hasil</a:t>
            </a:r>
            <a:r>
              <a:rPr lang="en-US" sz="2800" b="1" dirty="0" smtClean="0"/>
              <a:t> </a:t>
            </a:r>
            <a:r>
              <a:rPr lang="en-US" sz="2800" b="1" dirty="0" err="1"/>
              <a:t>riset</a:t>
            </a:r>
            <a:r>
              <a:rPr lang="en-US" sz="2800" b="1" dirty="0"/>
              <a:t>, </a:t>
            </a:r>
            <a:r>
              <a:rPr lang="en-US" sz="2800" b="1" dirty="0" err="1"/>
              <a:t>dari</a:t>
            </a:r>
            <a:r>
              <a:rPr lang="en-US" sz="2800" b="1" dirty="0"/>
              <a:t> </a:t>
            </a:r>
            <a:r>
              <a:rPr lang="en-US" sz="2800" b="1" dirty="0" smtClean="0"/>
              <a:t>mana? </a:t>
            </a:r>
          </a:p>
          <a:p>
            <a:pPr marL="457200" lvl="0" indent="-457200">
              <a:buFont typeface="Arial" panose="020B0604020202020204" pitchFamily="34" charset="0"/>
              <a:buChar char="•"/>
            </a:pPr>
            <a:r>
              <a:rPr lang="en-US" sz="2800" b="1" dirty="0" err="1" smtClean="0"/>
              <a:t>Apakah</a:t>
            </a:r>
            <a:r>
              <a:rPr lang="en-US" sz="2800" b="1" dirty="0" smtClean="0"/>
              <a:t> </a:t>
            </a:r>
            <a:r>
              <a:rPr lang="en-US" sz="2800" b="1" dirty="0" err="1" smtClean="0"/>
              <a:t>dari</a:t>
            </a:r>
            <a:r>
              <a:rPr lang="en-US" sz="2800" b="1" dirty="0" smtClean="0"/>
              <a:t> </a:t>
            </a:r>
            <a:r>
              <a:rPr lang="en-US" sz="2800" b="1" dirty="0" err="1"/>
              <a:t>sumber</a:t>
            </a:r>
            <a:r>
              <a:rPr lang="en-US" sz="2800" b="1" dirty="0"/>
              <a:t> yang valid </a:t>
            </a:r>
            <a:r>
              <a:rPr lang="en-US" sz="2800" b="1" dirty="0" err="1"/>
              <a:t>misalnya</a:t>
            </a:r>
            <a:r>
              <a:rPr lang="en-US" sz="2800" b="1" dirty="0"/>
              <a:t> </a:t>
            </a:r>
            <a:r>
              <a:rPr lang="en-US" sz="2800" b="1" dirty="0" err="1" smtClean="0"/>
              <a:t>institusi</a:t>
            </a:r>
            <a:r>
              <a:rPr lang="en-US" sz="2800" b="1" dirty="0" smtClean="0"/>
              <a:t>? </a:t>
            </a:r>
            <a:r>
              <a:rPr lang="en-US" sz="2800" b="1" dirty="0" err="1" smtClean="0"/>
              <a:t>Apakah</a:t>
            </a:r>
            <a:r>
              <a:rPr lang="en-US" sz="2800" b="1" dirty="0" smtClean="0"/>
              <a:t> </a:t>
            </a:r>
            <a:r>
              <a:rPr lang="en-US" sz="2800" b="1" dirty="0" err="1"/>
              <a:t>publikasi</a:t>
            </a:r>
            <a:r>
              <a:rPr lang="en-US" sz="2800" b="1" dirty="0"/>
              <a:t> </a:t>
            </a:r>
            <a:r>
              <a:rPr lang="en-US" sz="2800" b="1" dirty="0" err="1" smtClean="0"/>
              <a:t>tsb</a:t>
            </a:r>
            <a:r>
              <a:rPr lang="en-US" sz="2800" b="1" dirty="0" smtClean="0"/>
              <a:t> </a:t>
            </a:r>
            <a:r>
              <a:rPr lang="en-US" sz="2800" b="1" dirty="0" err="1" smtClean="0"/>
              <a:t>dari</a:t>
            </a:r>
            <a:r>
              <a:rPr lang="en-US" sz="2800" b="1" dirty="0" smtClean="0"/>
              <a:t> </a:t>
            </a:r>
            <a:r>
              <a:rPr lang="en-US" sz="2800" b="1" i="1" dirty="0" smtClean="0"/>
              <a:t>peer </a:t>
            </a:r>
            <a:r>
              <a:rPr lang="en-US" sz="2800" b="1" i="1" dirty="0"/>
              <a:t>reviewed </a:t>
            </a:r>
            <a:r>
              <a:rPr lang="en-US" sz="2800" b="1" i="1" dirty="0" smtClean="0"/>
              <a:t>journal ? </a:t>
            </a:r>
            <a:r>
              <a:rPr lang="en-US" sz="2800" b="1" dirty="0" smtClean="0"/>
              <a:t> </a:t>
            </a:r>
            <a:r>
              <a:rPr lang="en-US" sz="2800" b="1" i="1" dirty="0"/>
              <a:t>refereed journal? </a:t>
            </a:r>
            <a:endParaRPr lang="en-US" sz="2800" b="1" i="1" dirty="0" smtClean="0"/>
          </a:p>
          <a:p>
            <a:pPr marL="457200" lvl="0" indent="-457200">
              <a:buFont typeface="Arial" panose="020B0604020202020204" pitchFamily="34" charset="0"/>
              <a:buChar char="•"/>
            </a:pPr>
            <a:r>
              <a:rPr lang="en-US" sz="2800" b="1" dirty="0" err="1"/>
              <a:t>J</a:t>
            </a:r>
            <a:r>
              <a:rPr lang="en-US" sz="2800" b="1" dirty="0" err="1" smtClean="0"/>
              <a:t>urnal</a:t>
            </a:r>
            <a:r>
              <a:rPr lang="en-US" sz="2800" b="1" dirty="0" smtClean="0"/>
              <a:t> </a:t>
            </a:r>
            <a:r>
              <a:rPr lang="en-US" sz="2800" b="1" dirty="0"/>
              <a:t>di Indonesia, </a:t>
            </a:r>
            <a:r>
              <a:rPr lang="en-US" sz="2800" b="1" dirty="0" err="1"/>
              <a:t>daftar</a:t>
            </a:r>
            <a:r>
              <a:rPr lang="en-US" sz="2800" b="1" dirty="0"/>
              <a:t> </a:t>
            </a:r>
            <a:r>
              <a:rPr lang="en-US" sz="2800" b="1" dirty="0" err="1"/>
              <a:t>jurnal</a:t>
            </a:r>
            <a:r>
              <a:rPr lang="en-US" sz="2800" b="1" dirty="0"/>
              <a:t> </a:t>
            </a:r>
            <a:r>
              <a:rPr lang="en-US" sz="2800" b="1" dirty="0" err="1" smtClean="0"/>
              <a:t>terakreditasi</a:t>
            </a:r>
            <a:r>
              <a:rPr lang="en-US" sz="2800" b="1" dirty="0" smtClean="0"/>
              <a:t> </a:t>
            </a:r>
            <a:r>
              <a:rPr lang="en-US" sz="2800" b="1" dirty="0" err="1" smtClean="0"/>
              <a:t>lihat</a:t>
            </a:r>
            <a:r>
              <a:rPr lang="en-US" sz="2800" b="1" dirty="0" smtClean="0"/>
              <a:t>  </a:t>
            </a:r>
            <a:r>
              <a:rPr lang="en-US" sz="2800" b="1" dirty="0"/>
              <a:t>website </a:t>
            </a:r>
            <a:r>
              <a:rPr lang="en-US" sz="2800" b="1" dirty="0" err="1" smtClean="0"/>
              <a:t>Kemen</a:t>
            </a:r>
            <a:r>
              <a:rPr lang="en-US" sz="2800" b="1" dirty="0" smtClean="0"/>
              <a:t> </a:t>
            </a:r>
            <a:r>
              <a:rPr lang="en-US" sz="2800" b="1" dirty="0" err="1" smtClean="0"/>
              <a:t>DikBud</a:t>
            </a:r>
            <a:r>
              <a:rPr lang="en-US" sz="2800" b="1" dirty="0" smtClean="0"/>
              <a:t> </a:t>
            </a:r>
            <a:r>
              <a:rPr lang="en-US" sz="2800" b="1" dirty="0"/>
              <a:t>(</a:t>
            </a:r>
            <a:r>
              <a:rPr lang="en-US" sz="2800" b="1" dirty="0" err="1" smtClean="0"/>
              <a:t>skrg</a:t>
            </a:r>
            <a:r>
              <a:rPr lang="en-US" sz="2800" b="1" dirty="0" smtClean="0"/>
              <a:t> </a:t>
            </a:r>
            <a:r>
              <a:rPr lang="en-US" sz="2800" b="1" dirty="0" err="1" smtClean="0"/>
              <a:t>Kemen</a:t>
            </a:r>
            <a:r>
              <a:rPr lang="en-US" sz="2800" b="1" dirty="0" smtClean="0"/>
              <a:t> </a:t>
            </a:r>
            <a:r>
              <a:rPr lang="en-US" sz="2800" b="1" dirty="0" err="1" smtClean="0"/>
              <a:t>Ris-Dikti</a:t>
            </a:r>
            <a:r>
              <a:rPr lang="en-US" sz="2800" b="1" dirty="0" smtClean="0"/>
              <a:t>)</a:t>
            </a:r>
            <a:endParaRPr lang="id-ID" sz="2800" b="1" dirty="0"/>
          </a:p>
          <a:p>
            <a:pPr marL="457200" lvl="0" indent="-457200">
              <a:buFont typeface="Arial" panose="020B0604020202020204" pitchFamily="34" charset="0"/>
              <a:buChar char="•"/>
            </a:pPr>
            <a:r>
              <a:rPr lang="en-US" sz="2800" b="1" dirty="0" err="1"/>
              <a:t>Jika</a:t>
            </a:r>
            <a:r>
              <a:rPr lang="en-US" sz="2800" b="1" dirty="0"/>
              <a:t> </a:t>
            </a:r>
            <a:r>
              <a:rPr lang="en-US" sz="2800" b="1" dirty="0" err="1" smtClean="0"/>
              <a:t>dari</a:t>
            </a:r>
            <a:r>
              <a:rPr lang="en-US" sz="2800" b="1" dirty="0" smtClean="0"/>
              <a:t> </a:t>
            </a:r>
            <a:r>
              <a:rPr lang="en-US" sz="2800" b="1" dirty="0"/>
              <a:t>website, </a:t>
            </a:r>
            <a:r>
              <a:rPr lang="en-US" sz="2800" b="1" dirty="0" err="1"/>
              <a:t>cermati</a:t>
            </a:r>
            <a:r>
              <a:rPr lang="en-US" sz="2800" b="1" dirty="0"/>
              <a:t> </a:t>
            </a:r>
            <a:r>
              <a:rPr lang="en-US" sz="2800" b="1" dirty="0" err="1"/>
              <a:t>apakah</a:t>
            </a:r>
            <a:r>
              <a:rPr lang="en-US" sz="2800" b="1" dirty="0"/>
              <a:t> </a:t>
            </a:r>
            <a:r>
              <a:rPr lang="en-US" sz="2800" b="1" dirty="0" err="1"/>
              <a:t>tercantum</a:t>
            </a:r>
            <a:r>
              <a:rPr lang="en-US" sz="2800" b="1" dirty="0"/>
              <a:t> </a:t>
            </a:r>
            <a:r>
              <a:rPr lang="en-US" sz="2800" b="1" dirty="0" err="1"/>
              <a:t>penulisnya</a:t>
            </a:r>
            <a:r>
              <a:rPr lang="en-US" sz="2800" b="1" dirty="0"/>
              <a:t>, </a:t>
            </a:r>
            <a:r>
              <a:rPr lang="en-US" sz="2800" b="1" dirty="0" err="1"/>
              <a:t>apakah</a:t>
            </a:r>
            <a:r>
              <a:rPr lang="en-US" sz="2800" b="1" dirty="0"/>
              <a:t> </a:t>
            </a:r>
            <a:r>
              <a:rPr lang="en-US" sz="2800" b="1" dirty="0" err="1"/>
              <a:t>berasal</a:t>
            </a:r>
            <a:r>
              <a:rPr lang="en-US" sz="2800" b="1" dirty="0"/>
              <a:t> </a:t>
            </a:r>
            <a:r>
              <a:rPr lang="en-US" sz="2800" b="1" dirty="0" err="1"/>
              <a:t>dari</a:t>
            </a:r>
            <a:r>
              <a:rPr lang="en-US" sz="2800" b="1" dirty="0"/>
              <a:t> situs *.</a:t>
            </a:r>
            <a:r>
              <a:rPr lang="en-US" sz="2800" b="1" i="1" dirty="0" err="1"/>
              <a:t>edu</a:t>
            </a:r>
            <a:r>
              <a:rPr lang="en-US" sz="2800" b="1" dirty="0"/>
              <a:t>, </a:t>
            </a:r>
            <a:r>
              <a:rPr lang="en-US" sz="2800" b="1" dirty="0" err="1"/>
              <a:t>apakah</a:t>
            </a:r>
            <a:r>
              <a:rPr lang="en-US" sz="2800" b="1" dirty="0"/>
              <a:t> </a:t>
            </a:r>
            <a:r>
              <a:rPr lang="en-US" sz="2800" b="1" dirty="0" err="1"/>
              <a:t>tercantum</a:t>
            </a:r>
            <a:r>
              <a:rPr lang="en-US" sz="2800" b="1" dirty="0"/>
              <a:t> </a:t>
            </a:r>
            <a:r>
              <a:rPr lang="en-US" sz="2800" b="1" dirty="0" err="1"/>
              <a:t>tanggal</a:t>
            </a:r>
            <a:r>
              <a:rPr lang="en-US" sz="2800" b="1" dirty="0"/>
              <a:t> </a:t>
            </a:r>
            <a:r>
              <a:rPr lang="en-US" sz="2800" b="1" dirty="0" err="1"/>
              <a:t>publikasinya</a:t>
            </a:r>
            <a:r>
              <a:rPr lang="en-US" sz="2800" b="1" dirty="0"/>
              <a:t>?</a:t>
            </a:r>
            <a:endParaRPr lang="id-ID" sz="2800" b="1" dirty="0"/>
          </a:p>
          <a:p>
            <a:pPr marL="457200" lvl="0" indent="-457200">
              <a:buFont typeface="Arial" panose="020B0604020202020204" pitchFamily="34" charset="0"/>
              <a:buChar char="•"/>
            </a:pPr>
            <a:r>
              <a:rPr lang="en-US" sz="2800" b="1" dirty="0" err="1"/>
              <a:t>Perhatikan</a:t>
            </a:r>
            <a:r>
              <a:rPr lang="en-US" sz="2800" b="1" dirty="0"/>
              <a:t> </a:t>
            </a:r>
            <a:r>
              <a:rPr lang="en-US" sz="2800" b="1" dirty="0" err="1"/>
              <a:t>otoritas</a:t>
            </a:r>
            <a:r>
              <a:rPr lang="en-US" sz="2800" b="1" dirty="0"/>
              <a:t> </a:t>
            </a:r>
            <a:r>
              <a:rPr lang="en-US" sz="2800" b="1" dirty="0" err="1"/>
              <a:t>penulis</a:t>
            </a:r>
            <a:r>
              <a:rPr lang="en-US" sz="2800" b="1" dirty="0"/>
              <a:t> </a:t>
            </a:r>
            <a:r>
              <a:rPr lang="en-US" sz="2800" b="1" dirty="0" err="1"/>
              <a:t>publikasi</a:t>
            </a:r>
            <a:r>
              <a:rPr lang="en-US" sz="2800" b="1" dirty="0"/>
              <a:t> </a:t>
            </a:r>
            <a:r>
              <a:rPr lang="en-US" sz="2800" b="1" dirty="0" err="1"/>
              <a:t>tersebut</a:t>
            </a:r>
            <a:r>
              <a:rPr lang="en-US" sz="2800" b="1" dirty="0"/>
              <a:t>, </a:t>
            </a:r>
            <a:r>
              <a:rPr lang="en-US" sz="2800" b="1" dirty="0" err="1"/>
              <a:t>misalnya</a:t>
            </a:r>
            <a:r>
              <a:rPr lang="en-US" sz="2800" b="1" dirty="0"/>
              <a:t> </a:t>
            </a:r>
            <a:r>
              <a:rPr lang="en-US" sz="2800" b="1" dirty="0" err="1"/>
              <a:t>apakah</a:t>
            </a:r>
            <a:r>
              <a:rPr lang="en-US" sz="2800" b="1" dirty="0"/>
              <a:t> </a:t>
            </a:r>
            <a:r>
              <a:rPr lang="en-US" sz="2800" b="1" dirty="0" err="1"/>
              <a:t>penulis</a:t>
            </a:r>
            <a:r>
              <a:rPr lang="en-US" sz="2800" b="1" dirty="0"/>
              <a:t> </a:t>
            </a:r>
            <a:r>
              <a:rPr lang="en-US" sz="2800" b="1" dirty="0" err="1"/>
              <a:t>adalah</a:t>
            </a:r>
            <a:r>
              <a:rPr lang="en-US" sz="2800" b="1" dirty="0"/>
              <a:t> </a:t>
            </a:r>
            <a:r>
              <a:rPr lang="en-US" sz="2800" b="1" dirty="0" err="1"/>
              <a:t>seseorang</a:t>
            </a:r>
            <a:r>
              <a:rPr lang="en-US" sz="2800" b="1" dirty="0"/>
              <a:t> yang </a:t>
            </a:r>
            <a:r>
              <a:rPr lang="en-US" sz="2800" b="1" dirty="0" err="1"/>
              <a:t>memiliki</a:t>
            </a:r>
            <a:r>
              <a:rPr lang="en-US" sz="2800" b="1" dirty="0"/>
              <a:t> </a:t>
            </a:r>
            <a:r>
              <a:rPr lang="en-US" sz="2800" b="1" dirty="0" err="1"/>
              <a:t>otoritas</a:t>
            </a:r>
            <a:r>
              <a:rPr lang="en-US" sz="2800" b="1" dirty="0"/>
              <a:t> </a:t>
            </a:r>
            <a:r>
              <a:rPr lang="en-US" sz="2800" b="1" dirty="0" err="1"/>
              <a:t>dalam</a:t>
            </a:r>
            <a:r>
              <a:rPr lang="en-US" sz="2800" b="1" dirty="0"/>
              <a:t> </a:t>
            </a:r>
            <a:r>
              <a:rPr lang="en-US" sz="2800" b="1" dirty="0" err="1"/>
              <a:t>bidang</a:t>
            </a:r>
            <a:r>
              <a:rPr lang="en-US" sz="2800" b="1" dirty="0"/>
              <a:t> </a:t>
            </a:r>
            <a:r>
              <a:rPr lang="en-US" sz="2800" b="1" dirty="0" err="1"/>
              <a:t>tersebut</a:t>
            </a:r>
            <a:r>
              <a:rPr lang="en-US" sz="2800" b="1" dirty="0"/>
              <a:t>?</a:t>
            </a:r>
            <a:endParaRPr lang="id-ID" sz="2800" b="1" dirty="0"/>
          </a:p>
          <a:p>
            <a:pPr marL="285750" indent="-285750">
              <a:buFont typeface="Arial" panose="020B0604020202020204" pitchFamily="34" charset="0"/>
              <a:buChar char="•"/>
            </a:pPr>
            <a:endParaRPr lang="id-ID" dirty="0"/>
          </a:p>
        </p:txBody>
      </p:sp>
    </p:spTree>
    <p:extLst>
      <p:ext uri="{BB962C8B-B14F-4D97-AF65-F5344CB8AC3E}">
        <p14:creationId xmlns:p14="http://schemas.microsoft.com/office/powerpoint/2010/main" val="1414671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6155531"/>
          </a:xfrm>
          <a:prstGeom prst="rect">
            <a:avLst/>
          </a:prstGeom>
          <a:noFill/>
        </p:spPr>
        <p:txBody>
          <a:bodyPr wrap="square" rtlCol="0">
            <a:spAutoFit/>
          </a:bodyPr>
          <a:lstStyle/>
          <a:p>
            <a:r>
              <a:rPr lang="en-US" sz="4000" b="1" dirty="0"/>
              <a:t>TINJAUAN PUSTAKA</a:t>
            </a:r>
            <a:endParaRPr lang="id-ID" sz="4000" dirty="0"/>
          </a:p>
          <a:p>
            <a:r>
              <a:rPr lang="id-ID" b="1" dirty="0"/>
              <a:t> </a:t>
            </a:r>
            <a:endParaRPr lang="id-ID" dirty="0"/>
          </a:p>
          <a:p>
            <a:r>
              <a:rPr lang="id-ID" sz="2800" b="1" dirty="0" smtClean="0"/>
              <a:t>Kaji </a:t>
            </a:r>
            <a:r>
              <a:rPr lang="id-ID" sz="2800" b="1" dirty="0"/>
              <a:t>pustaka </a:t>
            </a:r>
            <a:r>
              <a:rPr lang="id-ID" sz="2800" b="1" dirty="0" smtClean="0"/>
              <a:t>(</a:t>
            </a:r>
            <a:r>
              <a:rPr lang="id-ID" sz="2800" b="1" i="1" dirty="0" smtClean="0"/>
              <a:t>literature</a:t>
            </a:r>
            <a:r>
              <a:rPr lang="en-US" sz="2800" b="1" i="1" dirty="0" smtClean="0"/>
              <a:t> review</a:t>
            </a:r>
            <a:r>
              <a:rPr lang="id-ID" sz="2800" b="1" i="1" dirty="0" smtClean="0"/>
              <a:t>)</a:t>
            </a:r>
            <a:r>
              <a:rPr lang="id-ID" sz="2800" b="1" dirty="0" smtClean="0"/>
              <a:t> </a:t>
            </a:r>
            <a:r>
              <a:rPr lang="en-US" sz="2800" b="1" dirty="0" err="1" smtClean="0"/>
              <a:t>adl</a:t>
            </a:r>
            <a:r>
              <a:rPr lang="en-US" sz="2800" b="1" dirty="0" smtClean="0"/>
              <a:t> </a:t>
            </a:r>
            <a:r>
              <a:rPr lang="id-ID" sz="2800" b="1" dirty="0" smtClean="0"/>
              <a:t>serangkai</a:t>
            </a:r>
            <a:r>
              <a:rPr lang="en-US" sz="2800" b="1" dirty="0" smtClean="0"/>
              <a:t>a</a:t>
            </a:r>
            <a:r>
              <a:rPr lang="id-ID" sz="2800" b="1" dirty="0" smtClean="0"/>
              <a:t>n  </a:t>
            </a:r>
            <a:r>
              <a:rPr lang="id-ID" sz="2800" b="1" dirty="0"/>
              <a:t>kegiatan </a:t>
            </a:r>
            <a:r>
              <a:rPr lang="id-ID" sz="2800" b="1" dirty="0" smtClean="0"/>
              <a:t>cari </a:t>
            </a:r>
            <a:r>
              <a:rPr lang="en-US" sz="2800" b="1" dirty="0" smtClean="0"/>
              <a:t>&amp;</a:t>
            </a:r>
            <a:r>
              <a:rPr lang="id-ID" sz="2800" b="1" dirty="0" smtClean="0"/>
              <a:t> </a:t>
            </a:r>
            <a:r>
              <a:rPr lang="en-US" sz="2800" b="1" dirty="0" smtClean="0"/>
              <a:t>p</a:t>
            </a:r>
            <a:r>
              <a:rPr lang="id-ID" sz="2800" b="1" dirty="0" smtClean="0"/>
              <a:t>ahami </a:t>
            </a:r>
            <a:r>
              <a:rPr lang="id-ID" sz="2800" b="1" dirty="0"/>
              <a:t>informasi, </a:t>
            </a:r>
            <a:r>
              <a:rPr lang="en-US" sz="2800" b="1" dirty="0" smtClean="0"/>
              <a:t>t</a:t>
            </a:r>
            <a:r>
              <a:rPr lang="id-ID" sz="2800" b="1" dirty="0" smtClean="0"/>
              <a:t>elaah </a:t>
            </a:r>
            <a:r>
              <a:rPr lang="en-US" sz="2800" b="1" dirty="0" smtClean="0"/>
              <a:t> &amp;</a:t>
            </a:r>
            <a:r>
              <a:rPr lang="id-ID" sz="2800" b="1" dirty="0" smtClean="0"/>
              <a:t> </a:t>
            </a:r>
            <a:r>
              <a:rPr lang="en-US" sz="2800" b="1" dirty="0" smtClean="0"/>
              <a:t>t</a:t>
            </a:r>
            <a:r>
              <a:rPr lang="id-ID" sz="2800" b="1" dirty="0" smtClean="0"/>
              <a:t>ulis hasil. </a:t>
            </a:r>
            <a:endParaRPr lang="en-US" sz="2800" b="1" dirty="0" smtClean="0"/>
          </a:p>
          <a:p>
            <a:r>
              <a:rPr lang="id-ID" sz="2800" b="1" dirty="0" smtClean="0"/>
              <a:t>Telaah </a:t>
            </a:r>
            <a:r>
              <a:rPr lang="id-ID" sz="2800" b="1" dirty="0"/>
              <a:t>dilakukan </a:t>
            </a:r>
            <a:r>
              <a:rPr lang="id-ID" sz="2800" b="1" dirty="0" smtClean="0"/>
              <a:t>dgn diskusikan kuat </a:t>
            </a:r>
            <a:r>
              <a:rPr lang="en-US" sz="2800" b="1" dirty="0" smtClean="0"/>
              <a:t>&amp;</a:t>
            </a:r>
            <a:r>
              <a:rPr lang="id-ID" sz="2800" b="1" dirty="0" smtClean="0"/>
              <a:t> lemah </a:t>
            </a:r>
            <a:r>
              <a:rPr lang="en-US" sz="2800" b="1" dirty="0"/>
              <a:t>&amp;</a:t>
            </a:r>
            <a:r>
              <a:rPr lang="id-ID" sz="2800" b="1" dirty="0" smtClean="0"/>
              <a:t> banding dgn bbg </a:t>
            </a:r>
            <a:r>
              <a:rPr lang="id-ID" sz="2800" b="1" dirty="0"/>
              <a:t>hasil penelitian,  pendapat </a:t>
            </a:r>
            <a:r>
              <a:rPr lang="en-US" sz="2800" b="1" dirty="0" smtClean="0"/>
              <a:t>&amp;</a:t>
            </a:r>
            <a:r>
              <a:rPr lang="id-ID" sz="2800" b="1" dirty="0" smtClean="0"/>
              <a:t> </a:t>
            </a:r>
            <a:r>
              <a:rPr lang="id-ID" sz="2800" b="1" dirty="0"/>
              <a:t>informasi  </a:t>
            </a:r>
            <a:r>
              <a:rPr lang="id-ID" sz="2800" b="1" dirty="0" smtClean="0"/>
              <a:t>yg tlh </a:t>
            </a:r>
            <a:r>
              <a:rPr lang="id-ID" sz="2800" b="1" dirty="0"/>
              <a:t>dipublikasi  </a:t>
            </a:r>
            <a:r>
              <a:rPr lang="id-ID" sz="2800" b="1" dirty="0" smtClean="0"/>
              <a:t>pd </a:t>
            </a:r>
            <a:r>
              <a:rPr lang="id-ID" sz="2800" b="1" dirty="0"/>
              <a:t>bidang </a:t>
            </a:r>
            <a:r>
              <a:rPr lang="id-ID" sz="2800" b="1" dirty="0" smtClean="0"/>
              <a:t>ttt dlm </a:t>
            </a:r>
            <a:r>
              <a:rPr lang="id-ID" sz="2800" b="1" dirty="0"/>
              <a:t>kurun waktu </a:t>
            </a:r>
            <a:r>
              <a:rPr lang="id-ID" sz="2800" b="1" dirty="0" smtClean="0"/>
              <a:t>ttt.  </a:t>
            </a:r>
            <a:endParaRPr lang="en-US" sz="2800" b="1" dirty="0" smtClean="0"/>
          </a:p>
          <a:p>
            <a:endParaRPr lang="en-US" sz="2800" b="1" dirty="0"/>
          </a:p>
          <a:p>
            <a:r>
              <a:rPr lang="en-US" sz="2800" b="1" dirty="0"/>
              <a:t>B</a:t>
            </a:r>
            <a:r>
              <a:rPr lang="id-ID" sz="2800" b="1" dirty="0" smtClean="0"/>
              <a:t>idang yg </a:t>
            </a:r>
            <a:r>
              <a:rPr lang="id-ID" sz="2800" b="1" dirty="0"/>
              <a:t>dimaksud </a:t>
            </a:r>
            <a:r>
              <a:rPr lang="en-US" sz="2800" b="1" dirty="0" smtClean="0"/>
              <a:t>a</a:t>
            </a:r>
            <a:r>
              <a:rPr lang="id-ID" sz="2800" b="1" dirty="0" smtClean="0"/>
              <a:t>dl </a:t>
            </a:r>
            <a:r>
              <a:rPr lang="id-ID" sz="2800" b="1" dirty="0"/>
              <a:t>bidang ilmu gizi </a:t>
            </a:r>
            <a:r>
              <a:rPr lang="en-US" sz="2800" b="1" dirty="0" smtClean="0"/>
              <a:t>&amp;</a:t>
            </a:r>
            <a:r>
              <a:rPr lang="id-ID" sz="2800" b="1" dirty="0" smtClean="0"/>
              <a:t> </a:t>
            </a:r>
            <a:r>
              <a:rPr lang="id-ID" sz="2800" b="1" dirty="0"/>
              <a:t>kesehatan, yaitu mencakup aspek makanan dan minuman, metabolisme, penggunaan dan manfaat zat gizi  bagi tumbuh kembang dan kesehatan manusia dan masyarakat. </a:t>
            </a:r>
            <a:r>
              <a:rPr lang="en-US" sz="2800" b="1" dirty="0" err="1" smtClean="0"/>
              <a:t>Cakupan</a:t>
            </a:r>
            <a:r>
              <a:rPr lang="en-US" sz="2800" b="1" dirty="0" smtClean="0"/>
              <a:t> </a:t>
            </a:r>
            <a:r>
              <a:rPr lang="en-US" sz="2800" b="1" dirty="0" err="1"/>
              <a:t>waktu</a:t>
            </a:r>
            <a:r>
              <a:rPr lang="en-US" sz="2800" b="1" dirty="0"/>
              <a:t> </a:t>
            </a:r>
            <a:r>
              <a:rPr lang="en-US" sz="2800" b="1" dirty="0" err="1"/>
              <a:t>bagi</a:t>
            </a:r>
            <a:r>
              <a:rPr lang="en-US" sz="2800" b="1" dirty="0"/>
              <a:t> </a:t>
            </a:r>
            <a:r>
              <a:rPr lang="en-US" sz="2800" b="1" dirty="0" err="1"/>
              <a:t>publikasi</a:t>
            </a:r>
            <a:r>
              <a:rPr lang="en-US" sz="2800" b="1" dirty="0"/>
              <a:t> yang </a:t>
            </a:r>
            <a:r>
              <a:rPr lang="en-US" sz="2800" b="1" dirty="0" err="1"/>
              <a:t>ditelaah</a:t>
            </a:r>
            <a:r>
              <a:rPr lang="en-US" sz="2800" b="1" dirty="0"/>
              <a:t> </a:t>
            </a:r>
            <a:r>
              <a:rPr lang="en-US" sz="2800" b="1" dirty="0" err="1"/>
              <a:t>idealnya</a:t>
            </a:r>
            <a:r>
              <a:rPr lang="en-US" sz="2800" b="1" dirty="0"/>
              <a:t> </a:t>
            </a:r>
            <a:r>
              <a:rPr lang="en-US" sz="2800" b="1" dirty="0" err="1"/>
              <a:t>semua</a:t>
            </a:r>
            <a:r>
              <a:rPr lang="en-US" sz="2800" b="1" dirty="0"/>
              <a:t>   </a:t>
            </a:r>
            <a:r>
              <a:rPr lang="en-US" sz="2800" b="1" dirty="0" err="1"/>
              <a:t>publikasi</a:t>
            </a:r>
            <a:r>
              <a:rPr lang="en-US" sz="2800" b="1" dirty="0"/>
              <a:t> yang </a:t>
            </a:r>
            <a:r>
              <a:rPr lang="en-US" sz="2800" b="1" dirty="0" err="1"/>
              <a:t>telah</a:t>
            </a:r>
            <a:r>
              <a:rPr lang="en-US" sz="2800" b="1" dirty="0"/>
              <a:t> </a:t>
            </a:r>
            <a:r>
              <a:rPr lang="en-US" sz="2800" b="1" dirty="0" err="1" smtClean="0"/>
              <a:t>ada</a:t>
            </a:r>
            <a:r>
              <a:rPr lang="en-US" sz="2800" b="1" dirty="0" smtClean="0"/>
              <a:t>.</a:t>
            </a:r>
            <a:endParaRPr lang="id-ID" b="1" dirty="0"/>
          </a:p>
        </p:txBody>
      </p:sp>
    </p:spTree>
    <p:extLst>
      <p:ext uri="{BB962C8B-B14F-4D97-AF65-F5344CB8AC3E}">
        <p14:creationId xmlns:p14="http://schemas.microsoft.com/office/powerpoint/2010/main" val="529215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305800" cy="4678204"/>
          </a:xfrm>
          <a:prstGeom prst="rect">
            <a:avLst/>
          </a:prstGeom>
          <a:noFill/>
        </p:spPr>
        <p:txBody>
          <a:bodyPr wrap="square" rtlCol="0">
            <a:spAutoFit/>
          </a:bodyPr>
          <a:lstStyle/>
          <a:p>
            <a:pPr lvl="0"/>
            <a:r>
              <a:rPr lang="en-US" sz="2800" b="1" dirty="0" err="1" smtClean="0"/>
              <a:t>Apakah</a:t>
            </a:r>
            <a:r>
              <a:rPr lang="en-US" sz="2800" b="1" dirty="0" smtClean="0"/>
              <a:t> literature </a:t>
            </a:r>
            <a:r>
              <a:rPr lang="en-US" sz="2800" b="1" dirty="0" err="1" smtClean="0"/>
              <a:t>tersebut</a:t>
            </a:r>
            <a:r>
              <a:rPr lang="en-US" sz="2800" b="1" dirty="0" smtClean="0"/>
              <a:t> </a:t>
            </a:r>
            <a:r>
              <a:rPr lang="en-US" sz="2800" b="1" dirty="0" err="1" smtClean="0"/>
              <a:t>cukup</a:t>
            </a:r>
            <a:r>
              <a:rPr lang="en-US" sz="2800" b="1" dirty="0" smtClean="0"/>
              <a:t> </a:t>
            </a:r>
            <a:r>
              <a:rPr lang="en-US" sz="2800" b="1" dirty="0" err="1" smtClean="0"/>
              <a:t>akurat</a:t>
            </a:r>
            <a:r>
              <a:rPr lang="en-US" sz="2800" b="1" dirty="0" smtClean="0"/>
              <a:t>? </a:t>
            </a:r>
          </a:p>
          <a:p>
            <a:pPr lvl="0"/>
            <a:endParaRPr lang="en-US" sz="2800" b="1" dirty="0"/>
          </a:p>
          <a:p>
            <a:pPr lvl="0"/>
            <a:r>
              <a:rPr lang="en-US" sz="2800" b="1" dirty="0" smtClean="0"/>
              <a:t>Salah </a:t>
            </a:r>
            <a:r>
              <a:rPr lang="en-US" sz="2800" b="1" dirty="0" err="1" smtClean="0"/>
              <a:t>satu</a:t>
            </a:r>
            <a:r>
              <a:rPr lang="en-US" sz="2800" b="1" dirty="0" smtClean="0"/>
              <a:t> </a:t>
            </a:r>
            <a:r>
              <a:rPr lang="en-US" sz="2800" b="1" dirty="0" err="1" smtClean="0"/>
              <a:t>cara</a:t>
            </a:r>
            <a:r>
              <a:rPr lang="en-US" sz="2800" b="1" dirty="0" smtClean="0"/>
              <a:t> </a:t>
            </a:r>
            <a:r>
              <a:rPr lang="en-US" sz="2800" b="1" dirty="0" err="1" smtClean="0"/>
              <a:t>untuk</a:t>
            </a:r>
            <a:r>
              <a:rPr lang="en-US" sz="2800" b="1" dirty="0" smtClean="0"/>
              <a:t> </a:t>
            </a:r>
            <a:r>
              <a:rPr lang="en-US" sz="2800" b="1" dirty="0" err="1" smtClean="0"/>
              <a:t>mengetahuinya</a:t>
            </a:r>
            <a:r>
              <a:rPr lang="en-US" sz="2800" b="1" dirty="0" smtClean="0"/>
              <a:t> </a:t>
            </a:r>
            <a:r>
              <a:rPr lang="en-US" sz="2800" b="1" dirty="0" err="1" smtClean="0"/>
              <a:t>adalah</a:t>
            </a:r>
            <a:r>
              <a:rPr lang="en-US" sz="2800" b="1" dirty="0" smtClean="0"/>
              <a:t> </a:t>
            </a:r>
            <a:r>
              <a:rPr lang="en-US" sz="2800" b="1" dirty="0" err="1" smtClean="0"/>
              <a:t>dengan</a:t>
            </a:r>
            <a:r>
              <a:rPr lang="en-US" sz="2800" b="1" dirty="0" smtClean="0"/>
              <a:t> </a:t>
            </a:r>
            <a:r>
              <a:rPr lang="en-US" sz="2800" b="1" dirty="0" err="1" smtClean="0"/>
              <a:t>mengecek</a:t>
            </a:r>
            <a:r>
              <a:rPr lang="en-US" sz="2800" b="1" dirty="0" smtClean="0"/>
              <a:t> </a:t>
            </a:r>
            <a:r>
              <a:rPr lang="en-US" sz="2800" b="1" dirty="0" err="1" smtClean="0"/>
              <a:t>apakah</a:t>
            </a:r>
            <a:r>
              <a:rPr lang="en-US" sz="2800" b="1" dirty="0" smtClean="0"/>
              <a:t> literature </a:t>
            </a:r>
            <a:r>
              <a:rPr lang="en-US" sz="2800" b="1" dirty="0" err="1" smtClean="0"/>
              <a:t>tersebut</a:t>
            </a:r>
            <a:r>
              <a:rPr lang="en-US" sz="2800" b="1" dirty="0" smtClean="0"/>
              <a:t> </a:t>
            </a:r>
            <a:r>
              <a:rPr lang="en-US" sz="2800" b="1" dirty="0" err="1" smtClean="0"/>
              <a:t>sudah</a:t>
            </a:r>
            <a:r>
              <a:rPr lang="en-US" sz="2800" b="1" dirty="0" smtClean="0"/>
              <a:t> </a:t>
            </a:r>
            <a:r>
              <a:rPr lang="en-US" sz="2800" b="1" dirty="0" err="1" smtClean="0"/>
              <a:t>dan</a:t>
            </a:r>
            <a:r>
              <a:rPr lang="en-US" sz="2800" b="1" dirty="0" smtClean="0"/>
              <a:t> </a:t>
            </a:r>
            <a:r>
              <a:rPr lang="en-US" sz="2800" b="1" dirty="0" err="1" smtClean="0"/>
              <a:t>seberapa</a:t>
            </a:r>
            <a:r>
              <a:rPr lang="en-US" sz="2800" b="1" dirty="0" smtClean="0"/>
              <a:t> </a:t>
            </a:r>
            <a:r>
              <a:rPr lang="en-US" sz="2800" b="1" dirty="0" err="1" smtClean="0"/>
              <a:t>banyak</a:t>
            </a:r>
            <a:r>
              <a:rPr lang="en-US" sz="2800" b="1" dirty="0" smtClean="0"/>
              <a:t> </a:t>
            </a:r>
            <a:r>
              <a:rPr lang="en-US" sz="2800" b="1" dirty="0" err="1" smtClean="0"/>
              <a:t>diacu</a:t>
            </a:r>
            <a:r>
              <a:rPr lang="en-US" sz="2800" b="1" dirty="0" smtClean="0"/>
              <a:t>/</a:t>
            </a:r>
            <a:r>
              <a:rPr lang="en-US" sz="2800" b="1" dirty="0" err="1" smtClean="0"/>
              <a:t>sitasi</a:t>
            </a:r>
            <a:r>
              <a:rPr lang="en-US" sz="2800" b="1" dirty="0" smtClean="0"/>
              <a:t> </a:t>
            </a:r>
            <a:r>
              <a:rPr lang="en-US" sz="2800" b="1" dirty="0" err="1" smtClean="0"/>
              <a:t>oleh</a:t>
            </a:r>
            <a:r>
              <a:rPr lang="en-US" sz="2800" b="1" dirty="0" smtClean="0"/>
              <a:t> </a:t>
            </a:r>
            <a:r>
              <a:rPr lang="en-US" sz="2800" b="1" dirty="0" err="1" smtClean="0"/>
              <a:t>sumber-sumber</a:t>
            </a:r>
            <a:r>
              <a:rPr lang="en-US" sz="2800" b="1" dirty="0" smtClean="0"/>
              <a:t> </a:t>
            </a:r>
            <a:r>
              <a:rPr lang="en-US" sz="2800" b="1" dirty="0" err="1" smtClean="0"/>
              <a:t>pustaka</a:t>
            </a:r>
            <a:r>
              <a:rPr lang="en-US" sz="2800" b="1" dirty="0" smtClean="0"/>
              <a:t> lain?</a:t>
            </a:r>
            <a:endParaRPr lang="id-ID" sz="2800" b="1" dirty="0" smtClean="0"/>
          </a:p>
          <a:p>
            <a:pPr lvl="0"/>
            <a:endParaRPr lang="en-US" sz="2800" b="1" dirty="0" smtClean="0"/>
          </a:p>
          <a:p>
            <a:pPr lvl="0"/>
            <a:r>
              <a:rPr lang="en-US" sz="2800" b="1" dirty="0" err="1" smtClean="0"/>
              <a:t>Perhatikan</a:t>
            </a:r>
            <a:r>
              <a:rPr lang="en-US" sz="2800" b="1" dirty="0" smtClean="0"/>
              <a:t> </a:t>
            </a:r>
            <a:r>
              <a:rPr lang="en-US" sz="2800" b="1" dirty="0" err="1" smtClean="0"/>
              <a:t>kemutakhiran</a:t>
            </a:r>
            <a:r>
              <a:rPr lang="en-US" sz="2800" b="1" dirty="0" smtClean="0"/>
              <a:t> </a:t>
            </a:r>
            <a:r>
              <a:rPr lang="en-US" sz="2800" b="1" dirty="0" err="1" smtClean="0"/>
              <a:t>informasi</a:t>
            </a:r>
            <a:r>
              <a:rPr lang="en-US" sz="2800" b="1" dirty="0" smtClean="0"/>
              <a:t>: </a:t>
            </a:r>
            <a:r>
              <a:rPr lang="en-US" sz="2800" b="1" dirty="0" err="1" smtClean="0"/>
              <a:t>kapan</a:t>
            </a:r>
            <a:r>
              <a:rPr lang="en-US" sz="2800" b="1" dirty="0" smtClean="0"/>
              <a:t> </a:t>
            </a:r>
            <a:r>
              <a:rPr lang="en-US" sz="2800" b="1" dirty="0" err="1" smtClean="0"/>
              <a:t>tanggal</a:t>
            </a:r>
            <a:r>
              <a:rPr lang="en-US" sz="2800" b="1" dirty="0" smtClean="0"/>
              <a:t> </a:t>
            </a:r>
            <a:r>
              <a:rPr lang="en-US" sz="2800" b="1" dirty="0" err="1" smtClean="0"/>
              <a:t>publikasi</a:t>
            </a:r>
            <a:r>
              <a:rPr lang="en-US" sz="2800" b="1" dirty="0" smtClean="0"/>
              <a:t> </a:t>
            </a:r>
            <a:r>
              <a:rPr lang="en-US" sz="2800" b="1" dirty="0" err="1" smtClean="0"/>
              <a:t>dan</a:t>
            </a:r>
            <a:r>
              <a:rPr lang="en-US" sz="2800" b="1" dirty="0" smtClean="0"/>
              <a:t> </a:t>
            </a:r>
            <a:r>
              <a:rPr lang="en-US" sz="2800" b="1" dirty="0" err="1" smtClean="0"/>
              <a:t>apakah</a:t>
            </a:r>
            <a:r>
              <a:rPr lang="en-US" sz="2800" b="1" dirty="0" smtClean="0"/>
              <a:t> </a:t>
            </a:r>
            <a:r>
              <a:rPr lang="en-US" sz="2800" b="1" dirty="0" err="1" smtClean="0"/>
              <a:t>masih</a:t>
            </a:r>
            <a:r>
              <a:rPr lang="en-US" sz="2800" b="1" dirty="0" smtClean="0"/>
              <a:t> </a:t>
            </a:r>
            <a:r>
              <a:rPr lang="en-US" sz="2800" b="1" dirty="0" err="1" smtClean="0"/>
              <a:t>terdapat</a:t>
            </a:r>
            <a:r>
              <a:rPr lang="en-US" sz="2800" b="1" dirty="0" smtClean="0"/>
              <a:t> </a:t>
            </a:r>
            <a:r>
              <a:rPr lang="en-US" sz="2800" b="1" dirty="0" err="1" smtClean="0"/>
              <a:t>informasi</a:t>
            </a:r>
            <a:r>
              <a:rPr lang="en-US" sz="2800" b="1" dirty="0" smtClean="0"/>
              <a:t> yang </a:t>
            </a:r>
            <a:r>
              <a:rPr lang="en-US" sz="2800" b="1" dirty="0" err="1" smtClean="0"/>
              <a:t>lebih</a:t>
            </a:r>
            <a:r>
              <a:rPr lang="en-US" sz="2800" b="1" dirty="0" smtClean="0"/>
              <a:t> </a:t>
            </a:r>
            <a:r>
              <a:rPr lang="en-US" sz="2800" b="1" dirty="0" err="1" smtClean="0"/>
              <a:t>baru</a:t>
            </a:r>
            <a:r>
              <a:rPr lang="en-US" sz="2800" b="1" dirty="0" smtClean="0"/>
              <a:t>?</a:t>
            </a:r>
            <a:endParaRPr lang="id-ID" sz="2800" b="1" dirty="0" smtClean="0"/>
          </a:p>
          <a:p>
            <a:endParaRPr lang="id-ID" dirty="0"/>
          </a:p>
        </p:txBody>
      </p:sp>
    </p:spTree>
    <p:extLst>
      <p:ext uri="{BB962C8B-B14F-4D97-AF65-F5344CB8AC3E}">
        <p14:creationId xmlns:p14="http://schemas.microsoft.com/office/powerpoint/2010/main" val="2858951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5909310"/>
          </a:xfrm>
          <a:prstGeom prst="rect">
            <a:avLst/>
          </a:prstGeom>
          <a:noFill/>
        </p:spPr>
        <p:txBody>
          <a:bodyPr wrap="square" rtlCol="0">
            <a:spAutoFit/>
          </a:bodyPr>
          <a:lstStyle/>
          <a:p>
            <a:r>
              <a:rPr lang="id-ID" b="1" dirty="0"/>
              <a:t> </a:t>
            </a:r>
            <a:endParaRPr lang="id-ID" dirty="0"/>
          </a:p>
          <a:p>
            <a:r>
              <a:rPr lang="id-ID" b="1" dirty="0"/>
              <a:t>BEBERAPA CONTOH PANGKALAN DATA TIDAK BERBAYAR</a:t>
            </a:r>
            <a:endParaRPr lang="id-ID" dirty="0"/>
          </a:p>
          <a:p>
            <a:r>
              <a:rPr lang="id-ID" dirty="0"/>
              <a:t> </a:t>
            </a:r>
          </a:p>
          <a:p>
            <a:r>
              <a:rPr lang="id-ID" b="1" dirty="0"/>
              <a:t> </a:t>
            </a:r>
            <a:endParaRPr lang="id-ID" dirty="0"/>
          </a:p>
          <a:p>
            <a:pPr lvl="0"/>
            <a:r>
              <a:rPr lang="en-US" u="sng" dirty="0">
                <a:hlinkClick r:id="rId2"/>
              </a:rPr>
              <a:t>http://journals.lww.com/jpgn/pages/default.aspx</a:t>
            </a:r>
            <a:r>
              <a:rPr lang="en-US" u="sng" dirty="0">
                <a:hlinkClick r:id="rId3"/>
              </a:rPr>
              <a:t> </a:t>
            </a:r>
            <a:endParaRPr lang="id-ID" dirty="0"/>
          </a:p>
          <a:p>
            <a:pPr lvl="0"/>
            <a:r>
              <a:rPr lang="en-US" u="sng" dirty="0">
                <a:hlinkClick r:id="rId3"/>
              </a:rPr>
              <a:t>http://journals.cambridge.org/action/displayJournal?jid=PHN</a:t>
            </a:r>
            <a:r>
              <a:rPr lang="en-US" u="sng" dirty="0">
                <a:hlinkClick r:id="rId4"/>
              </a:rPr>
              <a:t> </a:t>
            </a:r>
            <a:endParaRPr lang="id-ID" dirty="0"/>
          </a:p>
          <a:p>
            <a:pPr lvl="0"/>
            <a:r>
              <a:rPr lang="en-US" u="sng" dirty="0">
                <a:hlinkClick r:id="rId4"/>
              </a:rPr>
              <a:t>http://journals.cambridge.org/action/displayJournal?jid=NRR</a:t>
            </a:r>
            <a:r>
              <a:rPr lang="en-US" u="sng" dirty="0">
                <a:hlinkClick r:id="rId5"/>
              </a:rPr>
              <a:t> </a:t>
            </a:r>
            <a:endParaRPr lang="id-ID" dirty="0"/>
          </a:p>
          <a:p>
            <a:pPr lvl="0"/>
            <a:r>
              <a:rPr lang="en-US" u="sng" dirty="0">
                <a:hlinkClick r:id="rId5"/>
              </a:rPr>
              <a:t>http://journals.cambridge.org/action/displayJournal?jid=BJN</a:t>
            </a:r>
            <a:r>
              <a:rPr lang="en-US" u="sng" dirty="0">
                <a:hlinkClick r:id="rId6"/>
              </a:rPr>
              <a:t> </a:t>
            </a:r>
            <a:endParaRPr lang="id-ID" dirty="0"/>
          </a:p>
          <a:p>
            <a:pPr lvl="0"/>
            <a:r>
              <a:rPr lang="en-US" u="sng" dirty="0">
                <a:hlinkClick r:id="rId6"/>
              </a:rPr>
              <a:t>http://www.freemedicaljournals.com/link21.php?id=1206</a:t>
            </a:r>
            <a:r>
              <a:rPr lang="en-US" u="sng" dirty="0">
                <a:hlinkClick r:id="rId7"/>
              </a:rPr>
              <a:t> </a:t>
            </a:r>
            <a:endParaRPr lang="id-ID" dirty="0"/>
          </a:p>
          <a:p>
            <a:pPr lvl="0"/>
            <a:r>
              <a:rPr lang="en-US" u="sng" dirty="0">
                <a:hlinkClick r:id="rId7"/>
              </a:rPr>
              <a:t>http://www.foodandnutritionresearch.net/index.php/fnr/search/results</a:t>
            </a:r>
            <a:r>
              <a:rPr lang="en-US" u="sng" dirty="0">
                <a:hlinkClick r:id="rId8"/>
              </a:rPr>
              <a:t> </a:t>
            </a:r>
            <a:endParaRPr lang="id-ID" dirty="0"/>
          </a:p>
          <a:p>
            <a:pPr lvl="0"/>
            <a:r>
              <a:rPr lang="en-US" u="sng" dirty="0">
                <a:hlinkClick r:id="rId8"/>
              </a:rPr>
              <a:t>http://www.informaworld.com/smpp/subjecthome/</a:t>
            </a:r>
            <a:r>
              <a:rPr lang="en-US" u="sng" dirty="0">
                <a:hlinkClick r:id="rId9"/>
              </a:rPr>
              <a:t> </a:t>
            </a:r>
            <a:endParaRPr lang="id-ID" dirty="0"/>
          </a:p>
          <a:p>
            <a:pPr lvl="0"/>
            <a:r>
              <a:rPr lang="en-US" u="sng" dirty="0">
                <a:hlinkClick r:id="rId9"/>
              </a:rPr>
              <a:t>http://www.nature.com/ejcn/index.html</a:t>
            </a:r>
            <a:r>
              <a:rPr lang="en-US" u="sng" dirty="0">
                <a:hlinkClick r:id="rId10"/>
              </a:rPr>
              <a:t> </a:t>
            </a:r>
            <a:endParaRPr lang="id-ID" dirty="0"/>
          </a:p>
          <a:p>
            <a:pPr lvl="0"/>
            <a:r>
              <a:rPr lang="en-US" u="sng" dirty="0">
                <a:hlinkClick r:id="rId10"/>
              </a:rPr>
              <a:t>http://www.jstage.jst.go.jp/browse/jnsv</a:t>
            </a:r>
            <a:r>
              <a:rPr lang="en-US" u="sng" dirty="0">
                <a:hlinkClick r:id="rId9"/>
              </a:rPr>
              <a:t> </a:t>
            </a:r>
            <a:endParaRPr lang="id-ID" dirty="0"/>
          </a:p>
          <a:p>
            <a:pPr lvl="0"/>
            <a:r>
              <a:rPr lang="en-US" u="sng" dirty="0">
                <a:hlinkClick r:id="rId9"/>
              </a:rPr>
              <a:t>http://www.nature.com/ejcn/index.html</a:t>
            </a:r>
            <a:r>
              <a:rPr lang="en-US" u="sng" dirty="0">
                <a:hlinkClick r:id="rId11"/>
              </a:rPr>
              <a:t> </a:t>
            </a:r>
            <a:endParaRPr lang="id-ID" dirty="0"/>
          </a:p>
          <a:p>
            <a:pPr lvl="0"/>
            <a:r>
              <a:rPr lang="en-US" u="sng" dirty="0">
                <a:hlinkClick r:id="rId11"/>
              </a:rPr>
              <a:t>http://www.nutritionsociety.org/node/236</a:t>
            </a:r>
            <a:endParaRPr lang="id-ID" dirty="0"/>
          </a:p>
          <a:p>
            <a:pPr lvl="0"/>
            <a:r>
              <a:rPr lang="en-US" u="sng" dirty="0">
                <a:hlinkClick r:id="rId12"/>
              </a:rPr>
              <a:t>http://www.biomedical-engineering-online.com/</a:t>
            </a:r>
            <a:r>
              <a:rPr lang="en-US" u="sng" dirty="0">
                <a:hlinkClick r:id="rId13"/>
              </a:rPr>
              <a:t> </a:t>
            </a:r>
            <a:endParaRPr lang="id-ID" dirty="0"/>
          </a:p>
          <a:p>
            <a:pPr lvl="0"/>
            <a:r>
              <a:rPr lang="en-US" u="sng" dirty="0">
                <a:hlinkClick r:id="rId13"/>
              </a:rPr>
              <a:t>http://www.biomedcentral.com/</a:t>
            </a:r>
            <a:r>
              <a:rPr lang="en-US" u="sng" dirty="0">
                <a:hlinkClick r:id="rId14"/>
              </a:rPr>
              <a:t> </a:t>
            </a:r>
            <a:endParaRPr lang="id-ID" dirty="0"/>
          </a:p>
          <a:p>
            <a:pPr lvl="0"/>
            <a:r>
              <a:rPr lang="en-US" u="sng" dirty="0">
                <a:hlinkClick r:id="rId14"/>
              </a:rPr>
              <a:t>http://www.intute.ac.uk/healthandlifesciences/about.html</a:t>
            </a:r>
            <a:r>
              <a:rPr lang="en-US" u="sng" dirty="0">
                <a:hlinkClick r:id="rId15"/>
              </a:rPr>
              <a:t> </a:t>
            </a:r>
            <a:endParaRPr lang="id-ID" dirty="0"/>
          </a:p>
          <a:p>
            <a:pPr lvl="0"/>
            <a:r>
              <a:rPr lang="en-US" u="sng" dirty="0">
                <a:hlinkClick r:id="rId15"/>
              </a:rPr>
              <a:t>http://medlineplus.gov/</a:t>
            </a:r>
            <a:r>
              <a:rPr lang="en-US" u="sng" dirty="0">
                <a:hlinkClick r:id="rId16"/>
              </a:rPr>
              <a:t> </a:t>
            </a:r>
            <a:endParaRPr lang="id-ID" dirty="0"/>
          </a:p>
          <a:p>
            <a:pPr lvl="0"/>
            <a:r>
              <a:rPr lang="en-US" u="sng" dirty="0">
                <a:hlinkClick r:id="rId16"/>
              </a:rPr>
              <a:t>http://www.pdrhealth.com/home/home.aspx</a:t>
            </a:r>
            <a:r>
              <a:rPr lang="en-US" u="sng" dirty="0">
                <a:hlinkClick r:id="rId17"/>
              </a:rPr>
              <a:t> </a:t>
            </a:r>
            <a:endParaRPr lang="id-ID" dirty="0"/>
          </a:p>
          <a:p>
            <a:r>
              <a:rPr lang="en-US" u="sng" dirty="0">
                <a:hlinkClick r:id="rId17"/>
              </a:rPr>
              <a:t>http://www.intelihealth.com/IH/ihtIH/WSIHW000/408/408.html?k=menux408x408</a:t>
            </a:r>
            <a:r>
              <a:rPr lang="en-US" dirty="0"/>
              <a:t> </a:t>
            </a:r>
            <a:endParaRPr lang="id-ID" dirty="0"/>
          </a:p>
        </p:txBody>
      </p:sp>
    </p:spTree>
    <p:extLst>
      <p:ext uri="{BB962C8B-B14F-4D97-AF65-F5344CB8AC3E}">
        <p14:creationId xmlns:p14="http://schemas.microsoft.com/office/powerpoint/2010/main" val="1585438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001000" cy="6463308"/>
          </a:xfrm>
          <a:prstGeom prst="rect">
            <a:avLst/>
          </a:prstGeom>
          <a:noFill/>
        </p:spPr>
        <p:txBody>
          <a:bodyPr wrap="square" rtlCol="0">
            <a:spAutoFit/>
          </a:bodyPr>
          <a:lstStyle/>
          <a:p>
            <a:pPr lvl="0"/>
            <a:r>
              <a:rPr lang="en-US" u="sng" dirty="0">
                <a:hlinkClick r:id="rId2"/>
              </a:rPr>
              <a:t>http://pustaka.ut.ac.id</a:t>
            </a:r>
            <a:r>
              <a:rPr lang="en-US" dirty="0"/>
              <a:t> </a:t>
            </a:r>
            <a:endParaRPr lang="id-ID" dirty="0"/>
          </a:p>
          <a:p>
            <a:pPr lvl="0"/>
            <a:r>
              <a:rPr lang="en-US" dirty="0"/>
              <a:t>http://gigapedia.org</a:t>
            </a:r>
            <a:endParaRPr lang="id-ID" dirty="0"/>
          </a:p>
          <a:p>
            <a:pPr lvl="0"/>
            <a:r>
              <a:rPr lang="en-US" u="sng" dirty="0">
                <a:hlinkClick r:id="rId3"/>
              </a:rPr>
              <a:t>http://www.eric.ed.gov</a:t>
            </a:r>
            <a:r>
              <a:rPr lang="en-US" dirty="0"/>
              <a:t>, </a:t>
            </a:r>
            <a:endParaRPr lang="id-ID" dirty="0"/>
          </a:p>
          <a:p>
            <a:pPr lvl="0"/>
            <a:r>
              <a:rPr lang="en-US" u="sng" dirty="0">
                <a:hlinkClick r:id="rId4"/>
              </a:rPr>
              <a:t>http://www.betah.co.il</a:t>
            </a:r>
            <a:r>
              <a:rPr lang="en-US" dirty="0"/>
              <a:t> </a:t>
            </a:r>
            <a:endParaRPr lang="id-ID" dirty="0"/>
          </a:p>
          <a:p>
            <a:pPr lvl="0"/>
            <a:r>
              <a:rPr lang="en-US" dirty="0"/>
              <a:t>http://knowfree.net</a:t>
            </a:r>
            <a:endParaRPr lang="id-ID" dirty="0"/>
          </a:p>
          <a:p>
            <a:pPr lvl="0"/>
            <a:r>
              <a:rPr lang="en-US" u="sng" dirty="0">
                <a:hlinkClick r:id="rId5"/>
              </a:rPr>
              <a:t>http://ilma95.org</a:t>
            </a:r>
            <a:r>
              <a:rPr lang="en-US" dirty="0"/>
              <a:t> </a:t>
            </a:r>
            <a:endParaRPr lang="id-ID" dirty="0"/>
          </a:p>
          <a:p>
            <a:pPr lvl="0"/>
            <a:r>
              <a:rPr lang="en-US" u="sng" dirty="0">
                <a:hlinkClick r:id="rId6"/>
              </a:rPr>
              <a:t>http://www.ebookee.com</a:t>
            </a:r>
            <a:r>
              <a:rPr lang="en-US" dirty="0"/>
              <a:t> </a:t>
            </a:r>
            <a:endParaRPr lang="id-ID" dirty="0"/>
          </a:p>
          <a:p>
            <a:pPr lvl="0"/>
            <a:r>
              <a:rPr lang="en-US" u="sng" dirty="0">
                <a:hlinkClick r:id="rId7"/>
              </a:rPr>
              <a:t>http://www.ebook3000.com</a:t>
            </a:r>
            <a:r>
              <a:rPr lang="en-US" dirty="0"/>
              <a:t> </a:t>
            </a:r>
            <a:endParaRPr lang="id-ID" dirty="0"/>
          </a:p>
          <a:p>
            <a:pPr lvl="0"/>
            <a:r>
              <a:rPr lang="en-US" u="sng" dirty="0">
                <a:hlinkClick r:id="rId8"/>
              </a:rPr>
              <a:t>http://www.acehbooks.com</a:t>
            </a:r>
            <a:r>
              <a:rPr lang="en-US" dirty="0"/>
              <a:t> </a:t>
            </a:r>
            <a:endParaRPr lang="id-ID" dirty="0"/>
          </a:p>
          <a:p>
            <a:pPr lvl="0"/>
            <a:r>
              <a:rPr lang="en-US" dirty="0"/>
              <a:t>http://mygrafity.wordpress.com</a:t>
            </a:r>
            <a:endParaRPr lang="id-ID" dirty="0"/>
          </a:p>
          <a:p>
            <a:pPr lvl="0"/>
            <a:r>
              <a:rPr lang="en-US" dirty="0" smtClean="0"/>
              <a:t>http</a:t>
            </a:r>
            <a:r>
              <a:rPr lang="en-US" dirty="0"/>
              <a:t>://jimly.com (</a:t>
            </a:r>
            <a:r>
              <a:rPr lang="en-US" dirty="0" err="1"/>
              <a:t>buku</a:t>
            </a:r>
            <a:r>
              <a:rPr lang="en-US" dirty="0"/>
              <a:t> </a:t>
            </a:r>
            <a:r>
              <a:rPr lang="en-US" dirty="0" err="1"/>
              <a:t>hukum</a:t>
            </a:r>
            <a:r>
              <a:rPr lang="en-US" dirty="0"/>
              <a:t>)</a:t>
            </a:r>
            <a:endParaRPr lang="id-ID" dirty="0"/>
          </a:p>
          <a:p>
            <a:pPr lvl="0"/>
            <a:r>
              <a:rPr lang="en-US" dirty="0"/>
              <a:t>http://morefreebooks.net</a:t>
            </a:r>
            <a:endParaRPr lang="id-ID" dirty="0"/>
          </a:p>
          <a:p>
            <a:pPr lvl="0"/>
            <a:r>
              <a:rPr lang="en-US" dirty="0"/>
              <a:t>http://pusatbahasa.diknas.go.id/kbbi</a:t>
            </a:r>
            <a:endParaRPr lang="id-ID" dirty="0"/>
          </a:p>
          <a:p>
            <a:pPr lvl="0"/>
            <a:r>
              <a:rPr lang="en-US" dirty="0"/>
              <a:t>http://scribd.com</a:t>
            </a:r>
            <a:endParaRPr lang="id-ID" dirty="0"/>
          </a:p>
          <a:p>
            <a:pPr lvl="0"/>
            <a:r>
              <a:rPr lang="en-US" dirty="0"/>
              <a:t>http://abusalma.wordpress.com/e-book</a:t>
            </a:r>
            <a:endParaRPr lang="id-ID" dirty="0"/>
          </a:p>
          <a:p>
            <a:pPr lvl="0"/>
            <a:r>
              <a:rPr lang="en-US" dirty="0"/>
              <a:t>http://</a:t>
            </a:r>
            <a:r>
              <a:rPr lang="en-US" u="sng" dirty="0">
                <a:hlinkClick r:id="rId9"/>
              </a:rPr>
              <a:t>www.dhuha.net</a:t>
            </a:r>
            <a:r>
              <a:rPr lang="en-US" dirty="0"/>
              <a:t> </a:t>
            </a:r>
            <a:endParaRPr lang="id-ID" dirty="0"/>
          </a:p>
          <a:p>
            <a:pPr lvl="0"/>
            <a:r>
              <a:rPr lang="en-US" dirty="0"/>
              <a:t>http://manybooks.com</a:t>
            </a:r>
            <a:endParaRPr lang="id-ID" dirty="0"/>
          </a:p>
          <a:p>
            <a:pPr lvl="0"/>
            <a:r>
              <a:rPr lang="en-US" u="sng" dirty="0">
                <a:hlinkClick r:id="rId10"/>
              </a:rPr>
              <a:t>http://www.indowebster.com</a:t>
            </a:r>
            <a:r>
              <a:rPr lang="en-US" dirty="0"/>
              <a:t> </a:t>
            </a:r>
            <a:endParaRPr lang="id-ID" dirty="0"/>
          </a:p>
          <a:p>
            <a:pPr lvl="0"/>
            <a:r>
              <a:rPr lang="en-US" u="sng" dirty="0">
                <a:hlinkClick r:id="rId11"/>
              </a:rPr>
              <a:t>http://read.freeduan.com</a:t>
            </a:r>
            <a:r>
              <a:rPr lang="en-US" dirty="0"/>
              <a:t> </a:t>
            </a:r>
            <a:endParaRPr lang="id-ID" dirty="0"/>
          </a:p>
          <a:p>
            <a:pPr lvl="0"/>
            <a:r>
              <a:rPr lang="en-US" u="sng" dirty="0">
                <a:hlinkClick r:id="rId12"/>
              </a:rPr>
              <a:t>http://addebook.com</a:t>
            </a:r>
            <a:r>
              <a:rPr lang="en-US" dirty="0"/>
              <a:t> </a:t>
            </a:r>
            <a:endParaRPr lang="id-ID" dirty="0"/>
          </a:p>
          <a:p>
            <a:pPr lvl="0"/>
            <a:r>
              <a:rPr lang="en-US" u="sng" dirty="0">
                <a:hlinkClick r:id="rId13"/>
              </a:rPr>
              <a:t>http://www.fisip.ui.ac.id/pacivisui</a:t>
            </a:r>
            <a:r>
              <a:rPr lang="en-US" dirty="0"/>
              <a:t> </a:t>
            </a:r>
            <a:endParaRPr lang="id-ID" dirty="0"/>
          </a:p>
          <a:p>
            <a:pPr lvl="0"/>
            <a:r>
              <a:rPr lang="en-US" dirty="0"/>
              <a:t>http://tesis.pdii.lipi.go.id</a:t>
            </a:r>
            <a:endParaRPr lang="id-ID" dirty="0"/>
          </a:p>
          <a:p>
            <a:endParaRPr lang="id-ID" dirty="0"/>
          </a:p>
        </p:txBody>
      </p:sp>
    </p:spTree>
    <p:extLst>
      <p:ext uri="{BB962C8B-B14F-4D97-AF65-F5344CB8AC3E}">
        <p14:creationId xmlns:p14="http://schemas.microsoft.com/office/powerpoint/2010/main" val="607790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6401753"/>
          </a:xfrm>
          <a:prstGeom prst="rect">
            <a:avLst/>
          </a:prstGeom>
          <a:noFill/>
        </p:spPr>
        <p:txBody>
          <a:bodyPr wrap="square" rtlCol="0">
            <a:spAutoFit/>
          </a:bodyPr>
          <a:lstStyle/>
          <a:p>
            <a:r>
              <a:rPr lang="id-ID" sz="2800" b="1" dirty="0"/>
              <a:t>E -JOURNAL DOMESTI</a:t>
            </a:r>
            <a:r>
              <a:rPr lang="en-US" sz="2800" b="1" dirty="0"/>
              <a:t>K </a:t>
            </a:r>
            <a:r>
              <a:rPr lang="en-US" sz="2800" b="1" i="1" dirty="0"/>
              <a:t> (</a:t>
            </a:r>
            <a:r>
              <a:rPr lang="id-ID" sz="2800" b="1" u="sng" dirty="0">
                <a:hlinkClick r:id="rId2"/>
              </a:rPr>
              <a:t>http://jurnal.dikti.go.id</a:t>
            </a:r>
            <a:r>
              <a:rPr lang="en-US" sz="2800" b="1" dirty="0"/>
              <a:t>)</a:t>
            </a:r>
            <a:endParaRPr lang="id-ID" sz="2800" b="1" dirty="0"/>
          </a:p>
          <a:p>
            <a:endParaRPr lang="en-US" sz="2800" b="1" dirty="0" smtClean="0"/>
          </a:p>
          <a:p>
            <a:r>
              <a:rPr lang="en-US" sz="2800" b="1" dirty="0" smtClean="0"/>
              <a:t>Dari </a:t>
            </a:r>
            <a:r>
              <a:rPr lang="en-US" sz="2800" b="1" dirty="0" err="1" smtClean="0"/>
              <a:t>pangkalan</a:t>
            </a:r>
            <a:r>
              <a:rPr lang="en-US" sz="2800" b="1" dirty="0" smtClean="0"/>
              <a:t> </a:t>
            </a:r>
            <a:r>
              <a:rPr lang="en-US" sz="2800" b="1" dirty="0"/>
              <a:t>data </a:t>
            </a:r>
            <a:r>
              <a:rPr lang="en-US" sz="2800" b="1" dirty="0" err="1"/>
              <a:t>ini</a:t>
            </a:r>
            <a:r>
              <a:rPr lang="en-US" sz="2800" b="1" dirty="0"/>
              <a:t> </a:t>
            </a:r>
            <a:r>
              <a:rPr lang="en-US" sz="2800" b="1" dirty="0" err="1"/>
              <a:t>dapat</a:t>
            </a:r>
            <a:r>
              <a:rPr lang="en-US" sz="2800" b="1" dirty="0"/>
              <a:t> </a:t>
            </a:r>
            <a:r>
              <a:rPr lang="en-US" sz="2800" b="1" dirty="0" err="1"/>
              <a:t>diperoleh</a:t>
            </a:r>
            <a:r>
              <a:rPr lang="en-US" sz="2800" b="1" dirty="0"/>
              <a:t> </a:t>
            </a:r>
            <a:r>
              <a:rPr lang="en-US" sz="2800" b="1" dirty="0" err="1"/>
              <a:t>informasi</a:t>
            </a:r>
            <a:r>
              <a:rPr lang="en-US" sz="2800" b="1" dirty="0"/>
              <a:t> </a:t>
            </a:r>
            <a:r>
              <a:rPr lang="en-US" sz="2800" b="1" dirty="0" err="1"/>
              <a:t>mengenai</a:t>
            </a:r>
            <a:r>
              <a:rPr lang="en-US" sz="2800" b="1" dirty="0"/>
              <a:t> </a:t>
            </a:r>
            <a:r>
              <a:rPr lang="id-ID" sz="2800" b="1" dirty="0"/>
              <a:t>karya</a:t>
            </a:r>
            <a:r>
              <a:rPr lang="en-US" sz="2800" b="1" dirty="0"/>
              <a:t>-</a:t>
            </a:r>
            <a:r>
              <a:rPr lang="en-US" sz="2800" b="1" dirty="0" err="1"/>
              <a:t>karya</a:t>
            </a:r>
            <a:r>
              <a:rPr lang="id-ID" sz="2800" b="1" dirty="0"/>
              <a:t> ilmiah </a:t>
            </a:r>
            <a:r>
              <a:rPr lang="en-US" sz="2800" b="1" dirty="0" err="1"/>
              <a:t>dari</a:t>
            </a:r>
            <a:r>
              <a:rPr lang="en-US" sz="2800" b="1" dirty="0"/>
              <a:t> para</a:t>
            </a:r>
            <a:r>
              <a:rPr lang="id-ID" sz="2800" b="1" dirty="0"/>
              <a:t> sivitas akademika dan peneliti Indonesia, </a:t>
            </a:r>
            <a:r>
              <a:rPr lang="en-US" sz="2800" b="1" dirty="0" err="1"/>
              <a:t>dalam</a:t>
            </a:r>
            <a:r>
              <a:rPr lang="en-US" sz="2800" b="1" dirty="0"/>
              <a:t> </a:t>
            </a:r>
            <a:r>
              <a:rPr lang="en-US" sz="2800" b="1" dirty="0" err="1"/>
              <a:t>bentuk</a:t>
            </a:r>
            <a:r>
              <a:rPr lang="en-US" sz="2800" b="1" dirty="0"/>
              <a:t> </a:t>
            </a:r>
            <a:r>
              <a:rPr lang="id-ID" sz="2800" b="1" dirty="0"/>
              <a:t>jurnal, laporan penelitian, prosiding, tugas akhir mahasiswa (skripsi, tesis, disertasi) dan paten yang disajikan dalam bentuk abstrak hingga teks lengkap</a:t>
            </a:r>
            <a:r>
              <a:rPr lang="id-ID" sz="2800" b="1" i="1" dirty="0"/>
              <a:t> </a:t>
            </a:r>
            <a:endParaRPr lang="id-ID" sz="2800" b="1" dirty="0"/>
          </a:p>
          <a:p>
            <a:r>
              <a:rPr lang="en-US" sz="2800" b="1" dirty="0" err="1"/>
              <a:t>Pangkalan</a:t>
            </a:r>
            <a:r>
              <a:rPr lang="en-US" sz="2800" b="1" dirty="0"/>
              <a:t> data </a:t>
            </a:r>
            <a:r>
              <a:rPr lang="en-US" sz="2800" b="1" dirty="0" err="1"/>
              <a:t>ini</a:t>
            </a:r>
            <a:r>
              <a:rPr lang="en-US" sz="2800" b="1" dirty="0"/>
              <a:t> </a:t>
            </a:r>
            <a:r>
              <a:rPr lang="en-US" sz="2800" b="1" dirty="0" err="1"/>
              <a:t>juga</a:t>
            </a:r>
            <a:r>
              <a:rPr lang="en-US" sz="2800" b="1" dirty="0"/>
              <a:t> m</a:t>
            </a:r>
            <a:r>
              <a:rPr lang="id-ID" sz="2800" b="1" dirty="0"/>
              <a:t>engintegrasikan sejumlah database yang berasal dari berbagai unit pengelola karya ilmiah di Indonesia</a:t>
            </a:r>
            <a:r>
              <a:rPr lang="en-US" sz="2800" b="1" dirty="0"/>
              <a:t>. </a:t>
            </a:r>
            <a:r>
              <a:rPr lang="en-US" sz="2800" b="1" dirty="0" err="1"/>
              <a:t>Sampai</a:t>
            </a:r>
            <a:r>
              <a:rPr lang="en-US" sz="2800" b="1" dirty="0"/>
              <a:t> </a:t>
            </a:r>
            <a:r>
              <a:rPr lang="en-US" sz="2800" b="1" dirty="0" err="1"/>
              <a:t>saat</a:t>
            </a:r>
            <a:r>
              <a:rPr lang="en-US" sz="2800" b="1" dirty="0"/>
              <a:t> </a:t>
            </a:r>
            <a:r>
              <a:rPr lang="en-US" sz="2800" b="1" dirty="0" err="1"/>
              <a:t>ini</a:t>
            </a:r>
            <a:r>
              <a:rPr lang="en-US" sz="2800" b="1" dirty="0"/>
              <a:t> </a:t>
            </a:r>
            <a:r>
              <a:rPr lang="en-US" sz="2800" b="1" dirty="0" err="1"/>
              <a:t>telah</a:t>
            </a:r>
            <a:r>
              <a:rPr lang="en-US" sz="2800" b="1" dirty="0"/>
              <a:t> </a:t>
            </a:r>
            <a:r>
              <a:rPr lang="en-US" sz="2800" b="1" dirty="0" err="1"/>
              <a:t>terintegrasi</a:t>
            </a:r>
            <a:r>
              <a:rPr lang="en-US" sz="2800" b="1" dirty="0"/>
              <a:t> database </a:t>
            </a:r>
            <a:r>
              <a:rPr lang="en-US" sz="2800" b="1" dirty="0" err="1"/>
              <a:t>dari</a:t>
            </a:r>
            <a:r>
              <a:rPr lang="en-US" sz="2800" b="1" dirty="0"/>
              <a:t> </a:t>
            </a:r>
            <a:r>
              <a:rPr lang="id-ID" sz="2800" b="1" dirty="0"/>
              <a:t>1</a:t>
            </a:r>
            <a:r>
              <a:rPr lang="en-US" sz="2800" b="1" dirty="0"/>
              <a:t>1</a:t>
            </a:r>
            <a:r>
              <a:rPr lang="id-ID" sz="2800" b="1" dirty="0"/>
              <a:t> Perguruan Tinggi yaitu UI, ITB, Unika Atma Jaya, UK Petra, BINUS, UGM, IPB, USU, UNRI, dan UNAIR dan 1 Lembaga yaitu PDII LIPI.</a:t>
            </a:r>
          </a:p>
          <a:p>
            <a:endParaRPr lang="id-ID" dirty="0"/>
          </a:p>
        </p:txBody>
      </p:sp>
    </p:spTree>
    <p:extLst>
      <p:ext uri="{BB962C8B-B14F-4D97-AF65-F5344CB8AC3E}">
        <p14:creationId xmlns:p14="http://schemas.microsoft.com/office/powerpoint/2010/main" val="530519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7924800" cy="4770537"/>
          </a:xfrm>
          <a:prstGeom prst="rect">
            <a:avLst/>
          </a:prstGeom>
          <a:noFill/>
        </p:spPr>
        <p:txBody>
          <a:bodyPr wrap="square" rtlCol="0">
            <a:spAutoFit/>
          </a:bodyPr>
          <a:lstStyle/>
          <a:p>
            <a:r>
              <a:rPr lang="id-ID" sz="3600" b="1" dirty="0"/>
              <a:t>Menulis Hasil Kajian Pustaka </a:t>
            </a:r>
            <a:endParaRPr lang="en-US" sz="3600" b="1" dirty="0" smtClean="0"/>
          </a:p>
          <a:p>
            <a:endParaRPr lang="en-US" sz="3600" b="1" dirty="0"/>
          </a:p>
          <a:p>
            <a:r>
              <a:rPr lang="id-ID" sz="2800" b="1" dirty="0"/>
              <a:t>lima aspek  yang perlu diperhatikan  dalam menulis hasil kajian pustaka, yaitu </a:t>
            </a:r>
            <a:endParaRPr lang="en-US" sz="2800" b="1" dirty="0" smtClean="0"/>
          </a:p>
          <a:p>
            <a:pPr marL="514350" indent="-514350">
              <a:buAutoNum type="arabicParenR"/>
            </a:pPr>
            <a:r>
              <a:rPr lang="id-ID" sz="2800" b="1" dirty="0" smtClean="0"/>
              <a:t>mengutip</a:t>
            </a:r>
            <a:r>
              <a:rPr lang="id-ID" sz="2800" b="1" dirty="0"/>
              <a:t>, </a:t>
            </a:r>
            <a:endParaRPr lang="en-US" sz="2800" b="1" dirty="0" smtClean="0"/>
          </a:p>
          <a:p>
            <a:pPr marL="514350" indent="-514350">
              <a:buAutoNum type="arabicParenR"/>
            </a:pPr>
            <a:r>
              <a:rPr lang="id-ID" sz="2800" b="1" dirty="0" smtClean="0"/>
              <a:t>meringkas</a:t>
            </a:r>
            <a:r>
              <a:rPr lang="id-ID" sz="2800" b="1" dirty="0"/>
              <a:t>, </a:t>
            </a:r>
            <a:endParaRPr lang="en-US" sz="2800" b="1" dirty="0" smtClean="0"/>
          </a:p>
          <a:p>
            <a:pPr marL="514350" indent="-514350">
              <a:buAutoNum type="arabicParenR"/>
            </a:pPr>
            <a:r>
              <a:rPr lang="id-ID" sz="2800" b="1" dirty="0" smtClean="0"/>
              <a:t>mem-parafrasa</a:t>
            </a:r>
            <a:r>
              <a:rPr lang="id-ID" sz="2800" b="1" dirty="0"/>
              <a:t>, </a:t>
            </a:r>
            <a:endParaRPr lang="en-US" sz="2800" b="1" dirty="0" smtClean="0"/>
          </a:p>
          <a:p>
            <a:pPr marL="514350" indent="-514350">
              <a:buAutoNum type="arabicParenR"/>
            </a:pPr>
            <a:r>
              <a:rPr lang="id-ID" sz="2800" b="1" dirty="0" smtClean="0"/>
              <a:t>sitasi </a:t>
            </a:r>
            <a:r>
              <a:rPr lang="id-ID" sz="2800" b="1" dirty="0"/>
              <a:t>dan menulis pustaka, </a:t>
            </a:r>
            <a:endParaRPr lang="en-US" sz="2800" b="1" dirty="0" smtClean="0"/>
          </a:p>
          <a:p>
            <a:pPr marL="514350" indent="-514350">
              <a:buAutoNum type="arabicParenR"/>
            </a:pPr>
            <a:r>
              <a:rPr lang="id-ID" sz="2800" b="1" dirty="0" smtClean="0"/>
              <a:t>menganalisis</a:t>
            </a:r>
            <a:r>
              <a:rPr lang="id-ID" sz="2800" b="1" dirty="0"/>
              <a:t>. </a:t>
            </a:r>
          </a:p>
          <a:p>
            <a:endParaRPr lang="id-ID" sz="3600" dirty="0"/>
          </a:p>
        </p:txBody>
      </p:sp>
    </p:spTree>
    <p:extLst>
      <p:ext uri="{BB962C8B-B14F-4D97-AF65-F5344CB8AC3E}">
        <p14:creationId xmlns:p14="http://schemas.microsoft.com/office/powerpoint/2010/main" val="602615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43093"/>
            <a:ext cx="8382000" cy="6309420"/>
          </a:xfrm>
          <a:prstGeom prst="rect">
            <a:avLst/>
          </a:prstGeom>
          <a:noFill/>
        </p:spPr>
        <p:txBody>
          <a:bodyPr wrap="square" rtlCol="0">
            <a:spAutoFit/>
          </a:bodyPr>
          <a:lstStyle/>
          <a:p>
            <a:r>
              <a:rPr lang="id-ID" dirty="0"/>
              <a:t> </a:t>
            </a:r>
            <a:r>
              <a:rPr lang="id-ID" sz="4000" b="1" dirty="0" smtClean="0"/>
              <a:t>Mengutip</a:t>
            </a:r>
            <a:endParaRPr lang="id-ID" sz="4000" dirty="0"/>
          </a:p>
          <a:p>
            <a:r>
              <a:rPr lang="id-ID" sz="2800" b="1" dirty="0"/>
              <a:t>Mengutip (</a:t>
            </a:r>
            <a:r>
              <a:rPr lang="id-ID" sz="2800" b="1" i="1" dirty="0"/>
              <a:t>quote</a:t>
            </a:r>
            <a:r>
              <a:rPr lang="id-ID" sz="2800" b="1" dirty="0"/>
              <a:t>) </a:t>
            </a:r>
            <a:r>
              <a:rPr lang="id-ID" sz="2800" b="1" dirty="0" smtClean="0"/>
              <a:t>ad</a:t>
            </a:r>
            <a:r>
              <a:rPr lang="en-US" sz="2800" b="1" dirty="0" smtClean="0"/>
              <a:t>l</a:t>
            </a:r>
            <a:r>
              <a:rPr lang="id-ID" sz="2800" b="1" dirty="0" smtClean="0"/>
              <a:t>  </a:t>
            </a:r>
            <a:r>
              <a:rPr lang="id-ID" sz="2800" b="1" dirty="0"/>
              <a:t>mengambil </a:t>
            </a:r>
            <a:r>
              <a:rPr lang="id-ID" sz="2800" b="1" dirty="0" smtClean="0"/>
              <a:t>suatu </a:t>
            </a:r>
            <a:r>
              <a:rPr lang="id-ID" sz="2800" b="1" dirty="0"/>
              <a:t>pernyataan </a:t>
            </a:r>
            <a:r>
              <a:rPr lang="id-ID" sz="2800" b="1" dirty="0" smtClean="0"/>
              <a:t>a</a:t>
            </a:r>
            <a:r>
              <a:rPr lang="en-US" sz="2800" b="1" dirty="0" smtClean="0"/>
              <a:t>/ </a:t>
            </a:r>
            <a:r>
              <a:rPr lang="id-ID" sz="2800" b="1" dirty="0" smtClean="0"/>
              <a:t>istilah </a:t>
            </a:r>
            <a:r>
              <a:rPr lang="id-ID" sz="2800" b="1" dirty="0"/>
              <a:t>tertulis </a:t>
            </a:r>
            <a:r>
              <a:rPr lang="id-ID" sz="2800" b="1" dirty="0" smtClean="0"/>
              <a:t>a</a:t>
            </a:r>
            <a:r>
              <a:rPr lang="en-US" sz="2800" b="1" dirty="0" smtClean="0"/>
              <a:t>/</a:t>
            </a:r>
            <a:r>
              <a:rPr lang="id-ID" sz="2800" b="1" dirty="0" smtClean="0"/>
              <a:t> </a:t>
            </a:r>
            <a:r>
              <a:rPr lang="id-ID" sz="2800" b="1" dirty="0"/>
              <a:t>lisan </a:t>
            </a:r>
            <a:r>
              <a:rPr lang="id-ID" sz="2800" b="1" dirty="0" smtClean="0"/>
              <a:t>dgn </a:t>
            </a:r>
            <a:r>
              <a:rPr lang="id-ID" sz="2800" b="1" dirty="0"/>
              <a:t>mencantumkan sumbernya. </a:t>
            </a:r>
            <a:endParaRPr lang="en-US" sz="2800" b="1" dirty="0" smtClean="0"/>
          </a:p>
          <a:p>
            <a:endParaRPr lang="en-US" sz="2800" b="1" dirty="0" smtClean="0"/>
          </a:p>
          <a:p>
            <a:r>
              <a:rPr lang="en-US" sz="2800" b="1" dirty="0" smtClean="0"/>
              <a:t>T</a:t>
            </a:r>
            <a:r>
              <a:rPr lang="id-ID" sz="2800" b="1" dirty="0" smtClean="0"/>
              <a:t>iga </a:t>
            </a:r>
            <a:r>
              <a:rPr lang="id-ID" sz="2800" b="1" dirty="0"/>
              <a:t>alasan </a:t>
            </a:r>
            <a:r>
              <a:rPr lang="id-ID" sz="2800" b="1" dirty="0" smtClean="0"/>
              <a:t>suatu </a:t>
            </a:r>
            <a:r>
              <a:rPr lang="id-ID" sz="2800" b="1" dirty="0"/>
              <a:t>pernyataan  atau istilah perlu </a:t>
            </a:r>
            <a:r>
              <a:rPr lang="id-ID" sz="2800" b="1" dirty="0" smtClean="0"/>
              <a:t>dikutip</a:t>
            </a:r>
            <a:r>
              <a:rPr lang="en-US" sz="2800" b="1" dirty="0" smtClean="0"/>
              <a:t>: </a:t>
            </a:r>
          </a:p>
          <a:p>
            <a:pPr marL="514350" indent="-514350">
              <a:buAutoNum type="arabicParenR"/>
            </a:pPr>
            <a:r>
              <a:rPr lang="id-ID" sz="2800" b="1" dirty="0" smtClean="0"/>
              <a:t>pernyataan </a:t>
            </a:r>
            <a:r>
              <a:rPr lang="id-ID" sz="2800" b="1" dirty="0"/>
              <a:t>tersebut  dianggap penting untuk  mengukuhkan, menegaskan atau </a:t>
            </a:r>
            <a:r>
              <a:rPr lang="en-US" sz="2800" b="1" dirty="0" err="1"/>
              <a:t>mendukung</a:t>
            </a:r>
            <a:r>
              <a:rPr lang="en-US" sz="2800" b="1" dirty="0"/>
              <a:t> </a:t>
            </a:r>
            <a:r>
              <a:rPr lang="id-ID" sz="2800" b="1" dirty="0"/>
              <a:t>isi  teks atau pokok pikiran  yang </a:t>
            </a:r>
            <a:r>
              <a:rPr lang="id-ID" sz="2800" b="1" dirty="0" smtClean="0"/>
              <a:t>ditulis.</a:t>
            </a:r>
            <a:endParaRPr lang="en-US" sz="2800" b="1" dirty="0" smtClean="0"/>
          </a:p>
          <a:p>
            <a:pPr marL="514350" indent="-514350">
              <a:buAutoNum type="arabicParenR"/>
            </a:pPr>
            <a:r>
              <a:rPr lang="id-ID" sz="2800" b="1" dirty="0" smtClean="0"/>
              <a:t>pernyataan </a:t>
            </a:r>
            <a:r>
              <a:rPr lang="id-ID" sz="2800" b="1" dirty="0"/>
              <a:t>atau istilah tersebut akan mempunyai makna  beragam (bias makna)  bila diringkas atau diterjemahkan dalam bahasa lain. </a:t>
            </a:r>
            <a:endParaRPr lang="en-US" sz="2800" b="1" dirty="0" smtClean="0"/>
          </a:p>
          <a:p>
            <a:pPr marL="514350" indent="-514350">
              <a:buAutoNum type="arabicParenR"/>
            </a:pPr>
            <a:r>
              <a:rPr lang="id-ID" sz="2800" b="1" dirty="0" smtClean="0"/>
              <a:t>pernyataan </a:t>
            </a:r>
            <a:r>
              <a:rPr lang="id-ID" sz="2800" b="1" dirty="0"/>
              <a:t>atau istilah tersebut adalah sesuatu hal, pernyataan atau teoti yang baru.</a:t>
            </a:r>
          </a:p>
          <a:p>
            <a:endParaRPr lang="id-ID" sz="2800" b="1" dirty="0"/>
          </a:p>
        </p:txBody>
      </p:sp>
    </p:spTree>
    <p:extLst>
      <p:ext uri="{BB962C8B-B14F-4D97-AF65-F5344CB8AC3E}">
        <p14:creationId xmlns:p14="http://schemas.microsoft.com/office/powerpoint/2010/main" val="2599908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763000" cy="6124754"/>
          </a:xfrm>
          <a:prstGeom prst="rect">
            <a:avLst/>
          </a:prstGeom>
          <a:noFill/>
        </p:spPr>
        <p:txBody>
          <a:bodyPr wrap="square" rtlCol="0">
            <a:spAutoFit/>
          </a:bodyPr>
          <a:lstStyle/>
          <a:p>
            <a:r>
              <a:rPr lang="id-ID" sz="2800" b="1" dirty="0"/>
              <a:t>Prinsip mengutip  </a:t>
            </a:r>
            <a:r>
              <a:rPr lang="id-ID" sz="2800" b="1" dirty="0" smtClean="0"/>
              <a:t>adl </a:t>
            </a:r>
            <a:r>
              <a:rPr lang="id-ID" sz="2800" b="1" dirty="0"/>
              <a:t>menuliskan apa adanya pernyataan yang dikutip, diawali  dan diakhiri </a:t>
            </a:r>
            <a:r>
              <a:rPr lang="id-ID" sz="2800" b="1" dirty="0" smtClean="0"/>
              <a:t>lan</a:t>
            </a:r>
            <a:r>
              <a:rPr lang="en-US" sz="2800" b="1" dirty="0" smtClean="0"/>
              <a:t>g</a:t>
            </a:r>
            <a:r>
              <a:rPr lang="id-ID" sz="2800" b="1" dirty="0" smtClean="0"/>
              <a:t>sung dgn </a:t>
            </a:r>
            <a:r>
              <a:rPr lang="id-ID" sz="2800" b="1" dirty="0"/>
              <a:t>tanda kutip </a:t>
            </a:r>
            <a:r>
              <a:rPr lang="en-US" sz="2800" b="1" dirty="0"/>
              <a:t>(</a:t>
            </a:r>
            <a:r>
              <a:rPr lang="en-US" sz="2800" b="1" i="1" dirty="0"/>
              <a:t>quotation mark</a:t>
            </a:r>
            <a:r>
              <a:rPr lang="en-US" sz="2800" b="1" dirty="0" smtClean="0"/>
              <a:t>),</a:t>
            </a:r>
            <a:r>
              <a:rPr lang="en-US" sz="2800" b="1" dirty="0"/>
              <a:t> &amp;</a:t>
            </a:r>
            <a:r>
              <a:rPr lang="id-ID" sz="2800" b="1" dirty="0" smtClean="0"/>
              <a:t> </a:t>
            </a:r>
            <a:r>
              <a:rPr lang="id-ID" sz="2800" b="1" dirty="0"/>
              <a:t>menyebutkan sumber kutipan.  </a:t>
            </a:r>
            <a:endParaRPr lang="en-US" sz="2800" b="1" dirty="0" smtClean="0"/>
          </a:p>
          <a:p>
            <a:endParaRPr lang="en-US" sz="2800" b="1" dirty="0" smtClean="0"/>
          </a:p>
          <a:p>
            <a:r>
              <a:rPr lang="id-ID" sz="2800" b="1" dirty="0" smtClean="0"/>
              <a:t>Jenis </a:t>
            </a:r>
            <a:r>
              <a:rPr lang="id-ID" sz="2800" b="1" dirty="0"/>
              <a:t>kutipan dikelompokkan pada kutipan pendek </a:t>
            </a:r>
            <a:r>
              <a:rPr lang="en-US" sz="2800" b="1" dirty="0" smtClean="0"/>
              <a:t>&amp;</a:t>
            </a:r>
            <a:r>
              <a:rPr lang="id-ID" sz="2800" b="1" dirty="0" smtClean="0"/>
              <a:t> </a:t>
            </a:r>
            <a:r>
              <a:rPr lang="id-ID" sz="2800" b="1" dirty="0"/>
              <a:t>kutipan panjang</a:t>
            </a:r>
            <a:r>
              <a:rPr lang="id-ID" sz="2800" b="1" dirty="0" smtClean="0"/>
              <a:t>.</a:t>
            </a:r>
            <a:endParaRPr lang="en-US" sz="2800" b="1" dirty="0" smtClean="0"/>
          </a:p>
          <a:p>
            <a:endParaRPr lang="en-US" sz="2800" b="1" dirty="0" smtClean="0"/>
          </a:p>
          <a:p>
            <a:r>
              <a:rPr lang="id-ID" sz="2800" b="1" dirty="0"/>
              <a:t>Kutipan pendek dituliskan </a:t>
            </a:r>
            <a:r>
              <a:rPr lang="id-ID" sz="2800" b="1" dirty="0" smtClean="0"/>
              <a:t>dlm </a:t>
            </a:r>
            <a:r>
              <a:rPr lang="id-ID" sz="2800" b="1" dirty="0"/>
              <a:t>satu baris </a:t>
            </a:r>
            <a:r>
              <a:rPr lang="id-ID" sz="2800" b="1" dirty="0" smtClean="0"/>
              <a:t>a</a:t>
            </a:r>
            <a:r>
              <a:rPr lang="en-US" sz="2800" b="1" dirty="0" smtClean="0"/>
              <a:t>/</a:t>
            </a:r>
            <a:r>
              <a:rPr lang="id-ID" sz="2800" b="1" dirty="0" smtClean="0"/>
              <a:t> </a:t>
            </a:r>
            <a:r>
              <a:rPr lang="id-ID" sz="2800" b="1" dirty="0"/>
              <a:t>alinea </a:t>
            </a:r>
            <a:r>
              <a:rPr lang="id-ID" sz="2800" b="1" dirty="0" smtClean="0"/>
              <a:t>dgn </a:t>
            </a:r>
            <a:r>
              <a:rPr lang="id-ID" sz="2800" b="1" dirty="0"/>
              <a:t>pernyataan  </a:t>
            </a:r>
            <a:r>
              <a:rPr lang="id-ID" sz="2800" b="1" dirty="0" smtClean="0"/>
              <a:t>yg </a:t>
            </a:r>
            <a:r>
              <a:rPr lang="id-ID" sz="2800" b="1" dirty="0"/>
              <a:t>menyertai </a:t>
            </a:r>
            <a:r>
              <a:rPr lang="en-US" sz="2800" b="1" dirty="0" smtClean="0"/>
              <a:t>&amp;</a:t>
            </a:r>
            <a:r>
              <a:rPr lang="id-ID" sz="2800" b="1" dirty="0" smtClean="0"/>
              <a:t> </a:t>
            </a:r>
            <a:r>
              <a:rPr lang="id-ID" sz="2800" b="1" dirty="0"/>
              <a:t>sumber kutipan.  </a:t>
            </a:r>
            <a:endParaRPr lang="en-US" sz="2800" b="1" dirty="0" smtClean="0"/>
          </a:p>
          <a:p>
            <a:endParaRPr lang="en-US" sz="2800" b="1" dirty="0"/>
          </a:p>
          <a:p>
            <a:r>
              <a:rPr lang="en-US" sz="2800" b="1" dirty="0"/>
              <a:t>K</a:t>
            </a:r>
            <a:r>
              <a:rPr lang="id-ID" sz="2800" b="1" dirty="0" smtClean="0"/>
              <a:t>utipan </a:t>
            </a:r>
            <a:r>
              <a:rPr lang="id-ID" sz="2800" b="1" dirty="0"/>
              <a:t>panjang dituliskan dalam satu alinia </a:t>
            </a:r>
            <a:r>
              <a:rPr lang="id-ID" sz="2800" b="1" dirty="0" smtClean="0"/>
              <a:t>khusus</a:t>
            </a:r>
            <a:r>
              <a:rPr lang="en-US" sz="2800" b="1" dirty="0"/>
              <a:t>,</a:t>
            </a:r>
            <a:r>
              <a:rPr lang="id-ID" sz="2800" b="1" dirty="0" smtClean="0"/>
              <a:t> </a:t>
            </a:r>
            <a:endParaRPr lang="id-ID" sz="2800" b="1" dirty="0"/>
          </a:p>
          <a:p>
            <a:r>
              <a:rPr lang="en-US" sz="2800" b="1" dirty="0" err="1" smtClean="0"/>
              <a:t>ditulis</a:t>
            </a:r>
            <a:r>
              <a:rPr lang="en-US" sz="2800" b="1" dirty="0" smtClean="0"/>
              <a:t> </a:t>
            </a:r>
            <a:r>
              <a:rPr lang="en-US" sz="2800" b="1" dirty="0" err="1"/>
              <a:t>satu</a:t>
            </a:r>
            <a:r>
              <a:rPr lang="en-US" sz="2800" b="1" dirty="0"/>
              <a:t> </a:t>
            </a:r>
            <a:r>
              <a:rPr lang="en-US" sz="2800" b="1" dirty="0" err="1"/>
              <a:t>pasi</a:t>
            </a:r>
            <a:r>
              <a:rPr lang="en-US" sz="2800" b="1" dirty="0"/>
              <a:t>  </a:t>
            </a:r>
            <a:r>
              <a:rPr lang="id-ID" sz="2800" b="1" dirty="0"/>
              <a:t>dan diinden kiri dan kanan (menjorok ke dalam) sehingga berada pada posisi tengah tulisan</a:t>
            </a:r>
          </a:p>
          <a:p>
            <a:r>
              <a:rPr lang="id-ID" sz="2800" b="1" dirty="0" smtClean="0"/>
              <a:t> </a:t>
            </a:r>
            <a:endParaRPr lang="id-ID" sz="2800" b="1" dirty="0"/>
          </a:p>
        </p:txBody>
      </p:sp>
    </p:spTree>
    <p:extLst>
      <p:ext uri="{BB962C8B-B14F-4D97-AF65-F5344CB8AC3E}">
        <p14:creationId xmlns:p14="http://schemas.microsoft.com/office/powerpoint/2010/main" val="80729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6986528"/>
          </a:xfrm>
          <a:prstGeom prst="rect">
            <a:avLst/>
          </a:prstGeom>
          <a:noFill/>
        </p:spPr>
        <p:txBody>
          <a:bodyPr wrap="square" rtlCol="0">
            <a:spAutoFit/>
          </a:bodyPr>
          <a:lstStyle/>
          <a:p>
            <a:r>
              <a:rPr lang="id-ID" sz="2800" b="1" dirty="0"/>
              <a:t>Contoh kutipan </a:t>
            </a:r>
            <a:r>
              <a:rPr lang="id-ID" sz="2800" b="1" dirty="0" smtClean="0"/>
              <a:t>pendek:  </a:t>
            </a:r>
            <a:r>
              <a:rPr lang="id-ID" sz="2800" b="1" dirty="0"/>
              <a:t>Menurut Barker (2008) “</a:t>
            </a:r>
            <a:r>
              <a:rPr lang="en-US" sz="2800" b="1" dirty="0"/>
              <a:t>the cost of rapid increases in fatness after the ages of two years is chronic disease in </a:t>
            </a:r>
            <a:r>
              <a:rPr lang="en-US" sz="2800" b="1" dirty="0" smtClean="0"/>
              <a:t>later </a:t>
            </a:r>
            <a:r>
              <a:rPr lang="en-US" sz="2800" b="1" dirty="0"/>
              <a:t>life”</a:t>
            </a:r>
            <a:r>
              <a:rPr lang="id-ID" sz="2800" b="1" dirty="0"/>
              <a:t> (halaman 157). </a:t>
            </a:r>
            <a:endParaRPr lang="en-US" sz="2800" b="1" dirty="0" smtClean="0"/>
          </a:p>
          <a:p>
            <a:endParaRPr lang="en-US" sz="2800" b="1" dirty="0"/>
          </a:p>
          <a:p>
            <a:r>
              <a:rPr lang="en-US" sz="2800" b="1" dirty="0" smtClean="0"/>
              <a:t>C</a:t>
            </a:r>
            <a:r>
              <a:rPr lang="id-ID" sz="2800" b="1" dirty="0" smtClean="0"/>
              <a:t>ontoh </a:t>
            </a:r>
            <a:r>
              <a:rPr lang="id-ID" sz="2800" b="1" dirty="0"/>
              <a:t>kutipan panjang. </a:t>
            </a:r>
            <a:endParaRPr lang="en-US" sz="2800" b="1" dirty="0" smtClean="0"/>
          </a:p>
          <a:p>
            <a:r>
              <a:rPr lang="id-ID" sz="2800" b="1" dirty="0" smtClean="0"/>
              <a:t>Menurut </a:t>
            </a:r>
            <a:r>
              <a:rPr lang="en-US" sz="2800" b="1" dirty="0"/>
              <a:t>Barker (2008)  </a:t>
            </a:r>
            <a:r>
              <a:rPr lang="en-US" sz="2800" b="1" dirty="0" err="1"/>
              <a:t>ada</a:t>
            </a:r>
            <a:r>
              <a:rPr lang="en-US" sz="2800" b="1" dirty="0"/>
              <a:t> </a:t>
            </a:r>
            <a:r>
              <a:rPr lang="en-US" sz="2800" b="1" dirty="0" err="1"/>
              <a:t>dua</a:t>
            </a:r>
            <a:r>
              <a:rPr lang="en-US" sz="2800" b="1" dirty="0"/>
              <a:t> </a:t>
            </a:r>
            <a:r>
              <a:rPr lang="en-US" sz="2800" b="1" dirty="0" err="1"/>
              <a:t>fenomena</a:t>
            </a:r>
            <a:r>
              <a:rPr lang="en-US" sz="2800" b="1" dirty="0"/>
              <a:t> </a:t>
            </a:r>
            <a:r>
              <a:rPr lang="en-US" sz="2800" b="1" dirty="0" err="1"/>
              <a:t>terjadinya</a:t>
            </a:r>
            <a:r>
              <a:rPr lang="en-US" sz="2800" b="1" dirty="0"/>
              <a:t> </a:t>
            </a:r>
            <a:r>
              <a:rPr lang="en-US" sz="2800" b="1" dirty="0" err="1"/>
              <a:t>penyakit</a:t>
            </a:r>
            <a:r>
              <a:rPr lang="en-US" sz="2800" b="1" dirty="0"/>
              <a:t> </a:t>
            </a:r>
            <a:r>
              <a:rPr lang="en-US" sz="2800" b="1" dirty="0" err="1"/>
              <a:t>kronik</a:t>
            </a:r>
            <a:r>
              <a:rPr lang="en-US" sz="2800" b="1" dirty="0"/>
              <a:t> </a:t>
            </a:r>
            <a:r>
              <a:rPr lang="en-US" sz="2800" b="1" dirty="0" err="1"/>
              <a:t>dikala</a:t>
            </a:r>
            <a:r>
              <a:rPr lang="en-US" sz="2800" b="1" dirty="0"/>
              <a:t> </a:t>
            </a:r>
            <a:r>
              <a:rPr lang="en-US" sz="2800" b="1" dirty="0" err="1"/>
              <a:t>usia</a:t>
            </a:r>
            <a:r>
              <a:rPr lang="en-US" sz="2800" b="1" dirty="0"/>
              <a:t> </a:t>
            </a:r>
            <a:r>
              <a:rPr lang="en-US" sz="2800" b="1" dirty="0" err="1"/>
              <a:t>dewasa</a:t>
            </a:r>
            <a:r>
              <a:rPr lang="en-US" sz="2800" b="1" dirty="0"/>
              <a:t> </a:t>
            </a:r>
            <a:r>
              <a:rPr lang="en-US" sz="2800" b="1" dirty="0" err="1"/>
              <a:t>akibat</a:t>
            </a:r>
            <a:r>
              <a:rPr lang="en-US" sz="2800" b="1" dirty="0"/>
              <a:t> </a:t>
            </a:r>
            <a:r>
              <a:rPr lang="en-US" sz="2800" b="1" dirty="0" err="1"/>
              <a:t>kekurangan</a:t>
            </a:r>
            <a:r>
              <a:rPr lang="en-US" sz="2800" b="1" dirty="0"/>
              <a:t> </a:t>
            </a:r>
            <a:r>
              <a:rPr lang="en-US" sz="2800" b="1" dirty="0" err="1"/>
              <a:t>gizi</a:t>
            </a:r>
            <a:r>
              <a:rPr lang="en-US" sz="2800" b="1" dirty="0"/>
              <a:t> </a:t>
            </a:r>
            <a:r>
              <a:rPr lang="en-US" sz="2800" b="1" dirty="0" err="1"/>
              <a:t>pada</a:t>
            </a:r>
            <a:r>
              <a:rPr lang="en-US" sz="2800" b="1" dirty="0"/>
              <a:t> masa </a:t>
            </a:r>
            <a:r>
              <a:rPr lang="en-US" sz="2800" b="1" dirty="0" err="1"/>
              <a:t>janin</a:t>
            </a:r>
            <a:r>
              <a:rPr lang="en-US" sz="2800" b="1" dirty="0"/>
              <a:t> </a:t>
            </a:r>
            <a:r>
              <a:rPr lang="en-US" sz="2800" b="1" dirty="0" err="1"/>
              <a:t>dan</a:t>
            </a:r>
            <a:r>
              <a:rPr lang="en-US" sz="2800" b="1" dirty="0"/>
              <a:t> </a:t>
            </a:r>
            <a:r>
              <a:rPr lang="id-ID" sz="2800" b="1" dirty="0"/>
              <a:t>usia dini</a:t>
            </a:r>
            <a:r>
              <a:rPr lang="en-US" sz="2800" b="1" dirty="0"/>
              <a:t>, </a:t>
            </a:r>
            <a:r>
              <a:rPr lang="id-ID" sz="2800" b="1" dirty="0"/>
              <a:t> yaitu</a:t>
            </a:r>
            <a:r>
              <a:rPr lang="en-US" sz="2800" b="1" dirty="0"/>
              <a:t>: </a:t>
            </a:r>
            <a:r>
              <a:rPr lang="en-US" sz="2800" b="1" dirty="0" smtClean="0"/>
              <a:t>“ </a:t>
            </a:r>
            <a:r>
              <a:rPr lang="en-US" sz="2800" b="1" dirty="0"/>
              <a:t>The first is plasticity during development; the way each individual responds to  the conditions in which he or she develops before and after birth. Malnutrition during development has costs: for humans theses are premature disability and death. The second phenomenon is compensatory growth, the ability to grow rapidly following a period of malnutrition and slowing of growth.” (page 157).</a:t>
            </a:r>
            <a:endParaRPr lang="id-ID" sz="2800" b="1" dirty="0"/>
          </a:p>
          <a:p>
            <a:endParaRPr lang="id-ID" sz="2800" b="1" dirty="0"/>
          </a:p>
        </p:txBody>
      </p:sp>
    </p:spTree>
    <p:extLst>
      <p:ext uri="{BB962C8B-B14F-4D97-AF65-F5344CB8AC3E}">
        <p14:creationId xmlns:p14="http://schemas.microsoft.com/office/powerpoint/2010/main" val="16147599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143" y="1219200"/>
            <a:ext cx="8991600" cy="1815882"/>
          </a:xfrm>
          <a:prstGeom prst="rect">
            <a:avLst/>
          </a:prstGeom>
          <a:noFill/>
        </p:spPr>
        <p:txBody>
          <a:bodyPr wrap="square" rtlCol="0">
            <a:spAutoFit/>
          </a:bodyPr>
          <a:lstStyle/>
          <a:p>
            <a:r>
              <a:rPr lang="id-ID" sz="2800" b="1" dirty="0"/>
              <a:t>Berikut contoh </a:t>
            </a:r>
            <a:r>
              <a:rPr lang="en-US" sz="2800" b="1" dirty="0"/>
              <a:t> </a:t>
            </a:r>
            <a:r>
              <a:rPr lang="en-US" sz="2800" b="1" dirty="0" err="1"/>
              <a:t>kutipan</a:t>
            </a:r>
            <a:r>
              <a:rPr lang="en-US" sz="2800" b="1" dirty="0"/>
              <a:t> </a:t>
            </a:r>
            <a:r>
              <a:rPr lang="en-US" sz="2800" b="1" dirty="0" err="1" smtClean="0"/>
              <a:t>bahasa</a:t>
            </a:r>
            <a:r>
              <a:rPr lang="en-US" sz="2800" b="1" dirty="0" smtClean="0"/>
              <a:t> </a:t>
            </a:r>
            <a:r>
              <a:rPr lang="en-US" sz="2800" b="1" dirty="0" err="1"/>
              <a:t>Inggris</a:t>
            </a:r>
            <a:r>
              <a:rPr lang="en-US" sz="2800" b="1" dirty="0"/>
              <a:t> </a:t>
            </a:r>
            <a:r>
              <a:rPr lang="id-ID" sz="2800" b="1" dirty="0" smtClean="0"/>
              <a:t>yg </a:t>
            </a:r>
            <a:r>
              <a:rPr lang="en-US" sz="2800" b="1" dirty="0" err="1"/>
              <a:t>diterjemahkan</a:t>
            </a:r>
            <a:r>
              <a:rPr lang="en-US" sz="2800" b="1" dirty="0"/>
              <a:t> </a:t>
            </a:r>
            <a:r>
              <a:rPr lang="id-ID" sz="2800" b="1" dirty="0" smtClean="0"/>
              <a:t>Menurut </a:t>
            </a:r>
            <a:r>
              <a:rPr lang="en-US" sz="2800" b="1" dirty="0"/>
              <a:t>Barker (2008)  </a:t>
            </a:r>
            <a:r>
              <a:rPr lang="id-ID" sz="2800" b="1" dirty="0"/>
              <a:t>“dampak buruk peningkatan lemak yang cepat setelah usi</a:t>
            </a:r>
            <a:r>
              <a:rPr lang="en-US" sz="2800" b="1" dirty="0"/>
              <a:t>a</a:t>
            </a:r>
            <a:r>
              <a:rPr lang="id-ID" sz="2800" b="1" dirty="0"/>
              <a:t> dua tahun adalah penyakit kronik pada usia dewasa” (halaman 157).  </a:t>
            </a:r>
          </a:p>
        </p:txBody>
      </p:sp>
    </p:spTree>
    <p:extLst>
      <p:ext uri="{BB962C8B-B14F-4D97-AF65-F5344CB8AC3E}">
        <p14:creationId xmlns:p14="http://schemas.microsoft.com/office/powerpoint/2010/main" val="1398804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6247864"/>
          </a:xfrm>
          <a:prstGeom prst="rect">
            <a:avLst/>
          </a:prstGeom>
          <a:noFill/>
        </p:spPr>
        <p:txBody>
          <a:bodyPr wrap="square" rtlCol="0">
            <a:spAutoFit/>
          </a:bodyPr>
          <a:lstStyle/>
          <a:p>
            <a:r>
              <a:rPr lang="id-ID" sz="2800" b="1" dirty="0" smtClean="0"/>
              <a:t>Menurut </a:t>
            </a:r>
            <a:r>
              <a:rPr lang="en-US" sz="2800" b="1" dirty="0" smtClean="0"/>
              <a:t>Barker (2008)  </a:t>
            </a:r>
            <a:r>
              <a:rPr lang="en-US" sz="2800" b="1" dirty="0" err="1" smtClean="0"/>
              <a:t>ada</a:t>
            </a:r>
            <a:r>
              <a:rPr lang="en-US" sz="2800" b="1" dirty="0" smtClean="0"/>
              <a:t> </a:t>
            </a:r>
            <a:r>
              <a:rPr lang="en-US" sz="2800" b="1" dirty="0" err="1" smtClean="0"/>
              <a:t>dua</a:t>
            </a:r>
            <a:r>
              <a:rPr lang="en-US" sz="2800" b="1" dirty="0" smtClean="0"/>
              <a:t> </a:t>
            </a:r>
            <a:r>
              <a:rPr lang="en-US" sz="2800" b="1" dirty="0" err="1" smtClean="0"/>
              <a:t>fenomena</a:t>
            </a:r>
            <a:r>
              <a:rPr lang="en-US" sz="2800" b="1" dirty="0" smtClean="0"/>
              <a:t> </a:t>
            </a:r>
            <a:r>
              <a:rPr lang="en-US" sz="2800" b="1" dirty="0" err="1" smtClean="0"/>
              <a:t>terjadinya</a:t>
            </a:r>
            <a:r>
              <a:rPr lang="en-US" sz="2800" b="1" dirty="0" smtClean="0"/>
              <a:t> </a:t>
            </a:r>
            <a:r>
              <a:rPr lang="en-US" sz="2800" b="1" dirty="0" err="1" smtClean="0"/>
              <a:t>penyakit</a:t>
            </a:r>
            <a:r>
              <a:rPr lang="en-US" sz="2800" b="1" dirty="0" smtClean="0"/>
              <a:t> </a:t>
            </a:r>
            <a:r>
              <a:rPr lang="en-US" sz="2800" b="1" dirty="0" err="1" smtClean="0"/>
              <a:t>kronik</a:t>
            </a:r>
            <a:r>
              <a:rPr lang="en-US" sz="2800" b="1" dirty="0" smtClean="0"/>
              <a:t> </a:t>
            </a:r>
            <a:r>
              <a:rPr lang="en-US" sz="2800" b="1" dirty="0" err="1" smtClean="0"/>
              <a:t>dikala</a:t>
            </a:r>
            <a:r>
              <a:rPr lang="en-US" sz="2800" b="1" dirty="0" smtClean="0"/>
              <a:t> </a:t>
            </a:r>
            <a:r>
              <a:rPr lang="en-US" sz="2800" b="1" dirty="0" err="1" smtClean="0"/>
              <a:t>usia</a:t>
            </a:r>
            <a:r>
              <a:rPr lang="en-US" sz="2800" b="1" dirty="0" smtClean="0"/>
              <a:t> </a:t>
            </a:r>
            <a:r>
              <a:rPr lang="en-US" sz="2800" b="1" dirty="0" err="1" smtClean="0"/>
              <a:t>dewasa</a:t>
            </a:r>
            <a:r>
              <a:rPr lang="en-US" sz="2800" b="1" dirty="0" smtClean="0"/>
              <a:t> </a:t>
            </a:r>
            <a:r>
              <a:rPr lang="en-US" sz="2800" b="1" dirty="0" err="1" smtClean="0"/>
              <a:t>akibat</a:t>
            </a:r>
            <a:r>
              <a:rPr lang="en-US" sz="2800" b="1" dirty="0" smtClean="0"/>
              <a:t> </a:t>
            </a:r>
            <a:r>
              <a:rPr lang="en-US" sz="2800" b="1" dirty="0" err="1" smtClean="0"/>
              <a:t>kekurangan</a:t>
            </a:r>
            <a:r>
              <a:rPr lang="en-US" sz="2800" b="1" dirty="0" smtClean="0"/>
              <a:t> </a:t>
            </a:r>
            <a:r>
              <a:rPr lang="en-US" sz="2800" b="1" dirty="0" err="1" smtClean="0"/>
              <a:t>gizi</a:t>
            </a:r>
            <a:r>
              <a:rPr lang="en-US" sz="2800" b="1" dirty="0" smtClean="0"/>
              <a:t> </a:t>
            </a:r>
            <a:r>
              <a:rPr lang="en-US" sz="2800" b="1" dirty="0" err="1" smtClean="0"/>
              <a:t>pada</a:t>
            </a:r>
            <a:r>
              <a:rPr lang="en-US" sz="2800" b="1" dirty="0" smtClean="0"/>
              <a:t> masa </a:t>
            </a:r>
            <a:r>
              <a:rPr lang="en-US" sz="2800" b="1" dirty="0" err="1" smtClean="0"/>
              <a:t>janin</a:t>
            </a:r>
            <a:r>
              <a:rPr lang="en-US" sz="2800" b="1" dirty="0" smtClean="0"/>
              <a:t> </a:t>
            </a:r>
            <a:r>
              <a:rPr lang="en-US" sz="2800" b="1" dirty="0" err="1" smtClean="0"/>
              <a:t>dan</a:t>
            </a:r>
            <a:r>
              <a:rPr lang="en-US" sz="2800" b="1" dirty="0" smtClean="0"/>
              <a:t> </a:t>
            </a:r>
            <a:r>
              <a:rPr lang="id-ID" sz="2800" b="1" dirty="0" smtClean="0"/>
              <a:t>usia dini</a:t>
            </a:r>
            <a:r>
              <a:rPr lang="en-US" sz="2800" b="1" dirty="0" smtClean="0"/>
              <a:t>, </a:t>
            </a:r>
            <a:r>
              <a:rPr lang="id-ID" sz="2800" b="1" dirty="0" smtClean="0"/>
              <a:t> yaitu</a:t>
            </a:r>
            <a:r>
              <a:rPr lang="en-US" sz="2800" b="1" dirty="0" smtClean="0"/>
              <a:t>: </a:t>
            </a:r>
          </a:p>
          <a:p>
            <a:r>
              <a:rPr lang="en-US" sz="2800" b="1" dirty="0" smtClean="0"/>
              <a:t>“</a:t>
            </a:r>
            <a:r>
              <a:rPr lang="en-US" sz="2800" b="1" dirty="0" err="1" smtClean="0"/>
              <a:t>Fenomena</a:t>
            </a:r>
            <a:r>
              <a:rPr lang="en-US" sz="2800" b="1" dirty="0" smtClean="0"/>
              <a:t> </a:t>
            </a:r>
            <a:r>
              <a:rPr lang="en-US" sz="2800" b="1" dirty="0" err="1" smtClean="0"/>
              <a:t>pertama</a:t>
            </a:r>
            <a:r>
              <a:rPr lang="en-US" sz="2800" b="1" dirty="0" smtClean="0"/>
              <a:t> </a:t>
            </a:r>
            <a:r>
              <a:rPr lang="en-US" sz="2800" b="1" dirty="0" err="1" smtClean="0"/>
              <a:t>adalah</a:t>
            </a:r>
            <a:r>
              <a:rPr lang="en-US" sz="2800" b="1" dirty="0" smtClean="0"/>
              <a:t> </a:t>
            </a:r>
            <a:r>
              <a:rPr lang="en-US" sz="2800" b="1" dirty="0" err="1" smtClean="0"/>
              <a:t>plastisitas</a:t>
            </a:r>
            <a:r>
              <a:rPr lang="en-US" sz="2800" b="1" dirty="0" smtClean="0"/>
              <a:t> </a:t>
            </a:r>
            <a:r>
              <a:rPr lang="en-US" sz="2800" b="1" dirty="0" err="1" smtClean="0"/>
              <a:t>selama</a:t>
            </a:r>
            <a:r>
              <a:rPr lang="en-US" sz="2800" b="1" dirty="0" smtClean="0"/>
              <a:t> masa </a:t>
            </a:r>
            <a:r>
              <a:rPr lang="en-US" sz="2800" b="1" dirty="0" err="1" smtClean="0"/>
              <a:t>perkembangan</a:t>
            </a:r>
            <a:r>
              <a:rPr lang="en-US" sz="2800" b="1" dirty="0" smtClean="0"/>
              <a:t> (</a:t>
            </a:r>
            <a:r>
              <a:rPr lang="en-US" sz="2800" b="1" i="1" dirty="0" smtClean="0"/>
              <a:t>plasticity during development</a:t>
            </a:r>
            <a:r>
              <a:rPr lang="en-US" sz="2800" b="1" dirty="0" smtClean="0"/>
              <a:t>), </a:t>
            </a:r>
            <a:r>
              <a:rPr lang="en-US" sz="2800" b="1" dirty="0" err="1" smtClean="0"/>
              <a:t>yaitu</a:t>
            </a:r>
            <a:r>
              <a:rPr lang="en-US" sz="2800" b="1" dirty="0" smtClean="0"/>
              <a:t> </a:t>
            </a:r>
            <a:r>
              <a:rPr lang="en-US" sz="2800" b="1" dirty="0" err="1" smtClean="0"/>
              <a:t>cara</a:t>
            </a:r>
            <a:r>
              <a:rPr lang="en-US" sz="2800" b="1" dirty="0" smtClean="0"/>
              <a:t> </a:t>
            </a:r>
            <a:r>
              <a:rPr lang="en-US" sz="2800" b="1" dirty="0" err="1" smtClean="0"/>
              <a:t>setiap</a:t>
            </a:r>
            <a:r>
              <a:rPr lang="en-US" sz="2800" b="1" dirty="0" smtClean="0"/>
              <a:t> </a:t>
            </a:r>
            <a:r>
              <a:rPr lang="en-US" sz="2800" b="1" dirty="0" err="1" smtClean="0"/>
              <a:t>individu</a:t>
            </a:r>
            <a:r>
              <a:rPr lang="en-US" sz="2800" b="1" dirty="0" smtClean="0"/>
              <a:t> </a:t>
            </a:r>
            <a:r>
              <a:rPr lang="en-US" sz="2800" b="1" dirty="0" err="1" smtClean="0"/>
              <a:t>merespon</a:t>
            </a:r>
            <a:r>
              <a:rPr lang="en-US" sz="2800" b="1" dirty="0" smtClean="0"/>
              <a:t> </a:t>
            </a:r>
            <a:r>
              <a:rPr lang="en-US" sz="2800" b="1" dirty="0" err="1" smtClean="0"/>
              <a:t>kondisi</a:t>
            </a:r>
            <a:r>
              <a:rPr lang="en-US" sz="2800" b="1" dirty="0" smtClean="0"/>
              <a:t> </a:t>
            </a:r>
            <a:r>
              <a:rPr lang="en-US" sz="2800" b="1" dirty="0" err="1" smtClean="0"/>
              <a:t>perkembangannya</a:t>
            </a:r>
            <a:r>
              <a:rPr lang="en-US" sz="2800" b="1" dirty="0" smtClean="0"/>
              <a:t> </a:t>
            </a:r>
            <a:r>
              <a:rPr lang="en-US" sz="2800" b="1" dirty="0" err="1" smtClean="0"/>
              <a:t>sebelum</a:t>
            </a:r>
            <a:r>
              <a:rPr lang="en-US" sz="2800" b="1" dirty="0" smtClean="0"/>
              <a:t> </a:t>
            </a:r>
            <a:r>
              <a:rPr lang="en-US" sz="2800" b="1" dirty="0" err="1" smtClean="0"/>
              <a:t>dan</a:t>
            </a:r>
            <a:r>
              <a:rPr lang="en-US" sz="2800" b="1" dirty="0" smtClean="0"/>
              <a:t> </a:t>
            </a:r>
            <a:r>
              <a:rPr lang="en-US" sz="2800" b="1" dirty="0" err="1" smtClean="0"/>
              <a:t>sesudah</a:t>
            </a:r>
            <a:r>
              <a:rPr lang="en-US" sz="2800" b="1" dirty="0" smtClean="0"/>
              <a:t> </a:t>
            </a:r>
            <a:r>
              <a:rPr lang="en-US" sz="2800" b="1" dirty="0" err="1" smtClean="0"/>
              <a:t>kelahiran</a:t>
            </a:r>
            <a:r>
              <a:rPr lang="en-US" sz="2800" b="1" dirty="0" smtClean="0"/>
              <a:t>. </a:t>
            </a:r>
            <a:r>
              <a:rPr lang="en-US" sz="2800" b="1" dirty="0" err="1" smtClean="0"/>
              <a:t>Kekurangan</a:t>
            </a:r>
            <a:r>
              <a:rPr lang="en-US" sz="2800" b="1" dirty="0" smtClean="0"/>
              <a:t> </a:t>
            </a:r>
            <a:r>
              <a:rPr lang="en-US" sz="2800" b="1" dirty="0" err="1" smtClean="0"/>
              <a:t>gizi</a:t>
            </a:r>
            <a:r>
              <a:rPr lang="en-US" sz="2800" b="1" dirty="0" smtClean="0"/>
              <a:t>  </a:t>
            </a:r>
            <a:r>
              <a:rPr lang="en-US" sz="2800" b="1" dirty="0" err="1" smtClean="0"/>
              <a:t>selama</a:t>
            </a:r>
            <a:r>
              <a:rPr lang="en-US" sz="2800" b="1" dirty="0" smtClean="0"/>
              <a:t> masa </a:t>
            </a:r>
            <a:r>
              <a:rPr lang="en-US" sz="2800" b="1" dirty="0" err="1" smtClean="0"/>
              <a:t>perkembangan</a:t>
            </a:r>
            <a:r>
              <a:rPr lang="en-US" sz="2800" b="1" dirty="0" smtClean="0"/>
              <a:t> </a:t>
            </a:r>
            <a:r>
              <a:rPr lang="en-US" sz="2800" b="1" dirty="0" err="1" smtClean="0"/>
              <a:t>ini</a:t>
            </a:r>
            <a:r>
              <a:rPr lang="en-US" sz="2800" b="1" dirty="0" smtClean="0"/>
              <a:t>  </a:t>
            </a:r>
            <a:r>
              <a:rPr lang="en-US" sz="2800" b="1" dirty="0" err="1" smtClean="0"/>
              <a:t>akan</a:t>
            </a:r>
            <a:r>
              <a:rPr lang="en-US" sz="2800" b="1" dirty="0" smtClean="0"/>
              <a:t> </a:t>
            </a:r>
            <a:r>
              <a:rPr lang="en-US" sz="2800" b="1" dirty="0" err="1" smtClean="0"/>
              <a:t>berdampak</a:t>
            </a:r>
            <a:r>
              <a:rPr lang="en-US" sz="2800" b="1" dirty="0" smtClean="0"/>
              <a:t> </a:t>
            </a:r>
            <a:r>
              <a:rPr lang="en-US" sz="2800" b="1" dirty="0" err="1" smtClean="0"/>
              <a:t>buruk</a:t>
            </a:r>
            <a:r>
              <a:rPr lang="en-US" sz="2800" b="1" dirty="0" smtClean="0"/>
              <a:t> </a:t>
            </a:r>
            <a:r>
              <a:rPr lang="en-US" sz="2800" b="1" dirty="0" err="1" smtClean="0"/>
              <a:t>pada</a:t>
            </a:r>
            <a:r>
              <a:rPr lang="en-US" sz="2800" b="1" dirty="0" smtClean="0"/>
              <a:t> </a:t>
            </a:r>
            <a:r>
              <a:rPr lang="en-US" sz="2800" b="1" dirty="0" err="1" smtClean="0"/>
              <a:t>kecacatan</a:t>
            </a:r>
            <a:r>
              <a:rPr lang="en-US" sz="2800" b="1" dirty="0" smtClean="0"/>
              <a:t> (</a:t>
            </a:r>
            <a:r>
              <a:rPr lang="en-US" sz="2800" b="1" i="1" dirty="0" smtClean="0"/>
              <a:t>disability</a:t>
            </a:r>
            <a:r>
              <a:rPr lang="en-US" sz="2800" b="1" dirty="0" smtClean="0"/>
              <a:t>) </a:t>
            </a:r>
            <a:r>
              <a:rPr lang="en-US" sz="2800" b="1" dirty="0" err="1" smtClean="0"/>
              <a:t>dan</a:t>
            </a:r>
            <a:r>
              <a:rPr lang="en-US" sz="2800" b="1" dirty="0" smtClean="0"/>
              <a:t> </a:t>
            </a:r>
            <a:r>
              <a:rPr lang="en-US" sz="2800" b="1" dirty="0" err="1" smtClean="0"/>
              <a:t>kematian</a:t>
            </a:r>
            <a:r>
              <a:rPr lang="en-US" sz="2800" b="1" dirty="0" smtClean="0"/>
              <a:t>. </a:t>
            </a:r>
            <a:r>
              <a:rPr lang="en-US" sz="2800" b="1" dirty="0" err="1" smtClean="0"/>
              <a:t>Fenomena</a:t>
            </a:r>
            <a:r>
              <a:rPr lang="en-US" sz="2800" b="1" dirty="0" smtClean="0"/>
              <a:t> </a:t>
            </a:r>
            <a:r>
              <a:rPr lang="en-US" sz="2800" b="1" dirty="0" err="1" smtClean="0"/>
              <a:t>kedua</a:t>
            </a:r>
            <a:r>
              <a:rPr lang="en-US" sz="2800" b="1" dirty="0" smtClean="0"/>
              <a:t> </a:t>
            </a:r>
            <a:r>
              <a:rPr lang="en-US" sz="2800" b="1" dirty="0" err="1" smtClean="0"/>
              <a:t>adalah</a:t>
            </a:r>
            <a:r>
              <a:rPr lang="en-US" sz="2800" b="1" dirty="0" smtClean="0"/>
              <a:t> </a:t>
            </a:r>
            <a:r>
              <a:rPr lang="en-US" sz="2800" b="1" dirty="0" err="1" smtClean="0"/>
              <a:t>pertumbuhan</a:t>
            </a:r>
            <a:r>
              <a:rPr lang="en-US" sz="2800" b="1" dirty="0" smtClean="0"/>
              <a:t> </a:t>
            </a:r>
            <a:r>
              <a:rPr lang="en-US" sz="2800" b="1" dirty="0" err="1" smtClean="0"/>
              <a:t>kompensasi</a:t>
            </a:r>
            <a:r>
              <a:rPr lang="en-US" sz="2800" b="1" dirty="0" smtClean="0"/>
              <a:t> (</a:t>
            </a:r>
            <a:r>
              <a:rPr lang="en-US" sz="2800" b="1" i="1" dirty="0" smtClean="0"/>
              <a:t>compensatory growth),</a:t>
            </a:r>
            <a:r>
              <a:rPr lang="en-US" sz="2800" b="1" dirty="0" smtClean="0"/>
              <a:t> </a:t>
            </a:r>
            <a:r>
              <a:rPr lang="en-US" sz="2800" b="1" dirty="0" err="1" smtClean="0"/>
              <a:t>yaitu</a:t>
            </a:r>
            <a:r>
              <a:rPr lang="en-US" sz="2800" b="1" dirty="0" smtClean="0"/>
              <a:t> </a:t>
            </a:r>
            <a:r>
              <a:rPr lang="en-US" sz="2800" b="1" dirty="0" err="1" smtClean="0"/>
              <a:t>kemampuan</a:t>
            </a:r>
            <a:r>
              <a:rPr lang="en-US" sz="2800" b="1" dirty="0" smtClean="0"/>
              <a:t> </a:t>
            </a:r>
            <a:r>
              <a:rPr lang="en-US" sz="2800" b="1" dirty="0" err="1" smtClean="0"/>
              <a:t>untuk</a:t>
            </a:r>
            <a:r>
              <a:rPr lang="en-US" sz="2800" b="1" dirty="0" smtClean="0"/>
              <a:t> </a:t>
            </a:r>
            <a:r>
              <a:rPr lang="en-US" sz="2800" b="1" dirty="0" err="1" smtClean="0"/>
              <a:t>tumbuh</a:t>
            </a:r>
            <a:r>
              <a:rPr lang="en-US" sz="2800" b="1" dirty="0"/>
              <a:t> </a:t>
            </a:r>
            <a:r>
              <a:rPr lang="en-US" sz="2800" b="1" dirty="0" err="1" smtClean="0"/>
              <a:t>pesat</a:t>
            </a:r>
            <a:r>
              <a:rPr lang="en-US" sz="2800" b="1" dirty="0" smtClean="0"/>
              <a:t> </a:t>
            </a:r>
            <a:r>
              <a:rPr lang="en-US" sz="2800" b="1" dirty="0" err="1" smtClean="0"/>
              <a:t>setelah</a:t>
            </a:r>
            <a:r>
              <a:rPr lang="en-US" sz="2800" b="1" dirty="0" smtClean="0"/>
              <a:t> </a:t>
            </a:r>
            <a:r>
              <a:rPr lang="en-US" sz="2800" b="1" dirty="0" err="1" smtClean="0"/>
              <a:t>periode</a:t>
            </a:r>
            <a:r>
              <a:rPr lang="en-US" sz="2800" b="1" dirty="0" smtClean="0"/>
              <a:t> </a:t>
            </a:r>
            <a:r>
              <a:rPr lang="en-US" sz="2800" b="1" dirty="0" err="1" smtClean="0"/>
              <a:t>kekurangan</a:t>
            </a:r>
            <a:r>
              <a:rPr lang="en-US" sz="2800" b="1" dirty="0" smtClean="0"/>
              <a:t> </a:t>
            </a:r>
            <a:r>
              <a:rPr lang="en-US" sz="2800" b="1" dirty="0" err="1" smtClean="0"/>
              <a:t>gizi</a:t>
            </a:r>
            <a:r>
              <a:rPr lang="en-US" sz="2800" b="1" dirty="0" smtClean="0"/>
              <a:t> </a:t>
            </a:r>
            <a:r>
              <a:rPr lang="en-US" sz="2800" b="1" dirty="0" err="1" smtClean="0"/>
              <a:t>dan</a:t>
            </a:r>
            <a:r>
              <a:rPr lang="en-US" sz="2800" b="1" dirty="0" smtClean="0"/>
              <a:t> </a:t>
            </a:r>
            <a:r>
              <a:rPr lang="en-US" sz="2800" b="1" dirty="0" err="1" smtClean="0"/>
              <a:t>pertumbuhan</a:t>
            </a:r>
            <a:r>
              <a:rPr lang="en-US" sz="2800" b="1" dirty="0" smtClean="0"/>
              <a:t> yang </a:t>
            </a:r>
            <a:r>
              <a:rPr lang="en-US" sz="2800" b="1" dirty="0" err="1" smtClean="0"/>
              <a:t>melambat</a:t>
            </a:r>
            <a:r>
              <a:rPr lang="en-US" sz="2800" b="1" dirty="0" smtClean="0"/>
              <a:t>” (</a:t>
            </a:r>
            <a:r>
              <a:rPr lang="id-ID" sz="2800" b="1" dirty="0" smtClean="0"/>
              <a:t>halaman</a:t>
            </a:r>
            <a:r>
              <a:rPr lang="en-US" sz="2800" b="1" dirty="0" smtClean="0"/>
              <a:t> 157).</a:t>
            </a:r>
            <a:endParaRPr lang="id-ID" sz="2800" b="1" dirty="0" smtClean="0"/>
          </a:p>
          <a:p>
            <a:endParaRPr lang="id-ID" b="1" dirty="0" smtClean="0"/>
          </a:p>
          <a:p>
            <a:endParaRPr lang="id-ID" dirty="0"/>
          </a:p>
        </p:txBody>
      </p:sp>
    </p:spTree>
    <p:extLst>
      <p:ext uri="{BB962C8B-B14F-4D97-AF65-F5344CB8AC3E}">
        <p14:creationId xmlns:p14="http://schemas.microsoft.com/office/powerpoint/2010/main" val="22010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4401205"/>
          </a:xfrm>
          <a:prstGeom prst="rect">
            <a:avLst/>
          </a:prstGeom>
          <a:noFill/>
        </p:spPr>
        <p:txBody>
          <a:bodyPr wrap="square" rtlCol="0">
            <a:spAutoFit/>
          </a:bodyPr>
          <a:lstStyle/>
          <a:p>
            <a:r>
              <a:rPr lang="en-US" sz="2800" b="1" dirty="0" err="1"/>
              <a:t>Tanpa</a:t>
            </a:r>
            <a:r>
              <a:rPr lang="en-US" sz="2800" b="1" dirty="0"/>
              <a:t> </a:t>
            </a:r>
            <a:r>
              <a:rPr lang="en-US" sz="2800" b="1" dirty="0" err="1"/>
              <a:t>kaji</a:t>
            </a:r>
            <a:r>
              <a:rPr lang="en-US" sz="2800" b="1" dirty="0"/>
              <a:t> </a:t>
            </a:r>
            <a:r>
              <a:rPr lang="en-US" sz="2800" b="1" dirty="0" err="1"/>
              <a:t>pustaka</a:t>
            </a:r>
            <a:r>
              <a:rPr lang="en-US" sz="2800" b="1" dirty="0"/>
              <a:t> </a:t>
            </a:r>
            <a:r>
              <a:rPr lang="en-US" sz="2800" b="1" dirty="0" err="1" smtClean="0"/>
              <a:t>tidak</a:t>
            </a:r>
            <a:r>
              <a:rPr lang="en-US" sz="2800" b="1" dirty="0" smtClean="0"/>
              <a:t> </a:t>
            </a:r>
            <a:r>
              <a:rPr lang="en-US" sz="2800" b="1" dirty="0" err="1"/>
              <a:t>mungkin</a:t>
            </a:r>
            <a:r>
              <a:rPr lang="en-US" sz="2800" b="1" dirty="0"/>
              <a:t> </a:t>
            </a:r>
            <a:r>
              <a:rPr lang="en-US" sz="2800" b="1" dirty="0" err="1"/>
              <a:t>peneliti</a:t>
            </a:r>
            <a:r>
              <a:rPr lang="en-US" sz="2800" b="1" dirty="0"/>
              <a:t> </a:t>
            </a:r>
            <a:r>
              <a:rPr lang="en-US" sz="2800" b="1" dirty="0" err="1"/>
              <a:t>dapat</a:t>
            </a:r>
            <a:r>
              <a:rPr lang="en-US" sz="2800" b="1" dirty="0"/>
              <a:t> </a:t>
            </a:r>
            <a:r>
              <a:rPr lang="en-US" sz="2800" b="1" dirty="0" err="1"/>
              <a:t>menetapkan</a:t>
            </a:r>
            <a:r>
              <a:rPr lang="en-US" sz="2800" b="1" dirty="0"/>
              <a:t> </a:t>
            </a:r>
            <a:r>
              <a:rPr lang="en-US" sz="2800" b="1" dirty="0" err="1"/>
              <a:t>tujuan</a:t>
            </a:r>
            <a:r>
              <a:rPr lang="en-US" sz="2800" b="1" dirty="0"/>
              <a:t> </a:t>
            </a:r>
            <a:r>
              <a:rPr lang="en-US" sz="2800" b="1" dirty="0" err="1"/>
              <a:t>penelitian</a:t>
            </a:r>
            <a:r>
              <a:rPr lang="en-US" sz="2800" b="1" dirty="0"/>
              <a:t> </a:t>
            </a:r>
            <a:r>
              <a:rPr lang="en-US" sz="2800" b="1" dirty="0" err="1"/>
              <a:t>dengan</a:t>
            </a:r>
            <a:r>
              <a:rPr lang="en-US" sz="2800" b="1" dirty="0"/>
              <a:t> </a:t>
            </a:r>
            <a:r>
              <a:rPr lang="en-US" sz="2800" b="1" dirty="0" err="1"/>
              <a:t>tajam</a:t>
            </a:r>
            <a:r>
              <a:rPr lang="en-US" sz="2800" b="1" dirty="0"/>
              <a:t>,  </a:t>
            </a:r>
            <a:r>
              <a:rPr lang="en-US" sz="2800" b="1" dirty="0" err="1"/>
              <a:t>dan</a:t>
            </a:r>
            <a:r>
              <a:rPr lang="en-US" sz="2800" b="1" dirty="0"/>
              <a:t> </a:t>
            </a:r>
            <a:r>
              <a:rPr lang="en-US" sz="2800" b="1" dirty="0" err="1"/>
              <a:t>berbeda</a:t>
            </a:r>
            <a:r>
              <a:rPr lang="en-US" sz="2800" b="1" dirty="0"/>
              <a:t> </a:t>
            </a:r>
            <a:r>
              <a:rPr lang="en-US" sz="2800" b="1" dirty="0" err="1"/>
              <a:t>serta</a:t>
            </a:r>
            <a:r>
              <a:rPr lang="en-US" sz="2800" b="1" dirty="0"/>
              <a:t> </a:t>
            </a:r>
            <a:r>
              <a:rPr lang="en-US" sz="2800" b="1" dirty="0" err="1"/>
              <a:t>lebih</a:t>
            </a:r>
            <a:r>
              <a:rPr lang="en-US" sz="2800" b="1" dirty="0"/>
              <a:t> </a:t>
            </a:r>
            <a:r>
              <a:rPr lang="en-US" sz="2800" b="1" dirty="0" err="1"/>
              <a:t>inovatif</a:t>
            </a:r>
            <a:r>
              <a:rPr lang="en-US" sz="2800" b="1" dirty="0"/>
              <a:t> </a:t>
            </a:r>
            <a:r>
              <a:rPr lang="en-US" sz="2800" b="1" dirty="0" err="1"/>
              <a:t>dibanding</a:t>
            </a:r>
            <a:r>
              <a:rPr lang="en-US" sz="2800" b="1" dirty="0"/>
              <a:t> </a:t>
            </a:r>
            <a:r>
              <a:rPr lang="en-US" sz="2800" b="1" dirty="0" err="1"/>
              <a:t>penelitian</a:t>
            </a:r>
            <a:r>
              <a:rPr lang="en-US" sz="2800" b="1" dirty="0"/>
              <a:t> </a:t>
            </a:r>
            <a:r>
              <a:rPr lang="en-US" sz="2800" b="1" dirty="0" err="1"/>
              <a:t>sebelumnya</a:t>
            </a:r>
            <a:r>
              <a:rPr lang="en-US" sz="2800" b="1" dirty="0"/>
              <a:t>. </a:t>
            </a:r>
            <a:endParaRPr lang="en-US" sz="2800" b="1" dirty="0" smtClean="0"/>
          </a:p>
          <a:p>
            <a:endParaRPr lang="en-US" sz="2800" b="1" dirty="0"/>
          </a:p>
          <a:p>
            <a:r>
              <a:rPr lang="en-US" sz="2800" b="1" dirty="0" err="1" smtClean="0"/>
              <a:t>Juga</a:t>
            </a:r>
            <a:r>
              <a:rPr lang="en-US" sz="2800" b="1" dirty="0" smtClean="0"/>
              <a:t> </a:t>
            </a:r>
            <a:r>
              <a:rPr lang="en-US" sz="2800" b="1" dirty="0" err="1"/>
              <a:t>tanpa</a:t>
            </a:r>
            <a:r>
              <a:rPr lang="en-US" sz="2800" b="1" dirty="0"/>
              <a:t> </a:t>
            </a:r>
            <a:r>
              <a:rPr lang="en-US" sz="2800" b="1" dirty="0" err="1"/>
              <a:t>tinjauan</a:t>
            </a:r>
            <a:r>
              <a:rPr lang="en-US" sz="2800" b="1" dirty="0"/>
              <a:t> </a:t>
            </a:r>
            <a:r>
              <a:rPr lang="en-US" sz="2800" b="1" dirty="0" err="1"/>
              <a:t>pustaka</a:t>
            </a:r>
            <a:r>
              <a:rPr lang="en-US" sz="2800" b="1" dirty="0"/>
              <a:t> </a:t>
            </a:r>
            <a:r>
              <a:rPr lang="en-US" sz="2800" b="1" dirty="0" err="1"/>
              <a:t>tidak</a:t>
            </a:r>
            <a:r>
              <a:rPr lang="en-US" sz="2800" b="1" dirty="0"/>
              <a:t> </a:t>
            </a:r>
            <a:r>
              <a:rPr lang="en-US" sz="2800" b="1" dirty="0" err="1"/>
              <a:t>mungkin</a:t>
            </a:r>
            <a:r>
              <a:rPr lang="en-US" sz="2800" b="1" dirty="0"/>
              <a:t> </a:t>
            </a:r>
            <a:r>
              <a:rPr lang="en-US" sz="2800" b="1" dirty="0" err="1"/>
              <a:t>peneliti</a:t>
            </a:r>
            <a:r>
              <a:rPr lang="en-US" sz="2800" b="1" dirty="0"/>
              <a:t> </a:t>
            </a:r>
            <a:r>
              <a:rPr lang="en-US" sz="2800" b="1" dirty="0" err="1"/>
              <a:t>dapat</a:t>
            </a:r>
            <a:r>
              <a:rPr lang="en-US" sz="2800" b="1" dirty="0"/>
              <a:t> </a:t>
            </a:r>
            <a:r>
              <a:rPr lang="en-US" sz="2800" b="1" dirty="0" err="1"/>
              <a:t>merumuskan</a:t>
            </a:r>
            <a:r>
              <a:rPr lang="en-US" sz="2800" b="1" dirty="0"/>
              <a:t>  </a:t>
            </a:r>
            <a:r>
              <a:rPr lang="en-US" sz="2800" b="1" dirty="0" err="1"/>
              <a:t>disain</a:t>
            </a:r>
            <a:r>
              <a:rPr lang="en-US" sz="2800" b="1" dirty="0"/>
              <a:t> </a:t>
            </a:r>
            <a:r>
              <a:rPr lang="en-US" sz="2800" b="1" dirty="0" err="1"/>
              <a:t>dan</a:t>
            </a:r>
            <a:r>
              <a:rPr lang="en-US" sz="2800" b="1" dirty="0"/>
              <a:t> </a:t>
            </a:r>
            <a:r>
              <a:rPr lang="en-US" sz="2800" b="1" dirty="0" err="1"/>
              <a:t>metode</a:t>
            </a:r>
            <a:r>
              <a:rPr lang="en-US" sz="2800" b="1" dirty="0"/>
              <a:t> </a:t>
            </a:r>
            <a:r>
              <a:rPr lang="en-US" sz="2800" b="1" dirty="0" err="1"/>
              <a:t>penelitian</a:t>
            </a:r>
            <a:r>
              <a:rPr lang="en-US" sz="2800" b="1" dirty="0"/>
              <a:t> </a:t>
            </a:r>
            <a:r>
              <a:rPr lang="en-US" sz="2800" b="1" dirty="0" err="1"/>
              <a:t>dengan</a:t>
            </a:r>
            <a:r>
              <a:rPr lang="en-US" sz="2800" b="1" dirty="0"/>
              <a:t> </a:t>
            </a:r>
            <a:r>
              <a:rPr lang="en-US" sz="2800" b="1" dirty="0" err="1"/>
              <a:t>kokoh</a:t>
            </a:r>
            <a:r>
              <a:rPr lang="en-US" sz="2800" b="1" dirty="0"/>
              <a:t>  (</a:t>
            </a:r>
            <a:r>
              <a:rPr lang="en-US" sz="2800" b="1" i="1" dirty="0"/>
              <a:t>robust</a:t>
            </a:r>
            <a:r>
              <a:rPr lang="en-US" sz="2800" b="1" dirty="0"/>
              <a:t>)  </a:t>
            </a:r>
            <a:r>
              <a:rPr lang="en-US" sz="2800" b="1" dirty="0" err="1"/>
              <a:t>bahkan</a:t>
            </a:r>
            <a:r>
              <a:rPr lang="en-US" sz="2800" b="1" dirty="0"/>
              <a:t> </a:t>
            </a:r>
            <a:r>
              <a:rPr lang="en-US" sz="2800" b="1" dirty="0" err="1"/>
              <a:t>lebih</a:t>
            </a:r>
            <a:r>
              <a:rPr lang="en-US" sz="2800" b="1" dirty="0"/>
              <a:t> </a:t>
            </a:r>
            <a:r>
              <a:rPr lang="en-US" sz="2800" b="1" dirty="0" err="1"/>
              <a:t>kokoh</a:t>
            </a:r>
            <a:r>
              <a:rPr lang="en-US" sz="2800" b="1" dirty="0"/>
              <a:t> </a:t>
            </a:r>
            <a:r>
              <a:rPr lang="en-US" sz="2800" b="1" dirty="0" err="1"/>
              <a:t>dibanding</a:t>
            </a:r>
            <a:r>
              <a:rPr lang="en-US" sz="2800" b="1" dirty="0"/>
              <a:t> </a:t>
            </a:r>
            <a:r>
              <a:rPr lang="en-US" sz="2800" b="1" dirty="0" err="1"/>
              <a:t>penelitian</a:t>
            </a:r>
            <a:r>
              <a:rPr lang="en-US" sz="2800" b="1" dirty="0"/>
              <a:t>  </a:t>
            </a:r>
            <a:r>
              <a:rPr lang="en-US" sz="2800" b="1" dirty="0" err="1"/>
              <a:t>sebelumnya</a:t>
            </a:r>
            <a:r>
              <a:rPr lang="en-US" sz="2800" b="1" dirty="0"/>
              <a:t>, </a:t>
            </a:r>
            <a:r>
              <a:rPr lang="en-US" sz="2800" b="1" dirty="0" err="1"/>
              <a:t>dan</a:t>
            </a:r>
            <a:r>
              <a:rPr lang="en-US" sz="2800" b="1" dirty="0"/>
              <a:t> </a:t>
            </a:r>
            <a:r>
              <a:rPr lang="en-US" sz="2800" b="1" dirty="0" err="1"/>
              <a:t>mendiskusikan</a:t>
            </a:r>
            <a:r>
              <a:rPr lang="en-US" sz="2800" b="1" dirty="0"/>
              <a:t> </a:t>
            </a:r>
            <a:r>
              <a:rPr lang="en-US" sz="2800" b="1" dirty="0" err="1"/>
              <a:t>hasilnya</a:t>
            </a:r>
            <a:r>
              <a:rPr lang="en-US" sz="2800" b="1" dirty="0"/>
              <a:t> </a:t>
            </a:r>
            <a:r>
              <a:rPr lang="en-US" sz="2800" b="1" dirty="0" err="1"/>
              <a:t>dengan</a:t>
            </a:r>
            <a:r>
              <a:rPr lang="en-US" sz="2800" b="1" dirty="0"/>
              <a:t> </a:t>
            </a:r>
            <a:r>
              <a:rPr lang="en-US" sz="2800" b="1" dirty="0" err="1"/>
              <a:t>baik</a:t>
            </a:r>
            <a:r>
              <a:rPr lang="en-US" sz="2800" b="1" dirty="0"/>
              <a:t> (Taylor, D 2010). </a:t>
            </a:r>
            <a:endParaRPr lang="id-ID" sz="2800" b="1" dirty="0"/>
          </a:p>
        </p:txBody>
      </p:sp>
    </p:spTree>
    <p:extLst>
      <p:ext uri="{BB962C8B-B14F-4D97-AF65-F5344CB8AC3E}">
        <p14:creationId xmlns:p14="http://schemas.microsoft.com/office/powerpoint/2010/main" val="2500029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763000" cy="7232749"/>
          </a:xfrm>
          <a:prstGeom prst="rect">
            <a:avLst/>
          </a:prstGeom>
          <a:noFill/>
        </p:spPr>
        <p:txBody>
          <a:bodyPr wrap="square" rtlCol="0">
            <a:spAutoFit/>
          </a:bodyPr>
          <a:lstStyle/>
          <a:p>
            <a:r>
              <a:rPr lang="id-ID" sz="4400" b="1" dirty="0"/>
              <a:t>Meringkas</a:t>
            </a:r>
          </a:p>
          <a:p>
            <a:endParaRPr lang="en-US" sz="2800" b="1" dirty="0" smtClean="0"/>
          </a:p>
          <a:p>
            <a:r>
              <a:rPr lang="id-ID" sz="2800" b="1" dirty="0" smtClean="0"/>
              <a:t>M</a:t>
            </a:r>
            <a:r>
              <a:rPr lang="en-US" sz="2800" b="1" dirty="0" smtClean="0"/>
              <a:t> </a:t>
            </a:r>
            <a:r>
              <a:rPr lang="id-ID" sz="2800" b="1" dirty="0" smtClean="0"/>
              <a:t>adalah </a:t>
            </a:r>
            <a:r>
              <a:rPr lang="id-ID" sz="2800" b="1" dirty="0"/>
              <a:t>merumuskan secara lebih padat </a:t>
            </a:r>
            <a:r>
              <a:rPr lang="en-US" sz="2800" b="1" dirty="0"/>
              <a:t>&amp;</a:t>
            </a:r>
            <a:r>
              <a:rPr lang="id-ID" sz="2800" b="1" dirty="0" smtClean="0"/>
              <a:t> </a:t>
            </a:r>
            <a:r>
              <a:rPr lang="id-ID" sz="2800" b="1" dirty="0"/>
              <a:t>pendek pokok pikiran utama dari suatu tulisan. </a:t>
            </a:r>
            <a:r>
              <a:rPr lang="id-ID" sz="2800" b="1" dirty="0" smtClean="0"/>
              <a:t>O k i </a:t>
            </a:r>
            <a:r>
              <a:rPr lang="id-ID" sz="2800" b="1" dirty="0"/>
              <a:t>meringkas bukanlah sekedar memendekkan suatu tulisan, tetapi merumuskan secara ringkas pokok pikiran utama dari suatu tulisan. </a:t>
            </a:r>
            <a:endParaRPr lang="en-US" sz="2800" b="1" dirty="0" smtClean="0"/>
          </a:p>
          <a:p>
            <a:endParaRPr lang="en-US" sz="2800" b="1" dirty="0" smtClean="0"/>
          </a:p>
          <a:p>
            <a:r>
              <a:rPr lang="id-ID" sz="2800" b="1" dirty="0"/>
              <a:t>Meringkas </a:t>
            </a:r>
            <a:r>
              <a:rPr lang="id-ID" sz="2800" b="1" dirty="0" smtClean="0"/>
              <a:t>tulisan a</a:t>
            </a:r>
            <a:r>
              <a:rPr lang="en-US" sz="2800" b="1" dirty="0" smtClean="0"/>
              <a:t>/</a:t>
            </a:r>
            <a:r>
              <a:rPr lang="id-ID" sz="2800" b="1" dirty="0" smtClean="0"/>
              <a:t> </a:t>
            </a:r>
            <a:r>
              <a:rPr lang="id-ID" sz="2800" b="1" dirty="0"/>
              <a:t>sumber pustaka </a:t>
            </a:r>
            <a:r>
              <a:rPr lang="id-ID" sz="2800" b="1" dirty="0" smtClean="0"/>
              <a:t>butuh terampil </a:t>
            </a:r>
            <a:r>
              <a:rPr lang="id-ID" sz="2800" b="1" dirty="0"/>
              <a:t>membaca,  </a:t>
            </a:r>
            <a:r>
              <a:rPr lang="en-US" sz="2800" b="1" dirty="0"/>
              <a:t>p</a:t>
            </a:r>
            <a:r>
              <a:rPr lang="id-ID" sz="2800" b="1" dirty="0" smtClean="0"/>
              <a:t>aham pokok</a:t>
            </a:r>
            <a:r>
              <a:rPr lang="en-US" sz="2800" b="1" baseline="30000" dirty="0" smtClean="0"/>
              <a:t>2</a:t>
            </a:r>
            <a:r>
              <a:rPr lang="id-ID" sz="2800" b="1" dirty="0" smtClean="0"/>
              <a:t> </a:t>
            </a:r>
            <a:r>
              <a:rPr lang="id-ID" sz="2800" b="1" dirty="0"/>
              <a:t>pikiran utama </a:t>
            </a:r>
            <a:r>
              <a:rPr lang="id-ID" sz="2800" b="1" dirty="0" smtClean="0"/>
              <a:t>yg </a:t>
            </a:r>
            <a:r>
              <a:rPr lang="id-ID" sz="2800" b="1" dirty="0"/>
              <a:t>dituangkan </a:t>
            </a:r>
            <a:r>
              <a:rPr lang="id-ID" sz="2800" b="1" dirty="0" smtClean="0"/>
              <a:t>dlm </a:t>
            </a:r>
            <a:r>
              <a:rPr lang="id-ID" sz="2800" b="1" dirty="0"/>
              <a:t>suatu tulisan </a:t>
            </a:r>
            <a:r>
              <a:rPr lang="id-ID" sz="2800" b="1" dirty="0" smtClean="0"/>
              <a:t>yg </a:t>
            </a:r>
            <a:r>
              <a:rPr lang="id-ID" sz="2800" b="1" dirty="0"/>
              <a:t>akan </a:t>
            </a:r>
            <a:r>
              <a:rPr lang="id-ID" sz="2800" b="1" dirty="0" smtClean="0"/>
              <a:t>diringkas </a:t>
            </a:r>
            <a:r>
              <a:rPr lang="en-US" sz="2800" b="1" dirty="0" smtClean="0"/>
              <a:t>&amp;</a:t>
            </a:r>
            <a:r>
              <a:rPr lang="id-ID" sz="2800" b="1" dirty="0" smtClean="0"/>
              <a:t> </a:t>
            </a:r>
            <a:r>
              <a:rPr lang="en-US" sz="2800" b="1" dirty="0" smtClean="0"/>
              <a:t>p</a:t>
            </a:r>
            <a:r>
              <a:rPr lang="id-ID" sz="2800" b="1" dirty="0" smtClean="0"/>
              <a:t>aham </a:t>
            </a:r>
            <a:r>
              <a:rPr lang="id-ID" sz="2800" b="1" dirty="0"/>
              <a:t>konteks tulisan secara keseluruhan. Untuk ini diperlukan wawasan keilmuan </a:t>
            </a:r>
            <a:r>
              <a:rPr lang="en-US" sz="2800" b="1" dirty="0"/>
              <a:t>&amp;</a:t>
            </a:r>
            <a:r>
              <a:rPr lang="id-ID" sz="2800" b="1" dirty="0" smtClean="0"/>
              <a:t> </a:t>
            </a:r>
            <a:r>
              <a:rPr lang="id-ID" sz="2800" b="1" dirty="0"/>
              <a:t>pemahaman </a:t>
            </a:r>
            <a:r>
              <a:rPr lang="id-ID" sz="2800" b="1" dirty="0" smtClean="0"/>
              <a:t>istilah</a:t>
            </a:r>
            <a:r>
              <a:rPr lang="en-US" sz="2800" b="1" baseline="30000" dirty="0" smtClean="0"/>
              <a:t>2</a:t>
            </a:r>
            <a:r>
              <a:rPr lang="id-ID" sz="2800" b="1" dirty="0" smtClean="0"/>
              <a:t> </a:t>
            </a:r>
            <a:r>
              <a:rPr lang="id-ID" sz="2800" b="1" dirty="0"/>
              <a:t>teknis (terminologi) di bidang ilmu </a:t>
            </a:r>
            <a:r>
              <a:rPr lang="id-ID" sz="2800" b="1" dirty="0" smtClean="0"/>
              <a:t>tersebut.   </a:t>
            </a:r>
            <a:endParaRPr lang="id-ID" sz="2800" b="1" dirty="0"/>
          </a:p>
          <a:p>
            <a:endParaRPr lang="id-ID" sz="2800" b="1" dirty="0"/>
          </a:p>
          <a:p>
            <a:endParaRPr lang="id-ID" sz="2800" b="1" dirty="0"/>
          </a:p>
        </p:txBody>
      </p:sp>
    </p:spTree>
    <p:extLst>
      <p:ext uri="{BB962C8B-B14F-4D97-AF65-F5344CB8AC3E}">
        <p14:creationId xmlns:p14="http://schemas.microsoft.com/office/powerpoint/2010/main" val="3466027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3970318"/>
          </a:xfrm>
          <a:prstGeom prst="rect">
            <a:avLst/>
          </a:prstGeom>
          <a:noFill/>
        </p:spPr>
        <p:txBody>
          <a:bodyPr wrap="square" rtlCol="0">
            <a:spAutoFit/>
          </a:bodyPr>
          <a:lstStyle/>
          <a:p>
            <a:r>
              <a:rPr lang="id-ID" sz="2800" b="1" dirty="0"/>
              <a:t>Berikut disajikan contoh meringkas yang dirujuk dari tulis</a:t>
            </a:r>
            <a:r>
              <a:rPr lang="en-US" sz="2800" b="1" dirty="0"/>
              <a:t>an Barker </a:t>
            </a:r>
            <a:r>
              <a:rPr lang="en-US" sz="2800" b="1" dirty="0" err="1"/>
              <a:t>tersebut</a:t>
            </a:r>
            <a:r>
              <a:rPr lang="en-US" sz="2800" b="1" dirty="0"/>
              <a:t> </a:t>
            </a:r>
            <a:r>
              <a:rPr lang="id-ID" sz="2800" b="1" dirty="0"/>
              <a:t>di atas:</a:t>
            </a:r>
          </a:p>
          <a:p>
            <a:endParaRPr lang="en-US" sz="2800" b="1" dirty="0" smtClean="0"/>
          </a:p>
          <a:p>
            <a:r>
              <a:rPr lang="en-US" sz="2800" b="1" dirty="0" err="1" smtClean="0"/>
              <a:t>Menurut</a:t>
            </a:r>
            <a:r>
              <a:rPr lang="en-US" sz="2800" b="1" dirty="0" smtClean="0"/>
              <a:t> </a:t>
            </a:r>
            <a:r>
              <a:rPr lang="en-US" sz="2800" b="1" dirty="0"/>
              <a:t>Barker (2008) </a:t>
            </a:r>
            <a:r>
              <a:rPr lang="en-US" sz="2800" b="1" dirty="0" err="1"/>
              <a:t>ada</a:t>
            </a:r>
            <a:r>
              <a:rPr lang="en-US" sz="2800" b="1" dirty="0"/>
              <a:t> </a:t>
            </a:r>
            <a:r>
              <a:rPr lang="en-US" sz="2800" b="1" dirty="0" err="1"/>
              <a:t>dua</a:t>
            </a:r>
            <a:r>
              <a:rPr lang="en-US" sz="2800" b="1" dirty="0"/>
              <a:t> </a:t>
            </a:r>
            <a:r>
              <a:rPr lang="en-US" sz="2800" b="1" dirty="0" err="1"/>
              <a:t>fenomena</a:t>
            </a:r>
            <a:r>
              <a:rPr lang="en-US" sz="2800" b="1" dirty="0"/>
              <a:t> </a:t>
            </a:r>
            <a:r>
              <a:rPr lang="en-US" sz="2800" b="1" dirty="0" err="1"/>
              <a:t>terjadinya</a:t>
            </a:r>
            <a:r>
              <a:rPr lang="en-US" sz="2800" b="1" dirty="0"/>
              <a:t> </a:t>
            </a:r>
            <a:r>
              <a:rPr lang="en-US" sz="2800" b="1" dirty="0" err="1"/>
              <a:t>penyakit</a:t>
            </a:r>
            <a:r>
              <a:rPr lang="en-US" sz="2800" b="1" dirty="0"/>
              <a:t> </a:t>
            </a:r>
            <a:r>
              <a:rPr lang="en-US" sz="2800" b="1" dirty="0" err="1"/>
              <a:t>kronik</a:t>
            </a:r>
            <a:r>
              <a:rPr lang="en-US" sz="2800" b="1" dirty="0"/>
              <a:t> </a:t>
            </a:r>
            <a:r>
              <a:rPr lang="en-US" sz="2800" b="1" dirty="0" err="1"/>
              <a:t>dikala</a:t>
            </a:r>
            <a:r>
              <a:rPr lang="en-US" sz="2800" b="1" dirty="0"/>
              <a:t> </a:t>
            </a:r>
            <a:r>
              <a:rPr lang="en-US" sz="2800" b="1" dirty="0" err="1"/>
              <a:t>usia</a:t>
            </a:r>
            <a:r>
              <a:rPr lang="en-US" sz="2800" b="1" dirty="0"/>
              <a:t> </a:t>
            </a:r>
            <a:r>
              <a:rPr lang="en-US" sz="2800" b="1" dirty="0" err="1"/>
              <a:t>dewasa</a:t>
            </a:r>
            <a:r>
              <a:rPr lang="en-US" sz="2800" b="1" dirty="0"/>
              <a:t> </a:t>
            </a:r>
            <a:r>
              <a:rPr lang="en-US" sz="2800" b="1" dirty="0" err="1"/>
              <a:t>akibat</a:t>
            </a:r>
            <a:r>
              <a:rPr lang="en-US" sz="2800" b="1" dirty="0"/>
              <a:t> </a:t>
            </a:r>
            <a:r>
              <a:rPr lang="en-US" sz="2800" b="1" dirty="0" err="1"/>
              <a:t>kekurangan</a:t>
            </a:r>
            <a:r>
              <a:rPr lang="en-US" sz="2800" b="1" dirty="0"/>
              <a:t> </a:t>
            </a:r>
            <a:r>
              <a:rPr lang="en-US" sz="2800" b="1" dirty="0" err="1"/>
              <a:t>gizi</a:t>
            </a:r>
            <a:r>
              <a:rPr lang="en-US" sz="2800" b="1" dirty="0"/>
              <a:t> </a:t>
            </a:r>
            <a:r>
              <a:rPr lang="en-US" sz="2800" b="1" dirty="0" err="1"/>
              <a:t>sebelum</a:t>
            </a:r>
            <a:r>
              <a:rPr lang="en-US" sz="2800" b="1" dirty="0"/>
              <a:t> </a:t>
            </a:r>
            <a:r>
              <a:rPr lang="en-US" sz="2800" b="1" dirty="0" err="1"/>
              <a:t>usia</a:t>
            </a:r>
            <a:r>
              <a:rPr lang="en-US" sz="2800" b="1" dirty="0"/>
              <a:t> </a:t>
            </a:r>
            <a:r>
              <a:rPr lang="en-US" sz="2800" b="1" dirty="0" err="1"/>
              <a:t>dua</a:t>
            </a:r>
            <a:r>
              <a:rPr lang="en-US" sz="2800" b="1" dirty="0"/>
              <a:t> </a:t>
            </a:r>
            <a:r>
              <a:rPr lang="en-US" sz="2800" b="1" dirty="0" err="1"/>
              <a:t>tahun</a:t>
            </a:r>
            <a:r>
              <a:rPr lang="en-US" sz="2800" b="1" dirty="0"/>
              <a:t>, </a:t>
            </a:r>
            <a:r>
              <a:rPr lang="en-US" sz="2800" b="1" dirty="0" err="1"/>
              <a:t>yaitu</a:t>
            </a:r>
            <a:r>
              <a:rPr lang="en-US" sz="2800" b="1" dirty="0"/>
              <a:t>  </a:t>
            </a:r>
            <a:r>
              <a:rPr lang="en-US" sz="2800" b="1" dirty="0" err="1"/>
              <a:t>plastisitas</a:t>
            </a:r>
            <a:r>
              <a:rPr lang="en-US" sz="2800" b="1" dirty="0"/>
              <a:t> </a:t>
            </a:r>
            <a:r>
              <a:rPr lang="en-US" sz="2800" b="1" dirty="0" err="1"/>
              <a:t>perkembangan</a:t>
            </a:r>
            <a:r>
              <a:rPr lang="en-US" sz="2800" b="1" dirty="0"/>
              <a:t> (</a:t>
            </a:r>
            <a:r>
              <a:rPr lang="en-US" sz="2800" b="1" i="1" dirty="0"/>
              <a:t>plasticity during development</a:t>
            </a:r>
            <a:r>
              <a:rPr lang="en-US" sz="2800" b="1" dirty="0"/>
              <a:t>) </a:t>
            </a:r>
            <a:r>
              <a:rPr lang="en-US" sz="2800" b="1" dirty="0" err="1"/>
              <a:t>dan</a:t>
            </a:r>
            <a:r>
              <a:rPr lang="en-US" sz="2800" b="1" dirty="0"/>
              <a:t> </a:t>
            </a:r>
            <a:r>
              <a:rPr lang="en-US" sz="2800" b="1" dirty="0" err="1"/>
              <a:t>pertumbuhan</a:t>
            </a:r>
            <a:r>
              <a:rPr lang="en-US" sz="2800" b="1" dirty="0"/>
              <a:t> </a:t>
            </a:r>
            <a:r>
              <a:rPr lang="en-US" sz="2800" b="1" dirty="0" err="1"/>
              <a:t>kompensasi</a:t>
            </a:r>
            <a:r>
              <a:rPr lang="en-US" sz="2800" b="1" dirty="0"/>
              <a:t> (</a:t>
            </a:r>
            <a:r>
              <a:rPr lang="en-US" sz="2800" b="1" i="1" dirty="0"/>
              <a:t>compensatory growth)</a:t>
            </a:r>
            <a:r>
              <a:rPr lang="en-US" sz="2800" b="1" dirty="0"/>
              <a:t>.  </a:t>
            </a:r>
            <a:endParaRPr lang="id-ID" sz="2800" b="1" dirty="0"/>
          </a:p>
          <a:p>
            <a:endParaRPr lang="id-ID" sz="2800" b="1" dirty="0"/>
          </a:p>
        </p:txBody>
      </p:sp>
    </p:spTree>
    <p:extLst>
      <p:ext uri="{BB962C8B-B14F-4D97-AF65-F5344CB8AC3E}">
        <p14:creationId xmlns:p14="http://schemas.microsoft.com/office/powerpoint/2010/main" val="119770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6124754"/>
          </a:xfrm>
          <a:prstGeom prst="rect">
            <a:avLst/>
          </a:prstGeom>
          <a:noFill/>
        </p:spPr>
        <p:txBody>
          <a:bodyPr wrap="square" rtlCol="0">
            <a:spAutoFit/>
          </a:bodyPr>
          <a:lstStyle/>
          <a:p>
            <a:r>
              <a:rPr lang="id-ID" sz="2800" b="1" dirty="0" smtClean="0"/>
              <a:t>Mem-parafrasa</a:t>
            </a:r>
            <a:endParaRPr lang="en-US" sz="2800" b="1" dirty="0" smtClean="0"/>
          </a:p>
          <a:p>
            <a:endParaRPr lang="id-ID" sz="2800" b="1" dirty="0"/>
          </a:p>
          <a:p>
            <a:r>
              <a:rPr lang="id-ID" sz="2800" b="1" dirty="0"/>
              <a:t>Melakukan parafrasa (</a:t>
            </a:r>
            <a:r>
              <a:rPr lang="id-ID" sz="2800" b="1" i="1" dirty="0"/>
              <a:t>paraphrase</a:t>
            </a:r>
            <a:r>
              <a:rPr lang="id-ID" sz="2800" b="1" dirty="0"/>
              <a:t>) atau mem-parafrasa adalah menuliskan kembali  suatu pernyataan atau teks  dengan cara yang lain  dengan makna yang sama. </a:t>
            </a:r>
            <a:endParaRPr lang="en-US" sz="2800" b="1" dirty="0" smtClean="0"/>
          </a:p>
          <a:p>
            <a:endParaRPr lang="en-US" sz="2800" b="1" dirty="0"/>
          </a:p>
          <a:p>
            <a:r>
              <a:rPr lang="id-ID" sz="2800" b="1" dirty="0" smtClean="0"/>
              <a:t>Berbeda </a:t>
            </a:r>
            <a:r>
              <a:rPr lang="id-ID" sz="2800" b="1" dirty="0"/>
              <a:t>dengan meringkas, mem-parafrasa mengungkapkan dengan cara sendiri semua pokok </a:t>
            </a:r>
            <a:r>
              <a:rPr lang="en-US" sz="2800" b="1" dirty="0"/>
              <a:t> </a:t>
            </a:r>
            <a:r>
              <a:rPr lang="en-US" sz="2800" b="1" dirty="0" err="1"/>
              <a:t>pikiran</a:t>
            </a:r>
            <a:r>
              <a:rPr lang="en-US" sz="2800" b="1" dirty="0"/>
              <a:t> </a:t>
            </a:r>
            <a:r>
              <a:rPr lang="id-ID" sz="2800" b="1" dirty="0"/>
              <a:t>dari suatu tulisan tanpa mengurangi makna tulisan secara keseluruhan. Panjang tulisan parafrasa dapat  sama panjang, lebih pendek atau lebih panjang dari tulisan asalnya, yang penting maknanya tidak berubah.  </a:t>
            </a:r>
          </a:p>
          <a:p>
            <a:endParaRPr lang="id-ID" sz="2800" b="1" dirty="0"/>
          </a:p>
        </p:txBody>
      </p:sp>
    </p:spTree>
    <p:extLst>
      <p:ext uri="{BB962C8B-B14F-4D97-AF65-F5344CB8AC3E}">
        <p14:creationId xmlns:p14="http://schemas.microsoft.com/office/powerpoint/2010/main" val="680227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693866"/>
          </a:xfrm>
          <a:prstGeom prst="rect">
            <a:avLst/>
          </a:prstGeom>
          <a:noFill/>
        </p:spPr>
        <p:txBody>
          <a:bodyPr wrap="square" rtlCol="0">
            <a:spAutoFit/>
          </a:bodyPr>
          <a:lstStyle/>
          <a:p>
            <a:r>
              <a:rPr lang="id-ID" sz="2800" b="1" dirty="0"/>
              <a:t>Prinsip melakukan parafrasa adalah dengan memahami semua pokok pikran  dan makna tulisan secara keseluruhan, kemudian merumuskan kalimat-kalimat baru dengan makna yang sama dengan cara mengubah kalimat aktif menjadi pasif  dan/atau menggunakan sinonim.  </a:t>
            </a:r>
            <a:endParaRPr lang="en-US" sz="2800" b="1" dirty="0" smtClean="0"/>
          </a:p>
          <a:p>
            <a:endParaRPr lang="en-US" sz="2800" b="1" dirty="0" smtClean="0"/>
          </a:p>
          <a:p>
            <a:r>
              <a:rPr lang="id-ID" sz="2800" b="1" dirty="0" smtClean="0"/>
              <a:t>Kalimat </a:t>
            </a:r>
            <a:r>
              <a:rPr lang="id-ID" sz="2800" b="1" dirty="0"/>
              <a:t>yang di-p</a:t>
            </a:r>
            <a:r>
              <a:rPr lang="en-US" sz="2800" b="1" dirty="0" err="1"/>
              <a:t>arafras</a:t>
            </a:r>
            <a:r>
              <a:rPr lang="id-ID" sz="2800" b="1" dirty="0"/>
              <a:t>a</a:t>
            </a:r>
            <a:r>
              <a:rPr lang="en-US" sz="2800" b="1" dirty="0"/>
              <a:t> </a:t>
            </a:r>
            <a:r>
              <a:rPr lang="en-US" sz="2800" b="1" dirty="0" err="1"/>
              <a:t>tidak</a:t>
            </a:r>
            <a:r>
              <a:rPr lang="en-US" sz="2800" b="1" dirty="0"/>
              <a:t> </a:t>
            </a:r>
            <a:r>
              <a:rPr lang="en-US" sz="2800" b="1" dirty="0" err="1"/>
              <a:t>perlu</a:t>
            </a:r>
            <a:r>
              <a:rPr lang="en-US" sz="2800" b="1" dirty="0"/>
              <a:t> </a:t>
            </a:r>
            <a:r>
              <a:rPr lang="en-US" sz="2800" b="1" dirty="0" err="1"/>
              <a:t>diawali</a:t>
            </a:r>
            <a:r>
              <a:rPr lang="en-US" sz="2800" b="1" dirty="0"/>
              <a:t> </a:t>
            </a:r>
            <a:r>
              <a:rPr lang="en-US" sz="2800" b="1" dirty="0" err="1"/>
              <a:t>dan</a:t>
            </a:r>
            <a:r>
              <a:rPr lang="en-US" sz="2800" b="1" dirty="0"/>
              <a:t> </a:t>
            </a:r>
            <a:r>
              <a:rPr lang="en-US" sz="2800" b="1" dirty="0" err="1"/>
              <a:t>diberi</a:t>
            </a:r>
            <a:r>
              <a:rPr lang="en-US" sz="2800" b="1" dirty="0"/>
              <a:t> </a:t>
            </a:r>
            <a:r>
              <a:rPr lang="en-US" sz="2800" b="1" dirty="0" err="1"/>
              <a:t>tanda</a:t>
            </a:r>
            <a:r>
              <a:rPr lang="en-US" sz="2800" b="1" dirty="0"/>
              <a:t> </a:t>
            </a:r>
            <a:r>
              <a:rPr lang="en-US" sz="2800" b="1" dirty="0" err="1"/>
              <a:t>kutip</a:t>
            </a:r>
            <a:r>
              <a:rPr lang="en-US" sz="2800" b="1" dirty="0"/>
              <a:t>. </a:t>
            </a:r>
            <a:endParaRPr lang="en-US" sz="2800" b="1" dirty="0" smtClean="0"/>
          </a:p>
          <a:p>
            <a:endParaRPr lang="en-US" sz="2800" b="1" dirty="0"/>
          </a:p>
          <a:p>
            <a:r>
              <a:rPr lang="en-US" sz="2800" b="1" dirty="0" err="1" smtClean="0"/>
              <a:t>Parafras</a:t>
            </a:r>
            <a:r>
              <a:rPr lang="id-ID" sz="2800" b="1" dirty="0"/>
              <a:t>a</a:t>
            </a:r>
            <a:r>
              <a:rPr lang="en-US" sz="2800" b="1" dirty="0"/>
              <a:t> </a:t>
            </a:r>
            <a:r>
              <a:rPr lang="en-US" sz="2800" b="1" dirty="0" err="1"/>
              <a:t>ditulis</a:t>
            </a:r>
            <a:r>
              <a:rPr lang="en-US" sz="2800" b="1" dirty="0"/>
              <a:t> </a:t>
            </a:r>
            <a:r>
              <a:rPr lang="en-US" sz="2800" b="1" dirty="0" err="1"/>
              <a:t>dengan</a:t>
            </a:r>
            <a:r>
              <a:rPr lang="en-US" sz="2800" b="1" dirty="0"/>
              <a:t> </a:t>
            </a:r>
            <a:r>
              <a:rPr lang="en-US" sz="2800" b="1" dirty="0" err="1"/>
              <a:t>spasi</a:t>
            </a:r>
            <a:r>
              <a:rPr lang="en-US" sz="2800" b="1" dirty="0"/>
              <a:t> </a:t>
            </a:r>
            <a:r>
              <a:rPr lang="en-US" sz="2800" b="1" dirty="0" err="1"/>
              <a:t>dan</a:t>
            </a:r>
            <a:r>
              <a:rPr lang="en-US" sz="2800" b="1" dirty="0"/>
              <a:t> </a:t>
            </a:r>
            <a:r>
              <a:rPr lang="en-US" sz="2800" b="1" dirty="0" err="1"/>
              <a:t>ukuran</a:t>
            </a:r>
            <a:r>
              <a:rPr lang="en-US" sz="2800" b="1" dirty="0"/>
              <a:t> font </a:t>
            </a:r>
            <a:r>
              <a:rPr lang="en-US" sz="2800" b="1" dirty="0" err="1"/>
              <a:t>seperti</a:t>
            </a:r>
            <a:r>
              <a:rPr lang="en-US" sz="2800" b="1" dirty="0"/>
              <a:t> </a:t>
            </a:r>
            <a:r>
              <a:rPr lang="en-US" sz="2800" b="1" dirty="0" err="1"/>
              <a:t>hal</a:t>
            </a:r>
            <a:r>
              <a:rPr lang="en-US" sz="2800" b="1" dirty="0"/>
              <a:t> </a:t>
            </a:r>
            <a:r>
              <a:rPr lang="en-US" sz="2800" b="1" dirty="0" err="1"/>
              <a:t>spasi</a:t>
            </a:r>
            <a:r>
              <a:rPr lang="en-US" sz="2800" b="1" dirty="0"/>
              <a:t> </a:t>
            </a:r>
            <a:r>
              <a:rPr lang="en-US" sz="2800" b="1" dirty="0" err="1"/>
              <a:t>dan</a:t>
            </a:r>
            <a:r>
              <a:rPr lang="en-US" sz="2800" b="1" dirty="0"/>
              <a:t> font yang </a:t>
            </a:r>
            <a:r>
              <a:rPr lang="en-US" sz="2800" b="1" dirty="0" err="1"/>
              <a:t>digunakan</a:t>
            </a:r>
            <a:r>
              <a:rPr lang="en-US" sz="2800" b="1" dirty="0"/>
              <a:t> </a:t>
            </a:r>
            <a:r>
              <a:rPr lang="en-US" sz="2800" b="1" dirty="0" err="1"/>
              <a:t>dalam</a:t>
            </a:r>
            <a:r>
              <a:rPr lang="en-US" sz="2800" b="1" dirty="0"/>
              <a:t> </a:t>
            </a:r>
            <a:r>
              <a:rPr lang="en-US" sz="2800" b="1" dirty="0" err="1"/>
              <a:t>penulisan</a:t>
            </a:r>
            <a:r>
              <a:rPr lang="en-US" sz="2800" b="1" dirty="0"/>
              <a:t> </a:t>
            </a:r>
            <a:r>
              <a:rPr lang="en-US" sz="2800" b="1" dirty="0" err="1"/>
              <a:t>kajian</a:t>
            </a:r>
            <a:r>
              <a:rPr lang="en-US" sz="2800" b="1" dirty="0"/>
              <a:t> </a:t>
            </a:r>
            <a:r>
              <a:rPr lang="en-US" sz="2800" b="1" dirty="0" err="1"/>
              <a:t>pustaka</a:t>
            </a:r>
            <a:r>
              <a:rPr lang="en-US" sz="2800" b="1" dirty="0"/>
              <a:t>. </a:t>
            </a:r>
            <a:endParaRPr lang="id-ID" sz="2800" b="1" dirty="0"/>
          </a:p>
        </p:txBody>
      </p:sp>
    </p:spTree>
    <p:extLst>
      <p:ext uri="{BB962C8B-B14F-4D97-AF65-F5344CB8AC3E}">
        <p14:creationId xmlns:p14="http://schemas.microsoft.com/office/powerpoint/2010/main" val="4011036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401753"/>
          </a:xfrm>
          <a:prstGeom prst="rect">
            <a:avLst/>
          </a:prstGeom>
          <a:noFill/>
        </p:spPr>
        <p:txBody>
          <a:bodyPr wrap="square" rtlCol="0">
            <a:spAutoFit/>
          </a:bodyPr>
          <a:lstStyle/>
          <a:p>
            <a:r>
              <a:rPr lang="en-US" sz="2800" b="1" dirty="0" err="1"/>
              <a:t>Berikut</a:t>
            </a:r>
            <a:r>
              <a:rPr lang="en-US" sz="2800" b="1" dirty="0"/>
              <a:t> </a:t>
            </a:r>
            <a:r>
              <a:rPr lang="en-US" sz="2800" b="1" dirty="0" err="1"/>
              <a:t>contoh</a:t>
            </a:r>
            <a:r>
              <a:rPr lang="en-US" sz="2800" b="1" dirty="0"/>
              <a:t> paraphrase </a:t>
            </a:r>
            <a:r>
              <a:rPr lang="en-US" sz="2800" b="1" dirty="0" err="1"/>
              <a:t>dari</a:t>
            </a:r>
            <a:r>
              <a:rPr lang="en-US" sz="2800" b="1" dirty="0"/>
              <a:t> </a:t>
            </a:r>
            <a:r>
              <a:rPr lang="en-US" sz="2800" b="1" dirty="0" err="1"/>
              <a:t>tulisan</a:t>
            </a:r>
            <a:r>
              <a:rPr lang="en-US" sz="2800" b="1" dirty="0"/>
              <a:t> Barker </a:t>
            </a:r>
            <a:r>
              <a:rPr lang="en-US" sz="2800" b="1" dirty="0" err="1"/>
              <a:t>tersebut</a:t>
            </a:r>
            <a:r>
              <a:rPr lang="id-ID" sz="2800" b="1" dirty="0"/>
              <a:t> diatas</a:t>
            </a:r>
            <a:r>
              <a:rPr lang="en-US" sz="2800" b="1" dirty="0"/>
              <a:t>. </a:t>
            </a:r>
            <a:endParaRPr lang="id-ID" sz="2800" b="1" dirty="0"/>
          </a:p>
          <a:p>
            <a:r>
              <a:rPr lang="en-US" sz="2800" b="1" dirty="0" err="1"/>
              <a:t>Menurut</a:t>
            </a:r>
            <a:r>
              <a:rPr lang="en-US" sz="2800" b="1" dirty="0"/>
              <a:t> Barker (2008)   </a:t>
            </a:r>
            <a:r>
              <a:rPr lang="en-US" sz="2800" b="1" dirty="0" err="1"/>
              <a:t>terjadinya</a:t>
            </a:r>
            <a:r>
              <a:rPr lang="en-US" sz="2800" b="1" dirty="0"/>
              <a:t> </a:t>
            </a:r>
            <a:r>
              <a:rPr lang="en-US" sz="2800" b="1" dirty="0" err="1"/>
              <a:t>penyakit</a:t>
            </a:r>
            <a:r>
              <a:rPr lang="en-US" sz="2800" b="1" dirty="0"/>
              <a:t> </a:t>
            </a:r>
            <a:r>
              <a:rPr lang="en-US" sz="2800" b="1" dirty="0" err="1"/>
              <a:t>kronik</a:t>
            </a:r>
            <a:r>
              <a:rPr lang="en-US" sz="2800" b="1" dirty="0"/>
              <a:t> </a:t>
            </a:r>
            <a:r>
              <a:rPr lang="en-US" sz="2800" b="1" dirty="0" err="1"/>
              <a:t>dikala</a:t>
            </a:r>
            <a:r>
              <a:rPr lang="en-US" sz="2800" b="1" dirty="0"/>
              <a:t> </a:t>
            </a:r>
            <a:r>
              <a:rPr lang="en-US" sz="2800" b="1" dirty="0" err="1"/>
              <a:t>usia</a:t>
            </a:r>
            <a:r>
              <a:rPr lang="en-US" sz="2800" b="1" dirty="0"/>
              <a:t> </a:t>
            </a:r>
            <a:r>
              <a:rPr lang="en-US" sz="2800" b="1" dirty="0" err="1"/>
              <a:t>dewasa</a:t>
            </a:r>
            <a:r>
              <a:rPr lang="en-US" sz="2800" b="1" dirty="0"/>
              <a:t> </a:t>
            </a:r>
            <a:r>
              <a:rPr lang="en-US" sz="2800" b="1" dirty="0" err="1"/>
              <a:t>akibat</a:t>
            </a:r>
            <a:r>
              <a:rPr lang="en-US" sz="2800" b="1" dirty="0"/>
              <a:t> </a:t>
            </a:r>
            <a:r>
              <a:rPr lang="en-US" sz="2800" b="1" dirty="0" err="1"/>
              <a:t>kekurangan</a:t>
            </a:r>
            <a:r>
              <a:rPr lang="en-US" sz="2800" b="1" dirty="0"/>
              <a:t> </a:t>
            </a:r>
            <a:r>
              <a:rPr lang="en-US" sz="2800" b="1" dirty="0" err="1"/>
              <a:t>gizi</a:t>
            </a:r>
            <a:r>
              <a:rPr lang="en-US" sz="2800" b="1" dirty="0"/>
              <a:t> </a:t>
            </a:r>
            <a:r>
              <a:rPr lang="en-US" sz="2800" b="1" dirty="0" err="1"/>
              <a:t>sebelum</a:t>
            </a:r>
            <a:r>
              <a:rPr lang="en-US" sz="2800" b="1" dirty="0"/>
              <a:t> </a:t>
            </a:r>
            <a:r>
              <a:rPr lang="en-US" sz="2800" b="1" dirty="0" err="1"/>
              <a:t>usia</a:t>
            </a:r>
            <a:r>
              <a:rPr lang="en-US" sz="2800" b="1" dirty="0"/>
              <a:t> </a:t>
            </a:r>
            <a:r>
              <a:rPr lang="en-US" sz="2800" b="1" dirty="0" err="1"/>
              <a:t>dua</a:t>
            </a:r>
            <a:r>
              <a:rPr lang="en-US" sz="2800" b="1" dirty="0"/>
              <a:t> </a:t>
            </a:r>
            <a:r>
              <a:rPr lang="en-US" sz="2800" b="1" dirty="0" err="1"/>
              <a:t>tahun</a:t>
            </a:r>
            <a:r>
              <a:rPr lang="en-US" sz="2800" b="1" dirty="0"/>
              <a:t>, </a:t>
            </a:r>
            <a:r>
              <a:rPr lang="id-ID" sz="2800" b="1" dirty="0"/>
              <a:t>melalui dua fenomena </a:t>
            </a:r>
            <a:r>
              <a:rPr lang="en-US" sz="2800" b="1" dirty="0" err="1"/>
              <a:t>yaitu</a:t>
            </a:r>
            <a:r>
              <a:rPr lang="en-US" sz="2800" b="1" dirty="0"/>
              <a:t>  </a:t>
            </a:r>
            <a:r>
              <a:rPr lang="en-US" sz="2800" b="1" dirty="0" err="1"/>
              <a:t>plastisitas</a:t>
            </a:r>
            <a:r>
              <a:rPr lang="en-US" sz="2800" b="1" dirty="0"/>
              <a:t> </a:t>
            </a:r>
            <a:r>
              <a:rPr lang="en-US" sz="2800" b="1" dirty="0" err="1"/>
              <a:t>perkembangan</a:t>
            </a:r>
            <a:r>
              <a:rPr lang="en-US" sz="2800" b="1" dirty="0"/>
              <a:t> (</a:t>
            </a:r>
            <a:r>
              <a:rPr lang="en-US" sz="2800" b="1" i="1" dirty="0"/>
              <a:t>plasticity during development</a:t>
            </a:r>
            <a:r>
              <a:rPr lang="en-US" sz="2800" b="1" dirty="0"/>
              <a:t>) </a:t>
            </a:r>
            <a:r>
              <a:rPr lang="en-US" sz="2800" b="1" dirty="0" err="1"/>
              <a:t>dan</a:t>
            </a:r>
            <a:r>
              <a:rPr lang="en-US" sz="2800" b="1" dirty="0"/>
              <a:t> </a:t>
            </a:r>
            <a:r>
              <a:rPr lang="en-US" sz="2800" b="1" dirty="0" err="1"/>
              <a:t>pertumbuhan</a:t>
            </a:r>
            <a:r>
              <a:rPr lang="en-US" sz="2800" b="1" dirty="0"/>
              <a:t> </a:t>
            </a:r>
            <a:r>
              <a:rPr lang="en-US" sz="2800" b="1" dirty="0" err="1"/>
              <a:t>kompensasi</a:t>
            </a:r>
            <a:r>
              <a:rPr lang="en-US" sz="2800" b="1" dirty="0"/>
              <a:t> (</a:t>
            </a:r>
            <a:r>
              <a:rPr lang="en-US" sz="2800" b="1" i="1" dirty="0"/>
              <a:t>compensatory growth)</a:t>
            </a:r>
            <a:r>
              <a:rPr lang="en-US" sz="2800" b="1" dirty="0"/>
              <a:t>.  </a:t>
            </a:r>
            <a:r>
              <a:rPr lang="en-US" sz="2800" b="1" dirty="0" err="1"/>
              <a:t>Fenomena</a:t>
            </a:r>
            <a:r>
              <a:rPr lang="en-US" sz="2800" b="1" dirty="0"/>
              <a:t> </a:t>
            </a:r>
            <a:r>
              <a:rPr lang="en-US" sz="2800" b="1" dirty="0" err="1"/>
              <a:t>pertama</a:t>
            </a:r>
            <a:r>
              <a:rPr lang="en-US" sz="2800" b="1" dirty="0"/>
              <a:t> </a:t>
            </a:r>
            <a:r>
              <a:rPr lang="id-ID" sz="2800" b="1" dirty="0"/>
              <a:t>karena </a:t>
            </a:r>
            <a:r>
              <a:rPr lang="en-US" sz="2800" b="1" dirty="0" err="1"/>
              <a:t>kekurangan</a:t>
            </a:r>
            <a:r>
              <a:rPr lang="en-US" sz="2800" b="1" dirty="0"/>
              <a:t> </a:t>
            </a:r>
            <a:r>
              <a:rPr lang="en-US" sz="2800" b="1" dirty="0" err="1"/>
              <a:t>gizi</a:t>
            </a:r>
            <a:r>
              <a:rPr lang="en-US" sz="2800" b="1" dirty="0"/>
              <a:t>  </a:t>
            </a:r>
            <a:r>
              <a:rPr lang="id-ID" sz="2800" b="1" dirty="0"/>
              <a:t>pada tahap perkembangan yang pesat </a:t>
            </a:r>
            <a:r>
              <a:rPr lang="en-US" sz="2800" b="1" dirty="0"/>
              <a:t>yang </a:t>
            </a:r>
            <a:r>
              <a:rPr lang="en-US" sz="2800" b="1" dirty="0" err="1"/>
              <a:t>dapat</a:t>
            </a:r>
            <a:r>
              <a:rPr lang="en-US" sz="2800" b="1" dirty="0"/>
              <a:t> </a:t>
            </a:r>
            <a:r>
              <a:rPr lang="en-US" sz="2800" b="1" dirty="0" err="1"/>
              <a:t>menimbulkan</a:t>
            </a:r>
            <a:r>
              <a:rPr lang="en-US" sz="2800" b="1" dirty="0"/>
              <a:t> </a:t>
            </a:r>
            <a:r>
              <a:rPr lang="en-US" sz="2800" b="1" dirty="0" err="1"/>
              <a:t>kecacatan</a:t>
            </a:r>
            <a:r>
              <a:rPr lang="en-US" sz="2800" b="1" dirty="0"/>
              <a:t> </a:t>
            </a:r>
            <a:r>
              <a:rPr lang="en-US" sz="2800" b="1" dirty="0" err="1"/>
              <a:t>dan</a:t>
            </a:r>
            <a:r>
              <a:rPr lang="en-US" sz="2800" b="1" dirty="0"/>
              <a:t> </a:t>
            </a:r>
            <a:r>
              <a:rPr lang="en-US" sz="2800" b="1" dirty="0" err="1"/>
              <a:t>kematian</a:t>
            </a:r>
            <a:r>
              <a:rPr lang="en-US" sz="2800" b="1" dirty="0"/>
              <a:t>; </a:t>
            </a:r>
            <a:r>
              <a:rPr lang="en-US" sz="2800" b="1" dirty="0" err="1"/>
              <a:t>dan</a:t>
            </a:r>
            <a:r>
              <a:rPr lang="en-US" sz="2800" b="1" dirty="0"/>
              <a:t> </a:t>
            </a:r>
            <a:r>
              <a:rPr lang="en-US" sz="2800" b="1" dirty="0" err="1"/>
              <a:t>fenomena</a:t>
            </a:r>
            <a:r>
              <a:rPr lang="en-US" sz="2800" b="1" dirty="0"/>
              <a:t> </a:t>
            </a:r>
            <a:r>
              <a:rPr lang="en-US" sz="2800" b="1" dirty="0" err="1"/>
              <a:t>kedua</a:t>
            </a:r>
            <a:r>
              <a:rPr lang="en-US" sz="2800" b="1" dirty="0"/>
              <a:t> </a:t>
            </a:r>
            <a:r>
              <a:rPr lang="id-ID" sz="2800" b="1" dirty="0"/>
              <a:t>karena  timbunan lemak yang</a:t>
            </a:r>
            <a:r>
              <a:rPr lang="en-US" sz="2800" b="1" dirty="0"/>
              <a:t> </a:t>
            </a:r>
            <a:r>
              <a:rPr lang="en-US" sz="2800" b="1" dirty="0" err="1"/>
              <a:t>pesat</a:t>
            </a:r>
            <a:r>
              <a:rPr lang="en-US" sz="2800" b="1" dirty="0"/>
              <a:t> set</a:t>
            </a:r>
            <a:r>
              <a:rPr lang="id-ID" sz="2800" b="1" dirty="0"/>
              <a:t>e</a:t>
            </a:r>
            <a:r>
              <a:rPr lang="en-US" sz="2800" b="1" dirty="0" err="1"/>
              <a:t>lah</a:t>
            </a:r>
            <a:r>
              <a:rPr lang="en-US" sz="2800" b="1" dirty="0"/>
              <a:t> </a:t>
            </a:r>
            <a:r>
              <a:rPr lang="en-US" sz="2800" b="1" dirty="0" err="1"/>
              <a:t>usia</a:t>
            </a:r>
            <a:r>
              <a:rPr lang="en-US" sz="2800" b="1" dirty="0"/>
              <a:t> </a:t>
            </a:r>
            <a:r>
              <a:rPr lang="en-US" sz="2800" b="1" dirty="0" err="1"/>
              <a:t>dua</a:t>
            </a:r>
            <a:r>
              <a:rPr lang="en-US" sz="2800" b="1" dirty="0"/>
              <a:t> </a:t>
            </a:r>
            <a:r>
              <a:rPr lang="en-US" sz="2800" b="1" dirty="0" err="1"/>
              <a:t>tahun</a:t>
            </a:r>
            <a:r>
              <a:rPr lang="en-US" sz="2800" b="1" dirty="0"/>
              <a:t>  yang </a:t>
            </a:r>
            <a:r>
              <a:rPr lang="en-US" sz="2800" b="1" dirty="0" err="1"/>
              <a:t>meningkatkan</a:t>
            </a:r>
            <a:r>
              <a:rPr lang="en-US" sz="2800" b="1" dirty="0"/>
              <a:t> </a:t>
            </a:r>
            <a:r>
              <a:rPr lang="en-US" sz="2800" b="1" dirty="0" err="1"/>
              <a:t>risiko</a:t>
            </a:r>
            <a:r>
              <a:rPr lang="en-US" sz="2800" b="1" dirty="0"/>
              <a:t> </a:t>
            </a:r>
            <a:r>
              <a:rPr lang="en-US" sz="2800" b="1" dirty="0" err="1"/>
              <a:t>penyakit</a:t>
            </a:r>
            <a:r>
              <a:rPr lang="en-US" sz="2800" b="1" dirty="0"/>
              <a:t> </a:t>
            </a:r>
            <a:r>
              <a:rPr lang="en-US" sz="2800" b="1" dirty="0" err="1"/>
              <a:t>kronis</a:t>
            </a:r>
            <a:r>
              <a:rPr lang="en-US" sz="2800" b="1" dirty="0"/>
              <a:t> (</a:t>
            </a:r>
            <a:r>
              <a:rPr lang="en-US" sz="2800" b="1" dirty="0" err="1"/>
              <a:t>penyakit</a:t>
            </a:r>
            <a:r>
              <a:rPr lang="en-US" sz="2800" b="1" dirty="0"/>
              <a:t> </a:t>
            </a:r>
            <a:r>
              <a:rPr lang="en-US" sz="2800" b="1" dirty="0" err="1"/>
              <a:t>jantung</a:t>
            </a:r>
            <a:r>
              <a:rPr lang="en-US" sz="2800" b="1" dirty="0"/>
              <a:t>, stroke, diabetes, </a:t>
            </a:r>
            <a:r>
              <a:rPr lang="en-US" sz="2800" b="1" dirty="0" err="1"/>
              <a:t>hipertensi</a:t>
            </a:r>
            <a:r>
              <a:rPr lang="en-US" sz="2800" b="1" dirty="0"/>
              <a:t>, osteoporosis) </a:t>
            </a:r>
            <a:r>
              <a:rPr lang="en-US" sz="2800" b="1" dirty="0" err="1"/>
              <a:t>pada</a:t>
            </a:r>
            <a:r>
              <a:rPr lang="en-US" sz="2800" b="1" dirty="0"/>
              <a:t> </a:t>
            </a:r>
            <a:r>
              <a:rPr lang="en-US" sz="2800" b="1" dirty="0" err="1"/>
              <a:t>usai</a:t>
            </a:r>
            <a:r>
              <a:rPr lang="en-US" sz="2800" b="1" dirty="0"/>
              <a:t> </a:t>
            </a:r>
            <a:r>
              <a:rPr lang="id-ID" sz="2800" b="1" dirty="0"/>
              <a:t>dewasa</a:t>
            </a:r>
            <a:r>
              <a:rPr lang="en-US" sz="2800" b="1" dirty="0"/>
              <a:t>.</a:t>
            </a:r>
            <a:endParaRPr lang="id-ID" sz="2800" b="1" dirty="0"/>
          </a:p>
          <a:p>
            <a:endParaRPr lang="id-ID" dirty="0"/>
          </a:p>
        </p:txBody>
      </p:sp>
    </p:spTree>
    <p:extLst>
      <p:ext uri="{BB962C8B-B14F-4D97-AF65-F5344CB8AC3E}">
        <p14:creationId xmlns:p14="http://schemas.microsoft.com/office/powerpoint/2010/main" val="1500841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247864"/>
          </a:xfrm>
          <a:prstGeom prst="rect">
            <a:avLst/>
          </a:prstGeom>
          <a:noFill/>
        </p:spPr>
        <p:txBody>
          <a:bodyPr wrap="square" rtlCol="0">
            <a:spAutoFit/>
          </a:bodyPr>
          <a:lstStyle/>
          <a:p>
            <a:r>
              <a:rPr lang="id-ID" sz="3600" b="1" dirty="0"/>
              <a:t>Sitasi dan Menulis </a:t>
            </a:r>
            <a:r>
              <a:rPr lang="id-ID" sz="3600" b="1" dirty="0" smtClean="0"/>
              <a:t>Pustaka</a:t>
            </a:r>
            <a:endParaRPr lang="en-US" sz="3600" b="1" dirty="0" smtClean="0"/>
          </a:p>
          <a:p>
            <a:endParaRPr lang="id-ID" sz="2800" b="1" dirty="0"/>
          </a:p>
          <a:p>
            <a:r>
              <a:rPr lang="id-ID" sz="2800" b="1" dirty="0"/>
              <a:t>Sitasi adalah pencantuman sumber pustaka   pada teks atau tulisan. </a:t>
            </a:r>
            <a:endParaRPr lang="en-US" sz="2800" b="1" dirty="0" smtClean="0"/>
          </a:p>
          <a:p>
            <a:endParaRPr lang="en-US" sz="2800" b="1" dirty="0"/>
          </a:p>
          <a:p>
            <a:r>
              <a:rPr lang="id-ID" sz="2800" b="1" dirty="0" smtClean="0"/>
              <a:t>Menulis </a:t>
            </a:r>
            <a:r>
              <a:rPr lang="id-ID" sz="2800" b="1" dirty="0"/>
              <a:t>pustaka adalah mencantumkan sumber pustaka secara lengkap dalam daftar pustaka (</a:t>
            </a:r>
            <a:r>
              <a:rPr lang="id-ID" sz="2800" b="1" i="1" dirty="0"/>
              <a:t>references</a:t>
            </a:r>
            <a:r>
              <a:rPr lang="id-ID" sz="2800" b="1" dirty="0"/>
              <a:t>) pada bagian akhir tulisan. Semua proses mengutip, meringkas, dan mem-parafrasa, yang telah dipaparkan di atas selalu merujuk pada sumber pustaka. </a:t>
            </a:r>
            <a:endParaRPr lang="en-US" sz="2800" b="1" dirty="0" smtClean="0"/>
          </a:p>
          <a:p>
            <a:endParaRPr lang="en-US" sz="2800" b="1" dirty="0"/>
          </a:p>
          <a:p>
            <a:r>
              <a:rPr lang="id-ID" sz="2800" b="1" dirty="0" smtClean="0"/>
              <a:t>Merujuk </a:t>
            </a:r>
            <a:r>
              <a:rPr lang="id-ID" sz="2800" b="1" dirty="0"/>
              <a:t>adalah  proses mencantumkan pustaka yang digunakan oleh penulis dalam </a:t>
            </a:r>
            <a:r>
              <a:rPr lang="id-ID" sz="2800" b="1" dirty="0" smtClean="0"/>
              <a:t>tulisannya</a:t>
            </a:r>
            <a:r>
              <a:rPr lang="id-ID" sz="2800" b="1" dirty="0"/>
              <a:t>. </a:t>
            </a:r>
          </a:p>
          <a:p>
            <a:endParaRPr lang="id-ID" sz="2800" b="1" dirty="0"/>
          </a:p>
        </p:txBody>
      </p:sp>
    </p:spTree>
    <p:extLst>
      <p:ext uri="{BB962C8B-B14F-4D97-AF65-F5344CB8AC3E}">
        <p14:creationId xmlns:p14="http://schemas.microsoft.com/office/powerpoint/2010/main" val="31044785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1815882"/>
          </a:xfrm>
          <a:prstGeom prst="rect">
            <a:avLst/>
          </a:prstGeom>
          <a:noFill/>
        </p:spPr>
        <p:txBody>
          <a:bodyPr wrap="square" rtlCol="0">
            <a:spAutoFit/>
          </a:bodyPr>
          <a:lstStyle/>
          <a:p>
            <a:r>
              <a:rPr lang="id-ID" sz="2800" b="1" dirty="0"/>
              <a:t>Banyak  gaya sitasi dan  merujuk (</a:t>
            </a:r>
            <a:r>
              <a:rPr lang="id-ID" sz="2800" b="1" i="1" dirty="0"/>
              <a:t>reference style</a:t>
            </a:r>
            <a:r>
              <a:rPr lang="id-ID" sz="2800" b="1" dirty="0"/>
              <a:t>) yang telah dikembangkan dan menjadi </a:t>
            </a:r>
            <a:r>
              <a:rPr lang="id-ID" sz="2800" b="1" dirty="0" smtClean="0"/>
              <a:t>konsensus, </a:t>
            </a:r>
            <a:r>
              <a:rPr lang="id-ID" sz="2800" b="1" dirty="0"/>
              <a:t>misalnya  </a:t>
            </a:r>
            <a:r>
              <a:rPr lang="en-US" sz="2800" b="1" dirty="0" smtClean="0"/>
              <a:t>APA (American Psychology Association), </a:t>
            </a:r>
            <a:r>
              <a:rPr lang="id-ID" sz="2800" b="1" i="1" dirty="0" smtClean="0"/>
              <a:t>Vancouver style</a:t>
            </a:r>
            <a:r>
              <a:rPr lang="en-US" sz="2800" b="1" dirty="0" smtClean="0"/>
              <a:t>, </a:t>
            </a:r>
            <a:r>
              <a:rPr lang="id-ID" sz="2800" b="1" i="1" dirty="0" smtClean="0"/>
              <a:t>Harvard Style</a:t>
            </a:r>
            <a:r>
              <a:rPr lang="en-US" sz="2800" b="1" i="1" dirty="0" smtClean="0"/>
              <a:t>, </a:t>
            </a:r>
            <a:r>
              <a:rPr lang="en-US" sz="2800" b="1" i="1" dirty="0" err="1" smtClean="0"/>
              <a:t>dll</a:t>
            </a:r>
            <a:r>
              <a:rPr lang="id-ID" sz="2800" b="1" dirty="0" smtClean="0"/>
              <a:t>. </a:t>
            </a:r>
            <a:endParaRPr lang="en-US" sz="2800" b="1" dirty="0" smtClean="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30" y="2246086"/>
            <a:ext cx="9254355" cy="3200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0" y="5638800"/>
            <a:ext cx="7848600" cy="1384995"/>
          </a:xfrm>
          <a:prstGeom prst="rect">
            <a:avLst/>
          </a:prstGeom>
          <a:noFill/>
        </p:spPr>
        <p:txBody>
          <a:bodyPr wrap="square" rtlCol="0">
            <a:spAutoFit/>
          </a:bodyPr>
          <a:lstStyle/>
          <a:p>
            <a:r>
              <a:rPr lang="en-US" sz="2800" b="1" dirty="0"/>
              <a:t>UNTUK LENGKAPNYA BUKA FILE: AmericanPA(Pustaka).pdf </a:t>
            </a:r>
            <a:r>
              <a:rPr lang="en-US" sz="2800" b="1" dirty="0" err="1"/>
              <a:t>terlampir</a:t>
            </a:r>
            <a:endParaRPr lang="id-ID" sz="2800" b="1" dirty="0"/>
          </a:p>
          <a:p>
            <a:endParaRPr lang="id-ID" sz="2800" dirty="0"/>
          </a:p>
        </p:txBody>
      </p:sp>
    </p:spTree>
    <p:extLst>
      <p:ext uri="{BB962C8B-B14F-4D97-AF65-F5344CB8AC3E}">
        <p14:creationId xmlns:p14="http://schemas.microsoft.com/office/powerpoint/2010/main" val="1622247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6171" y="1676400"/>
            <a:ext cx="7315200" cy="3385542"/>
          </a:xfrm>
          <a:prstGeom prst="rect">
            <a:avLst/>
          </a:prstGeom>
          <a:noFill/>
        </p:spPr>
        <p:txBody>
          <a:bodyPr wrap="square" rtlCol="0">
            <a:spAutoFit/>
          </a:bodyPr>
          <a:lstStyle/>
          <a:p>
            <a:r>
              <a:rPr lang="id-ID" sz="2800" b="1" dirty="0"/>
              <a:t>Sitasi dalam </a:t>
            </a:r>
            <a:r>
              <a:rPr lang="id-ID" sz="2800" b="1" i="1" dirty="0"/>
              <a:t>Vancouver Style </a:t>
            </a:r>
            <a:r>
              <a:rPr lang="id-ID" sz="2800" b="1" dirty="0"/>
              <a:t>didasarkan pada pemberian kode nomor urut bagi sumber pustaka yang diurut sesuai urutan kemunculan sumber pustaka dari awal tulisan sampai akhir tulisan, dengan urutan sumber pustaka di daftar pustaka dari angka 1 (satu) sampai nomor pustaka terakhir. </a:t>
            </a:r>
          </a:p>
          <a:p>
            <a:endParaRPr lang="id-ID" dirty="0"/>
          </a:p>
        </p:txBody>
      </p:sp>
    </p:spTree>
    <p:extLst>
      <p:ext uri="{BB962C8B-B14F-4D97-AF65-F5344CB8AC3E}">
        <p14:creationId xmlns:p14="http://schemas.microsoft.com/office/powerpoint/2010/main" val="2462742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4832092"/>
          </a:xfrm>
          <a:prstGeom prst="rect">
            <a:avLst/>
          </a:prstGeom>
          <a:noFill/>
        </p:spPr>
        <p:txBody>
          <a:bodyPr wrap="square" rtlCol="0">
            <a:spAutoFit/>
          </a:bodyPr>
          <a:lstStyle/>
          <a:p>
            <a:r>
              <a:rPr lang="id-ID" sz="2800" b="1" dirty="0"/>
              <a:t>Cara penulisan sitasi menggunaka</a:t>
            </a:r>
            <a:r>
              <a:rPr lang="en-US" sz="2800" b="1" dirty="0"/>
              <a:t>n</a:t>
            </a:r>
            <a:r>
              <a:rPr lang="id-ID" sz="2800" b="1" dirty="0"/>
              <a:t>  </a:t>
            </a:r>
            <a:r>
              <a:rPr lang="id-ID" sz="2800" b="1" i="1" dirty="0"/>
              <a:t>Vancouver Style</a:t>
            </a:r>
            <a:r>
              <a:rPr lang="id-ID" sz="2800" b="1" dirty="0"/>
              <a:t>  adalah dengan menempatkan angka pada akhir kalimat atau alinea yang dikutip, diringkas atau digunakan berupa tanda pangkat (</a:t>
            </a:r>
            <a:r>
              <a:rPr lang="id-ID" sz="2800" b="1" i="1" dirty="0"/>
              <a:t>superscript</a:t>
            </a:r>
            <a:r>
              <a:rPr lang="id-ID" sz="2800" b="1" dirty="0"/>
              <a:t>). </a:t>
            </a:r>
            <a:endParaRPr lang="en-US" sz="2800" b="1" dirty="0" smtClean="0"/>
          </a:p>
          <a:p>
            <a:endParaRPr lang="en-US" sz="2800" b="1" dirty="0" smtClean="0"/>
          </a:p>
          <a:p>
            <a:r>
              <a:rPr lang="id-ID" sz="2800" b="1" dirty="0" smtClean="0"/>
              <a:t>Sebagai contoh</a:t>
            </a:r>
            <a:r>
              <a:rPr lang="en-US" sz="2800" b="1" dirty="0" smtClean="0"/>
              <a:t>:</a:t>
            </a:r>
            <a:r>
              <a:rPr lang="id-ID" sz="2800" b="1" dirty="0" smtClean="0"/>
              <a:t> </a:t>
            </a:r>
            <a:endParaRPr lang="en-US" sz="2800" b="1" dirty="0" smtClean="0"/>
          </a:p>
          <a:p>
            <a:r>
              <a:rPr lang="en-US" sz="2800" b="1" dirty="0" smtClean="0"/>
              <a:t>……..</a:t>
            </a:r>
            <a:r>
              <a:rPr lang="id-ID" sz="2800" b="1" dirty="0" smtClean="0"/>
              <a:t>dari </a:t>
            </a:r>
            <a:r>
              <a:rPr lang="id-ID" sz="2800" b="1" dirty="0"/>
              <a:t>penelitian Douchet et al (1998), Tricopoulou et al (2005),  Bes-astrollo et al (2006), Sanchez-Villegas et al (2006), Shai et al (2008) dan Due et al (2008) tentang hubungan asam  lemak tidak jenuh tunggal (ALTT atau MUFA) dengan kegemukan, sebagai berikut: </a:t>
            </a:r>
          </a:p>
        </p:txBody>
      </p:sp>
    </p:spTree>
    <p:extLst>
      <p:ext uri="{BB962C8B-B14F-4D97-AF65-F5344CB8AC3E}">
        <p14:creationId xmlns:p14="http://schemas.microsoft.com/office/powerpoint/2010/main" val="11530826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5970865"/>
          </a:xfrm>
          <a:prstGeom prst="rect">
            <a:avLst/>
          </a:prstGeom>
          <a:noFill/>
        </p:spPr>
        <p:txBody>
          <a:bodyPr wrap="square" rtlCol="0">
            <a:spAutoFit/>
          </a:bodyPr>
          <a:lstStyle/>
          <a:p>
            <a:r>
              <a:rPr lang="id-ID" sz="2800" b="1" dirty="0"/>
              <a:t>Sampai saat ini belum memadai bukti ilmiah tentang efek ALTT terhadap kegemukan. Suatu penelitian crossectional menunjukkan hubungan antara ALTT dan risiko kegemukan</a:t>
            </a:r>
            <a:r>
              <a:rPr lang="id-ID" sz="2800" b="1" baseline="30000" dirty="0"/>
              <a:t>1</a:t>
            </a:r>
            <a:r>
              <a:rPr lang="id-ID" sz="2800" b="1" dirty="0"/>
              <a:t>, tetapi penelitian crossectioanl lainnya tidak menunjukkan adanya hubungan</a:t>
            </a:r>
            <a:r>
              <a:rPr lang="id-ID" sz="2800" b="1" baseline="30000" dirty="0"/>
              <a:t>2-4</a:t>
            </a:r>
            <a:r>
              <a:rPr lang="id-ID" sz="2800" b="1" dirty="0"/>
              <a:t>.  Demikian juga hasil studi dengan disain yang lebih kokoh (</a:t>
            </a:r>
            <a:r>
              <a:rPr lang="id-ID" sz="2800" b="1" i="1" dirty="0"/>
              <a:t>randomised control trial</a:t>
            </a:r>
            <a:r>
              <a:rPr lang="id-ID" sz="2800" b="1" dirty="0"/>
              <a:t>) masih belum konklusif.  Penelitian yang membatasi asupan energi mengunakan diet mediteranian yang tinggi MUFA menunjukkan penurunan berat badan</a:t>
            </a:r>
            <a:r>
              <a:rPr lang="id-ID" sz="2800" b="1" baseline="30000" dirty="0"/>
              <a:t>5</a:t>
            </a:r>
            <a:r>
              <a:rPr lang="id-ID" sz="2800" b="1" dirty="0"/>
              <a:t>, sementara penelitian yang membandingkan diet tingi MUFA dengan </a:t>
            </a:r>
            <a:r>
              <a:rPr lang="id-ID" sz="2800" b="1" dirty="0" smtClean="0"/>
              <a:t>di</a:t>
            </a:r>
            <a:r>
              <a:rPr lang="en-US" sz="2800" b="1" dirty="0" smtClean="0"/>
              <a:t>e</a:t>
            </a:r>
            <a:r>
              <a:rPr lang="id-ID" sz="2800" b="1" dirty="0" smtClean="0"/>
              <a:t>t  </a:t>
            </a:r>
            <a:r>
              <a:rPr lang="id-ID" sz="2800" b="1" dirty="0"/>
              <a:t>rendah lemak selama enam bulan tidak menunjukkan perbedaan dengan kelompok kontrol</a:t>
            </a:r>
            <a:r>
              <a:rPr lang="id-ID" sz="2800" b="1" baseline="30000" dirty="0"/>
              <a:t>6</a:t>
            </a:r>
            <a:r>
              <a:rPr lang="id-ID" sz="2800" b="1" dirty="0"/>
              <a:t>. </a:t>
            </a:r>
          </a:p>
          <a:p>
            <a:endParaRPr lang="id-ID" dirty="0"/>
          </a:p>
        </p:txBody>
      </p:sp>
    </p:spTree>
    <p:extLst>
      <p:ext uri="{BB962C8B-B14F-4D97-AF65-F5344CB8AC3E}">
        <p14:creationId xmlns:p14="http://schemas.microsoft.com/office/powerpoint/2010/main" val="1738304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8001000" cy="4832092"/>
          </a:xfrm>
          <a:prstGeom prst="rect">
            <a:avLst/>
          </a:prstGeom>
          <a:noFill/>
        </p:spPr>
        <p:txBody>
          <a:bodyPr wrap="square" rtlCol="0">
            <a:spAutoFit/>
          </a:bodyPr>
          <a:lstStyle/>
          <a:p>
            <a:r>
              <a:rPr lang="en-US" sz="2800" b="1" dirty="0" err="1"/>
              <a:t>D</a:t>
            </a:r>
            <a:r>
              <a:rPr lang="en-US" sz="2800" b="1" dirty="0" err="1" smtClean="0"/>
              <a:t>ua</a:t>
            </a:r>
            <a:r>
              <a:rPr lang="en-US" sz="2800" b="1" dirty="0" smtClean="0"/>
              <a:t> </a:t>
            </a:r>
            <a:r>
              <a:rPr lang="en-US" sz="2800" b="1" dirty="0" err="1"/>
              <a:t>tujuan</a:t>
            </a:r>
            <a:r>
              <a:rPr lang="en-US" sz="2800" b="1" dirty="0"/>
              <a:t> </a:t>
            </a:r>
            <a:r>
              <a:rPr lang="en-US" sz="2800" b="1" dirty="0" err="1"/>
              <a:t>utama</a:t>
            </a:r>
            <a:r>
              <a:rPr lang="en-US" sz="2800" b="1" dirty="0"/>
              <a:t> </a:t>
            </a:r>
            <a:r>
              <a:rPr lang="en-US" sz="2800" b="1" dirty="0" err="1"/>
              <a:t>kaji</a:t>
            </a:r>
            <a:r>
              <a:rPr lang="en-US" sz="2800" b="1" dirty="0"/>
              <a:t> </a:t>
            </a:r>
            <a:r>
              <a:rPr lang="en-US" sz="2800" b="1" dirty="0" err="1" smtClean="0"/>
              <a:t>pustaka</a:t>
            </a:r>
            <a:r>
              <a:rPr lang="en-US" sz="2800" b="1" dirty="0" smtClean="0"/>
              <a:t>:  </a:t>
            </a:r>
          </a:p>
          <a:p>
            <a:endParaRPr lang="en-US" sz="2800" b="1" dirty="0" smtClean="0"/>
          </a:p>
          <a:p>
            <a:pPr marL="514350" indent="-514350">
              <a:buAutoNum type="arabicParenR"/>
            </a:pPr>
            <a:r>
              <a:rPr lang="en-US" sz="2800" b="1" dirty="0" err="1" smtClean="0"/>
              <a:t>Mempelajari</a:t>
            </a:r>
            <a:r>
              <a:rPr lang="en-US" sz="2800" b="1" dirty="0" smtClean="0"/>
              <a:t> </a:t>
            </a:r>
            <a:r>
              <a:rPr lang="en-US" sz="2800" b="1" dirty="0" err="1"/>
              <a:t>perkembangan</a:t>
            </a:r>
            <a:r>
              <a:rPr lang="en-US" sz="2800" b="1" dirty="0"/>
              <a:t> </a:t>
            </a:r>
            <a:r>
              <a:rPr lang="en-US" sz="2800" b="1" dirty="0" err="1"/>
              <a:t>penelitian</a:t>
            </a:r>
            <a:r>
              <a:rPr lang="en-US" sz="2800" b="1" dirty="0"/>
              <a:t> </a:t>
            </a:r>
            <a:r>
              <a:rPr lang="en-US" sz="2800" b="1" dirty="0" err="1"/>
              <a:t>dan</a:t>
            </a:r>
            <a:r>
              <a:rPr lang="en-US" sz="2800" b="1" dirty="0"/>
              <a:t> </a:t>
            </a:r>
            <a:r>
              <a:rPr lang="en-US" sz="2800" b="1" dirty="0" err="1"/>
              <a:t>Ipteks</a:t>
            </a:r>
            <a:r>
              <a:rPr lang="en-US" sz="2800" b="1" dirty="0"/>
              <a:t> </a:t>
            </a:r>
            <a:r>
              <a:rPr lang="en-US" sz="2800" b="1" dirty="0" err="1"/>
              <a:t>pada</a:t>
            </a:r>
            <a:r>
              <a:rPr lang="en-US" sz="2800" b="1" dirty="0"/>
              <a:t> </a:t>
            </a:r>
            <a:r>
              <a:rPr lang="en-US" sz="2800" b="1" dirty="0" err="1"/>
              <a:t>bidang</a:t>
            </a:r>
            <a:r>
              <a:rPr lang="en-US" sz="2800" b="1" dirty="0"/>
              <a:t> </a:t>
            </a:r>
            <a:r>
              <a:rPr lang="en-US" sz="2800" b="1" dirty="0" err="1"/>
              <a:t>tertentu</a:t>
            </a:r>
            <a:r>
              <a:rPr lang="en-US" sz="2800" b="1" dirty="0"/>
              <a:t>, </a:t>
            </a:r>
            <a:r>
              <a:rPr lang="en-US" sz="2800" b="1" dirty="0" err="1"/>
              <a:t>termasuk</a:t>
            </a:r>
            <a:r>
              <a:rPr lang="en-US" sz="2800" b="1" dirty="0"/>
              <a:t> </a:t>
            </a:r>
            <a:r>
              <a:rPr lang="en-US" sz="2800" b="1" dirty="0" err="1"/>
              <a:t>kekuatan</a:t>
            </a:r>
            <a:r>
              <a:rPr lang="en-US" sz="2800" b="1" dirty="0"/>
              <a:t>,  </a:t>
            </a:r>
            <a:r>
              <a:rPr lang="en-US" sz="2800" b="1" dirty="0" err="1"/>
              <a:t>kelemahan</a:t>
            </a:r>
            <a:r>
              <a:rPr lang="en-US" sz="2800" b="1" dirty="0"/>
              <a:t> </a:t>
            </a:r>
            <a:r>
              <a:rPr lang="en-US" sz="2800" b="1" dirty="0" err="1"/>
              <a:t>dan</a:t>
            </a:r>
            <a:r>
              <a:rPr lang="en-US" sz="2800" b="1" dirty="0"/>
              <a:t> </a:t>
            </a:r>
            <a:r>
              <a:rPr lang="en-US" sz="2800" b="1" dirty="0" err="1"/>
              <a:t>kesenjangannya</a:t>
            </a:r>
            <a:r>
              <a:rPr lang="en-US" sz="2800" b="1" dirty="0"/>
              <a:t>; </a:t>
            </a:r>
            <a:endParaRPr lang="en-US" sz="2800" b="1" dirty="0" smtClean="0"/>
          </a:p>
          <a:p>
            <a:pPr marL="514350" indent="-514350">
              <a:buAutoNum type="arabicParenR"/>
            </a:pPr>
            <a:endParaRPr lang="en-US" sz="2800" b="1" dirty="0" smtClean="0"/>
          </a:p>
          <a:p>
            <a:pPr marL="514350" indent="-514350">
              <a:buAutoNum type="arabicParenR"/>
            </a:pPr>
            <a:r>
              <a:rPr lang="en-US" sz="2800" b="1" dirty="0" err="1" smtClean="0"/>
              <a:t>Mempelajari</a:t>
            </a:r>
            <a:r>
              <a:rPr lang="en-US" sz="2800" b="1" dirty="0" smtClean="0"/>
              <a:t>  </a:t>
            </a:r>
            <a:r>
              <a:rPr lang="en-US" sz="2800" b="1" dirty="0" err="1"/>
              <a:t>berbagai</a:t>
            </a:r>
            <a:r>
              <a:rPr lang="en-US" sz="2800" b="1" dirty="0"/>
              <a:t>  </a:t>
            </a:r>
            <a:r>
              <a:rPr lang="en-US" sz="2800" b="1" dirty="0" err="1"/>
              <a:t>disain</a:t>
            </a:r>
            <a:r>
              <a:rPr lang="en-US" sz="2800" b="1" dirty="0"/>
              <a:t> </a:t>
            </a:r>
            <a:r>
              <a:rPr lang="en-US" sz="2800" b="1" dirty="0" err="1"/>
              <a:t>dan</a:t>
            </a:r>
            <a:r>
              <a:rPr lang="en-US" sz="2800" b="1" dirty="0"/>
              <a:t> </a:t>
            </a:r>
            <a:r>
              <a:rPr lang="en-US" sz="2800" b="1" dirty="0" err="1"/>
              <a:t>metode</a:t>
            </a:r>
            <a:r>
              <a:rPr lang="en-US" sz="2800" b="1" dirty="0"/>
              <a:t> </a:t>
            </a:r>
            <a:r>
              <a:rPr lang="en-US" sz="2800" b="1" dirty="0" err="1"/>
              <a:t>penelitian</a:t>
            </a:r>
            <a:r>
              <a:rPr lang="en-US" sz="2800" b="1" dirty="0"/>
              <a:t>, </a:t>
            </a:r>
            <a:r>
              <a:rPr lang="en-US" sz="2800" b="1" dirty="0" err="1"/>
              <a:t>termasuk</a:t>
            </a:r>
            <a:r>
              <a:rPr lang="en-US" sz="2800" b="1" dirty="0"/>
              <a:t> </a:t>
            </a:r>
            <a:r>
              <a:rPr lang="en-US" sz="2800" b="1" dirty="0" err="1"/>
              <a:t>kekuatan</a:t>
            </a:r>
            <a:r>
              <a:rPr lang="en-US" sz="2800" b="1" dirty="0"/>
              <a:t>,  </a:t>
            </a:r>
            <a:r>
              <a:rPr lang="en-US" sz="2800" b="1" dirty="0" err="1"/>
              <a:t>kelemahan</a:t>
            </a:r>
            <a:r>
              <a:rPr lang="en-US" sz="2800" b="1" dirty="0"/>
              <a:t> </a:t>
            </a:r>
            <a:r>
              <a:rPr lang="en-US" sz="2800" b="1" dirty="0" err="1"/>
              <a:t>dan</a:t>
            </a:r>
            <a:r>
              <a:rPr lang="en-US" sz="2800" b="1" dirty="0"/>
              <a:t> </a:t>
            </a:r>
            <a:r>
              <a:rPr lang="en-US" sz="2800" b="1" dirty="0" err="1"/>
              <a:t>kesenjangannya</a:t>
            </a:r>
            <a:r>
              <a:rPr lang="en-US" sz="2800" b="1" dirty="0"/>
              <a:t> </a:t>
            </a:r>
            <a:r>
              <a:rPr lang="en-US" sz="2800" b="1" dirty="0" err="1"/>
              <a:t>dalam</a:t>
            </a:r>
            <a:r>
              <a:rPr lang="en-US" sz="2800" b="1" dirty="0"/>
              <a:t> </a:t>
            </a:r>
            <a:r>
              <a:rPr lang="en-US" sz="2800" b="1" dirty="0" err="1"/>
              <a:t>rangka</a:t>
            </a:r>
            <a:r>
              <a:rPr lang="en-US" sz="2800" b="1" dirty="0"/>
              <a:t> </a:t>
            </a:r>
            <a:r>
              <a:rPr lang="en-US" sz="2800" b="1" dirty="0" err="1" smtClean="0"/>
              <a:t>memperoleh</a:t>
            </a:r>
            <a:r>
              <a:rPr lang="en-US" sz="2800" b="1" dirty="0" smtClean="0"/>
              <a:t> </a:t>
            </a:r>
            <a:r>
              <a:rPr lang="en-US" sz="2800" b="1" dirty="0" err="1"/>
              <a:t>disain</a:t>
            </a:r>
            <a:r>
              <a:rPr lang="en-US" sz="2800" b="1" dirty="0"/>
              <a:t> </a:t>
            </a:r>
            <a:r>
              <a:rPr lang="en-US" sz="2800" b="1" dirty="0" err="1"/>
              <a:t>dan</a:t>
            </a:r>
            <a:r>
              <a:rPr lang="en-US" sz="2800" b="1" dirty="0"/>
              <a:t> </a:t>
            </a:r>
            <a:r>
              <a:rPr lang="en-US" sz="2800" b="1" dirty="0" err="1"/>
              <a:t>metode</a:t>
            </a:r>
            <a:r>
              <a:rPr lang="en-US" sz="2800" b="1" dirty="0"/>
              <a:t> </a:t>
            </a:r>
            <a:r>
              <a:rPr lang="en-US" sz="2800" b="1" dirty="0" err="1"/>
              <a:t>penelitian</a:t>
            </a:r>
            <a:r>
              <a:rPr lang="en-US" sz="2800" b="1" dirty="0"/>
              <a:t> yang </a:t>
            </a:r>
            <a:r>
              <a:rPr lang="en-US" sz="2800" b="1" dirty="0" err="1"/>
              <a:t>lebih</a:t>
            </a:r>
            <a:r>
              <a:rPr lang="en-US" sz="2800" b="1" dirty="0"/>
              <a:t> </a:t>
            </a:r>
            <a:r>
              <a:rPr lang="en-US" sz="2800" b="1" dirty="0" err="1"/>
              <a:t>maju</a:t>
            </a:r>
            <a:r>
              <a:rPr lang="en-US" sz="2800" b="1" dirty="0"/>
              <a:t> </a:t>
            </a:r>
            <a:r>
              <a:rPr lang="en-US" sz="2800" b="1" dirty="0" err="1"/>
              <a:t>dan</a:t>
            </a:r>
            <a:r>
              <a:rPr lang="en-US" sz="2800" b="1" dirty="0"/>
              <a:t> </a:t>
            </a:r>
            <a:r>
              <a:rPr lang="en-US" sz="2800" b="1" dirty="0" err="1"/>
              <a:t>kokoh</a:t>
            </a:r>
            <a:r>
              <a:rPr lang="en-US" sz="2800" b="1" dirty="0"/>
              <a:t>. </a:t>
            </a:r>
            <a:endParaRPr lang="id-ID" sz="2800" b="1" dirty="0"/>
          </a:p>
        </p:txBody>
      </p:sp>
    </p:spTree>
    <p:extLst>
      <p:ext uri="{BB962C8B-B14F-4D97-AF65-F5344CB8AC3E}">
        <p14:creationId xmlns:p14="http://schemas.microsoft.com/office/powerpoint/2010/main" val="4012160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458200" cy="6124754"/>
          </a:xfrm>
          <a:prstGeom prst="rect">
            <a:avLst/>
          </a:prstGeom>
          <a:noFill/>
        </p:spPr>
        <p:txBody>
          <a:bodyPr wrap="square" rtlCol="0">
            <a:spAutoFit/>
          </a:bodyPr>
          <a:lstStyle/>
          <a:p>
            <a:r>
              <a:rPr lang="id-ID" sz="2800" b="1" dirty="0"/>
              <a:t>Ada dua cara penulisan sitasi menggunakan </a:t>
            </a:r>
            <a:r>
              <a:rPr lang="id-ID" sz="2800" b="1" i="1" dirty="0"/>
              <a:t>Harvard Style</a:t>
            </a:r>
            <a:r>
              <a:rPr lang="id-ID" sz="2800" b="1" dirty="0"/>
              <a:t>.   Pertama dengan fokus pada informasi yang diberikan penulis; dan kedua dengan fokus pada penulisnya</a:t>
            </a:r>
            <a:r>
              <a:rPr lang="id-ID" sz="2800" b="1" dirty="0" smtClean="0"/>
              <a:t>.</a:t>
            </a:r>
            <a:endParaRPr lang="en-US" sz="2800" b="1" dirty="0" smtClean="0"/>
          </a:p>
          <a:p>
            <a:endParaRPr lang="en-US" sz="2800" b="1" dirty="0" smtClean="0"/>
          </a:p>
          <a:p>
            <a:r>
              <a:rPr lang="id-ID" sz="2800" b="1" dirty="0"/>
              <a:t>Baik pada cara pertama maupun cara kedua, cara penulisannya menggunakan nama akhir (</a:t>
            </a:r>
            <a:r>
              <a:rPr lang="id-ID" sz="2800" b="1" i="1" dirty="0"/>
              <a:t>last name</a:t>
            </a:r>
            <a:r>
              <a:rPr lang="id-ID" sz="2800" b="1" dirty="0"/>
              <a:t>) dari penulis kemudian diikuti dengan tahun publikasi. Pada cara pertama tahun publikasi ditulis dalam tanda kurung; dan pada cara kedua nama dan tahun publikasi ditulis keduanya di dalam tanda kurung  dan dicantumkan pada akhir kalimat atau alinea yang dirujuk.</a:t>
            </a:r>
          </a:p>
          <a:p>
            <a:endParaRPr lang="id-ID" sz="2800" b="1" dirty="0"/>
          </a:p>
        </p:txBody>
      </p:sp>
    </p:spTree>
    <p:extLst>
      <p:ext uri="{BB962C8B-B14F-4D97-AF65-F5344CB8AC3E}">
        <p14:creationId xmlns:p14="http://schemas.microsoft.com/office/powerpoint/2010/main" val="3592151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657" y="228600"/>
            <a:ext cx="8534400" cy="6124754"/>
          </a:xfrm>
          <a:prstGeom prst="rect">
            <a:avLst/>
          </a:prstGeom>
          <a:noFill/>
        </p:spPr>
        <p:txBody>
          <a:bodyPr wrap="square" rtlCol="0">
            <a:spAutoFit/>
          </a:bodyPr>
          <a:lstStyle/>
          <a:p>
            <a:r>
              <a:rPr lang="id-ID" sz="2800" b="1" dirty="0"/>
              <a:t>Berikut contoh sitasi cara pertama yang fokus pada penulis: </a:t>
            </a:r>
            <a:endParaRPr lang="en-US" sz="2800" b="1" dirty="0" smtClean="0"/>
          </a:p>
          <a:p>
            <a:endParaRPr lang="en-US" sz="2800" b="1" dirty="0" smtClean="0"/>
          </a:p>
          <a:p>
            <a:r>
              <a:rPr lang="id-ID" sz="2800" b="1" dirty="0" smtClean="0"/>
              <a:t>Fenech </a:t>
            </a:r>
            <a:r>
              <a:rPr lang="id-ID" sz="2800" b="1" dirty="0"/>
              <a:t>(2005) mengidentifikasi bahwa asupan rendah kalsium, folat, asam nikotinat, vitamin E, retinol, β karoten secara signifikan terkait dengan </a:t>
            </a:r>
            <a:r>
              <a:rPr lang="id-ID" sz="2800" b="1" dirty="0" smtClean="0"/>
              <a:t>ketidak</a:t>
            </a:r>
            <a:r>
              <a:rPr lang="en-US" sz="2800" b="1" dirty="0" smtClean="0"/>
              <a:t>-</a:t>
            </a:r>
            <a:r>
              <a:rPr lang="id-ID" sz="2800" b="1" dirty="0" smtClean="0"/>
              <a:t>stabilan genom. </a:t>
            </a:r>
            <a:endParaRPr lang="en-US" sz="2800" b="1" dirty="0" smtClean="0"/>
          </a:p>
          <a:p>
            <a:endParaRPr lang="en-US" sz="2800" b="1" dirty="0"/>
          </a:p>
          <a:p>
            <a:r>
              <a:rPr lang="id-ID" sz="2800" b="1" dirty="0" smtClean="0"/>
              <a:t>Contoh </a:t>
            </a:r>
            <a:r>
              <a:rPr lang="id-ID" sz="2800" b="1" dirty="0"/>
              <a:t>sitasi cara kedua yang fokus pada informasi  yang terdiri dari satu kalimat adalah:  </a:t>
            </a:r>
            <a:endParaRPr lang="en-US" sz="2800" b="1" dirty="0" smtClean="0"/>
          </a:p>
          <a:p>
            <a:endParaRPr lang="en-US" sz="2800" b="1" dirty="0"/>
          </a:p>
          <a:p>
            <a:r>
              <a:rPr lang="id-ID" sz="2800" b="1" dirty="0" smtClean="0"/>
              <a:t>M</a:t>
            </a:r>
            <a:r>
              <a:rPr lang="en-US" sz="2800" b="1" dirty="0" err="1"/>
              <a:t>ikronuklei</a:t>
            </a:r>
            <a:r>
              <a:rPr lang="id-ID" sz="2800" b="1" dirty="0"/>
              <a:t> telah menjadi biomarker yang baik yang digunakan secara luas untuk mengukur kerusakan DNA (Fenech 2007, Thomas 2009). </a:t>
            </a:r>
          </a:p>
        </p:txBody>
      </p:sp>
    </p:spTree>
    <p:extLst>
      <p:ext uri="{BB962C8B-B14F-4D97-AF65-F5344CB8AC3E}">
        <p14:creationId xmlns:p14="http://schemas.microsoft.com/office/powerpoint/2010/main" val="3558296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1384995"/>
          </a:xfrm>
          <a:prstGeom prst="rect">
            <a:avLst/>
          </a:prstGeom>
          <a:noFill/>
        </p:spPr>
        <p:txBody>
          <a:bodyPr wrap="square" rtlCol="0">
            <a:spAutoFit/>
          </a:bodyPr>
          <a:lstStyle/>
          <a:p>
            <a:r>
              <a:rPr lang="id-ID" sz="2800" b="1" dirty="0"/>
              <a:t>Seperti halnya menulis sitasi, banyak gaya menulis  pustaka atau menulis rujukan. Dua yang terkenal adalah  </a:t>
            </a:r>
            <a:r>
              <a:rPr lang="id-ID" sz="2800" b="1" i="1" dirty="0"/>
              <a:t>Vancouver style</a:t>
            </a:r>
            <a:r>
              <a:rPr lang="id-ID" sz="2800" b="1" dirty="0"/>
              <a:t> dan </a:t>
            </a:r>
            <a:r>
              <a:rPr lang="id-ID" sz="2800" b="1" i="1" dirty="0"/>
              <a:t>Harvard Style</a:t>
            </a:r>
            <a:r>
              <a:rPr lang="id-ID" sz="2800" b="1" dirty="0"/>
              <a:t>. </a:t>
            </a:r>
          </a:p>
        </p:txBody>
      </p:sp>
      <p:sp>
        <p:nvSpPr>
          <p:cNvPr id="3" name="TextBox 2"/>
          <p:cNvSpPr txBox="1"/>
          <p:nvPr/>
        </p:nvSpPr>
        <p:spPr>
          <a:xfrm>
            <a:off x="152400" y="2057400"/>
            <a:ext cx="8610600" cy="4678204"/>
          </a:xfrm>
          <a:prstGeom prst="rect">
            <a:avLst/>
          </a:prstGeom>
          <a:noFill/>
        </p:spPr>
        <p:txBody>
          <a:bodyPr wrap="square" rtlCol="0">
            <a:spAutoFit/>
          </a:bodyPr>
          <a:lstStyle/>
          <a:p>
            <a:r>
              <a:rPr lang="en-US" sz="2800" b="1" dirty="0" smtClean="0"/>
              <a:t>P</a:t>
            </a:r>
            <a:r>
              <a:rPr lang="id-ID" sz="2800" b="1" dirty="0" smtClean="0"/>
              <a:t>rinsip </a:t>
            </a:r>
            <a:r>
              <a:rPr lang="id-ID" sz="2800" b="1" dirty="0"/>
              <a:t>menulis pustaka berdasarkan </a:t>
            </a:r>
            <a:r>
              <a:rPr lang="id-ID" sz="2800" b="1" i="1" dirty="0"/>
              <a:t>Vancouver </a:t>
            </a:r>
            <a:r>
              <a:rPr lang="id-ID" sz="2800" b="1" i="1" dirty="0" smtClean="0"/>
              <a:t>style</a:t>
            </a:r>
            <a:r>
              <a:rPr lang="en-US" sz="2800" b="1" i="1" dirty="0" smtClean="0"/>
              <a:t>:</a:t>
            </a:r>
            <a:endParaRPr lang="id-ID" sz="2800" b="1" dirty="0"/>
          </a:p>
          <a:p>
            <a:pPr lvl="0"/>
            <a:endParaRPr lang="en-US" sz="2800" b="1" dirty="0" smtClean="0"/>
          </a:p>
          <a:p>
            <a:pPr marL="457200" lvl="0" indent="-457200">
              <a:buFont typeface="Wingdings" panose="05000000000000000000" pitchFamily="2" charset="2"/>
              <a:buChar char="§"/>
            </a:pPr>
            <a:r>
              <a:rPr lang="id-ID" sz="2800" b="1" dirty="0" smtClean="0"/>
              <a:t>Sumber </a:t>
            </a:r>
            <a:r>
              <a:rPr lang="id-ID" sz="2800" b="1" dirty="0"/>
              <a:t>pustaka  yang diteks di tulis dalam daftar pustaka dengan nomor urut yang sesuai di teks.</a:t>
            </a:r>
          </a:p>
          <a:p>
            <a:pPr marL="457200" lvl="0" indent="-457200">
              <a:buFont typeface="Wingdings" panose="05000000000000000000" pitchFamily="2" charset="2"/>
              <a:buChar char="§"/>
            </a:pPr>
            <a:r>
              <a:rPr lang="id-ID" sz="2800" b="1" dirty="0"/>
              <a:t>Nama  yang dicantumkan adalah nama akhir ( last name) disertai huruf pertama nama awal (initial name) </a:t>
            </a:r>
          </a:p>
          <a:p>
            <a:pPr marL="457200" lvl="0" indent="-457200">
              <a:buFont typeface="Wingdings" panose="05000000000000000000" pitchFamily="2" charset="2"/>
              <a:buChar char="§"/>
            </a:pPr>
            <a:r>
              <a:rPr lang="id-ID" sz="2800" b="1" dirty="0"/>
              <a:t>Judul buku atau jurnal tidak ditu</a:t>
            </a:r>
            <a:r>
              <a:rPr lang="en-US" sz="2800" b="1" dirty="0"/>
              <a:t>l</a:t>
            </a:r>
            <a:r>
              <a:rPr lang="id-ID" sz="2800" b="1" dirty="0"/>
              <a:t>is dalam tanda petik</a:t>
            </a:r>
          </a:p>
          <a:p>
            <a:pPr marL="457200" lvl="0" indent="-457200">
              <a:buFont typeface="Wingdings" panose="05000000000000000000" pitchFamily="2" charset="2"/>
              <a:buChar char="§"/>
            </a:pPr>
            <a:r>
              <a:rPr lang="id-ID" sz="2800" b="1" dirty="0"/>
              <a:t>Bila dari artikel jurnal  cantumkan nama jurnal dan cantumkan  tahun, volume  halaman artikel journal</a:t>
            </a:r>
          </a:p>
          <a:p>
            <a:pPr marL="285750" indent="-285750">
              <a:buFont typeface="Wingdings" panose="05000000000000000000" pitchFamily="2" charset="2"/>
              <a:buChar char="§"/>
            </a:pPr>
            <a:endParaRPr lang="id-ID" dirty="0"/>
          </a:p>
        </p:txBody>
      </p:sp>
    </p:spTree>
    <p:extLst>
      <p:ext uri="{BB962C8B-B14F-4D97-AF65-F5344CB8AC3E}">
        <p14:creationId xmlns:p14="http://schemas.microsoft.com/office/powerpoint/2010/main" val="1844451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401753"/>
          </a:xfrm>
          <a:prstGeom prst="rect">
            <a:avLst/>
          </a:prstGeom>
          <a:noFill/>
        </p:spPr>
        <p:txBody>
          <a:bodyPr wrap="square" rtlCol="0">
            <a:spAutoFit/>
          </a:bodyPr>
          <a:lstStyle/>
          <a:p>
            <a:pPr marL="457200" lvl="0" indent="-457200">
              <a:buFont typeface="Arial" panose="020B0604020202020204" pitchFamily="34" charset="0"/>
              <a:buChar char="•"/>
            </a:pPr>
            <a:r>
              <a:rPr lang="id-ID" sz="2800" b="1" dirty="0" smtClean="0"/>
              <a:t>Bila dari buku cantumkan nomor halaman kutipan atau informasi yang diperoleh</a:t>
            </a:r>
          </a:p>
          <a:p>
            <a:pPr marL="457200" lvl="0" indent="-457200">
              <a:buFont typeface="Arial" panose="020B0604020202020204" pitchFamily="34" charset="0"/>
              <a:buChar char="•"/>
            </a:pPr>
            <a:r>
              <a:rPr lang="id-ID" sz="2800" b="1" dirty="0" smtClean="0"/>
              <a:t>Tulis halaman  dengan singkatan hlm, misal hlm 20</a:t>
            </a:r>
          </a:p>
          <a:p>
            <a:pPr marL="457200" lvl="0" indent="-457200">
              <a:buFont typeface="Arial" panose="020B0604020202020204" pitchFamily="34" charset="0"/>
              <a:buChar char="•"/>
            </a:pPr>
            <a:r>
              <a:rPr lang="id-ID" sz="2800" b="1" dirty="0" smtClean="0"/>
              <a:t>Penulisan judul buku atau artikel dengan huruf kecil kecuali huruf pertama</a:t>
            </a:r>
          </a:p>
          <a:p>
            <a:pPr marL="457200" lvl="0" indent="-457200">
              <a:buFont typeface="Arial" panose="020B0604020202020204" pitchFamily="34" charset="0"/>
              <a:buChar char="•"/>
            </a:pPr>
            <a:r>
              <a:rPr lang="id-ID" sz="2800" b="1" dirty="0" smtClean="0"/>
              <a:t>Singkatan nama journal sesuaikan dengan yang lumrah digunakan dalam  List of Journals in MEDLINE with abbreviations atau sumber lainnya seperti Caltech Library Services and Bioscience</a:t>
            </a:r>
          </a:p>
          <a:p>
            <a:pPr marL="457200" lvl="0" indent="-457200">
              <a:buFont typeface="Arial" panose="020B0604020202020204" pitchFamily="34" charset="0"/>
              <a:buChar char="•"/>
            </a:pPr>
            <a:r>
              <a:rPr lang="id-ID" sz="2800" b="1" dirty="0" smtClean="0"/>
              <a:t>Bila penulis lebih dari enam maka tiga nama penulis pertama  yang dicantumkan </a:t>
            </a:r>
            <a:r>
              <a:rPr lang="en-US" sz="2800" b="1" dirty="0" smtClean="0"/>
              <a:t>&amp;</a:t>
            </a:r>
            <a:r>
              <a:rPr lang="id-ID" sz="2800" b="1" dirty="0" smtClean="0"/>
              <a:t> lanjutkan dgn et al</a:t>
            </a:r>
          </a:p>
          <a:p>
            <a:pPr marL="457200" lvl="0" indent="-457200">
              <a:buFont typeface="Arial" panose="020B0604020202020204" pitchFamily="34" charset="0"/>
              <a:buChar char="•"/>
            </a:pPr>
            <a:r>
              <a:rPr lang="id-ID" sz="2800" b="1" dirty="0" smtClean="0"/>
              <a:t>Bila  jurnal memil</a:t>
            </a:r>
            <a:r>
              <a:rPr lang="en-US" sz="2800" b="1" dirty="0" err="1" smtClean="0"/>
              <a:t>i</a:t>
            </a:r>
            <a:r>
              <a:rPr lang="id-ID" sz="2800" b="1" dirty="0" smtClean="0"/>
              <a:t>ki nomor  halaman yang bersambung (kontinu) maka bulan dan nomor penerbitan (issue number) dapat ditiadakan</a:t>
            </a:r>
          </a:p>
          <a:p>
            <a:pPr marL="285750" indent="-285750">
              <a:buFont typeface="Arial" panose="020B0604020202020204" pitchFamily="34" charset="0"/>
              <a:buChar char="•"/>
            </a:pPr>
            <a:endParaRPr lang="id-ID" dirty="0"/>
          </a:p>
        </p:txBody>
      </p:sp>
    </p:spTree>
    <p:extLst>
      <p:ext uri="{BB962C8B-B14F-4D97-AF65-F5344CB8AC3E}">
        <p14:creationId xmlns:p14="http://schemas.microsoft.com/office/powerpoint/2010/main" val="7131006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5693866"/>
          </a:xfrm>
          <a:prstGeom prst="rect">
            <a:avLst/>
          </a:prstGeom>
          <a:noFill/>
        </p:spPr>
        <p:txBody>
          <a:bodyPr wrap="square" rtlCol="0">
            <a:spAutoFit/>
          </a:bodyPr>
          <a:lstStyle/>
          <a:p>
            <a:r>
              <a:rPr lang="en-US" sz="2800" b="1" dirty="0" smtClean="0"/>
              <a:t>P</a:t>
            </a:r>
            <a:r>
              <a:rPr lang="id-ID" sz="2800" b="1" dirty="0" smtClean="0"/>
              <a:t>rinsip </a:t>
            </a:r>
            <a:r>
              <a:rPr lang="id-ID" sz="2800" b="1" dirty="0"/>
              <a:t>menulis pustaka berdasarkan </a:t>
            </a:r>
            <a:r>
              <a:rPr lang="en-US" sz="2800" b="1" i="1" dirty="0"/>
              <a:t>Harvard</a:t>
            </a:r>
            <a:r>
              <a:rPr lang="id-ID" sz="2800" b="1" i="1" dirty="0"/>
              <a:t> </a:t>
            </a:r>
            <a:r>
              <a:rPr lang="id-ID" sz="2800" b="1" i="1" dirty="0" smtClean="0"/>
              <a:t>style</a:t>
            </a:r>
            <a:r>
              <a:rPr lang="en-US" sz="2800" b="1" i="1" dirty="0" smtClean="0"/>
              <a:t>:</a:t>
            </a:r>
            <a:endParaRPr lang="id-ID" sz="2800" b="1" dirty="0"/>
          </a:p>
          <a:p>
            <a:pPr lvl="0"/>
            <a:endParaRPr lang="en-US" sz="2800" b="1" dirty="0" smtClean="0"/>
          </a:p>
          <a:p>
            <a:pPr marL="457200" lvl="0" indent="-457200">
              <a:buFont typeface="Courier New" panose="02070309020205020404" pitchFamily="49" charset="0"/>
              <a:buChar char="o"/>
            </a:pPr>
            <a:r>
              <a:rPr lang="id-ID" sz="2800" b="1" dirty="0" smtClean="0"/>
              <a:t>Sumber </a:t>
            </a:r>
            <a:r>
              <a:rPr lang="id-ID" sz="2800" b="1" dirty="0"/>
              <a:t>pustaka  yang diteks di tulis dalam daftar pustaka dengan nomor urut yang sesuai di teks.</a:t>
            </a:r>
          </a:p>
          <a:p>
            <a:pPr marL="457200" lvl="0" indent="-457200">
              <a:buFont typeface="Courier New" panose="02070309020205020404" pitchFamily="49" charset="0"/>
              <a:buChar char="o"/>
            </a:pPr>
            <a:r>
              <a:rPr lang="id-ID" sz="2800" b="1" dirty="0"/>
              <a:t>Nama  yang dicantumkan adalah nama akhir ( last name) disertai huruf pertama nama awal (initial name) </a:t>
            </a:r>
          </a:p>
          <a:p>
            <a:pPr marL="457200" lvl="0" indent="-457200">
              <a:buFont typeface="Courier New" panose="02070309020205020404" pitchFamily="49" charset="0"/>
              <a:buChar char="o"/>
            </a:pPr>
            <a:r>
              <a:rPr lang="id-ID" sz="2800" b="1" dirty="0"/>
              <a:t>Judul buku atau jurnal tidak </a:t>
            </a:r>
            <a:r>
              <a:rPr lang="id-ID" sz="2800" b="1" dirty="0" smtClean="0"/>
              <a:t>ditu</a:t>
            </a:r>
            <a:r>
              <a:rPr lang="en-US" sz="2800" b="1" dirty="0" smtClean="0"/>
              <a:t>l</a:t>
            </a:r>
            <a:r>
              <a:rPr lang="id-ID" sz="2800" b="1" dirty="0" smtClean="0"/>
              <a:t>is </a:t>
            </a:r>
            <a:r>
              <a:rPr lang="id-ID" sz="2800" b="1" dirty="0"/>
              <a:t>dalam tanda petik</a:t>
            </a:r>
          </a:p>
          <a:p>
            <a:pPr marL="457200" lvl="0" indent="-457200">
              <a:buFont typeface="Courier New" panose="02070309020205020404" pitchFamily="49" charset="0"/>
              <a:buChar char="o"/>
            </a:pPr>
            <a:r>
              <a:rPr lang="id-ID" sz="2800" b="1" dirty="0"/>
              <a:t>Bila dari artikel jurnal  cantumkan nama jurnal dan cantumkan  tahun, volume  halaman artikel journal</a:t>
            </a:r>
          </a:p>
          <a:p>
            <a:pPr marL="457200" lvl="0" indent="-457200">
              <a:buFont typeface="Courier New" panose="02070309020205020404" pitchFamily="49" charset="0"/>
              <a:buChar char="o"/>
            </a:pPr>
            <a:r>
              <a:rPr lang="id-ID" sz="2800" b="1" dirty="0"/>
              <a:t>Bila dari buku cantumkan nomor halaman kutipan atau informasi yang diperoleh</a:t>
            </a:r>
          </a:p>
          <a:p>
            <a:pPr marL="457200" lvl="0" indent="-457200">
              <a:buFont typeface="Courier New" panose="02070309020205020404" pitchFamily="49" charset="0"/>
              <a:buChar char="o"/>
            </a:pPr>
            <a:r>
              <a:rPr lang="id-ID" sz="2800" b="1" dirty="0"/>
              <a:t>Tulis halaman  dengan singkatan hlm, misal hlm 20</a:t>
            </a:r>
          </a:p>
          <a:p>
            <a:endParaRPr lang="id-ID" sz="2800" b="1" dirty="0"/>
          </a:p>
        </p:txBody>
      </p:sp>
    </p:spTree>
    <p:extLst>
      <p:ext uri="{BB962C8B-B14F-4D97-AF65-F5344CB8AC3E}">
        <p14:creationId xmlns:p14="http://schemas.microsoft.com/office/powerpoint/2010/main" val="13395020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5693866"/>
          </a:xfrm>
          <a:prstGeom prst="rect">
            <a:avLst/>
          </a:prstGeom>
          <a:noFill/>
        </p:spPr>
        <p:txBody>
          <a:bodyPr wrap="square" rtlCol="0">
            <a:spAutoFit/>
          </a:bodyPr>
          <a:lstStyle/>
          <a:p>
            <a:pPr marL="457200" lvl="0" indent="-457200">
              <a:buFont typeface="Courier New" panose="02070309020205020404" pitchFamily="49" charset="0"/>
              <a:buChar char="o"/>
            </a:pPr>
            <a:r>
              <a:rPr lang="id-ID" sz="2800" b="1" dirty="0" smtClean="0"/>
              <a:t>Penulisan judul buku atau artikel dengan huruf kecil kecuali huruf pertama</a:t>
            </a:r>
          </a:p>
          <a:p>
            <a:pPr marL="457200" lvl="0" indent="-457200">
              <a:buFont typeface="Courier New" panose="02070309020205020404" pitchFamily="49" charset="0"/>
              <a:buChar char="o"/>
            </a:pPr>
            <a:r>
              <a:rPr lang="id-ID" sz="2800" b="1" dirty="0" smtClean="0"/>
              <a:t>Singkatan nama journal sesuaikan dengan yang lumrah digunakan dalam  List of Journals in MEDLINE with abbreviations atau sumber lainnya seperti Caltech Library Services and Bioscience</a:t>
            </a:r>
          </a:p>
          <a:p>
            <a:pPr marL="457200" lvl="0" indent="-457200">
              <a:buFont typeface="Courier New" panose="02070309020205020404" pitchFamily="49" charset="0"/>
              <a:buChar char="o"/>
            </a:pPr>
            <a:r>
              <a:rPr lang="id-ID" sz="2800" b="1" dirty="0" smtClean="0"/>
              <a:t>Bila penulis lebih dari enam maka tiga nama penulis pertama  yang dicantumkan dan lanjutkan dengan et al</a:t>
            </a:r>
          </a:p>
          <a:p>
            <a:pPr marL="457200" lvl="0" indent="-457200">
              <a:buFont typeface="Courier New" panose="02070309020205020404" pitchFamily="49" charset="0"/>
              <a:buChar char="o"/>
            </a:pPr>
            <a:r>
              <a:rPr lang="id-ID" sz="2800" b="1" dirty="0" smtClean="0"/>
              <a:t>Bila  jurnal memilki nomor  halaman yang bersambung (kontinu) maka bulan dan nomor penerbitan (issue number) dapat ditiadakan</a:t>
            </a:r>
          </a:p>
          <a:p>
            <a:endParaRPr lang="id-ID" sz="2800" dirty="0"/>
          </a:p>
        </p:txBody>
      </p:sp>
    </p:spTree>
    <p:extLst>
      <p:ext uri="{BB962C8B-B14F-4D97-AF65-F5344CB8AC3E}">
        <p14:creationId xmlns:p14="http://schemas.microsoft.com/office/powerpoint/2010/main" val="22324511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229" y="152400"/>
            <a:ext cx="8534400" cy="5416868"/>
          </a:xfrm>
          <a:prstGeom prst="rect">
            <a:avLst/>
          </a:prstGeom>
          <a:noFill/>
        </p:spPr>
        <p:txBody>
          <a:bodyPr wrap="square" rtlCol="0">
            <a:spAutoFit/>
          </a:bodyPr>
          <a:lstStyle/>
          <a:p>
            <a:r>
              <a:rPr lang="en-US" sz="2800" b="1" dirty="0" err="1"/>
              <a:t>Buku</a:t>
            </a:r>
            <a:r>
              <a:rPr lang="en-US" sz="2800" b="1" dirty="0"/>
              <a:t>:</a:t>
            </a:r>
            <a:r>
              <a:rPr lang="en-US" dirty="0"/>
              <a:t>  </a:t>
            </a:r>
            <a:endParaRPr lang="id-ID" dirty="0"/>
          </a:p>
          <a:p>
            <a:r>
              <a:rPr lang="en-US" sz="2400" b="1" dirty="0"/>
              <a:t>Lincoln, A.; Washington, G. &amp; Adams, J. (2007), </a:t>
            </a:r>
            <a:r>
              <a:rPr lang="en-US" sz="2400" b="1" i="1" dirty="0"/>
              <a:t>All the Presidents' Names</a:t>
            </a:r>
            <a:r>
              <a:rPr lang="en-US" sz="2400" b="1" dirty="0"/>
              <a:t>, XII (2nd ed.), Home Base, New York: The Pentagon</a:t>
            </a:r>
            <a:endParaRPr lang="id-ID" sz="2400" b="1" dirty="0"/>
          </a:p>
          <a:p>
            <a:endParaRPr lang="en-US" dirty="0" smtClean="0"/>
          </a:p>
          <a:p>
            <a:r>
              <a:rPr lang="en-US" sz="2800" b="1" dirty="0" smtClean="0"/>
              <a:t>Web</a:t>
            </a:r>
            <a:r>
              <a:rPr lang="en-US" sz="2800" b="1" dirty="0"/>
              <a:t>:</a:t>
            </a:r>
            <a:r>
              <a:rPr lang="en-US" sz="2800" dirty="0"/>
              <a:t> </a:t>
            </a:r>
            <a:endParaRPr lang="id-ID" sz="2800" dirty="0"/>
          </a:p>
          <a:p>
            <a:r>
              <a:rPr lang="en-US" sz="2800" b="1" dirty="0"/>
              <a:t>Web page: </a:t>
            </a:r>
            <a:r>
              <a:rPr lang="en-US" sz="2800" b="1" u="sng" dirty="0">
                <a:hlinkClick r:id="rId2"/>
              </a:rPr>
              <a:t>"NPS Focus"</a:t>
            </a:r>
            <a:r>
              <a:rPr lang="en-US" sz="2800" b="1" dirty="0"/>
              <a:t>, </a:t>
            </a:r>
            <a:r>
              <a:rPr lang="en-US" sz="2800" b="1" i="1" dirty="0"/>
              <a:t>National Register of Historic Places</a:t>
            </a:r>
            <a:r>
              <a:rPr lang="en-US" sz="2800" b="1" dirty="0"/>
              <a:t> (</a:t>
            </a:r>
            <a:r>
              <a:rPr lang="en-US" sz="2800" b="1" u="sng" dirty="0">
                <a:hlinkClick r:id="rId3" tooltip="National Park Service"/>
              </a:rPr>
              <a:t>National Park Service</a:t>
            </a:r>
            <a:r>
              <a:rPr lang="en-US" sz="2800" b="1" dirty="0"/>
              <a:t>), retrieved November 30, </a:t>
            </a:r>
            <a:r>
              <a:rPr lang="en-US" sz="2800" b="1" dirty="0" smtClean="0"/>
              <a:t>2010</a:t>
            </a:r>
          </a:p>
          <a:p>
            <a:endParaRPr lang="id-ID" sz="2800" b="1" dirty="0"/>
          </a:p>
          <a:p>
            <a:r>
              <a:rPr lang="en-US" sz="2800" b="1" dirty="0"/>
              <a:t>Achieved page: NASA (1995), </a:t>
            </a:r>
            <a:r>
              <a:rPr lang="en-US" sz="2800" b="1" i="1" u="sng" dirty="0">
                <a:hlinkClick r:id="rId4"/>
              </a:rPr>
              <a:t>Earth's Atmosphere</a:t>
            </a:r>
            <a:r>
              <a:rPr lang="en-US" sz="2800" b="1" dirty="0"/>
              <a:t>, </a:t>
            </a:r>
            <a:r>
              <a:rPr lang="en-US" sz="2800" b="1" u="sng" dirty="0">
                <a:hlinkClick r:id="rId5" tooltip="National Aeronautics and Space Administration"/>
              </a:rPr>
              <a:t>National Aeronautics and Space Administration</a:t>
            </a:r>
            <a:r>
              <a:rPr lang="en-US" sz="2800" b="1" dirty="0"/>
              <a:t>, archived from </a:t>
            </a:r>
            <a:r>
              <a:rPr lang="en-US" sz="2800" b="1" u="sng" dirty="0">
                <a:hlinkClick r:id="rId6"/>
              </a:rPr>
              <a:t>the original</a:t>
            </a:r>
            <a:r>
              <a:rPr lang="en-US" sz="2800" b="1" dirty="0"/>
              <a:t> on October 13, 2007, retrieved October 25, </a:t>
            </a:r>
            <a:r>
              <a:rPr lang="en-US" sz="2800" b="1" dirty="0" smtClean="0"/>
              <a:t>2007</a:t>
            </a:r>
            <a:endParaRPr lang="id-ID" sz="2800" b="1" dirty="0"/>
          </a:p>
        </p:txBody>
      </p:sp>
    </p:spTree>
    <p:extLst>
      <p:ext uri="{BB962C8B-B14F-4D97-AF65-F5344CB8AC3E}">
        <p14:creationId xmlns:p14="http://schemas.microsoft.com/office/powerpoint/2010/main" val="1974284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7109639"/>
          </a:xfrm>
          <a:prstGeom prst="rect">
            <a:avLst/>
          </a:prstGeom>
          <a:noFill/>
        </p:spPr>
        <p:txBody>
          <a:bodyPr wrap="square" rtlCol="0">
            <a:spAutoFit/>
          </a:bodyPr>
          <a:lstStyle/>
          <a:p>
            <a:r>
              <a:rPr lang="en-US" sz="2800" b="1" dirty="0" err="1" smtClean="0"/>
              <a:t>Artikel</a:t>
            </a:r>
            <a:r>
              <a:rPr lang="en-US" sz="2800" b="1" dirty="0" smtClean="0"/>
              <a:t> </a:t>
            </a:r>
            <a:r>
              <a:rPr lang="en-US" sz="2800" b="1" dirty="0" err="1" smtClean="0"/>
              <a:t>Jurnal</a:t>
            </a:r>
            <a:r>
              <a:rPr lang="en-US" sz="2800" b="1" dirty="0" smtClean="0"/>
              <a:t>:</a:t>
            </a:r>
            <a:endParaRPr lang="id-ID" sz="2800" b="1" dirty="0" smtClean="0"/>
          </a:p>
          <a:p>
            <a:r>
              <a:rPr lang="en-US" sz="2800" b="1" dirty="0" smtClean="0"/>
              <a:t>Hill, Marvin S. (1976), </a:t>
            </a:r>
            <a:r>
              <a:rPr lang="en-US" sz="2800" b="1" u="sng" dirty="0" smtClean="0">
                <a:hlinkClick r:id="rId2"/>
              </a:rPr>
              <a:t>"Joseph Smith and the 1826 Trial: New Evidence and New Difficulties"</a:t>
            </a:r>
            <a:r>
              <a:rPr lang="en-US" sz="2800" b="1" dirty="0" smtClean="0"/>
              <a:t>, </a:t>
            </a:r>
            <a:r>
              <a:rPr lang="en-US" sz="2800" b="1" i="1" dirty="0" smtClean="0"/>
              <a:t>BYU Studies</a:t>
            </a:r>
            <a:r>
              <a:rPr lang="en-US" sz="2800" b="1" dirty="0" smtClean="0"/>
              <a:t> 12 (2): 1–8</a:t>
            </a:r>
          </a:p>
          <a:p>
            <a:endParaRPr lang="id-ID" sz="2800" b="1" dirty="0" smtClean="0"/>
          </a:p>
          <a:p>
            <a:r>
              <a:rPr lang="en-US" sz="2800" b="1" dirty="0" err="1" smtClean="0"/>
              <a:t>Artikel</a:t>
            </a:r>
            <a:r>
              <a:rPr lang="en-US" sz="2800" b="1" dirty="0" smtClean="0"/>
              <a:t> </a:t>
            </a:r>
            <a:r>
              <a:rPr lang="en-US" sz="2800" b="1" dirty="0" err="1" smtClean="0"/>
              <a:t>koran</a:t>
            </a:r>
            <a:r>
              <a:rPr lang="en-US" sz="2800" b="1" dirty="0" smtClean="0"/>
              <a:t>:</a:t>
            </a:r>
            <a:endParaRPr lang="id-ID" sz="2800" b="1" dirty="0" smtClean="0"/>
          </a:p>
          <a:p>
            <a:r>
              <a:rPr lang="en-US" sz="2800" b="1" u="sng" dirty="0" smtClean="0">
                <a:hlinkClick r:id="rId3" tooltip="Joseph Smith III"/>
              </a:rPr>
              <a:t>Smith, Joseph III</a:t>
            </a:r>
            <a:r>
              <a:rPr lang="en-US" sz="2800" b="1" dirty="0" smtClean="0"/>
              <a:t> (October 1, 1879), </a:t>
            </a:r>
            <a:r>
              <a:rPr lang="en-US" sz="2800" b="1" u="sng" dirty="0" smtClean="0">
                <a:hlinkClick r:id="rId4"/>
              </a:rPr>
              <a:t>"Last Testimony of Sister Emma"</a:t>
            </a:r>
            <a:r>
              <a:rPr lang="en-US" sz="2800" b="1" dirty="0" smtClean="0"/>
              <a:t>, </a:t>
            </a:r>
            <a:r>
              <a:rPr lang="en-US" sz="2800" b="1" i="1" dirty="0" smtClean="0"/>
              <a:t>The Saints' Herald</a:t>
            </a:r>
            <a:r>
              <a:rPr lang="en-US" sz="2800" b="1" dirty="0" smtClean="0"/>
              <a:t> (Plano, IL) 26 (19): 289</a:t>
            </a:r>
          </a:p>
          <a:p>
            <a:endParaRPr lang="id-ID" sz="2800" b="1" dirty="0" smtClean="0"/>
          </a:p>
          <a:p>
            <a:r>
              <a:rPr lang="en-US" sz="2800" b="1" dirty="0" err="1" smtClean="0"/>
              <a:t>Makalah</a:t>
            </a:r>
            <a:r>
              <a:rPr lang="en-US" sz="2800" b="1" dirty="0" smtClean="0"/>
              <a:t> </a:t>
            </a:r>
            <a:r>
              <a:rPr lang="en-US" sz="2800" b="1" dirty="0" err="1" smtClean="0"/>
              <a:t>konferensi</a:t>
            </a:r>
            <a:r>
              <a:rPr lang="en-US" sz="2800" b="1" dirty="0" smtClean="0"/>
              <a:t>/symposium/seminar:</a:t>
            </a:r>
            <a:endParaRPr lang="id-ID" sz="2800" b="1" dirty="0" smtClean="0"/>
          </a:p>
          <a:p>
            <a:r>
              <a:rPr lang="en-US" sz="2800" b="1" dirty="0" smtClean="0"/>
              <a:t>Sullivan, D.B. (2001), </a:t>
            </a:r>
            <a:r>
              <a:rPr lang="en-US" sz="2800" b="1" u="sng" dirty="0" smtClean="0">
                <a:hlinkClick r:id="rId5"/>
              </a:rPr>
              <a:t>"Time and frequency measurement at NIST: The first 100 years"</a:t>
            </a:r>
            <a:r>
              <a:rPr lang="en-US" sz="2800" b="1" dirty="0" smtClean="0"/>
              <a:t> (PDF), </a:t>
            </a:r>
            <a:r>
              <a:rPr lang="en-US" sz="2800" b="1" i="1" dirty="0" smtClean="0"/>
              <a:t>2001 IEEE Int'l Frequency Control </a:t>
            </a:r>
            <a:r>
              <a:rPr lang="en-US" sz="2800" b="1" i="1" dirty="0" err="1" smtClean="0"/>
              <a:t>Symp</a:t>
            </a:r>
            <a:r>
              <a:rPr lang="en-US" sz="2800" b="1" i="1" dirty="0" smtClean="0"/>
              <a:t>.</a:t>
            </a:r>
            <a:r>
              <a:rPr lang="en-US" sz="2800" b="1" dirty="0" smtClean="0"/>
              <a:t>, National Institute of Standards and Technology</a:t>
            </a:r>
          </a:p>
          <a:p>
            <a:endParaRPr lang="id-ID" sz="2800" b="1" dirty="0" smtClean="0"/>
          </a:p>
          <a:p>
            <a:endParaRPr lang="id-ID" dirty="0" smtClean="0"/>
          </a:p>
          <a:p>
            <a:endParaRPr lang="id-ID" dirty="0"/>
          </a:p>
        </p:txBody>
      </p:sp>
    </p:spTree>
    <p:extLst>
      <p:ext uri="{BB962C8B-B14F-4D97-AF65-F5344CB8AC3E}">
        <p14:creationId xmlns:p14="http://schemas.microsoft.com/office/powerpoint/2010/main" val="19140010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7263527"/>
          </a:xfrm>
          <a:prstGeom prst="rect">
            <a:avLst/>
          </a:prstGeom>
          <a:noFill/>
        </p:spPr>
        <p:txBody>
          <a:bodyPr wrap="square" rtlCol="0">
            <a:spAutoFit/>
          </a:bodyPr>
          <a:lstStyle/>
          <a:p>
            <a:r>
              <a:rPr lang="en-US" sz="2800" b="1" dirty="0" err="1" smtClean="0"/>
              <a:t>Manuskurip</a:t>
            </a:r>
            <a:r>
              <a:rPr lang="en-US" sz="2800" b="1" dirty="0" smtClean="0"/>
              <a:t> yang </a:t>
            </a:r>
            <a:r>
              <a:rPr lang="en-US" sz="2800" b="1" dirty="0" err="1" smtClean="0"/>
              <a:t>dipublikasi</a:t>
            </a:r>
            <a:r>
              <a:rPr lang="en-US" sz="2800" b="1" dirty="0" smtClean="0"/>
              <a:t> di </a:t>
            </a:r>
            <a:r>
              <a:rPr lang="en-US" sz="2800" b="1" dirty="0" err="1" smtClean="0"/>
              <a:t>dalam</a:t>
            </a:r>
            <a:r>
              <a:rPr lang="en-US" sz="2800" b="1" dirty="0" smtClean="0"/>
              <a:t> </a:t>
            </a:r>
            <a:r>
              <a:rPr lang="en-US" sz="2800" b="1" dirty="0" err="1" smtClean="0"/>
              <a:t>sebuah</a:t>
            </a:r>
            <a:r>
              <a:rPr lang="en-US" sz="2800" b="1" dirty="0" smtClean="0"/>
              <a:t> </a:t>
            </a:r>
            <a:r>
              <a:rPr lang="en-US" sz="2800" b="1" dirty="0" err="1" smtClean="0"/>
              <a:t>kompilasi</a:t>
            </a:r>
            <a:r>
              <a:rPr lang="en-US" sz="2800" b="1" dirty="0" smtClean="0"/>
              <a:t> yang </a:t>
            </a:r>
            <a:r>
              <a:rPr lang="en-US" sz="2800" b="1" dirty="0" err="1" smtClean="0"/>
              <a:t>diedit</a:t>
            </a:r>
            <a:r>
              <a:rPr lang="en-US" sz="2800" b="1" dirty="0" smtClean="0"/>
              <a:t>:</a:t>
            </a:r>
            <a:endParaRPr lang="id-ID" sz="2800" b="1" dirty="0" smtClean="0"/>
          </a:p>
          <a:p>
            <a:r>
              <a:rPr lang="en-US" sz="2800" b="1" u="sng" dirty="0" err="1" smtClean="0">
                <a:hlinkClick r:id="rId2" tooltip="Emma Hale Smith"/>
              </a:rPr>
              <a:t>Bidamon</a:t>
            </a:r>
            <a:r>
              <a:rPr lang="en-US" sz="2800" b="1" u="sng" dirty="0" smtClean="0">
                <a:hlinkClick r:id="rId2" tooltip="Emma Hale Smith"/>
              </a:rPr>
              <a:t>, Emma Smith</a:t>
            </a:r>
            <a:r>
              <a:rPr lang="en-US" sz="2800" b="1" dirty="0" smtClean="0"/>
              <a:t> (March 27, 1876), "Letter to Emma S. Pilgrim", in Vogel, Dan, </a:t>
            </a:r>
            <a:r>
              <a:rPr lang="en-US" sz="2800" b="1" i="1" dirty="0" smtClean="0"/>
              <a:t>Early Mormon Documents</a:t>
            </a:r>
            <a:r>
              <a:rPr lang="en-US" sz="2800" b="1" dirty="0" smtClean="0"/>
              <a:t>, 1, Signature Books, 1996, </a:t>
            </a:r>
            <a:r>
              <a:rPr lang="en-US" sz="2800" b="1" u="sng" dirty="0" smtClean="0">
                <a:hlinkClick r:id="rId3" tooltip="International Standard Book Number"/>
              </a:rPr>
              <a:t>ISBN</a:t>
            </a:r>
            <a:r>
              <a:rPr lang="en-US" sz="2800" b="1" dirty="0" smtClean="0"/>
              <a:t> </a:t>
            </a:r>
            <a:r>
              <a:rPr lang="en-US" sz="2800" b="1" u="sng" dirty="0" smtClean="0">
                <a:hlinkClick r:id="rId4" tooltip="Special:BookSources/1–56085–072–8"/>
              </a:rPr>
              <a:t>1–56085–072–8</a:t>
            </a:r>
            <a:endParaRPr lang="en-US" sz="2800" b="1" u="sng" dirty="0" smtClean="0"/>
          </a:p>
          <a:p>
            <a:endParaRPr lang="id-ID" sz="2800" b="1" dirty="0" smtClean="0"/>
          </a:p>
          <a:p>
            <a:r>
              <a:rPr lang="en-US" sz="2800" b="1" dirty="0" err="1" smtClean="0"/>
              <a:t>Artikel</a:t>
            </a:r>
            <a:r>
              <a:rPr lang="en-US" sz="2800" b="1" dirty="0" smtClean="0"/>
              <a:t> </a:t>
            </a:r>
            <a:r>
              <a:rPr lang="en-US" sz="2800" b="1" dirty="0" err="1" smtClean="0"/>
              <a:t>dalam</a:t>
            </a:r>
            <a:r>
              <a:rPr lang="en-US" sz="2800" b="1" dirty="0" smtClean="0"/>
              <a:t> </a:t>
            </a:r>
            <a:r>
              <a:rPr lang="en-US" sz="2800" b="1" dirty="0" err="1" smtClean="0"/>
              <a:t>kompilasi</a:t>
            </a:r>
            <a:r>
              <a:rPr lang="en-US" sz="2800" b="1" dirty="0" smtClean="0"/>
              <a:t> yang </a:t>
            </a:r>
            <a:r>
              <a:rPr lang="en-US" sz="2800" b="1" dirty="0" err="1" smtClean="0"/>
              <a:t>ada</a:t>
            </a:r>
            <a:r>
              <a:rPr lang="en-US" sz="2800" b="1" dirty="0" smtClean="0"/>
              <a:t> </a:t>
            </a:r>
            <a:r>
              <a:rPr lang="en-US" sz="2800" b="1" dirty="0" err="1" smtClean="0"/>
              <a:t>editornya</a:t>
            </a:r>
            <a:r>
              <a:rPr lang="en-US" sz="2800" b="1" dirty="0" smtClean="0"/>
              <a:t> </a:t>
            </a:r>
            <a:r>
              <a:rPr lang="en-US" sz="2800" b="1" dirty="0" err="1" smtClean="0"/>
              <a:t>tetapi</a:t>
            </a:r>
            <a:r>
              <a:rPr lang="en-US" sz="2800" b="1" dirty="0" smtClean="0"/>
              <a:t> </a:t>
            </a:r>
            <a:r>
              <a:rPr lang="en-US" sz="2800" b="1" dirty="0" err="1" smtClean="0"/>
              <a:t>tidak</a:t>
            </a:r>
            <a:r>
              <a:rPr lang="en-US" sz="2800" b="1" dirty="0" smtClean="0"/>
              <a:t> </a:t>
            </a:r>
            <a:r>
              <a:rPr lang="en-US" sz="2800" b="1" dirty="0" err="1" smtClean="0"/>
              <a:t>tercantum</a:t>
            </a:r>
            <a:r>
              <a:rPr lang="en-US" sz="2800" b="1" dirty="0" smtClean="0"/>
              <a:t> </a:t>
            </a:r>
            <a:r>
              <a:rPr lang="en-US" sz="2800" b="1" dirty="0" err="1" smtClean="0"/>
              <a:t>nama</a:t>
            </a:r>
            <a:r>
              <a:rPr lang="en-US" sz="2800" b="1" dirty="0" smtClean="0"/>
              <a:t> </a:t>
            </a:r>
            <a:r>
              <a:rPr lang="en-US" sz="2800" b="1" dirty="0" err="1" smtClean="0"/>
              <a:t>penulis</a:t>
            </a:r>
            <a:r>
              <a:rPr lang="en-US" sz="2800" b="1" dirty="0" smtClean="0"/>
              <a:t>:</a:t>
            </a:r>
            <a:endParaRPr lang="id-ID" sz="2800" b="1" dirty="0" smtClean="0"/>
          </a:p>
          <a:p>
            <a:r>
              <a:rPr lang="en-US" sz="2800" b="1" dirty="0" smtClean="0"/>
              <a:t>Vogel, Dan, ed. (1996), </a:t>
            </a:r>
            <a:r>
              <a:rPr lang="en-US" sz="2800" b="1" i="1" dirty="0" smtClean="0"/>
              <a:t>Early Mormon Documents</a:t>
            </a:r>
            <a:r>
              <a:rPr lang="en-US" sz="2800" b="1" dirty="0" smtClean="0"/>
              <a:t>, 1, Signature Books, </a:t>
            </a:r>
            <a:r>
              <a:rPr lang="en-US" sz="2800" b="1" u="sng" dirty="0" smtClean="0">
                <a:hlinkClick r:id="rId3" tooltip="International Standard Book Number"/>
              </a:rPr>
              <a:t>ISBN</a:t>
            </a:r>
            <a:r>
              <a:rPr lang="en-US" sz="2800" b="1" dirty="0" smtClean="0"/>
              <a:t> </a:t>
            </a:r>
            <a:r>
              <a:rPr lang="en-US" sz="2800" b="1" u="sng" dirty="0" smtClean="0">
                <a:hlinkClick r:id="rId4" tooltip="Special:BookSources/1–56085–072–8"/>
              </a:rPr>
              <a:t>1–56085–072–8</a:t>
            </a:r>
            <a:endParaRPr lang="en-US" sz="2800" b="1" u="sng" dirty="0" smtClean="0"/>
          </a:p>
          <a:p>
            <a:endParaRPr lang="id-ID" sz="2800" b="1" dirty="0" smtClean="0"/>
          </a:p>
          <a:p>
            <a:r>
              <a:rPr lang="en-US" sz="2800" b="1" dirty="0" err="1" smtClean="0"/>
              <a:t>Artikel</a:t>
            </a:r>
            <a:r>
              <a:rPr lang="en-US" sz="2800" b="1" dirty="0" smtClean="0"/>
              <a:t> </a:t>
            </a:r>
            <a:r>
              <a:rPr lang="en-US" sz="2800" b="1" dirty="0" err="1" smtClean="0"/>
              <a:t>ensiklopedia</a:t>
            </a:r>
            <a:r>
              <a:rPr lang="en-US" sz="2800" b="1" dirty="0" smtClean="0"/>
              <a:t> </a:t>
            </a:r>
            <a:r>
              <a:rPr lang="en-US" sz="2800" b="1" dirty="0" err="1" smtClean="0"/>
              <a:t>dengan</a:t>
            </a:r>
            <a:r>
              <a:rPr lang="en-US" sz="2800" b="1" dirty="0" smtClean="0"/>
              <a:t> </a:t>
            </a:r>
            <a:r>
              <a:rPr lang="en-US" sz="2800" b="1" dirty="0" err="1" smtClean="0"/>
              <a:t>nama</a:t>
            </a:r>
            <a:r>
              <a:rPr lang="en-US" sz="2800" b="1" dirty="0" smtClean="0"/>
              <a:t> author:</a:t>
            </a:r>
            <a:endParaRPr lang="id-ID" sz="2800" b="1" dirty="0" smtClean="0"/>
          </a:p>
          <a:p>
            <a:r>
              <a:rPr lang="en-US" sz="2800" b="1" u="sng" dirty="0" smtClean="0">
                <a:hlinkClick r:id="rId5" tooltip="Martin Kramer"/>
              </a:rPr>
              <a:t>Kramer, Martin</a:t>
            </a:r>
            <a:r>
              <a:rPr lang="en-US" sz="2800" b="1" dirty="0" smtClean="0"/>
              <a:t> (1999), </a:t>
            </a:r>
            <a:r>
              <a:rPr lang="en-US" sz="2800" b="1" u="sng" dirty="0" smtClean="0">
                <a:hlinkClick r:id="rId6"/>
              </a:rPr>
              <a:t>"Bernard Lewis"</a:t>
            </a:r>
            <a:r>
              <a:rPr lang="en-US" sz="2800" b="1" dirty="0" smtClean="0"/>
              <a:t>, in Boyd, Kelley, </a:t>
            </a:r>
            <a:r>
              <a:rPr lang="en-US" sz="2800" b="1" i="1" dirty="0" smtClean="0"/>
              <a:t>Encyclopedia of Historians and Historical Writing</a:t>
            </a:r>
            <a:r>
              <a:rPr lang="en-US" sz="2800" b="1" dirty="0" smtClean="0"/>
              <a:t>, 1, London: Fitzroy Dearborn, pp. 719–720</a:t>
            </a:r>
          </a:p>
          <a:p>
            <a:endParaRPr lang="id-ID" sz="2800" b="1" dirty="0" smtClean="0"/>
          </a:p>
          <a:p>
            <a:endParaRPr lang="id-ID" dirty="0"/>
          </a:p>
        </p:txBody>
      </p:sp>
    </p:spTree>
    <p:extLst>
      <p:ext uri="{BB962C8B-B14F-4D97-AF65-F5344CB8AC3E}">
        <p14:creationId xmlns:p14="http://schemas.microsoft.com/office/powerpoint/2010/main" val="3267154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10457"/>
            <a:ext cx="8534400" cy="4832092"/>
          </a:xfrm>
          <a:prstGeom prst="rect">
            <a:avLst/>
          </a:prstGeom>
          <a:noFill/>
        </p:spPr>
        <p:txBody>
          <a:bodyPr wrap="square" rtlCol="0">
            <a:spAutoFit/>
          </a:bodyPr>
          <a:lstStyle/>
          <a:p>
            <a:r>
              <a:rPr lang="en-US" sz="2800" b="1" dirty="0" err="1" smtClean="0"/>
              <a:t>Artikel</a:t>
            </a:r>
            <a:r>
              <a:rPr lang="en-US" sz="2800" b="1" dirty="0" smtClean="0"/>
              <a:t> </a:t>
            </a:r>
            <a:r>
              <a:rPr lang="en-US" sz="2800" b="1" dirty="0" err="1" smtClean="0"/>
              <a:t>ensiklopedia</a:t>
            </a:r>
            <a:r>
              <a:rPr lang="en-US" sz="2800" b="1" dirty="0" smtClean="0"/>
              <a:t> </a:t>
            </a:r>
            <a:r>
              <a:rPr lang="en-US" sz="2800" b="1" dirty="0" err="1" smtClean="0"/>
              <a:t>tanpa</a:t>
            </a:r>
            <a:r>
              <a:rPr lang="en-US" sz="2800" b="1" dirty="0" smtClean="0"/>
              <a:t> </a:t>
            </a:r>
            <a:r>
              <a:rPr lang="en-US" sz="2800" b="1" dirty="0" err="1" smtClean="0"/>
              <a:t>nama</a:t>
            </a:r>
            <a:r>
              <a:rPr lang="en-US" sz="2800" b="1" dirty="0" smtClean="0"/>
              <a:t> </a:t>
            </a:r>
            <a:r>
              <a:rPr lang="en-US" sz="2800" b="1" dirty="0" err="1" smtClean="0"/>
              <a:t>autor</a:t>
            </a:r>
            <a:r>
              <a:rPr lang="en-US" sz="2800" b="1" dirty="0" smtClean="0"/>
              <a:t>: </a:t>
            </a:r>
            <a:endParaRPr lang="id-ID" sz="2800" b="1" dirty="0" smtClean="0"/>
          </a:p>
          <a:p>
            <a:r>
              <a:rPr lang="en-US" sz="2800" b="1" dirty="0" smtClean="0"/>
              <a:t>Boyd, Kelley, ed. (1999), </a:t>
            </a:r>
            <a:r>
              <a:rPr lang="en-US" sz="2800" b="1" u="sng" dirty="0" smtClean="0">
                <a:hlinkClick r:id="rId2"/>
              </a:rPr>
              <a:t>"Bernard Lewis"</a:t>
            </a:r>
            <a:r>
              <a:rPr lang="en-US" sz="2800" b="1" dirty="0" smtClean="0"/>
              <a:t>, </a:t>
            </a:r>
            <a:r>
              <a:rPr lang="en-US" sz="2800" b="1" i="1" dirty="0" smtClean="0"/>
              <a:t>Encyclopedia of Historians and Historical Writing</a:t>
            </a:r>
            <a:r>
              <a:rPr lang="en-US" sz="2800" b="1" dirty="0" smtClean="0"/>
              <a:t>, 1, London: Fitzroy Dearborn, pp. 719–720</a:t>
            </a:r>
          </a:p>
          <a:p>
            <a:endParaRPr lang="id-ID" sz="2800" b="1" dirty="0" smtClean="0"/>
          </a:p>
          <a:p>
            <a:r>
              <a:rPr lang="en-US" sz="2800" b="1" dirty="0" err="1" smtClean="0"/>
              <a:t>Manuskrip</a:t>
            </a:r>
            <a:r>
              <a:rPr lang="en-US" sz="2800" b="1" dirty="0" smtClean="0"/>
              <a:t> yang </a:t>
            </a:r>
            <a:r>
              <a:rPr lang="en-US" sz="2800" b="1" dirty="0" err="1" smtClean="0"/>
              <a:t>diedit</a:t>
            </a:r>
            <a:r>
              <a:rPr lang="en-US" sz="2800" b="1" dirty="0" smtClean="0"/>
              <a:t> </a:t>
            </a:r>
            <a:r>
              <a:rPr lang="en-US" sz="2800" b="1" dirty="0" err="1" smtClean="0"/>
              <a:t>dan</a:t>
            </a:r>
            <a:r>
              <a:rPr lang="en-US" sz="2800" b="1" dirty="0" smtClean="0"/>
              <a:t> </a:t>
            </a:r>
            <a:r>
              <a:rPr lang="en-US" sz="2800" b="1" dirty="0" err="1" smtClean="0"/>
              <a:t>dipublikasi</a:t>
            </a:r>
            <a:r>
              <a:rPr lang="en-US" sz="2800" b="1" dirty="0" smtClean="0"/>
              <a:t> di </a:t>
            </a:r>
            <a:r>
              <a:rPr lang="en-US" sz="2800" b="1" dirty="0" err="1" smtClean="0"/>
              <a:t>dalam</a:t>
            </a:r>
            <a:r>
              <a:rPr lang="en-US" sz="2800" b="1" dirty="0" smtClean="0"/>
              <a:t> </a:t>
            </a:r>
            <a:r>
              <a:rPr lang="en-US" sz="2800" b="1" dirty="0" err="1" smtClean="0"/>
              <a:t>sebuah</a:t>
            </a:r>
            <a:r>
              <a:rPr lang="en-US" sz="2800" b="1" dirty="0" smtClean="0"/>
              <a:t> </a:t>
            </a:r>
            <a:r>
              <a:rPr lang="en-US" sz="2800" b="1" dirty="0" err="1" smtClean="0"/>
              <a:t>jurnal</a:t>
            </a:r>
            <a:r>
              <a:rPr lang="en-US" sz="2800" b="1" dirty="0" smtClean="0"/>
              <a:t>:</a:t>
            </a:r>
            <a:endParaRPr lang="id-ID" sz="2800" b="1" dirty="0" smtClean="0"/>
          </a:p>
          <a:p>
            <a:r>
              <a:rPr lang="en-US" sz="2800" b="1" dirty="0" smtClean="0"/>
              <a:t>Knight, Joseph, Sr. (1833), </a:t>
            </a:r>
            <a:r>
              <a:rPr lang="en-US" sz="2800" b="1" dirty="0" err="1" smtClean="0"/>
              <a:t>Jessee</a:t>
            </a:r>
            <a:r>
              <a:rPr lang="en-US" sz="2800" b="1" dirty="0" smtClean="0"/>
              <a:t>, Dean, ed., </a:t>
            </a:r>
            <a:r>
              <a:rPr lang="en-US" sz="2800" b="1" u="sng" dirty="0" smtClean="0">
                <a:hlinkClick r:id="rId3"/>
              </a:rPr>
              <a:t>"Joseph Knight's Recollection of Early Mormon History"</a:t>
            </a:r>
            <a:r>
              <a:rPr lang="en-US" sz="2800" b="1" dirty="0" smtClean="0"/>
              <a:t>, </a:t>
            </a:r>
            <a:r>
              <a:rPr lang="en-US" sz="2800" b="1" i="1" dirty="0" smtClean="0"/>
              <a:t>BYU Studies</a:t>
            </a:r>
            <a:r>
              <a:rPr lang="en-US" sz="2800" b="1" dirty="0" smtClean="0"/>
              <a:t> 17 (1): 35, 1976</a:t>
            </a:r>
          </a:p>
          <a:p>
            <a:endParaRPr lang="id-ID" sz="2800" b="1" dirty="0" smtClean="0"/>
          </a:p>
        </p:txBody>
      </p:sp>
    </p:spTree>
    <p:extLst>
      <p:ext uri="{BB962C8B-B14F-4D97-AF65-F5344CB8AC3E}">
        <p14:creationId xmlns:p14="http://schemas.microsoft.com/office/powerpoint/2010/main" val="2480644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5262979"/>
          </a:xfrm>
          <a:prstGeom prst="rect">
            <a:avLst/>
          </a:prstGeom>
          <a:noFill/>
        </p:spPr>
        <p:txBody>
          <a:bodyPr wrap="square" rtlCol="0">
            <a:spAutoFit/>
          </a:bodyPr>
          <a:lstStyle/>
          <a:p>
            <a:r>
              <a:rPr lang="en-US" sz="2800" b="1" dirty="0"/>
              <a:t>M</a:t>
            </a:r>
            <a:r>
              <a:rPr lang="id-ID" sz="2800" b="1" dirty="0" smtClean="0"/>
              <a:t>anfaat </a:t>
            </a:r>
            <a:r>
              <a:rPr lang="id-ID" sz="2800" b="1" dirty="0"/>
              <a:t>kaji pustaka adalah : </a:t>
            </a:r>
            <a:r>
              <a:rPr lang="en-US" sz="2800" b="1" dirty="0" err="1" smtClean="0"/>
              <a:t>diketahuinya</a:t>
            </a:r>
            <a:endParaRPr lang="en-US" sz="2800" b="1" dirty="0" smtClean="0"/>
          </a:p>
          <a:p>
            <a:endParaRPr lang="en-US" sz="2800" b="1" dirty="0" smtClean="0"/>
          </a:p>
          <a:p>
            <a:pPr marL="514350" indent="-514350">
              <a:buAutoNum type="arabicParenR"/>
            </a:pPr>
            <a:r>
              <a:rPr lang="id-ID" sz="2800" b="1" dirty="0" smtClean="0"/>
              <a:t>peta </a:t>
            </a:r>
            <a:r>
              <a:rPr lang="id-ID" sz="2800" b="1" dirty="0"/>
              <a:t>jalan </a:t>
            </a:r>
            <a:r>
              <a:rPr lang="en-US" sz="2800" b="1" dirty="0" smtClean="0"/>
              <a:t>(road map) </a:t>
            </a:r>
            <a:r>
              <a:rPr lang="id-ID" sz="2800" b="1" dirty="0" smtClean="0"/>
              <a:t>penelitian </a:t>
            </a:r>
            <a:r>
              <a:rPr lang="id-ID" sz="2800" b="1" dirty="0"/>
              <a:t>dibidang tertentu serta arah pengembangan Ipteksnya; </a:t>
            </a:r>
            <a:endParaRPr lang="en-US" sz="2800" b="1" dirty="0" smtClean="0"/>
          </a:p>
          <a:p>
            <a:pPr marL="514350" indent="-514350">
              <a:buAutoNum type="arabicParenR"/>
            </a:pPr>
            <a:r>
              <a:rPr lang="id-ID" sz="2800" b="1" dirty="0" smtClean="0"/>
              <a:t>perbedaan </a:t>
            </a:r>
            <a:r>
              <a:rPr lang="id-ID" sz="2800" b="1" dirty="0"/>
              <a:t>yang jelas antara tujuan penelitian yang baru dengan penelitian terdahulu</a:t>
            </a:r>
            <a:r>
              <a:rPr lang="id-ID" sz="2800" b="1" dirty="0" smtClean="0"/>
              <a:t>;</a:t>
            </a:r>
            <a:endParaRPr lang="en-US" sz="2800" b="1" dirty="0" smtClean="0"/>
          </a:p>
          <a:p>
            <a:pPr marL="514350" indent="-514350">
              <a:buAutoNum type="arabicParenR"/>
            </a:pPr>
            <a:r>
              <a:rPr lang="id-ID" sz="2800" b="1" dirty="0" smtClean="0"/>
              <a:t>disain </a:t>
            </a:r>
            <a:r>
              <a:rPr lang="id-ID" sz="2800" b="1" dirty="0"/>
              <a:t>dan metode penelitian yang lebih valid dan cocok serta terhindar dari pengulangan kesalahan yang terjadi pada penelitian sebelumnya; </a:t>
            </a:r>
            <a:endParaRPr lang="en-US" sz="2800" b="1" dirty="0" smtClean="0"/>
          </a:p>
          <a:p>
            <a:pPr marL="514350" indent="-514350">
              <a:buAutoNum type="arabicParenR"/>
            </a:pPr>
            <a:r>
              <a:rPr lang="id-ID" sz="2800" b="1" dirty="0" smtClean="0"/>
              <a:t>kekuatan </a:t>
            </a:r>
            <a:r>
              <a:rPr lang="id-ID" sz="2800" b="1" dirty="0"/>
              <a:t>dan kebaharuan dari inovasi yang dihasilkan serta terhindar dari plagiariasme. </a:t>
            </a:r>
          </a:p>
          <a:p>
            <a:endParaRPr lang="id-ID" sz="2800" b="1" dirty="0"/>
          </a:p>
        </p:txBody>
      </p:sp>
    </p:spTree>
    <p:extLst>
      <p:ext uri="{BB962C8B-B14F-4D97-AF65-F5344CB8AC3E}">
        <p14:creationId xmlns:p14="http://schemas.microsoft.com/office/powerpoint/2010/main" val="24197829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382000" cy="4678204"/>
          </a:xfrm>
          <a:prstGeom prst="rect">
            <a:avLst/>
          </a:prstGeom>
          <a:noFill/>
        </p:spPr>
        <p:txBody>
          <a:bodyPr wrap="square" rtlCol="0">
            <a:spAutoFit/>
          </a:bodyPr>
          <a:lstStyle/>
          <a:p>
            <a:r>
              <a:rPr lang="en-US" sz="2800" b="1" dirty="0" err="1" smtClean="0"/>
              <a:t>Manuskrip</a:t>
            </a:r>
            <a:r>
              <a:rPr lang="en-US" sz="2800" b="1" dirty="0" smtClean="0"/>
              <a:t> </a:t>
            </a:r>
            <a:r>
              <a:rPr lang="en-US" sz="2800" b="1" dirty="0" err="1" smtClean="0"/>
              <a:t>yg</a:t>
            </a:r>
            <a:r>
              <a:rPr lang="en-US" sz="2800" b="1" dirty="0" smtClean="0"/>
              <a:t> </a:t>
            </a:r>
            <a:r>
              <a:rPr lang="en-US" sz="2800" b="1" dirty="0" err="1" smtClean="0"/>
              <a:t>ditulis</a:t>
            </a:r>
            <a:r>
              <a:rPr lang="en-US" sz="2800" b="1" dirty="0" smtClean="0"/>
              <a:t> </a:t>
            </a:r>
            <a:r>
              <a:rPr lang="en-US" sz="2800" b="1" dirty="0" err="1" smtClean="0"/>
              <a:t>pd</a:t>
            </a:r>
            <a:r>
              <a:rPr lang="en-US" sz="2800" b="1" dirty="0" smtClean="0"/>
              <a:t> </a:t>
            </a:r>
            <a:r>
              <a:rPr lang="en-US" sz="2800" b="1" dirty="0" err="1" smtClean="0"/>
              <a:t>tgl</a:t>
            </a:r>
            <a:r>
              <a:rPr lang="en-US" sz="2800" b="1" dirty="0" smtClean="0"/>
              <a:t> &amp; </a:t>
            </a:r>
            <a:r>
              <a:rPr lang="en-US" sz="2800" b="1" dirty="0" err="1" smtClean="0"/>
              <a:t>tempat</a:t>
            </a:r>
            <a:r>
              <a:rPr lang="en-US" sz="2800" b="1" dirty="0" smtClean="0"/>
              <a:t> </a:t>
            </a:r>
            <a:r>
              <a:rPr lang="en-US" sz="2800" b="1" dirty="0" err="1" smtClean="0"/>
              <a:t>ttt</a:t>
            </a:r>
            <a:r>
              <a:rPr lang="en-US" sz="2800" b="1" dirty="0" smtClean="0"/>
              <a:t> </a:t>
            </a:r>
            <a:r>
              <a:rPr lang="en-US" sz="2800" b="1" dirty="0" err="1" smtClean="0"/>
              <a:t>kmd</a:t>
            </a:r>
            <a:r>
              <a:rPr lang="en-US" sz="2800" b="1" dirty="0" smtClean="0"/>
              <a:t> </a:t>
            </a:r>
            <a:r>
              <a:rPr lang="en-US" sz="2800" b="1" dirty="0" err="1" smtClean="0"/>
              <a:t>dipublikasi</a:t>
            </a:r>
            <a:r>
              <a:rPr lang="en-US" sz="2800" b="1" dirty="0" smtClean="0"/>
              <a:t> </a:t>
            </a:r>
            <a:r>
              <a:rPr lang="en-US" sz="2800" b="1" dirty="0" err="1" smtClean="0"/>
              <a:t>dlm</a:t>
            </a:r>
            <a:r>
              <a:rPr lang="en-US" sz="2800" b="1" dirty="0" smtClean="0"/>
              <a:t> </a:t>
            </a:r>
            <a:r>
              <a:rPr lang="en-US" sz="2800" b="1" dirty="0" err="1" smtClean="0"/>
              <a:t>sebuah</a:t>
            </a:r>
            <a:r>
              <a:rPr lang="en-US" sz="2800" b="1" dirty="0" smtClean="0"/>
              <a:t> periodical </a:t>
            </a:r>
            <a:r>
              <a:rPr lang="en-US" sz="2800" b="1" dirty="0" err="1" smtClean="0"/>
              <a:t>pd</a:t>
            </a:r>
            <a:r>
              <a:rPr lang="en-US" sz="2800" b="1" dirty="0" smtClean="0"/>
              <a:t> </a:t>
            </a:r>
            <a:r>
              <a:rPr lang="en-US" sz="2800" b="1" dirty="0" err="1" smtClean="0"/>
              <a:t>tgl</a:t>
            </a:r>
            <a:r>
              <a:rPr lang="en-US" sz="2800" b="1" dirty="0" smtClean="0"/>
              <a:t> &amp; </a:t>
            </a:r>
            <a:r>
              <a:rPr lang="en-US" sz="2800" b="1" dirty="0" err="1" smtClean="0"/>
              <a:t>tempat</a:t>
            </a:r>
            <a:r>
              <a:rPr lang="en-US" sz="2800" b="1" dirty="0" smtClean="0"/>
              <a:t> </a:t>
            </a:r>
            <a:r>
              <a:rPr lang="en-US" sz="2800" b="1" dirty="0" err="1" smtClean="0"/>
              <a:t>yg</a:t>
            </a:r>
            <a:r>
              <a:rPr lang="en-US" sz="2800" b="1" dirty="0" smtClean="0"/>
              <a:t> </a:t>
            </a:r>
            <a:r>
              <a:rPr lang="en-US" sz="2800" b="1" dirty="0" err="1" smtClean="0"/>
              <a:t>berbeda</a:t>
            </a:r>
            <a:r>
              <a:rPr lang="en-US" sz="2800" b="1" dirty="0" smtClean="0"/>
              <a:t> &amp; </a:t>
            </a:r>
            <a:r>
              <a:rPr lang="en-US" sz="2800" b="1" dirty="0" err="1" smtClean="0"/>
              <a:t>dgn</a:t>
            </a:r>
            <a:r>
              <a:rPr lang="en-US" sz="2800" b="1" dirty="0" smtClean="0"/>
              <a:t> </a:t>
            </a:r>
            <a:r>
              <a:rPr lang="en-US" sz="2800" b="1" dirty="0" err="1" smtClean="0"/>
              <a:t>komentar</a:t>
            </a:r>
            <a:r>
              <a:rPr lang="en-US" sz="2800" b="1" dirty="0" smtClean="0"/>
              <a:t> editor:</a:t>
            </a:r>
            <a:endParaRPr lang="id-ID" sz="2800" b="1" dirty="0" smtClean="0"/>
          </a:p>
          <a:p>
            <a:endParaRPr lang="en-US" sz="2800" b="1" dirty="0" smtClean="0"/>
          </a:p>
          <a:p>
            <a:r>
              <a:rPr lang="en-US" sz="2800" b="1" dirty="0" err="1" smtClean="0"/>
              <a:t>Klingensmith</a:t>
            </a:r>
            <a:r>
              <a:rPr lang="en-US" sz="2800" b="1" dirty="0" smtClean="0"/>
              <a:t>, Philip (September 5, 1872), </a:t>
            </a:r>
            <a:r>
              <a:rPr lang="en-US" sz="2800" b="1" i="1" u="sng" dirty="0" smtClean="0">
                <a:hlinkClick r:id="rId2"/>
              </a:rPr>
              <a:t>Affidavit</a:t>
            </a:r>
            <a:r>
              <a:rPr lang="en-US" sz="2800" b="1" dirty="0" smtClean="0"/>
              <a:t>, written at Lincoln County, Nevada, in </a:t>
            </a:r>
            <a:r>
              <a:rPr lang="en-US" sz="2800" b="1" dirty="0" err="1" smtClean="0"/>
              <a:t>Toohy</a:t>
            </a:r>
            <a:r>
              <a:rPr lang="en-US" sz="2800" b="1" dirty="0" smtClean="0"/>
              <a:t>, Dennis J., "Mountain Meadows Massacre", </a:t>
            </a:r>
            <a:r>
              <a:rPr lang="en-US" sz="2800" b="1" i="1" dirty="0" smtClean="0"/>
              <a:t>Corinne Daily Reporter</a:t>
            </a:r>
            <a:r>
              <a:rPr lang="en-US" sz="2800" b="1" dirty="0" smtClean="0"/>
              <a:t> (Corinne, Utah) 5 (252): 1, September 24, 1872</a:t>
            </a:r>
            <a:endParaRPr lang="id-ID" sz="2800" b="1" dirty="0" smtClean="0"/>
          </a:p>
          <a:p>
            <a:endParaRPr lang="id-ID" sz="2800" dirty="0" smtClean="0"/>
          </a:p>
          <a:p>
            <a:endParaRPr lang="id-ID" dirty="0"/>
          </a:p>
        </p:txBody>
      </p:sp>
    </p:spTree>
    <p:extLst>
      <p:ext uri="{BB962C8B-B14F-4D97-AF65-F5344CB8AC3E}">
        <p14:creationId xmlns:p14="http://schemas.microsoft.com/office/powerpoint/2010/main" val="34231432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research-methodology.net/wp-content/uploads/2012/07/reliability-validity-repeatability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1028" name="Picture 4" descr="Reliability &amp; Valid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19" y="914400"/>
            <a:ext cx="925512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092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4832092"/>
          </a:xfrm>
          <a:prstGeom prst="rect">
            <a:avLst/>
          </a:prstGeom>
          <a:noFill/>
        </p:spPr>
        <p:txBody>
          <a:bodyPr wrap="square" rtlCol="0">
            <a:spAutoFit/>
          </a:bodyPr>
          <a:lstStyle/>
          <a:p>
            <a:r>
              <a:rPr lang="id-ID" sz="2800" b="1" dirty="0"/>
              <a:t>Lingkup kajian pustaka dapat diarahkan pada dua  konteks yaitu: </a:t>
            </a:r>
            <a:endParaRPr lang="en-US" sz="2800" b="1" dirty="0" smtClean="0"/>
          </a:p>
          <a:p>
            <a:pPr marL="514350" indent="-514350">
              <a:buAutoNum type="arabicParenR"/>
            </a:pPr>
            <a:r>
              <a:rPr lang="id-ID" sz="2800" b="1" dirty="0" smtClean="0"/>
              <a:t>Konteks </a:t>
            </a:r>
            <a:r>
              <a:rPr lang="en-US" sz="2800" b="1" dirty="0" err="1" smtClean="0"/>
              <a:t>kaji</a:t>
            </a:r>
            <a:r>
              <a:rPr lang="en-US" sz="2800" b="1" dirty="0" smtClean="0"/>
              <a:t> </a:t>
            </a:r>
            <a:r>
              <a:rPr lang="en-US" sz="2800" b="1" dirty="0" err="1"/>
              <a:t>pustaka</a:t>
            </a:r>
            <a:r>
              <a:rPr lang="en-US" sz="2800" b="1" dirty="0"/>
              <a:t> </a:t>
            </a:r>
            <a:r>
              <a:rPr lang="en-US" sz="2800" b="1" dirty="0" err="1"/>
              <a:t>untuk</a:t>
            </a:r>
            <a:r>
              <a:rPr lang="en-US" sz="2800" b="1" dirty="0"/>
              <a:t> </a:t>
            </a:r>
            <a:r>
              <a:rPr lang="en-US" sz="2800" b="1" i="1" dirty="0"/>
              <a:t>review article</a:t>
            </a:r>
            <a:r>
              <a:rPr lang="en-US" sz="2800" b="1" dirty="0"/>
              <a:t>, </a:t>
            </a:r>
            <a:r>
              <a:rPr lang="id-ID" sz="2800" b="1" dirty="0"/>
              <a:t> dan </a:t>
            </a:r>
            <a:endParaRPr lang="en-US" sz="2800" b="1" dirty="0" smtClean="0"/>
          </a:p>
          <a:p>
            <a:pPr marL="514350" indent="-514350">
              <a:buAutoNum type="arabicParenR"/>
            </a:pPr>
            <a:r>
              <a:rPr lang="id-ID" sz="2800" b="1" dirty="0" smtClean="0"/>
              <a:t>Konteks </a:t>
            </a:r>
            <a:r>
              <a:rPr lang="id-ID" sz="2800" b="1" dirty="0"/>
              <a:t>kaji pustaka untuk penelitian. </a:t>
            </a:r>
            <a:endParaRPr lang="en-US" sz="2800" b="1" dirty="0" smtClean="0"/>
          </a:p>
          <a:p>
            <a:endParaRPr lang="en-US" sz="2800" b="1" dirty="0"/>
          </a:p>
          <a:p>
            <a:r>
              <a:rPr lang="en-US" sz="2800" b="1" dirty="0" err="1" smtClean="0"/>
              <a:t>Dalam</a:t>
            </a:r>
            <a:r>
              <a:rPr lang="en-US" sz="2800" b="1" dirty="0" smtClean="0"/>
              <a:t> </a:t>
            </a:r>
            <a:r>
              <a:rPr lang="en-US" sz="2800" b="1" dirty="0" err="1"/>
              <a:t>konteks</a:t>
            </a:r>
            <a:r>
              <a:rPr lang="en-US" sz="2800" b="1" dirty="0"/>
              <a:t> </a:t>
            </a:r>
            <a:r>
              <a:rPr lang="en-US" sz="2800" b="1" dirty="0" err="1"/>
              <a:t>kajain</a:t>
            </a:r>
            <a:r>
              <a:rPr lang="en-US" sz="2800" b="1" dirty="0"/>
              <a:t> </a:t>
            </a:r>
            <a:r>
              <a:rPr lang="en-US" sz="2800" b="1" dirty="0" err="1"/>
              <a:t>pustaka</a:t>
            </a:r>
            <a:r>
              <a:rPr lang="en-US" sz="2800" b="1" dirty="0"/>
              <a:t> </a:t>
            </a:r>
            <a:r>
              <a:rPr lang="en-US" sz="2800" b="1" dirty="0" err="1"/>
              <a:t>untuk</a:t>
            </a:r>
            <a:r>
              <a:rPr lang="en-US" sz="2800" b="1" dirty="0"/>
              <a:t> </a:t>
            </a:r>
            <a:r>
              <a:rPr lang="en-US" sz="2800" b="1" i="1" dirty="0"/>
              <a:t>review article</a:t>
            </a:r>
            <a:r>
              <a:rPr lang="en-US" sz="2800" b="1" dirty="0"/>
              <a:t>, </a:t>
            </a:r>
            <a:r>
              <a:rPr lang="en-US" sz="2800" b="1" dirty="0" err="1"/>
              <a:t>kaji</a:t>
            </a:r>
            <a:r>
              <a:rPr lang="en-US" sz="2800" b="1" dirty="0"/>
              <a:t> </a:t>
            </a:r>
            <a:r>
              <a:rPr lang="en-US" sz="2800" b="1" dirty="0" err="1"/>
              <a:t>pustaka</a:t>
            </a:r>
            <a:r>
              <a:rPr lang="en-US" sz="2800" b="1" dirty="0"/>
              <a:t> </a:t>
            </a:r>
            <a:r>
              <a:rPr lang="en-US" sz="2800" b="1" dirty="0" err="1"/>
              <a:t>diarahkan</a:t>
            </a:r>
            <a:r>
              <a:rPr lang="en-US" sz="2800" b="1" dirty="0"/>
              <a:t> </a:t>
            </a:r>
            <a:r>
              <a:rPr lang="en-US" sz="2800" b="1" dirty="0" err="1"/>
              <a:t>untuk</a:t>
            </a:r>
            <a:r>
              <a:rPr lang="en-US" sz="2800" b="1" dirty="0"/>
              <a:t> </a:t>
            </a:r>
            <a:r>
              <a:rPr lang="en-US" sz="2800" b="1" dirty="0" err="1"/>
              <a:t>mendiskusikan</a:t>
            </a:r>
            <a:r>
              <a:rPr lang="en-US" sz="2800" b="1" dirty="0"/>
              <a:t> </a:t>
            </a:r>
            <a:r>
              <a:rPr lang="en-US" sz="2800" b="1" dirty="0" err="1"/>
              <a:t>kekuatan</a:t>
            </a:r>
            <a:r>
              <a:rPr lang="en-US" sz="2800" b="1" dirty="0"/>
              <a:t> </a:t>
            </a:r>
            <a:r>
              <a:rPr lang="en-US" sz="2800" b="1" dirty="0" err="1"/>
              <a:t>dan</a:t>
            </a:r>
            <a:r>
              <a:rPr lang="en-US" sz="2800" b="1" dirty="0"/>
              <a:t> </a:t>
            </a:r>
            <a:r>
              <a:rPr lang="en-US" sz="2800" b="1" dirty="0" err="1"/>
              <a:t>kelemahan</a:t>
            </a:r>
            <a:r>
              <a:rPr lang="en-US" sz="2800" b="1" dirty="0"/>
              <a:t> </a:t>
            </a:r>
            <a:r>
              <a:rPr lang="en-US" sz="2800" b="1" dirty="0" err="1"/>
              <a:t>berbagai</a:t>
            </a:r>
            <a:r>
              <a:rPr lang="en-US" sz="2800" b="1" dirty="0"/>
              <a:t> </a:t>
            </a:r>
            <a:r>
              <a:rPr lang="en-US" sz="2800" b="1" dirty="0" err="1"/>
              <a:t>penelitian</a:t>
            </a:r>
            <a:r>
              <a:rPr lang="en-US" sz="2800" b="1" dirty="0"/>
              <a:t> </a:t>
            </a:r>
            <a:r>
              <a:rPr lang="en-US" sz="2800" b="1" dirty="0" err="1"/>
              <a:t>sejenis</a:t>
            </a:r>
            <a:r>
              <a:rPr lang="en-US" sz="2800" b="1" dirty="0"/>
              <a:t> </a:t>
            </a:r>
            <a:r>
              <a:rPr lang="en-US" sz="2800" b="1" dirty="0" err="1"/>
              <a:t>dalam</a:t>
            </a:r>
            <a:r>
              <a:rPr lang="en-US" sz="2800" b="1" dirty="0"/>
              <a:t> </a:t>
            </a:r>
            <a:r>
              <a:rPr lang="en-US" sz="2800" b="1" dirty="0" err="1"/>
              <a:t>menjawab</a:t>
            </a:r>
            <a:r>
              <a:rPr lang="en-US" sz="2800" b="1" dirty="0"/>
              <a:t> </a:t>
            </a:r>
            <a:r>
              <a:rPr lang="en-US" sz="2800" b="1" dirty="0" err="1"/>
              <a:t>isu</a:t>
            </a:r>
            <a:r>
              <a:rPr lang="en-US" sz="2800" b="1" dirty="0"/>
              <a:t> </a:t>
            </a:r>
            <a:r>
              <a:rPr lang="en-US" sz="2800" b="1" dirty="0" err="1"/>
              <a:t>tertentu</a:t>
            </a:r>
            <a:r>
              <a:rPr lang="en-US" sz="2800" b="1" dirty="0"/>
              <a:t> </a:t>
            </a:r>
            <a:r>
              <a:rPr lang="en-US" sz="2800" b="1" dirty="0" err="1"/>
              <a:t>dengan</a:t>
            </a:r>
            <a:r>
              <a:rPr lang="en-US" sz="2800" b="1" dirty="0"/>
              <a:t> </a:t>
            </a:r>
            <a:r>
              <a:rPr lang="en-US" sz="2800" b="1" dirty="0" err="1"/>
              <a:t>segenap</a:t>
            </a:r>
            <a:r>
              <a:rPr lang="en-US" sz="2800" b="1" dirty="0"/>
              <a:t> </a:t>
            </a:r>
            <a:r>
              <a:rPr lang="en-US" sz="2800" b="1" dirty="0" err="1"/>
              <a:t>argumentasi</a:t>
            </a:r>
            <a:r>
              <a:rPr lang="en-US" sz="2800" b="1" dirty="0"/>
              <a:t> </a:t>
            </a:r>
            <a:r>
              <a:rPr lang="en-US" sz="2800" b="1" dirty="0" err="1"/>
              <a:t>secara</a:t>
            </a:r>
            <a:r>
              <a:rPr lang="en-US" sz="2800" b="1" dirty="0"/>
              <a:t> </a:t>
            </a:r>
            <a:r>
              <a:rPr lang="en-US" sz="2800" b="1" dirty="0" err="1"/>
              <a:t>ilmiah</a:t>
            </a:r>
            <a:r>
              <a:rPr lang="en-US" sz="2800" b="1" dirty="0"/>
              <a:t> </a:t>
            </a:r>
            <a:r>
              <a:rPr lang="en-US" sz="2800" b="1" dirty="0" err="1"/>
              <a:t>dan</a:t>
            </a:r>
            <a:r>
              <a:rPr lang="en-US" sz="2800" b="1" dirty="0"/>
              <a:t> </a:t>
            </a:r>
            <a:r>
              <a:rPr lang="en-US" sz="2800" b="1" dirty="0" err="1"/>
              <a:t>diakhiri</a:t>
            </a:r>
            <a:r>
              <a:rPr lang="en-US" sz="2800" b="1" dirty="0"/>
              <a:t> </a:t>
            </a:r>
            <a:r>
              <a:rPr lang="en-US" sz="2800" b="1" dirty="0" err="1"/>
              <a:t>dengan</a:t>
            </a:r>
            <a:r>
              <a:rPr lang="en-US" sz="2800" b="1" dirty="0"/>
              <a:t> </a:t>
            </a:r>
            <a:r>
              <a:rPr lang="en-US" sz="2800" b="1" dirty="0" err="1"/>
              <a:t>sintesa</a:t>
            </a:r>
            <a:r>
              <a:rPr lang="en-US" sz="2800" b="1" dirty="0"/>
              <a:t> </a:t>
            </a:r>
            <a:r>
              <a:rPr lang="en-US" sz="2800" b="1" dirty="0" err="1"/>
              <a:t>untuk</a:t>
            </a:r>
            <a:r>
              <a:rPr lang="en-US" sz="2800" b="1" dirty="0"/>
              <a:t> </a:t>
            </a:r>
            <a:r>
              <a:rPr lang="en-US" sz="2800" b="1" dirty="0" err="1"/>
              <a:t>pengambilan</a:t>
            </a:r>
            <a:r>
              <a:rPr lang="en-US" sz="2800" b="1" dirty="0"/>
              <a:t> </a:t>
            </a:r>
            <a:r>
              <a:rPr lang="en-US" sz="2800" b="1" dirty="0" err="1"/>
              <a:t>kesimpulan</a:t>
            </a:r>
            <a:r>
              <a:rPr lang="en-US" sz="2800" b="1" dirty="0"/>
              <a:t>. </a:t>
            </a:r>
            <a:endParaRPr lang="id-ID" sz="2800" b="1" dirty="0"/>
          </a:p>
        </p:txBody>
      </p:sp>
    </p:spTree>
    <p:extLst>
      <p:ext uri="{BB962C8B-B14F-4D97-AF65-F5344CB8AC3E}">
        <p14:creationId xmlns:p14="http://schemas.microsoft.com/office/powerpoint/2010/main" val="2986200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305800" cy="6124754"/>
          </a:xfrm>
          <a:prstGeom prst="rect">
            <a:avLst/>
          </a:prstGeom>
          <a:noFill/>
        </p:spPr>
        <p:txBody>
          <a:bodyPr wrap="square" rtlCol="0">
            <a:spAutoFit/>
          </a:bodyPr>
          <a:lstStyle/>
          <a:p>
            <a:r>
              <a:rPr lang="en-US" sz="2800" b="1" dirty="0" err="1"/>
              <a:t>Dalam</a:t>
            </a:r>
            <a:r>
              <a:rPr lang="en-US" sz="2800" b="1" dirty="0"/>
              <a:t> </a:t>
            </a:r>
            <a:r>
              <a:rPr lang="en-US" sz="2800" b="1" dirty="0" err="1"/>
              <a:t>konteks</a:t>
            </a:r>
            <a:r>
              <a:rPr lang="en-US" sz="2800" b="1" dirty="0"/>
              <a:t> </a:t>
            </a:r>
            <a:r>
              <a:rPr lang="en-US" sz="2800" b="1" dirty="0" err="1"/>
              <a:t>kaji</a:t>
            </a:r>
            <a:r>
              <a:rPr lang="en-US" sz="2800" b="1" dirty="0"/>
              <a:t> </a:t>
            </a:r>
            <a:r>
              <a:rPr lang="en-US" sz="2800" b="1" dirty="0" err="1"/>
              <a:t>pustaka</a:t>
            </a:r>
            <a:r>
              <a:rPr lang="en-US" sz="2800" b="1" dirty="0"/>
              <a:t> </a:t>
            </a:r>
            <a:r>
              <a:rPr lang="en-US" sz="2800" b="1" dirty="0" err="1"/>
              <a:t>untuk</a:t>
            </a:r>
            <a:r>
              <a:rPr lang="en-US" sz="2800" b="1" dirty="0"/>
              <a:t> </a:t>
            </a:r>
            <a:r>
              <a:rPr lang="en-US" sz="2800" b="1" dirty="0" err="1"/>
              <a:t>penelitian</a:t>
            </a:r>
            <a:r>
              <a:rPr lang="en-US" sz="2800" b="1" dirty="0"/>
              <a:t>, </a:t>
            </a:r>
            <a:r>
              <a:rPr lang="en-US" sz="2800" b="1" dirty="0" err="1"/>
              <a:t>kaji</a:t>
            </a:r>
            <a:r>
              <a:rPr lang="en-US" sz="2800" b="1" dirty="0"/>
              <a:t> </a:t>
            </a:r>
            <a:r>
              <a:rPr lang="en-US" sz="2800" b="1" dirty="0" err="1"/>
              <a:t>pustaka</a:t>
            </a:r>
            <a:r>
              <a:rPr lang="en-US" sz="2800" b="1" dirty="0"/>
              <a:t> </a:t>
            </a:r>
            <a:r>
              <a:rPr lang="en-US" sz="2800" b="1" dirty="0" err="1"/>
              <a:t>diarahkan</a:t>
            </a:r>
            <a:r>
              <a:rPr lang="en-US" sz="2800" b="1" dirty="0"/>
              <a:t> </a:t>
            </a:r>
            <a:r>
              <a:rPr lang="en-US" sz="2800" b="1" dirty="0" err="1"/>
              <a:t>untuk</a:t>
            </a:r>
            <a:r>
              <a:rPr lang="en-US" sz="2800" b="1" dirty="0"/>
              <a:t> </a:t>
            </a:r>
            <a:r>
              <a:rPr lang="en-US" sz="2800" b="1" dirty="0" err="1"/>
              <a:t>memberikan</a:t>
            </a:r>
            <a:r>
              <a:rPr lang="en-US" sz="2800" b="1" dirty="0"/>
              <a:t> </a:t>
            </a:r>
            <a:endParaRPr lang="en-US" sz="2800" b="1" dirty="0" smtClean="0"/>
          </a:p>
          <a:p>
            <a:endParaRPr lang="en-US" sz="2800" b="1" dirty="0" smtClean="0"/>
          </a:p>
          <a:p>
            <a:pPr marL="457200" indent="-457200">
              <a:buFont typeface="Wingdings" panose="05000000000000000000" pitchFamily="2" charset="2"/>
              <a:buChar char="q"/>
            </a:pPr>
            <a:r>
              <a:rPr lang="en-US" sz="2800" b="1" dirty="0" err="1" smtClean="0"/>
              <a:t>inspirasi</a:t>
            </a:r>
            <a:r>
              <a:rPr lang="en-US" sz="2800" b="1" dirty="0"/>
              <a:t>, </a:t>
            </a:r>
            <a:endParaRPr lang="en-US" sz="2800" b="1" dirty="0" smtClean="0"/>
          </a:p>
          <a:p>
            <a:pPr marL="457200" indent="-457200">
              <a:buFont typeface="Wingdings" panose="05000000000000000000" pitchFamily="2" charset="2"/>
              <a:buChar char="q"/>
            </a:pPr>
            <a:r>
              <a:rPr lang="en-US" sz="2800" b="1" dirty="0" err="1" smtClean="0"/>
              <a:t>gagasan</a:t>
            </a:r>
            <a:r>
              <a:rPr lang="en-US" sz="2800" b="1" dirty="0"/>
              <a:t>, </a:t>
            </a:r>
            <a:endParaRPr lang="en-US" sz="2800" b="1" dirty="0" smtClean="0"/>
          </a:p>
          <a:p>
            <a:pPr marL="457200" indent="-457200">
              <a:buFont typeface="Wingdings" panose="05000000000000000000" pitchFamily="2" charset="2"/>
              <a:buChar char="q"/>
            </a:pPr>
            <a:r>
              <a:rPr lang="en-US" sz="2800" b="1" dirty="0" err="1" smtClean="0"/>
              <a:t>keyakinan</a:t>
            </a:r>
            <a:r>
              <a:rPr lang="en-US" sz="2800" b="1" dirty="0" smtClean="0"/>
              <a:t> </a:t>
            </a:r>
            <a:r>
              <a:rPr lang="en-US" sz="2800" b="1" dirty="0" err="1"/>
              <a:t>dan</a:t>
            </a:r>
            <a:r>
              <a:rPr lang="en-US" sz="2800" b="1" dirty="0"/>
              <a:t> </a:t>
            </a:r>
            <a:endParaRPr lang="en-US" sz="2800" b="1" dirty="0" smtClean="0"/>
          </a:p>
          <a:p>
            <a:pPr marL="457200" indent="-457200">
              <a:buFont typeface="Wingdings" panose="05000000000000000000" pitchFamily="2" charset="2"/>
              <a:buChar char="q"/>
            </a:pPr>
            <a:r>
              <a:rPr lang="en-US" sz="2800" b="1" dirty="0" err="1" smtClean="0"/>
              <a:t>justifikasi</a:t>
            </a:r>
            <a:r>
              <a:rPr lang="en-US" sz="2800" b="1" dirty="0" smtClean="0"/>
              <a:t> </a:t>
            </a:r>
          </a:p>
          <a:p>
            <a:endParaRPr lang="en-US" sz="2800" b="1" dirty="0" smtClean="0"/>
          </a:p>
          <a:p>
            <a:r>
              <a:rPr lang="en-US" sz="2800" b="1" dirty="0" err="1" smtClean="0"/>
              <a:t>bagi</a:t>
            </a:r>
            <a:r>
              <a:rPr lang="en-US" sz="2800" b="1" dirty="0" smtClean="0"/>
              <a:t> </a:t>
            </a:r>
            <a:r>
              <a:rPr lang="en-US" sz="2800" b="1" dirty="0" err="1"/>
              <a:t>peneliti</a:t>
            </a:r>
            <a:r>
              <a:rPr lang="en-US" sz="2800" b="1" dirty="0"/>
              <a:t> </a:t>
            </a:r>
            <a:r>
              <a:rPr lang="en-US" sz="2800" b="1" dirty="0" err="1"/>
              <a:t>bahwa</a:t>
            </a:r>
            <a:r>
              <a:rPr lang="en-US" sz="2800" b="1" dirty="0"/>
              <a:t> </a:t>
            </a:r>
            <a:r>
              <a:rPr lang="en-US" sz="2800" b="1" dirty="0" err="1"/>
              <a:t>apa</a:t>
            </a:r>
            <a:r>
              <a:rPr lang="en-US" sz="2800" b="1" dirty="0"/>
              <a:t> yang </a:t>
            </a:r>
            <a:r>
              <a:rPr lang="en-US" sz="2800" b="1" dirty="0" err="1"/>
              <a:t>akan</a:t>
            </a:r>
            <a:r>
              <a:rPr lang="en-US" sz="2800" b="1" dirty="0"/>
              <a:t> </a:t>
            </a:r>
            <a:r>
              <a:rPr lang="en-US" sz="2800" b="1" dirty="0" err="1"/>
              <a:t>diteliti</a:t>
            </a:r>
            <a:r>
              <a:rPr lang="en-US" sz="2800" b="1" dirty="0"/>
              <a:t> </a:t>
            </a:r>
            <a:r>
              <a:rPr lang="en-US" sz="2800" b="1" dirty="0" err="1"/>
              <a:t>betul-betul</a:t>
            </a:r>
            <a:r>
              <a:rPr lang="en-US" sz="2800" b="1" dirty="0"/>
              <a:t> </a:t>
            </a:r>
            <a:r>
              <a:rPr lang="en-US" sz="2800" b="1" dirty="0" err="1"/>
              <a:t>berbeda</a:t>
            </a:r>
            <a:r>
              <a:rPr lang="en-US" sz="2800" b="1" dirty="0"/>
              <a:t>  </a:t>
            </a:r>
            <a:r>
              <a:rPr lang="en-US" sz="2800" b="1" dirty="0" err="1"/>
              <a:t>dengan</a:t>
            </a:r>
            <a:r>
              <a:rPr lang="en-US" sz="2800" b="1" dirty="0"/>
              <a:t> </a:t>
            </a:r>
            <a:r>
              <a:rPr lang="en-US" sz="2800" b="1" dirty="0" err="1"/>
              <a:t>penelitian</a:t>
            </a:r>
            <a:r>
              <a:rPr lang="en-US" sz="2800" b="1" dirty="0"/>
              <a:t> </a:t>
            </a:r>
            <a:r>
              <a:rPr lang="en-US" sz="2800" b="1" dirty="0" err="1"/>
              <a:t>sebelumnya</a:t>
            </a:r>
            <a:r>
              <a:rPr lang="en-US" sz="2800" b="1" dirty="0"/>
              <a:t> </a:t>
            </a:r>
            <a:r>
              <a:rPr lang="en-US" sz="2800" b="1" dirty="0" err="1"/>
              <a:t>dan</a:t>
            </a:r>
            <a:r>
              <a:rPr lang="en-US" sz="2800" b="1" dirty="0"/>
              <a:t> </a:t>
            </a:r>
            <a:r>
              <a:rPr lang="en-US" sz="2800" b="1" dirty="0" err="1"/>
              <a:t>akan</a:t>
            </a:r>
            <a:r>
              <a:rPr lang="en-US" sz="2800" b="1" dirty="0"/>
              <a:t> </a:t>
            </a:r>
            <a:r>
              <a:rPr lang="en-US" sz="2800" b="1" dirty="0" err="1"/>
              <a:t>memberikan</a:t>
            </a:r>
            <a:r>
              <a:rPr lang="en-US" sz="2800" b="1" dirty="0"/>
              <a:t> </a:t>
            </a:r>
            <a:r>
              <a:rPr lang="en-US" sz="2800" b="1" dirty="0" err="1"/>
              <a:t>manfaat</a:t>
            </a:r>
            <a:r>
              <a:rPr lang="en-US" sz="2800" b="1" dirty="0"/>
              <a:t>, </a:t>
            </a:r>
            <a:r>
              <a:rPr lang="en-US" sz="2800" b="1" dirty="0" err="1"/>
              <a:t>baik</a:t>
            </a:r>
            <a:r>
              <a:rPr lang="en-US" sz="2800" b="1" dirty="0"/>
              <a:t> </a:t>
            </a:r>
            <a:r>
              <a:rPr lang="en-US" sz="2800" b="1" dirty="0" err="1"/>
              <a:t>dari</a:t>
            </a:r>
            <a:r>
              <a:rPr lang="en-US" sz="2800" b="1" dirty="0"/>
              <a:t> </a:t>
            </a:r>
            <a:r>
              <a:rPr lang="en-US" sz="2800" b="1" dirty="0" err="1"/>
              <a:t>segi</a:t>
            </a:r>
            <a:r>
              <a:rPr lang="en-US" sz="2800" b="1" dirty="0"/>
              <a:t> </a:t>
            </a:r>
            <a:r>
              <a:rPr lang="en-US" sz="2800" b="1" dirty="0" err="1" smtClean="0"/>
              <a:t>pengembangan</a:t>
            </a:r>
            <a:r>
              <a:rPr lang="en-US" sz="2800" b="1" dirty="0" smtClean="0"/>
              <a:t> </a:t>
            </a:r>
            <a:r>
              <a:rPr lang="en-US" sz="2800" b="1" dirty="0" err="1"/>
              <a:t>Ipteks</a:t>
            </a:r>
            <a:r>
              <a:rPr lang="en-US" sz="2800" b="1" dirty="0"/>
              <a:t> </a:t>
            </a:r>
            <a:r>
              <a:rPr lang="en-US" sz="2800" b="1" dirty="0" err="1"/>
              <a:t>maupun</a:t>
            </a:r>
            <a:r>
              <a:rPr lang="en-US" sz="2800" b="1" dirty="0"/>
              <a:t> </a:t>
            </a:r>
            <a:r>
              <a:rPr lang="en-US" sz="2800" b="1" dirty="0" err="1"/>
              <a:t>dari</a:t>
            </a:r>
            <a:r>
              <a:rPr lang="en-US" sz="2800" b="1" dirty="0"/>
              <a:t> </a:t>
            </a:r>
            <a:r>
              <a:rPr lang="en-US" sz="2800" b="1" dirty="0" err="1"/>
              <a:t>segi</a:t>
            </a:r>
            <a:r>
              <a:rPr lang="en-US" sz="2800" b="1" dirty="0"/>
              <a:t>  </a:t>
            </a:r>
            <a:r>
              <a:rPr lang="en-US" sz="2800" b="1" dirty="0" err="1"/>
              <a:t>aplikasi</a:t>
            </a:r>
            <a:r>
              <a:rPr lang="en-US" sz="2800" b="1" dirty="0"/>
              <a:t> </a:t>
            </a:r>
            <a:r>
              <a:rPr lang="en-US" sz="2800" b="1" dirty="0" err="1"/>
              <a:t>kebijakan</a:t>
            </a:r>
            <a:r>
              <a:rPr lang="en-US" sz="2800" b="1" dirty="0"/>
              <a:t> </a:t>
            </a:r>
            <a:r>
              <a:rPr lang="en-US" sz="2800" b="1" dirty="0" err="1"/>
              <a:t>dan</a:t>
            </a:r>
            <a:r>
              <a:rPr lang="en-US" sz="2800" b="1" dirty="0"/>
              <a:t> program.  </a:t>
            </a:r>
            <a:endParaRPr lang="id-ID" sz="2800" b="1" dirty="0"/>
          </a:p>
          <a:p>
            <a:endParaRPr lang="id-ID" sz="2800" b="1" dirty="0"/>
          </a:p>
        </p:txBody>
      </p:sp>
    </p:spTree>
    <p:extLst>
      <p:ext uri="{BB962C8B-B14F-4D97-AF65-F5344CB8AC3E}">
        <p14:creationId xmlns:p14="http://schemas.microsoft.com/office/powerpoint/2010/main" val="308907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676400"/>
            <a:ext cx="8534400" cy="2769989"/>
          </a:xfrm>
          <a:prstGeom prst="rect">
            <a:avLst/>
          </a:prstGeom>
          <a:noFill/>
        </p:spPr>
        <p:txBody>
          <a:bodyPr wrap="square" rtlCol="0">
            <a:spAutoFit/>
          </a:bodyPr>
          <a:lstStyle/>
          <a:p>
            <a:r>
              <a:rPr lang="en-US" sz="3200" b="1" dirty="0" err="1" smtClean="0"/>
              <a:t>Secara</a:t>
            </a:r>
            <a:r>
              <a:rPr lang="en-US" sz="3200" b="1" dirty="0" smtClean="0"/>
              <a:t> </a:t>
            </a:r>
            <a:r>
              <a:rPr lang="en-US" sz="3200" b="1" dirty="0" err="1" smtClean="0"/>
              <a:t>konseptual</a:t>
            </a:r>
            <a:r>
              <a:rPr lang="en-US" sz="3200" b="1" dirty="0" smtClean="0"/>
              <a:t>, P</a:t>
            </a:r>
            <a:r>
              <a:rPr lang="id-ID" sz="3200" b="1" dirty="0" smtClean="0"/>
              <a:t>ustaka adlh </a:t>
            </a:r>
            <a:r>
              <a:rPr lang="id-ID" sz="3200" b="1" dirty="0"/>
              <a:t>sumber informasi  </a:t>
            </a:r>
            <a:r>
              <a:rPr lang="id-ID" sz="3200" b="1" dirty="0" smtClean="0"/>
              <a:t>a</a:t>
            </a:r>
            <a:r>
              <a:rPr lang="en-US" sz="3200" b="1" dirty="0" smtClean="0"/>
              <a:t>/</a:t>
            </a:r>
            <a:r>
              <a:rPr lang="id-ID" sz="3200" b="1" dirty="0" smtClean="0"/>
              <a:t> </a:t>
            </a:r>
            <a:r>
              <a:rPr lang="id-ID" sz="3200" b="1" dirty="0"/>
              <a:t>dokumen tercetak (</a:t>
            </a:r>
            <a:r>
              <a:rPr lang="id-ID" sz="3200" b="1" i="1" dirty="0"/>
              <a:t>hardcopy</a:t>
            </a:r>
            <a:r>
              <a:rPr lang="id-ID" sz="3200" b="1" dirty="0"/>
              <a:t>) atau dokumen elektronik (</a:t>
            </a:r>
            <a:r>
              <a:rPr lang="id-ID" sz="3200" b="1" i="1" dirty="0"/>
              <a:t>softcopy</a:t>
            </a:r>
            <a:r>
              <a:rPr lang="id-ID" sz="3200" b="1" dirty="0"/>
              <a:t>) </a:t>
            </a:r>
            <a:r>
              <a:rPr lang="id-ID" sz="3200" b="1" dirty="0" smtClean="0"/>
              <a:t>yg </a:t>
            </a:r>
            <a:r>
              <a:rPr lang="id-ID" sz="3200" b="1" dirty="0"/>
              <a:t>ditulis secara sistimatik berupa buku, artikel  </a:t>
            </a:r>
            <a:r>
              <a:rPr lang="id-ID" sz="3200" b="1" dirty="0" smtClean="0"/>
              <a:t>a</a:t>
            </a:r>
            <a:r>
              <a:rPr lang="en-US" sz="3200" b="1" dirty="0" smtClean="0"/>
              <a:t>/ </a:t>
            </a:r>
            <a:r>
              <a:rPr lang="id-ID" sz="3200" b="1" dirty="0" smtClean="0"/>
              <a:t>laporan</a:t>
            </a:r>
            <a:r>
              <a:rPr lang="id-ID" sz="3200" b="1" dirty="0"/>
              <a:t>.  </a:t>
            </a:r>
            <a:endParaRPr lang="en-US" sz="3200" b="1" dirty="0" smtClean="0"/>
          </a:p>
          <a:p>
            <a:endParaRPr lang="en-US" sz="2800" b="1" dirty="0"/>
          </a:p>
          <a:p>
            <a:endParaRPr lang="id-ID" dirty="0"/>
          </a:p>
        </p:txBody>
      </p:sp>
    </p:spTree>
    <p:extLst>
      <p:ext uri="{BB962C8B-B14F-4D97-AF65-F5344CB8AC3E}">
        <p14:creationId xmlns:p14="http://schemas.microsoft.com/office/powerpoint/2010/main" val="2323913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5693866"/>
          </a:xfrm>
          <a:prstGeom prst="rect">
            <a:avLst/>
          </a:prstGeom>
          <a:noFill/>
        </p:spPr>
        <p:txBody>
          <a:bodyPr wrap="square" rtlCol="0">
            <a:spAutoFit/>
          </a:bodyPr>
          <a:lstStyle/>
          <a:p>
            <a:r>
              <a:rPr lang="id-ID" sz="2800" b="1" dirty="0" smtClean="0"/>
              <a:t>Dari segi sumber, dikelompokkan</a:t>
            </a:r>
            <a:r>
              <a:rPr lang="en-US" sz="2800" b="1" dirty="0" smtClean="0"/>
              <a:t>: </a:t>
            </a:r>
            <a:r>
              <a:rPr lang="id-ID" sz="2800" b="1" dirty="0" smtClean="0"/>
              <a:t>  </a:t>
            </a:r>
            <a:endParaRPr lang="en-US" sz="2800" b="1" dirty="0" smtClean="0"/>
          </a:p>
          <a:p>
            <a:endParaRPr lang="en-US" sz="2800" b="1" dirty="0" smtClean="0"/>
          </a:p>
          <a:p>
            <a:r>
              <a:rPr lang="id-ID" sz="2800" b="1" dirty="0" smtClean="0"/>
              <a:t>Sumber pertama adl artikel penelitian orisinal dr jurnal, artikel a</a:t>
            </a:r>
            <a:r>
              <a:rPr lang="en-US" sz="2800" b="1" dirty="0" smtClean="0"/>
              <a:t>/</a:t>
            </a:r>
            <a:r>
              <a:rPr lang="id-ID" sz="2800" b="1" dirty="0" smtClean="0"/>
              <a:t> makalah temu ilmiah (diskusi, simposium, </a:t>
            </a:r>
            <a:r>
              <a:rPr lang="en-US" sz="2800" b="1" dirty="0" err="1" smtClean="0"/>
              <a:t>dll</a:t>
            </a:r>
            <a:r>
              <a:rPr lang="en-US" sz="2800" b="1" dirty="0" smtClean="0"/>
              <a:t>) </a:t>
            </a:r>
            <a:r>
              <a:rPr lang="id-ID" sz="2800" b="1" dirty="0" smtClean="0"/>
              <a:t> </a:t>
            </a:r>
            <a:r>
              <a:rPr lang="en-US" sz="2800" b="1" dirty="0" smtClean="0"/>
              <a:t>&amp;</a:t>
            </a:r>
            <a:r>
              <a:rPr lang="id-ID" sz="2800" b="1" dirty="0" smtClean="0"/>
              <a:t> materi orisinal spt dokumen sejarah  </a:t>
            </a:r>
            <a:r>
              <a:rPr lang="en-US" sz="2800" b="1" dirty="0" smtClean="0"/>
              <a:t>&amp;</a:t>
            </a:r>
            <a:r>
              <a:rPr lang="id-ID" sz="2800" b="1" dirty="0" smtClean="0"/>
              <a:t> tulisan karya kreatif seni a</a:t>
            </a:r>
            <a:r>
              <a:rPr lang="en-US" sz="2800" b="1" dirty="0" smtClean="0"/>
              <a:t>/</a:t>
            </a:r>
            <a:r>
              <a:rPr lang="id-ID" sz="2800" b="1" dirty="0" smtClean="0"/>
              <a:t> sastra. </a:t>
            </a:r>
            <a:endParaRPr lang="en-US" sz="2800" b="1" dirty="0" smtClean="0"/>
          </a:p>
          <a:p>
            <a:endParaRPr lang="en-US" sz="2800" b="1" dirty="0" smtClean="0"/>
          </a:p>
          <a:p>
            <a:r>
              <a:rPr lang="id-ID" sz="2800" b="1" dirty="0" smtClean="0"/>
              <a:t>Sumber kedua ad</a:t>
            </a:r>
            <a:r>
              <a:rPr lang="en-US" sz="2800" b="1" dirty="0" smtClean="0"/>
              <a:t>l</a:t>
            </a:r>
            <a:r>
              <a:rPr lang="id-ID" sz="2800" b="1" dirty="0" smtClean="0"/>
              <a:t> evaluasi </a:t>
            </a:r>
            <a:r>
              <a:rPr lang="en-US" sz="2800" b="1" dirty="0" smtClean="0"/>
              <a:t>&amp;</a:t>
            </a:r>
            <a:r>
              <a:rPr lang="id-ID" sz="2800" b="1" dirty="0" smtClean="0"/>
              <a:t> sistesis  dr penelitian original (</a:t>
            </a:r>
            <a:r>
              <a:rPr lang="id-ID" sz="2800" b="1" i="1" dirty="0" smtClean="0"/>
              <a:t>review</a:t>
            </a:r>
            <a:r>
              <a:rPr lang="id-ID" sz="2800" b="1" dirty="0" smtClean="0"/>
              <a:t>).   </a:t>
            </a:r>
            <a:endParaRPr lang="en-US" sz="2800" b="1" dirty="0" smtClean="0"/>
          </a:p>
          <a:p>
            <a:endParaRPr lang="en-US" sz="2800" b="1" dirty="0" smtClean="0"/>
          </a:p>
          <a:p>
            <a:r>
              <a:rPr lang="id-ID" sz="2800" b="1" dirty="0" smtClean="0"/>
              <a:t>Sumber ketiga adl tulisan yg mengungkap a</a:t>
            </a:r>
            <a:r>
              <a:rPr lang="en-US" sz="2800" b="1" dirty="0" smtClean="0"/>
              <a:t>/</a:t>
            </a:r>
            <a:r>
              <a:rPr lang="id-ID" sz="2800" b="1" dirty="0" smtClean="0"/>
              <a:t> melakukan sintesa thd sumber kedua, seperti pernyataan dalam buku teks (</a:t>
            </a:r>
            <a:r>
              <a:rPr lang="id-ID" sz="2800" b="1" i="1" dirty="0" smtClean="0"/>
              <a:t>text book</a:t>
            </a:r>
            <a:r>
              <a:rPr lang="id-ID" sz="2800" b="1" dirty="0" smtClean="0"/>
              <a:t>) (Edith Cowen University, 2007). </a:t>
            </a:r>
            <a:endParaRPr lang="id-ID" sz="2800" dirty="0"/>
          </a:p>
        </p:txBody>
      </p:sp>
    </p:spTree>
    <p:extLst>
      <p:ext uri="{BB962C8B-B14F-4D97-AF65-F5344CB8AC3E}">
        <p14:creationId xmlns:p14="http://schemas.microsoft.com/office/powerpoint/2010/main" val="118736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3162</Words>
  <Application>Microsoft Office PowerPoint</Application>
  <PresentationFormat>On-screen Show (4:3)</PresentationFormat>
  <Paragraphs>301</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TEMU 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TEMU VI</dc:title>
  <dc:creator>Idrus</dc:creator>
  <cp:lastModifiedBy>DDP</cp:lastModifiedBy>
  <cp:revision>23</cp:revision>
  <dcterms:created xsi:type="dcterms:W3CDTF">2015-08-12T05:47:29Z</dcterms:created>
  <dcterms:modified xsi:type="dcterms:W3CDTF">2015-09-11T04:47:53Z</dcterms:modified>
</cp:coreProperties>
</file>