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57" r:id="rId5"/>
    <p:sldId id="258" r:id="rId6"/>
    <p:sldId id="259" r:id="rId7"/>
    <p:sldId id="260" r:id="rId8"/>
    <p:sldId id="261" r:id="rId9"/>
    <p:sldId id="298" r:id="rId10"/>
    <p:sldId id="262" r:id="rId11"/>
    <p:sldId id="263" r:id="rId12"/>
    <p:sldId id="264" r:id="rId13"/>
    <p:sldId id="265" r:id="rId14"/>
    <p:sldId id="303" r:id="rId15"/>
    <p:sldId id="266" r:id="rId16"/>
    <p:sldId id="267" r:id="rId17"/>
    <p:sldId id="268" r:id="rId18"/>
    <p:sldId id="269" r:id="rId19"/>
    <p:sldId id="270" r:id="rId20"/>
    <p:sldId id="271" r:id="rId21"/>
    <p:sldId id="300" r:id="rId22"/>
    <p:sldId id="272" r:id="rId23"/>
    <p:sldId id="299" r:id="rId24"/>
    <p:sldId id="273" r:id="rId25"/>
    <p:sldId id="274" r:id="rId26"/>
    <p:sldId id="275" r:id="rId27"/>
    <p:sldId id="276" r:id="rId28"/>
    <p:sldId id="304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00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822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00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531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854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40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171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660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59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296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202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488F5-0663-4C25-A3AF-B5794376E420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DFCA-33B0-470B-BC2F-86AF906182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70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TEMU VI</a:t>
            </a:r>
            <a:endParaRPr lang="id-ID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RANCANGAN PENELITIAN</a:t>
            </a:r>
            <a:endParaRPr lang="id-ID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382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Sedangkan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sifatnya</a:t>
            </a:r>
            <a:r>
              <a:rPr lang="en-US" sz="2800" b="1" dirty="0"/>
              <a:t> </a:t>
            </a:r>
            <a:r>
              <a:rPr lang="en-US" sz="2800" b="1" dirty="0" err="1"/>
              <a:t>analitik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berbunyi</a:t>
            </a:r>
            <a:r>
              <a:rPr lang="en-US" sz="2800" b="1" dirty="0"/>
              <a:t>: ‘</a:t>
            </a: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pertambahan</a:t>
            </a:r>
            <a:r>
              <a:rPr lang="en-US" sz="2800" b="1" dirty="0"/>
              <a:t> </a:t>
            </a:r>
            <a:r>
              <a:rPr lang="en-US" sz="2800" b="1" dirty="0" err="1"/>
              <a:t>kadar</a:t>
            </a:r>
            <a:r>
              <a:rPr lang="en-US" sz="2800" b="1" dirty="0"/>
              <a:t> hemoglobin </a:t>
            </a:r>
            <a:r>
              <a:rPr lang="en-US" sz="2800" b="1" dirty="0" err="1"/>
              <a:t>ibu</a:t>
            </a:r>
            <a:r>
              <a:rPr lang="en-US" sz="2800" b="1" dirty="0"/>
              <a:t> </a:t>
            </a:r>
            <a:r>
              <a:rPr lang="en-US" sz="2800" b="1" dirty="0" err="1"/>
              <a:t>hamil</a:t>
            </a:r>
            <a:r>
              <a:rPr lang="en-US" sz="2800" b="1" dirty="0"/>
              <a:t> trimester 2 yang </a:t>
            </a:r>
            <a:r>
              <a:rPr lang="en-US" sz="2800" b="1" dirty="0" err="1"/>
              <a:t>menderita</a:t>
            </a:r>
            <a:r>
              <a:rPr lang="en-US" sz="2800" b="1" dirty="0"/>
              <a:t> anemia </a:t>
            </a:r>
            <a:r>
              <a:rPr lang="en-US" sz="2800" b="1" dirty="0" err="1"/>
              <a:t>menurut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tablet </a:t>
            </a:r>
            <a:r>
              <a:rPr lang="en-US" sz="2800" b="1" dirty="0" err="1"/>
              <a:t>tambah</a:t>
            </a:r>
            <a:r>
              <a:rPr lang="en-US" sz="2800" b="1" dirty="0"/>
              <a:t> </a:t>
            </a:r>
            <a:r>
              <a:rPr lang="en-US" sz="2800" b="1" dirty="0" err="1"/>
              <a:t>darah</a:t>
            </a:r>
            <a:r>
              <a:rPr lang="en-US" sz="2800" b="1" dirty="0"/>
              <a:t> yang </a:t>
            </a:r>
            <a:r>
              <a:rPr lang="en-US" sz="2800" b="1" dirty="0" err="1"/>
              <a:t>diminum</a:t>
            </a:r>
            <a:r>
              <a:rPr lang="en-US" sz="2800" b="1" dirty="0"/>
              <a:t> </a:t>
            </a:r>
            <a:r>
              <a:rPr lang="en-US" sz="2800" b="1" dirty="0" err="1"/>
              <a:t>selama</a:t>
            </a:r>
            <a:r>
              <a:rPr lang="en-US" sz="2800" b="1" dirty="0"/>
              <a:t> 3 </a:t>
            </a:r>
            <a:r>
              <a:rPr lang="en-US" sz="2800" b="1" dirty="0" err="1"/>
              <a:t>bulan</a:t>
            </a:r>
            <a:r>
              <a:rPr lang="en-US" sz="2800" b="1" dirty="0"/>
              <a:t> </a:t>
            </a:r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dikontrol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kuartil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?’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Kedua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membawa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ke</a:t>
            </a:r>
            <a:r>
              <a:rPr lang="en-US" sz="2800" b="1" dirty="0"/>
              <a:t> </a:t>
            </a:r>
            <a:r>
              <a:rPr lang="en-US" sz="2800" b="1" dirty="0" err="1"/>
              <a:t>disain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, </a:t>
            </a:r>
            <a:r>
              <a:rPr lang="en-US" sz="2800" b="1" dirty="0" err="1"/>
              <a:t>pengukuran</a:t>
            </a:r>
            <a:r>
              <a:rPr lang="en-US" sz="2800" b="1" dirty="0"/>
              <a:t>,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analisis</a:t>
            </a:r>
            <a:r>
              <a:rPr lang="en-US" sz="2800" b="1" dirty="0"/>
              <a:t> yang </a:t>
            </a:r>
            <a:r>
              <a:rPr lang="en-US" sz="2800" b="1" dirty="0" err="1"/>
              <a:t>berbeda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162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Disain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smtClean="0"/>
              <a:t>(P)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menguraikan</a:t>
            </a:r>
            <a:r>
              <a:rPr lang="en-US" sz="2800" b="1" dirty="0"/>
              <a:t> ‘</a:t>
            </a:r>
            <a:r>
              <a:rPr lang="en-US" sz="2800" b="1" dirty="0" err="1"/>
              <a:t>apa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bagaimana</a:t>
            </a:r>
            <a:r>
              <a:rPr lang="en-US" sz="2800" b="1" dirty="0"/>
              <a:t>’ P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 smtClean="0"/>
              <a:t>per?an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smtClean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smtClean="0"/>
              <a:t>me(-)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sebanyak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(S)an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 </a:t>
            </a:r>
            <a:r>
              <a:rPr lang="en-US" sz="2800" b="1" dirty="0" err="1" smtClean="0"/>
              <a:t>memaksi-malkan</a:t>
            </a:r>
            <a:r>
              <a:rPr lang="en-US" sz="2800" b="1" dirty="0" smtClean="0"/>
              <a:t> </a:t>
            </a:r>
            <a:r>
              <a:rPr lang="en-US" sz="2800" b="1" dirty="0"/>
              <a:t>‘</a:t>
            </a:r>
            <a:r>
              <a:rPr lang="en-US" sz="2800" b="1" dirty="0" err="1"/>
              <a:t>reliabilitas</a:t>
            </a:r>
            <a:r>
              <a:rPr lang="en-US" sz="2800" b="1" dirty="0"/>
              <a:t>’ &amp;</a:t>
            </a:r>
            <a:r>
              <a:rPr lang="en-US" sz="2800" b="1" dirty="0" smtClean="0"/>
              <a:t> </a:t>
            </a:r>
            <a:r>
              <a:rPr lang="en-US" sz="2800" b="1" dirty="0"/>
              <a:t>‘</a:t>
            </a:r>
            <a:r>
              <a:rPr lang="en-US" sz="2800" b="1" dirty="0" err="1"/>
              <a:t>validitas</a:t>
            </a:r>
            <a:r>
              <a:rPr lang="en-US" sz="2800" b="1" dirty="0"/>
              <a:t>’ </a:t>
            </a:r>
            <a:r>
              <a:rPr lang="en-US" sz="2800" b="1" dirty="0" smtClean="0"/>
              <a:t>data. </a:t>
            </a:r>
          </a:p>
          <a:p>
            <a:endParaRPr lang="en-US" sz="2800" b="1" dirty="0"/>
          </a:p>
          <a:p>
            <a:r>
              <a:rPr lang="en-US" sz="2800" b="1" dirty="0" err="1" smtClean="0"/>
              <a:t>Reliabilitas</a:t>
            </a:r>
            <a:r>
              <a:rPr lang="en-US" sz="2800" b="1" dirty="0" smtClean="0"/>
              <a:t> </a:t>
            </a:r>
            <a:r>
              <a:rPr lang="en-US" sz="2800" b="1" dirty="0" err="1"/>
              <a:t>menunjukkan</a:t>
            </a:r>
            <a:r>
              <a:rPr lang="en-US" sz="2800" b="1" dirty="0"/>
              <a:t> </a:t>
            </a:r>
            <a:r>
              <a:rPr lang="en-US" sz="2800" b="1" dirty="0" err="1"/>
              <a:t>kosistensi</a:t>
            </a:r>
            <a:r>
              <a:rPr lang="en-US" sz="2800" b="1" dirty="0"/>
              <a:t>, </a:t>
            </a:r>
            <a:r>
              <a:rPr lang="en-US" sz="2800" b="1" dirty="0" err="1"/>
              <a:t>stabilitas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keterandalan</a:t>
            </a:r>
            <a:r>
              <a:rPr lang="en-US" sz="2800" b="1" dirty="0"/>
              <a:t> data.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P </a:t>
            </a:r>
            <a:r>
              <a:rPr lang="en-US" sz="2800" b="1" dirty="0" err="1" smtClean="0"/>
              <a:t>mengukur</a:t>
            </a:r>
            <a:r>
              <a:rPr lang="en-US" sz="2800" b="1" dirty="0" smtClean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variable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ia</a:t>
            </a:r>
            <a:r>
              <a:rPr lang="en-US" sz="2800" b="1" dirty="0"/>
              <a:t>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/>
              <a:t>ingin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berkeyakinan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ukuran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 smtClean="0"/>
              <a:t>berikan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dipercaya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Ukuran</a:t>
            </a:r>
            <a:r>
              <a:rPr lang="en-US" sz="2800" b="1" dirty="0" smtClean="0"/>
              <a:t> </a:t>
            </a:r>
            <a:r>
              <a:rPr lang="en-US" sz="2800" b="1" dirty="0"/>
              <a:t>yang reliable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berulang</a:t>
            </a:r>
            <a:r>
              <a:rPr lang="en-US" sz="2800" b="1" dirty="0"/>
              <a:t> kali.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748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45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Suatu</a:t>
            </a:r>
            <a:r>
              <a:rPr lang="en-US" sz="2800" b="1" dirty="0"/>
              <a:t> P</a:t>
            </a:r>
            <a:r>
              <a:rPr lang="en-US" sz="2800" b="1" dirty="0" smtClean="0"/>
              <a:t> </a:t>
            </a:r>
            <a:r>
              <a:rPr lang="en-US" sz="2800" b="1" dirty="0" err="1"/>
              <a:t>dikatakan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diakui</a:t>
            </a:r>
            <a:r>
              <a:rPr lang="en-US" sz="2800" b="1" dirty="0"/>
              <a:t> ‘valid’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mampu</a:t>
            </a:r>
            <a:r>
              <a:rPr lang="en-US" sz="2800" b="1" dirty="0"/>
              <a:t> </a:t>
            </a:r>
            <a:r>
              <a:rPr lang="en-US" sz="2800" b="1" dirty="0" err="1" smtClean="0"/>
              <a:t>hasilkan</a:t>
            </a:r>
            <a:r>
              <a:rPr lang="en-US" sz="2800" b="1" dirty="0" smtClean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tepat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Validitas</a:t>
            </a:r>
            <a:r>
              <a:rPr lang="en-US" sz="2800" b="1" dirty="0" smtClean="0"/>
              <a:t> P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esensi</a:t>
            </a:r>
            <a:r>
              <a:rPr lang="en-US" sz="2800" b="1" dirty="0"/>
              <a:t> </a:t>
            </a:r>
            <a:r>
              <a:rPr lang="en-US" sz="2800" b="1" dirty="0" err="1"/>
              <a:t>utama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r>
              <a:rPr lang="en-US" sz="2800" b="1" dirty="0" err="1"/>
              <a:t>Karenanya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smtClean="0"/>
              <a:t>P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 smtClean="0"/>
              <a:t>diper?kan</a:t>
            </a:r>
            <a:r>
              <a:rPr lang="en-US" sz="2800" b="1" dirty="0" smtClean="0"/>
              <a:t> </a:t>
            </a:r>
            <a:r>
              <a:rPr lang="en-US" sz="2800" b="1" dirty="0" err="1"/>
              <a:t>kebenarannya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terkait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/>
              <a:t>‘internal validity’ &amp;</a:t>
            </a:r>
            <a:r>
              <a:rPr lang="en-US" sz="2800" b="1" dirty="0" smtClean="0"/>
              <a:t> </a:t>
            </a:r>
            <a:r>
              <a:rPr lang="en-US" sz="2800" b="1" dirty="0"/>
              <a:t>‘external validity’. </a:t>
            </a:r>
            <a:endParaRPr lang="en-US" sz="2800" b="1" dirty="0" smtClean="0"/>
          </a:p>
          <a:p>
            <a:endParaRPr lang="en-US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8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45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Internal validity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terkait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/>
              <a:t>proses </a:t>
            </a:r>
            <a:r>
              <a:rPr lang="en-US" sz="2800" b="1" dirty="0" err="1"/>
              <a:t>pelaksanaan</a:t>
            </a:r>
            <a:r>
              <a:rPr lang="en-US" sz="2800" b="1" dirty="0"/>
              <a:t> </a:t>
            </a:r>
            <a:r>
              <a:rPr lang="en-US" sz="2800" b="1" dirty="0" smtClean="0"/>
              <a:t>P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arti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‘</a:t>
            </a:r>
            <a:r>
              <a:rPr lang="en-US" sz="2800" b="1" dirty="0" err="1"/>
              <a:t>hanya</a:t>
            </a:r>
            <a:r>
              <a:rPr lang="en-US" sz="2800" b="1" dirty="0"/>
              <a:t> ?</a:t>
            </a:r>
            <a:r>
              <a:rPr lang="en-US" sz="2800" b="1" dirty="0" smtClean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’ </a:t>
            </a:r>
            <a:r>
              <a:rPr lang="en-US" sz="2800" b="1" dirty="0" err="1" smtClean="0"/>
              <a:t>disebab-kan</a:t>
            </a:r>
            <a:r>
              <a:rPr lang="en-US" sz="2800" b="1" dirty="0" smtClean="0"/>
              <a:t> o/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bukan</a:t>
            </a:r>
            <a:r>
              <a:rPr lang="en-US" sz="2800" b="1" dirty="0"/>
              <a:t> </a:t>
            </a:r>
            <a:r>
              <a:rPr lang="en-US" sz="2800" b="1" dirty="0" err="1"/>
              <a:t>disebabkan</a:t>
            </a:r>
            <a:r>
              <a:rPr lang="en-US" sz="2800" b="1" dirty="0"/>
              <a:t> </a:t>
            </a:r>
            <a:r>
              <a:rPr lang="en-US" sz="2800" b="1" dirty="0" err="1"/>
              <a:t>faktor</a:t>
            </a:r>
            <a:r>
              <a:rPr lang="en-US" sz="2800" b="1" dirty="0"/>
              <a:t> </a:t>
            </a:r>
            <a:r>
              <a:rPr lang="en-US" sz="2800" b="1" dirty="0" smtClean="0"/>
              <a:t>a/ V </a:t>
            </a:r>
            <a:r>
              <a:rPr lang="en-US" sz="2800" b="1" dirty="0"/>
              <a:t>lain.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Sedangkan</a:t>
            </a:r>
            <a:r>
              <a:rPr lang="en-US" sz="2800" b="1" dirty="0" smtClean="0"/>
              <a:t> </a:t>
            </a:r>
            <a:r>
              <a:rPr lang="en-US" sz="2800" b="1" dirty="0"/>
              <a:t>external validity </a:t>
            </a:r>
            <a:r>
              <a:rPr lang="en-US" sz="2800" b="1" dirty="0" err="1"/>
              <a:t>menyangkut</a:t>
            </a:r>
            <a:r>
              <a:rPr lang="en-US" sz="2800" b="1" dirty="0"/>
              <a:t> </a:t>
            </a:r>
            <a:r>
              <a:rPr lang="en-US" sz="2800" b="1" dirty="0" err="1"/>
              <a:t>generalisasi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smtClean="0"/>
              <a:t>P </a:t>
            </a:r>
            <a:r>
              <a:rPr lang="en-US" sz="2800" b="1" dirty="0" err="1"/>
              <a:t>ketempat</a:t>
            </a:r>
            <a:r>
              <a:rPr lang="en-US" sz="2800" b="1" dirty="0"/>
              <a:t> lain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relatif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Karenanya</a:t>
            </a:r>
            <a:r>
              <a:rPr lang="en-US" sz="2800" b="1" dirty="0" smtClean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sekali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temukan</a:t>
            </a:r>
            <a:r>
              <a:rPr lang="en-US" sz="2800" b="1" dirty="0"/>
              <a:t> di </a:t>
            </a:r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jurnal</a:t>
            </a:r>
            <a:r>
              <a:rPr lang="en-US" sz="2800" b="1" dirty="0"/>
              <a:t> </a:t>
            </a:r>
            <a:r>
              <a:rPr lang="en-US" sz="2800" b="1" dirty="0" err="1"/>
              <a:t>ilmiah</a:t>
            </a:r>
            <a:r>
              <a:rPr lang="en-US" sz="2800" b="1" dirty="0"/>
              <a:t> </a:t>
            </a:r>
            <a:r>
              <a:rPr lang="en-US" sz="2800" b="1" dirty="0" err="1" smtClean="0"/>
              <a:t>bbrp</a:t>
            </a:r>
            <a:r>
              <a:rPr lang="en-US" sz="2800" b="1" dirty="0" smtClean="0"/>
              <a:t> P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smtClean="0"/>
              <a:t>P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relatif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upaya</a:t>
            </a:r>
            <a:r>
              <a:rPr lang="en-US" sz="2800" b="1" dirty="0"/>
              <a:t> </a:t>
            </a:r>
            <a:r>
              <a:rPr lang="en-US" sz="2800" b="1" dirty="0" err="1"/>
              <a:t>meningkatkan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diambil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penyusunan</a:t>
            </a:r>
            <a:r>
              <a:rPr lang="en-US" sz="2800" b="1" dirty="0"/>
              <a:t> </a:t>
            </a:r>
            <a:r>
              <a:rPr lang="en-US" sz="2800" b="1" dirty="0" err="1"/>
              <a:t>kebijakan</a:t>
            </a:r>
            <a:r>
              <a:rPr lang="en-US" sz="2800" b="1" dirty="0"/>
              <a:t> program.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64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31409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err="1"/>
              <a:t>Apakah</a:t>
            </a:r>
            <a:r>
              <a:rPr lang="en-US" b="1" cap="all" dirty="0"/>
              <a:t> </a:t>
            </a:r>
            <a:r>
              <a:rPr lang="en-US" b="1" cap="all" dirty="0" err="1"/>
              <a:t>ada</a:t>
            </a:r>
            <a:r>
              <a:rPr lang="en-US" b="1" cap="all" dirty="0"/>
              <a:t> </a:t>
            </a:r>
            <a:r>
              <a:rPr lang="en-US" b="1" cap="all" dirty="0" err="1"/>
              <a:t>perlakuan</a:t>
            </a:r>
            <a:r>
              <a:rPr lang="en-US" b="1" cap="all" dirty="0"/>
              <a:t>?</a:t>
            </a:r>
            <a:endParaRPr lang="id-ID" cap="all" dirty="0"/>
          </a:p>
        </p:txBody>
      </p:sp>
      <p:cxnSp>
        <p:nvCxnSpPr>
          <p:cNvPr id="5" name="Straight Connector 4"/>
          <p:cNvCxnSpPr>
            <a:stCxn id="3" idx="2"/>
          </p:cNvCxnSpPr>
          <p:nvPr/>
        </p:nvCxnSpPr>
        <p:spPr>
          <a:xfrm>
            <a:off x="3924300" y="683430"/>
            <a:ext cx="0" cy="210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65318" y="893572"/>
            <a:ext cx="1752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893572"/>
            <a:ext cx="0" cy="4018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65318" y="921281"/>
            <a:ext cx="0" cy="3741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1313903"/>
            <a:ext cx="26375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                           </a:t>
            </a:r>
            <a:r>
              <a:rPr lang="en-US" b="1" dirty="0" err="1" smtClean="0"/>
              <a:t>Tidak</a:t>
            </a:r>
            <a:endParaRPr lang="id-ID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65318" y="1683235"/>
            <a:ext cx="0" cy="325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1683235"/>
            <a:ext cx="0" cy="325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9409" y="2031877"/>
            <a:ext cx="4038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EKSPERIMEN             OBSERVASIONAL</a:t>
            </a:r>
            <a:endParaRPr lang="id-ID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3109" y="2847016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ALOKASI RANDOM</a:t>
            </a:r>
            <a:endParaRPr lang="id-ID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2338679"/>
            <a:ext cx="0" cy="4203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17918" y="2470482"/>
            <a:ext cx="0" cy="351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72000" y="2821586"/>
            <a:ext cx="2971800" cy="11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0" y="2821586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543799" y="2833161"/>
            <a:ext cx="1" cy="3071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08909" y="3216348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4118" y="3770438"/>
            <a:ext cx="167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3754305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43200" y="3770438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6800" y="4638533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8200" y="4292469"/>
            <a:ext cx="4849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Ya</a:t>
            </a:r>
            <a:endParaRPr lang="id-ID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62200" y="4299397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Tidak</a:t>
            </a:r>
            <a:endParaRPr lang="id-ID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743200" y="4638533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5464" y="3724317"/>
            <a:ext cx="0" cy="53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47265" y="3539468"/>
            <a:ext cx="1" cy="3696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" y="5171933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Eksperimen</a:t>
            </a:r>
            <a:endParaRPr lang="en-US" b="1" dirty="0" smtClean="0"/>
          </a:p>
          <a:p>
            <a:pPr algn="ctr"/>
            <a:r>
              <a:rPr lang="en-US" b="1" dirty="0" err="1" smtClean="0"/>
              <a:t>Murni</a:t>
            </a:r>
            <a:endParaRPr lang="id-ID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905000" y="5149103"/>
            <a:ext cx="152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Eksperimen</a:t>
            </a:r>
            <a:endParaRPr lang="en-US" b="1" dirty="0" smtClean="0"/>
          </a:p>
          <a:p>
            <a:pPr algn="ctr"/>
            <a:r>
              <a:rPr lang="en-US" b="1" dirty="0" err="1" smtClean="0"/>
              <a:t>Kuasi</a:t>
            </a:r>
            <a:endParaRPr lang="id-ID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76700" y="3384973"/>
            <a:ext cx="11811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Deskriptif</a:t>
            </a:r>
            <a:endParaRPr lang="id-ID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10400" y="317269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Analitik</a:t>
            </a:r>
            <a:endParaRPr lang="id-ID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95700" y="4260087"/>
            <a:ext cx="1752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Diukur</a:t>
            </a:r>
            <a:r>
              <a:rPr lang="en-US" b="1" dirty="0" smtClean="0"/>
              <a:t> </a:t>
            </a:r>
            <a:r>
              <a:rPr lang="en-US" b="1" dirty="0" err="1" smtClean="0"/>
              <a:t>diwaktu</a:t>
            </a:r>
            <a:r>
              <a:rPr lang="en-US" b="1" dirty="0" smtClean="0"/>
              <a:t> yang </a:t>
            </a:r>
            <a:r>
              <a:rPr lang="en-US" b="1" dirty="0" err="1" smtClean="0"/>
              <a:t>bersamaan</a:t>
            </a:r>
            <a:endParaRPr lang="id-ID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293427" y="3918373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742709" y="4444753"/>
            <a:ext cx="1143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Akibat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Penyebab</a:t>
            </a:r>
            <a:endParaRPr lang="id-ID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331528" y="3943898"/>
            <a:ext cx="0" cy="450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317673" y="4744835"/>
            <a:ext cx="0" cy="3231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46918" y="3921930"/>
            <a:ext cx="0" cy="450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391400" y="4390706"/>
            <a:ext cx="16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Penyebab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Akibat</a:t>
            </a:r>
            <a:endParaRPr lang="id-ID" b="1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229600" y="4661801"/>
            <a:ext cx="0" cy="3231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758045" y="5490034"/>
            <a:ext cx="167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Survei</a:t>
            </a:r>
            <a:r>
              <a:rPr lang="en-US" b="1" dirty="0" smtClean="0"/>
              <a:t>         Cross Sectional</a:t>
            </a:r>
            <a:endParaRPr lang="id-ID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701145" y="5837844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Case Control</a:t>
            </a:r>
            <a:endParaRPr lang="id-ID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5790877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Cohort</a:t>
            </a:r>
            <a:endParaRPr lang="id-ID" b="1" dirty="0"/>
          </a:p>
        </p:txBody>
      </p:sp>
      <p:cxnSp>
        <p:nvCxnSpPr>
          <p:cNvPr id="68" name="Straight Connector 67"/>
          <p:cNvCxnSpPr>
            <a:stCxn id="47" idx="2"/>
          </p:cNvCxnSpPr>
          <p:nvPr/>
        </p:nvCxnSpPr>
        <p:spPr>
          <a:xfrm>
            <a:off x="4572000" y="4906418"/>
            <a:ext cx="0" cy="565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366166" y="5368083"/>
            <a:ext cx="0" cy="4758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191500" y="5331831"/>
            <a:ext cx="0" cy="4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7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71" y="2286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all" dirty="0" err="1"/>
              <a:t>Rancangan</a:t>
            </a:r>
            <a:r>
              <a:rPr lang="en-US" sz="3600" b="1" cap="all" dirty="0"/>
              <a:t> </a:t>
            </a:r>
            <a:r>
              <a:rPr lang="en-US" sz="3600" b="1" cap="all" dirty="0" err="1"/>
              <a:t>Riset</a:t>
            </a:r>
            <a:r>
              <a:rPr lang="en-US" sz="3600" b="1" cap="all" dirty="0"/>
              <a:t> </a:t>
            </a:r>
            <a:r>
              <a:rPr lang="en-US" sz="3600" b="1" cap="all" dirty="0" err="1"/>
              <a:t>Kuantitatif</a:t>
            </a:r>
            <a:r>
              <a:rPr lang="en-US" sz="3600" b="1" cap="all" dirty="0"/>
              <a:t> </a:t>
            </a:r>
            <a:endParaRPr lang="en-US" sz="3600" b="1" cap="all" dirty="0" smtClean="0"/>
          </a:p>
          <a:p>
            <a:endParaRPr lang="en-US" sz="3600" b="1" dirty="0"/>
          </a:p>
          <a:p>
            <a:r>
              <a:rPr lang="en-US" sz="3600" b="1" cap="all" dirty="0" err="1" smtClean="0"/>
              <a:t>Eksperimen</a:t>
            </a:r>
            <a:endParaRPr lang="en-US" sz="3600" b="1" cap="all" dirty="0" smtClean="0"/>
          </a:p>
          <a:p>
            <a:endParaRPr lang="id-ID" sz="3600" b="1" dirty="0"/>
          </a:p>
          <a:p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‘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pengaruh</a:t>
            </a:r>
            <a:r>
              <a:rPr lang="en-US" sz="2800" b="1" dirty="0"/>
              <a:t> variable X (variable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variable </a:t>
            </a:r>
            <a:r>
              <a:rPr lang="en-US" sz="2800" b="1" dirty="0" err="1"/>
              <a:t>independen</a:t>
            </a:r>
            <a:r>
              <a:rPr lang="en-US" sz="2800" b="1" dirty="0"/>
              <a:t>) </a:t>
            </a:r>
            <a:r>
              <a:rPr lang="en-US" sz="2800" b="1" dirty="0" err="1" smtClean="0"/>
              <a:t>thd</a:t>
            </a:r>
            <a:r>
              <a:rPr lang="en-US" sz="2800" b="1" dirty="0" smtClean="0"/>
              <a:t> </a:t>
            </a:r>
            <a:r>
              <a:rPr lang="en-US" sz="2800" b="1" dirty="0"/>
              <a:t>variable Y </a:t>
            </a:r>
            <a:r>
              <a:rPr lang="en-US" sz="2800" b="1" dirty="0" smtClean="0"/>
              <a:t>a/ </a:t>
            </a:r>
            <a:r>
              <a:rPr lang="en-US" sz="2800" b="1" dirty="0"/>
              <a:t>variable </a:t>
            </a:r>
            <a:r>
              <a:rPr lang="en-US" sz="2800" b="1" dirty="0" err="1"/>
              <a:t>dependen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/>
              <a:t>variable outcome. 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/>
              <a:t>sederhana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dilaksanakan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membagi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yang </a:t>
            </a:r>
            <a:r>
              <a:rPr lang="en-US" sz="2800" b="1" dirty="0" err="1"/>
              <a:t>diteliti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2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/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90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Rancangan</a:t>
            </a:r>
            <a:r>
              <a:rPr lang="en-US" sz="2800" b="1" dirty="0"/>
              <a:t> P</a:t>
            </a:r>
            <a:r>
              <a:rPr lang="en-US" sz="2800" b="1" dirty="0" smtClean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dibagi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2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u="sng" dirty="0" err="1"/>
              <a:t>eksperimen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murni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&amp; </a:t>
            </a:r>
            <a:r>
              <a:rPr lang="en-US" sz="2800" b="1" u="sng" dirty="0" err="1" smtClean="0"/>
              <a:t>eksperimen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kuasi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Perbedaan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alokasi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 smtClean="0"/>
              <a:t>menerima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/>
              <a:t>menerima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/>
              <a:t>placebo.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Didalam</a:t>
            </a:r>
            <a:r>
              <a:rPr lang="en-US" sz="2800" b="1" dirty="0" smtClean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murni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</a:t>
            </a:r>
            <a:r>
              <a:rPr lang="en-US" sz="2800" b="1" dirty="0" err="1"/>
              <a:t>kesempatan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menerima</a:t>
            </a:r>
            <a:r>
              <a:rPr lang="en-US" sz="2800" b="1" dirty="0"/>
              <a:t> </a:t>
            </a:r>
            <a:r>
              <a:rPr lang="en-US" sz="2800" b="1" dirty="0" err="1" smtClean="0"/>
              <a:t>perlakuan</a:t>
            </a:r>
            <a:r>
              <a:rPr lang="en-US" sz="2800" b="1" dirty="0" smtClean="0"/>
              <a:t> a/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/>
              <a:t>menerima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(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kontrol</a:t>
            </a:r>
            <a:r>
              <a:rPr lang="en-US" sz="2800" b="1" dirty="0"/>
              <a:t> = </a:t>
            </a:r>
            <a:r>
              <a:rPr lang="en-US" sz="2800" b="1" dirty="0" err="1"/>
              <a:t>kelompok</a:t>
            </a:r>
            <a:r>
              <a:rPr lang="en-US" sz="2800" b="1" dirty="0"/>
              <a:t> placebo).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Penentuan</a:t>
            </a:r>
            <a:r>
              <a:rPr lang="en-US" sz="2800" b="1" dirty="0" smtClean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menerima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menerima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proses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alokasi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menurut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82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dirty="0" err="1"/>
              <a:t>Randomisasi</a:t>
            </a:r>
            <a:r>
              <a:rPr lang="en-US" sz="3600" b="1" cap="all" dirty="0"/>
              <a:t> </a:t>
            </a:r>
            <a:r>
              <a:rPr lang="en-US" sz="3600" b="1" cap="all" dirty="0" err="1"/>
              <a:t>subjeks</a:t>
            </a:r>
            <a:r>
              <a:rPr lang="en-US" sz="3600" b="1" cap="all" dirty="0"/>
              <a:t> </a:t>
            </a:r>
            <a:endParaRPr lang="en-US" sz="3600" b="1" cap="all" dirty="0" smtClean="0"/>
          </a:p>
          <a:p>
            <a:r>
              <a:rPr lang="en-US" sz="3600" b="1" dirty="0" smtClean="0"/>
              <a:t>(</a:t>
            </a:r>
            <a:r>
              <a:rPr lang="en-US" sz="3600" b="1" dirty="0" err="1"/>
              <a:t>alokasi</a:t>
            </a:r>
            <a:r>
              <a:rPr lang="en-US" sz="3600" b="1" dirty="0"/>
              <a:t> </a:t>
            </a:r>
            <a:r>
              <a:rPr lang="en-US" sz="3600" b="1" dirty="0" err="1"/>
              <a:t>acak</a:t>
            </a:r>
            <a:r>
              <a:rPr lang="en-US" sz="3600" b="1" dirty="0"/>
              <a:t> </a:t>
            </a:r>
            <a:r>
              <a:rPr lang="en-US" sz="3600" b="1" dirty="0" err="1"/>
              <a:t>subjek</a:t>
            </a:r>
            <a:r>
              <a:rPr lang="en-US" sz="3600" b="1" dirty="0"/>
              <a:t> </a:t>
            </a:r>
            <a:r>
              <a:rPr lang="en-US" sz="3600" b="1" dirty="0" err="1"/>
              <a:t>menurut</a:t>
            </a:r>
            <a:r>
              <a:rPr lang="en-US" sz="3600" b="1" dirty="0"/>
              <a:t> </a:t>
            </a:r>
            <a:r>
              <a:rPr lang="en-US" sz="3600" b="1" dirty="0" err="1"/>
              <a:t>perlakuan</a:t>
            </a:r>
            <a:r>
              <a:rPr lang="en-US" sz="3600" b="1" dirty="0" smtClean="0"/>
              <a:t>)</a:t>
            </a:r>
          </a:p>
          <a:p>
            <a:endParaRPr lang="id-ID" sz="3600" b="1" dirty="0"/>
          </a:p>
          <a:p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sederhana</a:t>
            </a:r>
            <a:r>
              <a:rPr lang="en-US" sz="2800" b="1" dirty="0"/>
              <a:t> proses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 smtClean="0"/>
              <a:t>spt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kita</a:t>
            </a:r>
            <a:r>
              <a:rPr lang="en-US" sz="2800" b="1" dirty="0" smtClean="0"/>
              <a:t> </a:t>
            </a:r>
            <a:r>
              <a:rPr lang="en-US" sz="2800" b="1" dirty="0" err="1"/>
              <a:t>melempar</a:t>
            </a:r>
            <a:r>
              <a:rPr lang="en-US" sz="2800" b="1" dirty="0"/>
              <a:t> </a:t>
            </a:r>
            <a:r>
              <a:rPr lang="en-US" sz="2800" b="1" dirty="0" err="1"/>
              <a:t>koin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/>
              <a:t>kepala</a:t>
            </a:r>
            <a:r>
              <a:rPr lang="en-US" sz="2800" b="1" dirty="0"/>
              <a:t> yang </a:t>
            </a:r>
            <a:r>
              <a:rPr lang="en-US" sz="2800" b="1" dirty="0" err="1"/>
              <a:t>terpilih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label A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masuk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; </a:t>
            </a:r>
            <a:r>
              <a:rPr lang="en-US" sz="2800" b="1" dirty="0" err="1"/>
              <a:t>sebaliknya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ekor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terpilih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label B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masuk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jarang</a:t>
            </a:r>
            <a:r>
              <a:rPr lang="en-US" sz="2800" b="1" dirty="0"/>
              <a:t> </a:t>
            </a:r>
            <a:r>
              <a:rPr lang="en-US" sz="2800" b="1" dirty="0" err="1"/>
              <a:t>dipakai</a:t>
            </a:r>
            <a:r>
              <a:rPr lang="en-US" sz="2800" b="1" dirty="0"/>
              <a:t>; </a:t>
            </a:r>
            <a:r>
              <a:rPr lang="en-US" sz="2800" b="1" dirty="0" err="1" smtClean="0"/>
              <a:t>ttp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table random (table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). (</a:t>
            </a:r>
            <a:r>
              <a:rPr lang="en-US" sz="2800" b="1" dirty="0" err="1"/>
              <a:t>Tabel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di ‘down load’). </a:t>
            </a:r>
            <a:r>
              <a:rPr lang="en-US" sz="2800" b="1" dirty="0" err="1"/>
              <a:t>Perhatikan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didalam</a:t>
            </a:r>
            <a:r>
              <a:rPr lang="en-US" sz="2800" b="1" dirty="0"/>
              <a:t> 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/>
              <a:t>terdapat</a:t>
            </a:r>
            <a:r>
              <a:rPr lang="en-US" sz="2800" b="1" dirty="0"/>
              <a:t> 6 </a:t>
            </a:r>
            <a:r>
              <a:rPr lang="en-US" sz="2800" b="1" dirty="0" err="1"/>
              <a:t>angka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6620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Random Number </a:t>
            </a:r>
            <a:r>
              <a:rPr lang="en-US" sz="2800" b="1" dirty="0" smtClean="0"/>
              <a:t>Table</a:t>
            </a:r>
          </a:p>
          <a:p>
            <a:pPr algn="ctr"/>
            <a:endParaRPr lang="en-US" sz="2800" b="1" dirty="0"/>
          </a:p>
          <a:p>
            <a:r>
              <a:rPr lang="en-US" sz="2200" b="1" dirty="0"/>
              <a:t>13962  </a:t>
            </a:r>
            <a:r>
              <a:rPr lang="en-US" sz="2200" b="1" dirty="0" smtClean="0"/>
              <a:t> 70992   65172   28053   02190   83634   66012   70305   66761   88344</a:t>
            </a:r>
            <a:endParaRPr lang="en-US" sz="2200" b="1" dirty="0"/>
          </a:p>
          <a:p>
            <a:r>
              <a:rPr lang="en-US" sz="2200" b="1" dirty="0"/>
              <a:t>43905 </a:t>
            </a:r>
            <a:r>
              <a:rPr lang="en-US" sz="2200" b="1" dirty="0" smtClean="0"/>
              <a:t>  46941   72300   11641   43548   30455   07686   31840   03261   </a:t>
            </a:r>
            <a:r>
              <a:rPr lang="en-US" sz="2200" b="1" dirty="0"/>
              <a:t>89139</a:t>
            </a:r>
          </a:p>
          <a:p>
            <a:r>
              <a:rPr lang="en-US" sz="2200" b="1" dirty="0"/>
              <a:t>00504 </a:t>
            </a:r>
            <a:r>
              <a:rPr lang="en-US" sz="2200" b="1" dirty="0" smtClean="0"/>
              <a:t>  48658   38051   59408   16508   82979   92002   63606   41078   86326</a:t>
            </a:r>
            <a:endParaRPr lang="en-US" sz="2200" b="1" dirty="0"/>
          </a:p>
          <a:p>
            <a:r>
              <a:rPr lang="en-US" sz="2200" b="1" dirty="0"/>
              <a:t>61274 </a:t>
            </a:r>
            <a:r>
              <a:rPr lang="en-US" sz="2200" b="1" dirty="0" smtClean="0"/>
              <a:t>  57238   47267   </a:t>
            </a:r>
            <a:r>
              <a:rPr lang="en-US" sz="2200" b="1" dirty="0"/>
              <a:t>35303 </a:t>
            </a:r>
            <a:r>
              <a:rPr lang="en-US" sz="2200" b="1" dirty="0" smtClean="0"/>
              <a:t>  29066   02140   60867   39847   50968   </a:t>
            </a:r>
            <a:r>
              <a:rPr lang="en-US" sz="2200" b="1" dirty="0"/>
              <a:t>96719</a:t>
            </a:r>
          </a:p>
          <a:p>
            <a:r>
              <a:rPr lang="en-US" sz="2200" b="1" dirty="0"/>
              <a:t>43753 </a:t>
            </a:r>
            <a:r>
              <a:rPr lang="en-US" sz="2200" b="1" dirty="0" smtClean="0"/>
              <a:t>  21159   16239   50595   62509   61207   </a:t>
            </a:r>
            <a:r>
              <a:rPr lang="en-US" sz="2200" b="1" dirty="0"/>
              <a:t>86816 </a:t>
            </a:r>
            <a:r>
              <a:rPr lang="en-US" sz="2200" b="1" dirty="0" smtClean="0"/>
              <a:t>  29902   23395   72640</a:t>
            </a:r>
            <a:endParaRPr lang="en-US" sz="2200" b="1" dirty="0"/>
          </a:p>
          <a:p>
            <a:r>
              <a:rPr lang="en-US" sz="2200" b="1" dirty="0"/>
              <a:t>83503 </a:t>
            </a:r>
            <a:r>
              <a:rPr lang="en-US" sz="2200" b="1" dirty="0" smtClean="0"/>
              <a:t>  51662   21636   68192   84294   38754   84755   34053   94582   29215</a:t>
            </a:r>
            <a:endParaRPr lang="en-US" sz="2200" b="1" dirty="0"/>
          </a:p>
          <a:p>
            <a:r>
              <a:rPr lang="en-US" sz="2200" b="1" dirty="0"/>
              <a:t>36807 </a:t>
            </a:r>
            <a:r>
              <a:rPr lang="en-US" sz="2200" b="1" dirty="0" smtClean="0"/>
              <a:t>  71420   35804   44862   </a:t>
            </a:r>
            <a:r>
              <a:rPr lang="en-US" sz="2200" b="1" dirty="0"/>
              <a:t>23577 </a:t>
            </a:r>
            <a:r>
              <a:rPr lang="en-US" sz="2200" b="1" dirty="0" smtClean="0"/>
              <a:t>  79551   42003   58684   </a:t>
            </a:r>
            <a:r>
              <a:rPr lang="en-US" sz="2200" b="1" dirty="0"/>
              <a:t>09271 </a:t>
            </a:r>
            <a:r>
              <a:rPr lang="en-US" sz="2200" b="1" dirty="0" smtClean="0"/>
              <a:t>  68396</a:t>
            </a:r>
            <a:endParaRPr lang="en-US" sz="2200" b="1" dirty="0"/>
          </a:p>
          <a:p>
            <a:r>
              <a:rPr lang="en-US" sz="2200" b="1" dirty="0"/>
              <a:t>19110 </a:t>
            </a:r>
            <a:r>
              <a:rPr lang="en-US" sz="2200" b="1" dirty="0" smtClean="0"/>
              <a:t>  55680   18792   41487   16614   83053   </a:t>
            </a:r>
            <a:r>
              <a:rPr lang="en-US" sz="2200" b="1" dirty="0"/>
              <a:t>00812 </a:t>
            </a:r>
            <a:r>
              <a:rPr lang="en-US" sz="2200" b="1" dirty="0" smtClean="0"/>
              <a:t>  16749   45347   88199</a:t>
            </a:r>
            <a:endParaRPr lang="en-US" sz="2200" b="1" dirty="0"/>
          </a:p>
          <a:p>
            <a:r>
              <a:rPr lang="en-US" sz="2200" b="1" dirty="0"/>
              <a:t>82615 </a:t>
            </a:r>
            <a:r>
              <a:rPr lang="en-US" sz="2200" b="1" dirty="0" smtClean="0"/>
              <a:t>  86984   93290   87971   60022   35415   20852   02909   99476   45568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UNTUK LENGKAPNYA SILAHKAN DOWN LOAD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1289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924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Penggunaan</a:t>
            </a:r>
            <a:r>
              <a:rPr lang="en-US" sz="2800" b="1" dirty="0"/>
              <a:t> table random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dimulai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0-4 </a:t>
            </a:r>
            <a:r>
              <a:rPr lang="en-US" sz="2800" b="1" dirty="0" err="1"/>
              <a:t>disetiap</a:t>
            </a:r>
            <a:r>
              <a:rPr lang="en-US" sz="2800" b="1" dirty="0"/>
              <a:t> </a:t>
            </a:r>
            <a:r>
              <a:rPr lang="en-US" sz="2800" b="1" dirty="0" err="1"/>
              <a:t>nomor</a:t>
            </a:r>
            <a:r>
              <a:rPr lang="en-US" sz="2800" b="1" dirty="0"/>
              <a:t> </a:t>
            </a:r>
            <a:r>
              <a:rPr lang="en-US" sz="2800" b="1" dirty="0" err="1"/>
              <a:t>akhir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(P),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5-9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control (K).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dari</a:t>
            </a:r>
            <a:r>
              <a:rPr lang="en-US" sz="2800" b="1" dirty="0"/>
              <a:t> 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diurut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</a:t>
            </a:r>
            <a:r>
              <a:rPr lang="en-US" sz="2800" b="1" dirty="0" err="1"/>
              <a:t>pertama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kebawah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angka-angka</a:t>
            </a:r>
            <a:endParaRPr lang="id-ID" sz="2800" b="1" dirty="0"/>
          </a:p>
          <a:p>
            <a:endParaRPr lang="en-US" dirty="0" smtClean="0"/>
          </a:p>
          <a:p>
            <a:r>
              <a:rPr lang="en-US" sz="2800" b="1" dirty="0"/>
              <a:t>0    8    0    7    0    1    2    1    9    5    8    3    9    5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dikelompokkan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 smtClean="0"/>
              <a:t>berikut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/>
              <a:t>P    K     P    K    P    </a:t>
            </a:r>
            <a:r>
              <a:rPr lang="en-US" sz="2800" b="1" dirty="0" err="1"/>
              <a:t>P</a:t>
            </a:r>
            <a:r>
              <a:rPr lang="en-US" sz="2800" b="1" dirty="0"/>
              <a:t>   </a:t>
            </a:r>
            <a:r>
              <a:rPr lang="en-US" sz="2800" b="1" dirty="0" err="1"/>
              <a:t>P</a:t>
            </a:r>
            <a:r>
              <a:rPr lang="en-US" sz="2800" b="1" dirty="0"/>
              <a:t>    </a:t>
            </a:r>
            <a:r>
              <a:rPr lang="en-US" sz="2800" b="1" dirty="0" err="1"/>
              <a:t>P</a:t>
            </a:r>
            <a:r>
              <a:rPr lang="en-US" sz="2800" b="1" dirty="0"/>
              <a:t>    K    </a:t>
            </a:r>
            <a:r>
              <a:rPr lang="en-US" sz="2800" b="1" dirty="0" err="1"/>
              <a:t>K</a:t>
            </a:r>
            <a:r>
              <a:rPr lang="en-US" sz="2800" b="1" dirty="0"/>
              <a:t>    </a:t>
            </a:r>
            <a:r>
              <a:rPr lang="en-US" sz="2800" b="1" dirty="0" err="1"/>
              <a:t>K</a:t>
            </a:r>
            <a:r>
              <a:rPr lang="en-US" sz="2800" b="1" dirty="0"/>
              <a:t>    P    K    </a:t>
            </a:r>
            <a:r>
              <a:rPr lang="en-US" sz="2800" b="1" dirty="0" err="1"/>
              <a:t>K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6072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-2854"/>
            <a:ext cx="6471734" cy="678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4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057" y="152400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Dalam</a:t>
            </a:r>
            <a:r>
              <a:rPr lang="en-US" sz="2800" b="1" dirty="0"/>
              <a:t> proses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murni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endParaRPr lang="en-US" sz="2800" b="1" dirty="0"/>
          </a:p>
          <a:p>
            <a:pPr algn="ctr"/>
            <a:r>
              <a:rPr lang="en-US" sz="3200" b="1" u="sng" dirty="0" err="1" smtClean="0"/>
              <a:t>peneliti</a:t>
            </a:r>
            <a:r>
              <a:rPr lang="en-US" sz="3200" b="1" u="sng" dirty="0" smtClean="0"/>
              <a:t> </a:t>
            </a:r>
            <a:r>
              <a:rPr lang="en-US" sz="3200" b="1" u="sng" dirty="0" err="1"/>
              <a:t>dan</a:t>
            </a:r>
            <a:r>
              <a:rPr lang="en-US" sz="3200" b="1" u="sng" dirty="0"/>
              <a:t> </a:t>
            </a:r>
            <a:r>
              <a:rPr lang="en-US" sz="3200" b="1" u="sng" dirty="0" err="1"/>
              <a:t>subjek</a:t>
            </a:r>
            <a:r>
              <a:rPr lang="en-US" sz="3200" b="1" u="sng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boleh</a:t>
            </a:r>
            <a:r>
              <a:rPr lang="en-US" sz="3200" b="1" dirty="0"/>
              <a:t> </a:t>
            </a:r>
            <a:r>
              <a:rPr lang="en-US" sz="3200" b="1" dirty="0" err="1"/>
              <a:t>tahu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‘</a:t>
            </a:r>
            <a:r>
              <a:rPr lang="en-US" sz="3200" b="1" dirty="0" err="1"/>
              <a:t>siapa</a:t>
            </a:r>
            <a:r>
              <a:rPr lang="en-US" sz="3200" b="1" dirty="0"/>
              <a:t> </a:t>
            </a:r>
            <a:r>
              <a:rPr lang="en-US" sz="3200" b="1" dirty="0" err="1"/>
              <a:t>mendapat</a:t>
            </a:r>
            <a:r>
              <a:rPr lang="en-US" sz="3200" b="1" dirty="0"/>
              <a:t> </a:t>
            </a:r>
            <a:r>
              <a:rPr lang="en-US" sz="3200" b="1" dirty="0" err="1"/>
              <a:t>apa</a:t>
            </a:r>
            <a:r>
              <a:rPr lang="en-US" sz="3200" b="1" dirty="0"/>
              <a:t>’ </a:t>
            </a:r>
            <a:endParaRPr lang="en-US" sz="3200" b="1" dirty="0" smtClean="0"/>
          </a:p>
          <a:p>
            <a:r>
              <a:rPr lang="en-US" sz="2800" b="1" dirty="0" smtClean="0"/>
              <a:t>yang </a:t>
            </a:r>
            <a:r>
              <a:rPr lang="en-US" sz="2800" b="1" dirty="0" err="1"/>
              <a:t>dikenal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nama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endParaRPr lang="en-US" sz="2800" b="1" dirty="0"/>
          </a:p>
          <a:p>
            <a:pPr algn="ctr"/>
            <a:r>
              <a:rPr lang="en-US" sz="3600" b="1" u="sng" dirty="0" smtClean="0"/>
              <a:t>‘</a:t>
            </a:r>
            <a:r>
              <a:rPr lang="en-US" sz="3600" b="1" u="sng" dirty="0"/>
              <a:t>double blind</a:t>
            </a:r>
            <a:r>
              <a:rPr lang="en-US" sz="3600" b="1" u="sng" dirty="0" smtClean="0"/>
              <a:t>’</a:t>
            </a:r>
            <a:endParaRPr lang="en-US" sz="2800" b="1" u="sng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smtr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smtClean="0"/>
              <a:t>‘</a:t>
            </a:r>
            <a:r>
              <a:rPr lang="en-US" sz="2800" b="1" dirty="0" err="1" smtClean="0"/>
              <a:t>randomisasi</a:t>
            </a:r>
            <a:r>
              <a:rPr lang="en-US" sz="2800" b="1" dirty="0" smtClean="0"/>
              <a:t>’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boleh</a:t>
            </a:r>
            <a:r>
              <a:rPr lang="en-US" sz="2800" b="1" dirty="0"/>
              <a:t> </a:t>
            </a:r>
            <a:r>
              <a:rPr lang="en-US" sz="2800" b="1" dirty="0" err="1"/>
              <a:t>diketahui</a:t>
            </a:r>
            <a:r>
              <a:rPr lang="en-US" sz="2800" b="1" dirty="0"/>
              <a:t> </a:t>
            </a:r>
            <a:r>
              <a:rPr lang="en-US" sz="2800" b="1" u="sng" dirty="0" err="1"/>
              <a:t>oleh</a:t>
            </a:r>
            <a:r>
              <a:rPr lang="en-US" sz="2800" b="1" u="sng" dirty="0"/>
              <a:t> </a:t>
            </a:r>
            <a:r>
              <a:rPr lang="en-US" sz="2800" b="1" i="1" u="sng" dirty="0" err="1"/>
              <a:t>hanya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dan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hanya</a:t>
            </a:r>
            <a:r>
              <a:rPr lang="en-US" sz="2800" b="1" i="1" u="sng" dirty="0"/>
              <a:t> </a:t>
            </a:r>
            <a:r>
              <a:rPr lang="en-US" sz="2800" b="1" u="sng" dirty="0" err="1" smtClean="0"/>
              <a:t>yg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melakukan</a:t>
            </a:r>
            <a:r>
              <a:rPr lang="en-US" sz="2800" b="1" u="sng" dirty="0"/>
              <a:t> </a:t>
            </a:r>
            <a:r>
              <a:rPr lang="en-US" sz="2800" b="1" u="sng" dirty="0" err="1"/>
              <a:t>randomisasi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smp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akhir</a:t>
            </a:r>
            <a:r>
              <a:rPr lang="en-US" sz="2800" b="1" u="sng" dirty="0"/>
              <a:t> </a:t>
            </a:r>
            <a:r>
              <a:rPr lang="en-US" sz="2800" b="1" u="sng" dirty="0" err="1"/>
              <a:t>penelitian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Sedangkan</a:t>
            </a:r>
            <a:r>
              <a:rPr lang="en-US" sz="2800" b="1" dirty="0" smtClean="0"/>
              <a:t> </a:t>
            </a:r>
            <a:r>
              <a:rPr lang="en-US" sz="2800" b="1" i="1" u="sng" dirty="0"/>
              <a:t>‘</a:t>
            </a:r>
            <a:r>
              <a:rPr lang="en-US" sz="2800" b="1" i="1" u="sng" dirty="0" err="1"/>
              <a:t>sipeneliti</a:t>
            </a:r>
            <a:r>
              <a:rPr lang="en-US" sz="2800" b="1" i="1" u="sng" dirty="0"/>
              <a:t>’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boleh</a:t>
            </a:r>
            <a:r>
              <a:rPr lang="en-US" sz="2800" b="1" dirty="0"/>
              <a:t> </a:t>
            </a:r>
            <a:r>
              <a:rPr lang="en-US" sz="2800" b="1" dirty="0" err="1"/>
              <a:t>mengetahui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selesai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data </a:t>
            </a:r>
            <a:r>
              <a:rPr lang="en-US" sz="2800" b="1" dirty="0" err="1"/>
              <a:t>siap</a:t>
            </a:r>
            <a:r>
              <a:rPr lang="en-US" sz="2800" b="1" dirty="0"/>
              <a:t> </a:t>
            </a:r>
            <a:r>
              <a:rPr lang="en-US" sz="2800" b="1" dirty="0" err="1"/>
              <a:t>diolah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8854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2359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2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(P </a:t>
            </a:r>
            <a:r>
              <a:rPr lang="en-US" sz="2800" b="1" dirty="0" err="1"/>
              <a:t>dan</a:t>
            </a:r>
            <a:r>
              <a:rPr lang="en-US" sz="2800" b="1" dirty="0"/>
              <a:t> R) </a:t>
            </a:r>
            <a:r>
              <a:rPr lang="en-US" sz="2800" b="1" dirty="0" err="1"/>
              <a:t>dan</a:t>
            </a:r>
            <a:r>
              <a:rPr lang="en-US" sz="2800" b="1" dirty="0"/>
              <a:t> 1 </a:t>
            </a:r>
            <a:r>
              <a:rPr lang="en-US" sz="2800" b="1" dirty="0" err="1"/>
              <a:t>kelompok</a:t>
            </a:r>
            <a:r>
              <a:rPr lang="en-US" sz="2800" b="1" dirty="0"/>
              <a:t> control (K), </a:t>
            </a:r>
            <a:r>
              <a:rPr lang="en-US" sz="2800" b="1" dirty="0" err="1"/>
              <a:t>cara</a:t>
            </a:r>
            <a:r>
              <a:rPr lang="en-US" sz="2800" b="1" dirty="0"/>
              <a:t> yang paling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memutuskan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1-3 </a:t>
            </a:r>
            <a:r>
              <a:rPr lang="en-US" sz="2800" b="1" dirty="0" err="1"/>
              <a:t>adalah</a:t>
            </a:r>
            <a:r>
              <a:rPr lang="en-US" sz="2800" b="1" dirty="0"/>
              <a:t> P, </a:t>
            </a:r>
            <a:r>
              <a:rPr lang="en-US" sz="2800" b="1" dirty="0" err="1"/>
              <a:t>angka</a:t>
            </a:r>
            <a:r>
              <a:rPr lang="en-US" sz="2800" b="1" dirty="0"/>
              <a:t> 4-6 </a:t>
            </a:r>
            <a:r>
              <a:rPr lang="en-US" sz="2800" b="1" dirty="0" err="1"/>
              <a:t>adalah</a:t>
            </a:r>
            <a:r>
              <a:rPr lang="en-US" sz="2800" b="1" dirty="0"/>
              <a:t> K,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7-9 </a:t>
            </a:r>
            <a:r>
              <a:rPr lang="en-US" sz="2800" b="1" dirty="0" err="1"/>
              <a:t>adalah</a:t>
            </a:r>
            <a:r>
              <a:rPr lang="en-US" sz="2800" b="1" dirty="0"/>
              <a:t> R (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sementara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0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).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memilih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</a:t>
            </a:r>
            <a:r>
              <a:rPr lang="en-US" sz="2800" b="1" dirty="0" err="1"/>
              <a:t>ke</a:t>
            </a:r>
            <a:r>
              <a:rPr lang="en-US" sz="2800" b="1" dirty="0"/>
              <a:t> 3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susunan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r>
              <a:rPr lang="en-US" sz="2800" b="1" dirty="0" smtClean="0"/>
              <a:t>:</a:t>
            </a:r>
          </a:p>
          <a:p>
            <a:endParaRPr lang="id-ID" sz="2800" b="1" dirty="0"/>
          </a:p>
          <a:p>
            <a:pPr marL="514350" indent="-514350">
              <a:buAutoNum type="arabicPlain" startAt="6"/>
            </a:pPr>
            <a:r>
              <a:rPr lang="en-US" sz="2800" b="1" dirty="0" smtClean="0"/>
              <a:t>5    </a:t>
            </a:r>
            <a:r>
              <a:rPr lang="en-US" sz="2800" b="1" dirty="0"/>
              <a:t>7    3    7    8    0    3    1    2    1    5    6    9    8    1    4  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dikelompokkan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K    </a:t>
            </a:r>
            <a:r>
              <a:rPr lang="en-US" sz="2800" b="1" dirty="0" err="1"/>
              <a:t>K</a:t>
            </a:r>
            <a:r>
              <a:rPr lang="en-US" sz="2800" b="1" dirty="0"/>
              <a:t>    R    P    R    </a:t>
            </a:r>
            <a:r>
              <a:rPr lang="en-US" sz="2800" b="1" dirty="0" err="1"/>
              <a:t>R</a:t>
            </a:r>
            <a:r>
              <a:rPr lang="en-US" sz="2800" b="1" dirty="0"/>
              <a:t>    -    P    </a:t>
            </a:r>
            <a:r>
              <a:rPr lang="en-US" sz="2800" b="1" dirty="0" err="1"/>
              <a:t>P</a:t>
            </a:r>
            <a:r>
              <a:rPr lang="en-US" sz="2800" b="1" dirty="0"/>
              <a:t>    </a:t>
            </a:r>
            <a:r>
              <a:rPr lang="en-US" sz="2800" b="1" dirty="0" err="1"/>
              <a:t>P</a:t>
            </a:r>
            <a:r>
              <a:rPr lang="en-US" sz="2800" b="1" dirty="0"/>
              <a:t>    </a:t>
            </a:r>
            <a:r>
              <a:rPr lang="en-US" sz="2800" b="1" dirty="0" err="1"/>
              <a:t>P</a:t>
            </a:r>
            <a:r>
              <a:rPr lang="en-US" sz="2800" b="1" dirty="0"/>
              <a:t>    K    </a:t>
            </a:r>
            <a:r>
              <a:rPr lang="en-US" sz="2800" b="1" dirty="0" err="1"/>
              <a:t>K</a:t>
            </a:r>
            <a:r>
              <a:rPr lang="en-US" sz="2800" b="1" dirty="0"/>
              <a:t>    R    </a:t>
            </a:r>
            <a:r>
              <a:rPr lang="en-US" sz="2800" b="1" dirty="0" err="1"/>
              <a:t>R</a:t>
            </a:r>
            <a:r>
              <a:rPr lang="en-US" sz="2800" b="1" dirty="0"/>
              <a:t>    P    K   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6115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571" y="58057"/>
            <a:ext cx="861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hindari</a:t>
            </a:r>
            <a:r>
              <a:rPr lang="en-US" sz="2800" b="1" dirty="0" smtClean="0"/>
              <a:t> </a:t>
            </a:r>
            <a:r>
              <a:rPr lang="en-US" sz="2800" b="1" dirty="0" err="1"/>
              <a:t>ketidak-seimbangan</a:t>
            </a:r>
            <a:r>
              <a:rPr lang="en-US" sz="2800" b="1" dirty="0"/>
              <a:t> </a:t>
            </a:r>
            <a:r>
              <a:rPr lang="en-US" sz="2800" b="1" dirty="0" err="1"/>
              <a:t>alokasi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 smtClean="0"/>
              <a:t>jml</a:t>
            </a:r>
            <a:r>
              <a:rPr lang="en-US" sz="2800" b="1" dirty="0" smtClean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 smtClean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err="1" smtClean="0"/>
              <a:t>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tehnik</a:t>
            </a:r>
            <a:r>
              <a:rPr lang="en-US" sz="2800" b="1" dirty="0" smtClean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/>
              <a:t>blok</a:t>
            </a:r>
            <a:r>
              <a:rPr lang="en-US" sz="2800" b="1" dirty="0"/>
              <a:t> </a:t>
            </a:r>
            <a:r>
              <a:rPr lang="en-US" sz="2800" b="1" dirty="0" err="1"/>
              <a:t>permutasi</a:t>
            </a:r>
            <a:r>
              <a:rPr lang="en-US" sz="2800" b="1" dirty="0"/>
              <a:t> (random permuted block</a:t>
            </a:r>
            <a:r>
              <a:rPr lang="en-US" sz="2800" b="1" dirty="0" smtClean="0"/>
              <a:t>). </a:t>
            </a:r>
          </a:p>
          <a:p>
            <a:endParaRPr lang="en-US" sz="2800" b="1" dirty="0"/>
          </a:p>
          <a:p>
            <a:r>
              <a:rPr lang="en-US" sz="2800" b="1" dirty="0" err="1" smtClean="0"/>
              <a:t>Dimulai</a:t>
            </a:r>
            <a:r>
              <a:rPr lang="en-US" sz="2800" b="1" dirty="0" smtClean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2 </a:t>
            </a:r>
            <a:r>
              <a:rPr lang="en-US" sz="2800" b="1" dirty="0" err="1"/>
              <a:t>blok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kombinasi</a:t>
            </a:r>
            <a:r>
              <a:rPr lang="en-US" sz="2800" b="1" dirty="0"/>
              <a:t> PK </a:t>
            </a:r>
            <a:r>
              <a:rPr lang="en-US" sz="2800" b="1" dirty="0" err="1"/>
              <a:t>dan</a:t>
            </a:r>
            <a:r>
              <a:rPr lang="en-US" sz="2800" b="1" dirty="0"/>
              <a:t> KP,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0-4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blok</a:t>
            </a:r>
            <a:r>
              <a:rPr lang="en-US" sz="2800" b="1" dirty="0"/>
              <a:t> PK </a:t>
            </a:r>
            <a:r>
              <a:rPr lang="en-US" sz="2800" b="1" dirty="0" err="1"/>
              <a:t>dan</a:t>
            </a:r>
            <a:r>
              <a:rPr lang="en-US" sz="2800" b="1" dirty="0"/>
              <a:t> 5-9 </a:t>
            </a:r>
            <a:r>
              <a:rPr lang="en-US" sz="2800" b="1" dirty="0" err="1"/>
              <a:t>untuk</a:t>
            </a:r>
            <a:r>
              <a:rPr lang="en-US" sz="2800" b="1" dirty="0"/>
              <a:t> KP.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Dari </a:t>
            </a:r>
            <a:r>
              <a:rPr lang="en-US" sz="2800" b="1" dirty="0"/>
              <a:t>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 smtClean="0"/>
              <a:t>acak</a:t>
            </a:r>
            <a:r>
              <a:rPr lang="en-US" sz="2800" b="1" dirty="0" smtClean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5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angka-angka</a:t>
            </a:r>
            <a:r>
              <a:rPr lang="en-US" sz="2800" b="1" dirty="0" smtClean="0"/>
              <a:t>:</a:t>
            </a:r>
          </a:p>
          <a:p>
            <a:endParaRPr lang="id-ID" sz="2800" b="1" dirty="0"/>
          </a:p>
          <a:p>
            <a:r>
              <a:rPr lang="en-US" sz="2800" b="1" dirty="0"/>
              <a:t>7     </a:t>
            </a:r>
            <a:r>
              <a:rPr lang="en-US" sz="2800" b="1" dirty="0" smtClean="0"/>
              <a:t> </a:t>
            </a:r>
            <a:r>
              <a:rPr lang="en-US" sz="2800" b="1" dirty="0"/>
              <a:t>5      </a:t>
            </a:r>
            <a:r>
              <a:rPr lang="en-US" sz="2800" b="1" dirty="0" smtClean="0"/>
              <a:t>3      6      1      6      2      8      2      6      3     ….. </a:t>
            </a:r>
            <a:r>
              <a:rPr lang="en-US" sz="2800" b="1" dirty="0" err="1"/>
              <a:t>dst</a:t>
            </a:r>
            <a:endParaRPr lang="id-ID" sz="2800" b="1" dirty="0"/>
          </a:p>
          <a:p>
            <a:r>
              <a:rPr lang="en-US" sz="2800" b="1" dirty="0"/>
              <a:t>KP    </a:t>
            </a:r>
            <a:r>
              <a:rPr lang="en-US" sz="2800" b="1" dirty="0" err="1" smtClean="0"/>
              <a:t>KP</a:t>
            </a:r>
            <a:r>
              <a:rPr lang="en-US" sz="2800" b="1" dirty="0" smtClean="0"/>
              <a:t>    PK   KP    PK   KP    PK   KP    PK   KP   PK   ….. </a:t>
            </a:r>
            <a:r>
              <a:rPr lang="en-US" sz="2800" b="1" dirty="0" err="1"/>
              <a:t>dst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98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TERMINOLOGI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r>
              <a:rPr lang="en-US" sz="2800" b="1" dirty="0" err="1" smtClean="0"/>
              <a:t>Subjek</a:t>
            </a:r>
            <a:r>
              <a:rPr lang="en-US" sz="2800" b="1" dirty="0" smtClean="0"/>
              <a:t> (subject)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peserta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endParaRPr lang="en-US" sz="2800" b="1" dirty="0" smtClean="0"/>
          </a:p>
          <a:p>
            <a:r>
              <a:rPr lang="en-US" sz="2800" b="1" dirty="0" err="1" smtClean="0"/>
              <a:t>Perlakuan</a:t>
            </a:r>
            <a:r>
              <a:rPr lang="en-US" sz="2800" b="1" dirty="0" smtClean="0"/>
              <a:t> (treatment)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independen</a:t>
            </a:r>
            <a:r>
              <a:rPr lang="en-US" sz="2800" b="1" dirty="0" smtClean="0"/>
              <a:t> (VI)</a:t>
            </a:r>
          </a:p>
          <a:p>
            <a:r>
              <a:rPr lang="en-US" sz="2800" b="1" dirty="0" err="1" smtClean="0"/>
              <a:t>Pra-uji</a:t>
            </a:r>
            <a:r>
              <a:rPr lang="en-US" sz="2800" b="1" dirty="0" smtClean="0"/>
              <a:t> (pre-test) 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kondisi</a:t>
            </a:r>
            <a:r>
              <a:rPr lang="en-US" sz="2800" b="1" dirty="0" smtClean="0"/>
              <a:t> var. </a:t>
            </a:r>
            <a:r>
              <a:rPr lang="en-US" sz="2800" b="1" dirty="0" err="1" smtClean="0"/>
              <a:t>dependen</a:t>
            </a:r>
            <a:r>
              <a:rPr lang="en-US" sz="2800" b="1" dirty="0" smtClean="0"/>
              <a:t> (VD) di </a:t>
            </a:r>
            <a:r>
              <a:rPr lang="en-US" sz="2800" b="1" dirty="0" err="1" smtClean="0"/>
              <a:t>awal</a:t>
            </a:r>
            <a:endParaRPr lang="en-US" sz="2800" b="1" dirty="0" smtClean="0"/>
          </a:p>
          <a:p>
            <a:r>
              <a:rPr lang="en-US" sz="2800" b="1" dirty="0" err="1" smtClean="0"/>
              <a:t>Pasca-uji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pst</a:t>
            </a:r>
            <a:r>
              <a:rPr lang="en-US" sz="2800" b="1" dirty="0" smtClean="0"/>
              <a:t>-test)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kondisi</a:t>
            </a:r>
            <a:r>
              <a:rPr lang="en-US" sz="2800" b="1" dirty="0" smtClean="0"/>
              <a:t> (VD) di </a:t>
            </a:r>
            <a:r>
              <a:rPr lang="en-US" sz="2800" b="1" dirty="0" err="1" smtClean="0"/>
              <a:t>akhir</a:t>
            </a:r>
            <a:endParaRPr lang="en-US" sz="2800" b="1" dirty="0" smtClean="0"/>
          </a:p>
          <a:p>
            <a:r>
              <a:rPr lang="en-US" sz="2800" b="1" dirty="0" err="1" smtClean="0"/>
              <a:t>Kelompok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Eksperimen</a:t>
            </a:r>
            <a:r>
              <a:rPr lang="en-US" sz="2800" b="1" dirty="0" smtClean="0"/>
              <a:t> (experimental group)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penerima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perlakuan</a:t>
            </a:r>
            <a:endParaRPr lang="en-US" sz="2800" b="1" dirty="0" smtClean="0"/>
          </a:p>
          <a:p>
            <a:r>
              <a:rPr lang="en-US" sz="2800" b="1" dirty="0" err="1" smtClean="0"/>
              <a:t>Kelompok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Kontrol</a:t>
            </a:r>
            <a:r>
              <a:rPr lang="en-US" sz="2800" b="1" dirty="0" smtClean="0"/>
              <a:t> (control group)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menerima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perlakuan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disebut</a:t>
            </a:r>
            <a:r>
              <a:rPr lang="en-US" sz="2800" b="1" dirty="0" smtClean="0"/>
              <a:t> PLACEBO)</a:t>
            </a:r>
          </a:p>
          <a:p>
            <a:endParaRPr lang="en-US" sz="2800" b="1" dirty="0"/>
          </a:p>
          <a:p>
            <a:r>
              <a:rPr lang="en-US" sz="2800" b="1" dirty="0" err="1" smtClean="0"/>
              <a:t>Penipuan</a:t>
            </a:r>
            <a:r>
              <a:rPr lang="en-US" sz="2800" b="1" dirty="0" smtClean="0"/>
              <a:t> (deception)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kebohongan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mengenai</a:t>
            </a:r>
            <a:r>
              <a:rPr lang="en-US" sz="2800" b="1" dirty="0" smtClean="0"/>
              <a:t> ‘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’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0179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Sebelum</a:t>
            </a:r>
            <a:r>
              <a:rPr lang="en-US" sz="3200" b="1" dirty="0"/>
              <a:t> </a:t>
            </a:r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dilaksanakan</a:t>
            </a:r>
            <a:r>
              <a:rPr lang="en-US" sz="3200" b="1" dirty="0"/>
              <a:t>, </a:t>
            </a:r>
            <a:r>
              <a:rPr lang="en-US" sz="3200" b="1" dirty="0" err="1" smtClean="0"/>
              <a:t>kelompok</a:t>
            </a:r>
            <a:r>
              <a:rPr lang="en-US" sz="3200" b="1" dirty="0" smtClean="0"/>
              <a:t> </a:t>
            </a:r>
            <a:r>
              <a:rPr lang="en-US" sz="3200" b="1" dirty="0" err="1"/>
              <a:t>perlakuan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kelompok</a:t>
            </a:r>
            <a:r>
              <a:rPr lang="en-US" sz="3200" b="1" dirty="0"/>
              <a:t> </a:t>
            </a:r>
            <a:r>
              <a:rPr lang="en-US" sz="3200" b="1" dirty="0" err="1" smtClean="0"/>
              <a:t>kontrol</a:t>
            </a:r>
            <a:r>
              <a:rPr lang="en-US" sz="3200" b="1" dirty="0" smtClean="0"/>
              <a:t> </a:t>
            </a:r>
            <a:r>
              <a:rPr lang="en-US" sz="3200" b="1" dirty="0" err="1"/>
              <a:t>harus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kondisi</a:t>
            </a:r>
            <a:r>
              <a:rPr lang="en-US" sz="3200" b="1" dirty="0"/>
              <a:t> yang relative </a:t>
            </a:r>
            <a:r>
              <a:rPr lang="en-US" sz="3200" b="1" dirty="0" err="1"/>
              <a:t>sama</a:t>
            </a:r>
            <a:r>
              <a:rPr lang="en-US" sz="3200" b="1" dirty="0"/>
              <a:t>, </a:t>
            </a:r>
            <a:r>
              <a:rPr lang="en-US" sz="3200" b="1" dirty="0" err="1"/>
              <a:t>baik</a:t>
            </a:r>
            <a:r>
              <a:rPr lang="en-US" sz="3200" b="1" dirty="0"/>
              <a:t> </a:t>
            </a:r>
            <a:r>
              <a:rPr lang="en-US" sz="3200" b="1" dirty="0" err="1"/>
              <a:t>secara</a:t>
            </a:r>
            <a:r>
              <a:rPr lang="en-US" sz="3200" b="1" dirty="0"/>
              <a:t> </a:t>
            </a:r>
            <a:r>
              <a:rPr lang="en-US" sz="3200" b="1" dirty="0" err="1"/>
              <a:t>biologik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lingkungannya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err="1" smtClean="0"/>
              <a:t>Selama</a:t>
            </a:r>
            <a:r>
              <a:rPr lang="en-US" sz="3200" b="1" dirty="0" smtClean="0"/>
              <a:t> </a:t>
            </a:r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berlangsung</a:t>
            </a:r>
            <a:r>
              <a:rPr lang="en-US" sz="3200" b="1" dirty="0"/>
              <a:t> </a:t>
            </a:r>
            <a:r>
              <a:rPr lang="en-US" sz="3200" b="1" dirty="0" err="1"/>
              <a:t>semua</a:t>
            </a:r>
            <a:r>
              <a:rPr lang="en-US" sz="3200" b="1" dirty="0"/>
              <a:t> </a:t>
            </a:r>
            <a:r>
              <a:rPr lang="en-US" sz="3200" b="1" dirty="0" err="1"/>
              <a:t>kondisi</a:t>
            </a:r>
            <a:r>
              <a:rPr lang="en-US" sz="3200" b="1" dirty="0"/>
              <a:t> </a:t>
            </a:r>
            <a:r>
              <a:rPr lang="en-US" sz="3200" b="1" dirty="0" err="1"/>
              <a:t>sama</a:t>
            </a:r>
            <a:r>
              <a:rPr lang="en-US" sz="3200" b="1" dirty="0"/>
              <a:t> </a:t>
            </a:r>
            <a:r>
              <a:rPr lang="en-US" sz="3200" b="1" dirty="0" err="1"/>
              <a:t>kecuali</a:t>
            </a:r>
            <a:r>
              <a:rPr lang="en-US" sz="3200" b="1" dirty="0"/>
              <a:t> </a:t>
            </a:r>
            <a:r>
              <a:rPr lang="en-US" sz="3200" b="1" dirty="0" err="1"/>
              <a:t>intervensi</a:t>
            </a:r>
            <a:r>
              <a:rPr lang="en-US" sz="3200" b="1" dirty="0"/>
              <a:t> yang </a:t>
            </a:r>
            <a:r>
              <a:rPr lang="en-US" sz="3200" b="1" dirty="0" err="1"/>
              <a:t>diberikan</a:t>
            </a:r>
            <a:r>
              <a:rPr lang="en-US" sz="3200" b="1" dirty="0"/>
              <a:t> </a:t>
            </a:r>
            <a:r>
              <a:rPr lang="en-US" sz="3200" b="1" dirty="0" err="1"/>
              <a:t>kepada</a:t>
            </a:r>
            <a:r>
              <a:rPr lang="en-US" sz="3200" b="1" dirty="0"/>
              <a:t> </a:t>
            </a:r>
            <a:r>
              <a:rPr lang="en-US" sz="3200" b="1" dirty="0" err="1"/>
              <a:t>kelompok</a:t>
            </a:r>
            <a:r>
              <a:rPr lang="en-US" sz="3200" b="1" dirty="0"/>
              <a:t> </a:t>
            </a:r>
            <a:r>
              <a:rPr lang="en-US" sz="3200" b="1" dirty="0" err="1"/>
              <a:t>perlakuan</a:t>
            </a:r>
            <a:r>
              <a:rPr lang="en-US" sz="3200" b="1" dirty="0"/>
              <a:t>. 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1876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eksperimen</a:t>
            </a:r>
            <a:r>
              <a:rPr lang="en-US" sz="3200" b="1" dirty="0"/>
              <a:t> </a:t>
            </a:r>
            <a:r>
              <a:rPr lang="en-US" sz="3200" b="1" dirty="0" err="1"/>
              <a:t>sangat</a:t>
            </a:r>
            <a:r>
              <a:rPr lang="en-US" sz="3200" b="1" dirty="0"/>
              <a:t> </a:t>
            </a:r>
            <a:r>
              <a:rPr lang="en-US" sz="3200" b="1" dirty="0" err="1"/>
              <a:t>tinggi</a:t>
            </a:r>
            <a:r>
              <a:rPr lang="en-US" sz="3200" b="1" dirty="0"/>
              <a:t> </a:t>
            </a:r>
            <a:r>
              <a:rPr lang="en-US" sz="3200" b="1" dirty="0" err="1"/>
              <a:t>nilainya</a:t>
            </a:r>
            <a:r>
              <a:rPr lang="en-US" sz="3200" b="1" dirty="0"/>
              <a:t> </a:t>
            </a:r>
            <a:r>
              <a:rPr lang="en-US" sz="3200" b="1" dirty="0" err="1"/>
              <a:t>bila</a:t>
            </a:r>
            <a:r>
              <a:rPr lang="en-US" sz="3200" b="1" dirty="0"/>
              <a:t> </a:t>
            </a:r>
            <a:r>
              <a:rPr lang="en-US" sz="3200" b="1" dirty="0" err="1"/>
              <a:t>dilaksanakan</a:t>
            </a:r>
            <a:r>
              <a:rPr lang="en-US" sz="3200" b="1" dirty="0"/>
              <a:t> </a:t>
            </a:r>
            <a:r>
              <a:rPr lang="en-US" sz="3200" b="1" dirty="0" err="1"/>
              <a:t>secara</a:t>
            </a:r>
            <a:r>
              <a:rPr lang="en-US" sz="3200" b="1" dirty="0"/>
              <a:t> ‘double blind’ </a:t>
            </a:r>
            <a:r>
              <a:rPr lang="en-US" sz="3200" b="1" dirty="0" err="1"/>
              <a:t>artinya</a:t>
            </a:r>
            <a:r>
              <a:rPr lang="en-US" sz="3200" b="1" dirty="0"/>
              <a:t> </a:t>
            </a:r>
            <a:r>
              <a:rPr lang="en-US" sz="3200" b="1" dirty="0" err="1"/>
              <a:t>peneliti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subjek</a:t>
            </a:r>
            <a:r>
              <a:rPr lang="en-US" sz="3200" b="1" dirty="0"/>
              <a:t> yang </a:t>
            </a:r>
            <a:r>
              <a:rPr lang="en-US" sz="3200" b="1" dirty="0" err="1"/>
              <a:t>diteliti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mengetahui</a:t>
            </a:r>
            <a:r>
              <a:rPr lang="en-US" sz="3200" b="1" dirty="0"/>
              <a:t> ‘</a:t>
            </a:r>
            <a:r>
              <a:rPr lang="en-US" sz="3200" b="1" dirty="0" err="1"/>
              <a:t>siapa</a:t>
            </a:r>
            <a:r>
              <a:rPr lang="en-US" sz="3200" b="1" dirty="0"/>
              <a:t> </a:t>
            </a:r>
            <a:r>
              <a:rPr lang="en-US" sz="3200" b="1" dirty="0" err="1"/>
              <a:t>mendapat</a:t>
            </a:r>
            <a:r>
              <a:rPr lang="en-US" sz="3200" b="1" dirty="0"/>
              <a:t> </a:t>
            </a:r>
            <a:r>
              <a:rPr lang="en-US" sz="3200" b="1" dirty="0" err="1"/>
              <a:t>apa</a:t>
            </a:r>
            <a:r>
              <a:rPr lang="en-US" sz="3200" b="1" dirty="0"/>
              <a:t>’. 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err="1" smtClean="0"/>
              <a:t>Persyaratan</a:t>
            </a:r>
            <a:r>
              <a:rPr lang="en-US" sz="3200" b="1" dirty="0" smtClean="0"/>
              <a:t> </a:t>
            </a:r>
            <a:r>
              <a:rPr lang="en-US" sz="3200" b="1" dirty="0" err="1"/>
              <a:t>ini</a:t>
            </a:r>
            <a:r>
              <a:rPr lang="en-US" sz="3200" b="1" dirty="0"/>
              <a:t> </a:t>
            </a:r>
            <a:r>
              <a:rPr lang="en-US" sz="3200" b="1" dirty="0" err="1"/>
              <a:t>tentunya</a:t>
            </a:r>
            <a:r>
              <a:rPr lang="en-US" sz="3200" b="1" dirty="0"/>
              <a:t> </a:t>
            </a:r>
            <a:r>
              <a:rPr lang="en-US" sz="3200" b="1" dirty="0" err="1"/>
              <a:t>memastikan</a:t>
            </a:r>
            <a:r>
              <a:rPr lang="en-US" sz="3200" b="1" dirty="0"/>
              <a:t> </a:t>
            </a:r>
            <a:r>
              <a:rPr lang="en-US" sz="3200" b="1" dirty="0" err="1"/>
              <a:t>bahwa</a:t>
            </a:r>
            <a:r>
              <a:rPr lang="en-US" sz="3200" b="1" dirty="0"/>
              <a:t> </a:t>
            </a:r>
            <a:r>
              <a:rPr lang="en-US" sz="3200" b="1" dirty="0" err="1"/>
              <a:t>kelompok</a:t>
            </a:r>
            <a:r>
              <a:rPr lang="en-US" sz="3200" b="1" dirty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/>
              <a:t>juga</a:t>
            </a:r>
            <a:r>
              <a:rPr lang="en-US" sz="3200" b="1" dirty="0"/>
              <a:t> </a:t>
            </a:r>
            <a:r>
              <a:rPr lang="en-US" sz="3200" b="1" dirty="0" err="1"/>
              <a:t>mendapat</a:t>
            </a:r>
            <a:r>
              <a:rPr lang="en-US" sz="3200" b="1" dirty="0"/>
              <a:t> ‘</a:t>
            </a:r>
            <a:r>
              <a:rPr lang="en-US" sz="3200" b="1" dirty="0" err="1"/>
              <a:t>sesuatu</a:t>
            </a:r>
            <a:r>
              <a:rPr lang="en-US" sz="3200" b="1" dirty="0"/>
              <a:t>’ yang </a:t>
            </a:r>
            <a:r>
              <a:rPr lang="en-US" sz="3200" b="1" dirty="0" err="1"/>
              <a:t>mirip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 </a:t>
            </a:r>
            <a:r>
              <a:rPr lang="en-US" sz="3200" b="1" dirty="0" err="1"/>
              <a:t>sama</a:t>
            </a:r>
            <a:r>
              <a:rPr lang="en-US" sz="3200" b="1" dirty="0"/>
              <a:t> (</a:t>
            </a:r>
            <a:r>
              <a:rPr lang="en-US" sz="3200" b="1" dirty="0" err="1"/>
              <a:t>bentuk</a:t>
            </a:r>
            <a:r>
              <a:rPr lang="en-US" sz="3200" b="1" dirty="0"/>
              <a:t>, </a:t>
            </a:r>
            <a:r>
              <a:rPr lang="en-US" sz="3200" b="1" dirty="0" err="1"/>
              <a:t>warna</a:t>
            </a:r>
            <a:r>
              <a:rPr lang="en-US" sz="3200" b="1" dirty="0"/>
              <a:t>, </a:t>
            </a:r>
            <a:r>
              <a:rPr lang="en-US" sz="3200" b="1" dirty="0" err="1"/>
              <a:t>atau</a:t>
            </a:r>
            <a:r>
              <a:rPr lang="en-US" sz="3200" b="1" dirty="0"/>
              <a:t> rasa, </a:t>
            </a:r>
            <a:r>
              <a:rPr lang="en-US" sz="3200" b="1" dirty="0" err="1"/>
              <a:t>kekenyalan</a:t>
            </a:r>
            <a:r>
              <a:rPr lang="en-US" sz="3200" b="1" dirty="0"/>
              <a:t>)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kelompok</a:t>
            </a:r>
            <a:r>
              <a:rPr lang="en-US" sz="3200" b="1" dirty="0"/>
              <a:t> </a:t>
            </a:r>
            <a:r>
              <a:rPr lang="en-US" sz="3200" b="1" dirty="0" err="1"/>
              <a:t>eksperimen</a:t>
            </a:r>
            <a:r>
              <a:rPr lang="en-US" sz="3200" b="1" dirty="0"/>
              <a:t> </a:t>
            </a:r>
            <a:r>
              <a:rPr lang="en-US" sz="3200" b="1" dirty="0" err="1"/>
              <a:t>tetapi</a:t>
            </a:r>
            <a:r>
              <a:rPr lang="en-US" sz="3200" b="1" dirty="0"/>
              <a:t> ‘</a:t>
            </a:r>
            <a:r>
              <a:rPr lang="en-US" sz="3200" b="1" dirty="0" err="1"/>
              <a:t>kosong</a:t>
            </a:r>
            <a:r>
              <a:rPr lang="en-US" sz="3200" b="1" dirty="0"/>
              <a:t> ‘  yang </a:t>
            </a:r>
            <a:r>
              <a:rPr lang="en-US" sz="3200" b="1" dirty="0" err="1"/>
              <a:t>dikenal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istilah</a:t>
            </a:r>
            <a:r>
              <a:rPr lang="en-US" sz="3200" b="1" dirty="0"/>
              <a:t> ‘placebo’.</a:t>
            </a:r>
            <a:endParaRPr lang="id-ID" sz="32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3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 smtClean="0"/>
              <a:t>eksperimen</a:t>
            </a:r>
            <a:r>
              <a:rPr lang="en-US" sz="2800" b="1" dirty="0" smtClean="0"/>
              <a:t>:</a:t>
            </a:r>
            <a:endParaRPr lang="id-ID" sz="2800" b="1" dirty="0"/>
          </a:p>
          <a:p>
            <a:r>
              <a:rPr lang="en-US" sz="2800" b="1" dirty="0"/>
              <a:t> </a:t>
            </a:r>
            <a:endParaRPr lang="id-ID" sz="2800" b="1" dirty="0"/>
          </a:p>
          <a:p>
            <a:r>
              <a:rPr lang="en-US" sz="2800" b="1" dirty="0" smtClean="0"/>
              <a:t>             Pre-test</a:t>
            </a:r>
            <a:r>
              <a:rPr lang="en-US" sz="2800" b="1" dirty="0"/>
              <a:t>	</a:t>
            </a:r>
            <a:r>
              <a:rPr lang="en-US" sz="2800" b="1" dirty="0" smtClean="0"/>
              <a:t>       </a:t>
            </a:r>
            <a:r>
              <a:rPr lang="en-US" sz="2800" b="1" dirty="0" err="1" smtClean="0"/>
              <a:t>Pemberian</a:t>
            </a:r>
            <a:r>
              <a:rPr lang="en-US" sz="2800" b="1" dirty="0"/>
              <a:t>		</a:t>
            </a:r>
            <a:r>
              <a:rPr lang="en-US" sz="2800" b="1" dirty="0" smtClean="0"/>
              <a:t>  Post-test</a:t>
            </a:r>
            <a:endParaRPr lang="id-ID" sz="2800" b="1" dirty="0"/>
          </a:p>
          <a:p>
            <a:r>
              <a:rPr lang="en-US" sz="2800" b="1" dirty="0" smtClean="0"/>
              <a:t>             (</a:t>
            </a:r>
            <a:r>
              <a:rPr lang="en-US" sz="2800" b="1" dirty="0"/>
              <a:t>Time 1)	</a:t>
            </a:r>
            <a:r>
              <a:rPr lang="en-US" sz="2800" b="1" dirty="0" smtClean="0"/>
              <a:t>       </a:t>
            </a:r>
            <a:r>
              <a:rPr lang="en-US" sz="2800" b="1" dirty="0" err="1" smtClean="0"/>
              <a:t>perlakuan</a:t>
            </a:r>
            <a:r>
              <a:rPr lang="en-US" sz="2800" b="1" dirty="0"/>
              <a:t>		</a:t>
            </a:r>
            <a:r>
              <a:rPr lang="en-US" sz="2800" b="1" dirty="0" smtClean="0"/>
              <a:t>  (</a:t>
            </a:r>
            <a:r>
              <a:rPr lang="en-US" sz="2800" b="1" dirty="0"/>
              <a:t>Time 2</a:t>
            </a:r>
            <a:r>
              <a:rPr lang="en-US" sz="2800" b="1" dirty="0" smtClean="0"/>
              <a:t>)</a:t>
            </a:r>
          </a:p>
          <a:p>
            <a:r>
              <a:rPr lang="en-US" sz="2800" b="1" dirty="0" err="1" smtClean="0"/>
              <a:t>Klp</a:t>
            </a:r>
            <a:r>
              <a:rPr lang="en-US" sz="2800" b="1" dirty="0" smtClean="0"/>
              <a:t> E</a:t>
            </a:r>
            <a:r>
              <a:rPr lang="en-US" sz="2800" b="1" dirty="0"/>
              <a:t>	</a:t>
            </a:r>
            <a:r>
              <a:rPr lang="en-US" sz="2800" b="1" dirty="0" smtClean="0"/>
              <a:t>    A   --------------------------------------------------&gt; </a:t>
            </a:r>
            <a:r>
              <a:rPr lang="en-US" sz="2800" b="1" dirty="0"/>
              <a:t>C</a:t>
            </a:r>
            <a:endParaRPr lang="id-ID" sz="2800" b="1" dirty="0"/>
          </a:p>
          <a:p>
            <a:r>
              <a:rPr lang="en-US" sz="2800" b="1" dirty="0" err="1" smtClean="0"/>
              <a:t>Klp</a:t>
            </a:r>
            <a:r>
              <a:rPr lang="en-US" sz="2800" b="1" dirty="0" smtClean="0"/>
              <a:t> K      B   --------------------------------------------------&gt; </a:t>
            </a:r>
            <a:r>
              <a:rPr lang="en-US" sz="2800" b="1" dirty="0"/>
              <a:t>D</a:t>
            </a:r>
            <a:endParaRPr lang="id-ID" sz="28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E</a:t>
            </a:r>
            <a:r>
              <a:rPr lang="en-US" sz="2800" b="1" dirty="0" err="1" smtClean="0"/>
              <a:t>ksperimen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Kontrol</a:t>
            </a:r>
            <a:r>
              <a:rPr lang="en-US" sz="2800" b="1" dirty="0"/>
              <a:t> </a:t>
            </a:r>
            <a:r>
              <a:rPr lang="en-US" sz="2800" b="1" dirty="0" err="1"/>
              <a:t>diawal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kondisinya</a:t>
            </a:r>
            <a:r>
              <a:rPr lang="en-US" sz="2800" b="1" dirty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relatif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. </a:t>
            </a:r>
            <a:endParaRPr lang="id-ID" sz="2800" b="1" dirty="0"/>
          </a:p>
          <a:p>
            <a:r>
              <a:rPr lang="en-US" sz="2800" b="1" dirty="0" err="1" smtClean="0"/>
              <a:t>Besaran</a:t>
            </a:r>
            <a:r>
              <a:rPr lang="en-US" sz="2800" b="1" dirty="0" smtClean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‘</a:t>
            </a:r>
            <a:r>
              <a:rPr lang="en-US" sz="2800" b="1" dirty="0" err="1"/>
              <a:t>Perlakuan</a:t>
            </a:r>
            <a:r>
              <a:rPr lang="en-US" sz="2800" b="1" dirty="0"/>
              <a:t>’ </a:t>
            </a:r>
            <a:r>
              <a:rPr lang="en-US" sz="2800" b="1" dirty="0" err="1"/>
              <a:t>adalah</a:t>
            </a:r>
            <a:r>
              <a:rPr lang="en-US" sz="2800" b="1" dirty="0"/>
              <a:t> (C-A) – (D-B</a:t>
            </a:r>
            <a:r>
              <a:rPr lang="en-US" sz="2800" b="1" dirty="0" smtClean="0"/>
              <a:t>)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Eksperimen</a:t>
            </a:r>
            <a:r>
              <a:rPr lang="en-US" sz="2800" b="1" dirty="0" smtClean="0"/>
              <a:t> </a:t>
            </a:r>
            <a:r>
              <a:rPr lang="en-US" sz="2800" b="1" dirty="0" err="1"/>
              <a:t>murni</a:t>
            </a:r>
            <a:r>
              <a:rPr lang="en-US" sz="2800" b="1" dirty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 smtClean="0"/>
              <a:t>sbg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studi</a:t>
            </a:r>
            <a:r>
              <a:rPr lang="en-US" sz="2800" b="1" dirty="0" smtClean="0"/>
              <a:t> </a:t>
            </a:r>
            <a:r>
              <a:rPr lang="en-US" sz="2800" b="1" dirty="0" err="1"/>
              <a:t>efikasi</a:t>
            </a:r>
            <a:r>
              <a:rPr lang="en-US" sz="2800" b="1" dirty="0"/>
              <a:t> (‘efficacy study’)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mengukur</a:t>
            </a:r>
            <a:r>
              <a:rPr lang="en-US" sz="2800" b="1" dirty="0"/>
              <a:t> ‘dose-</a:t>
            </a:r>
            <a:r>
              <a:rPr lang="en-US" sz="2800" b="1" dirty="0" err="1"/>
              <a:t>respons</a:t>
            </a:r>
            <a:r>
              <a:rPr lang="en-US" sz="2800" b="1" dirty="0"/>
              <a:t>’, </a:t>
            </a:r>
            <a:r>
              <a:rPr lang="en-US" sz="2800" b="1" dirty="0" err="1"/>
              <a:t>karenanya</a:t>
            </a:r>
            <a:r>
              <a:rPr lang="en-US" sz="2800" b="1" dirty="0"/>
              <a:t>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/>
              <a:t>‘clinical trial=</a:t>
            </a:r>
            <a:r>
              <a:rPr lang="en-US" sz="2800" b="1" dirty="0" err="1"/>
              <a:t>uji</a:t>
            </a:r>
            <a:r>
              <a:rPr lang="en-US" sz="2800" b="1" dirty="0"/>
              <a:t> </a:t>
            </a:r>
            <a:r>
              <a:rPr lang="en-US" sz="2800" b="1" dirty="0" err="1"/>
              <a:t>klinik</a:t>
            </a:r>
            <a:r>
              <a:rPr lang="en-US" sz="2800" b="1" dirty="0"/>
              <a:t>’.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947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Notasi</a:t>
            </a:r>
            <a:r>
              <a:rPr lang="en-US" sz="2800" b="1" dirty="0"/>
              <a:t> yang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menjelaskan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 smtClean="0"/>
              <a:t>adalah</a:t>
            </a:r>
            <a:endParaRPr lang="en-US" sz="2800" b="1" dirty="0" smtClean="0"/>
          </a:p>
          <a:p>
            <a:endParaRPr lang="id-ID" sz="2800" b="1" dirty="0"/>
          </a:p>
          <a:p>
            <a:pPr algn="ctr"/>
            <a:r>
              <a:rPr lang="en-US" sz="2800" b="1" dirty="0"/>
              <a:t>X 	</a:t>
            </a:r>
            <a:r>
              <a:rPr lang="en-US" sz="2800" b="1" dirty="0" smtClean="0"/>
              <a:t> </a:t>
            </a:r>
            <a:r>
              <a:rPr lang="en-US" sz="2800" b="1" dirty="0"/>
              <a:t>‘</a:t>
            </a:r>
            <a:r>
              <a:rPr lang="en-US" sz="2800" b="1" dirty="0" err="1"/>
              <a:t>perlakuan</a:t>
            </a:r>
            <a:r>
              <a:rPr lang="en-US" sz="2800" b="1" dirty="0"/>
              <a:t>’ = ‘</a:t>
            </a:r>
            <a:r>
              <a:rPr lang="en-US" sz="2800" b="1" dirty="0" err="1"/>
              <a:t>intervensi</a:t>
            </a:r>
            <a:r>
              <a:rPr lang="en-US" sz="2800" b="1" dirty="0"/>
              <a:t>’ = ‘</a:t>
            </a:r>
            <a:r>
              <a:rPr lang="en-US" sz="2800" b="1" dirty="0" err="1"/>
              <a:t>independen</a:t>
            </a:r>
            <a:r>
              <a:rPr lang="en-US" sz="2800" b="1" dirty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’ </a:t>
            </a:r>
            <a:r>
              <a:rPr lang="en-US" sz="2800" b="1" dirty="0"/>
              <a:t>= </a:t>
            </a:r>
            <a:r>
              <a:rPr lang="en-US" sz="2800" b="1" dirty="0" smtClean="0"/>
              <a:t>                ‘</a:t>
            </a:r>
            <a:r>
              <a:rPr lang="en-US" sz="2800" b="1" dirty="0" err="1"/>
              <a:t>sebab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‘cause</a:t>
            </a:r>
            <a:r>
              <a:rPr lang="en-US" sz="2800" b="1" dirty="0" smtClean="0"/>
              <a:t>’</a:t>
            </a:r>
          </a:p>
          <a:p>
            <a:pPr algn="ctr"/>
            <a:endParaRPr lang="id-ID" sz="2800" b="1" dirty="0"/>
          </a:p>
          <a:p>
            <a:r>
              <a:rPr lang="en-US" sz="2800" b="1" dirty="0"/>
              <a:t>O	</a:t>
            </a:r>
            <a:r>
              <a:rPr lang="en-US" sz="2800" b="1" dirty="0" smtClean="0"/>
              <a:t>‘</a:t>
            </a:r>
            <a:r>
              <a:rPr lang="en-US" sz="2800" b="1" dirty="0" err="1" smtClean="0"/>
              <a:t>dependen</a:t>
            </a:r>
            <a:r>
              <a:rPr lang="en-US" sz="2800" b="1" dirty="0" smtClean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’ = ‘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/>
              <a:t>effect’ = ‘</a:t>
            </a:r>
            <a:r>
              <a:rPr lang="en-US" sz="2800" b="1" dirty="0" err="1"/>
              <a:t>dampak</a:t>
            </a:r>
            <a:r>
              <a:rPr lang="en-US" sz="2800" b="1" dirty="0"/>
              <a:t>’ </a:t>
            </a:r>
            <a:endParaRPr lang="en-US" sz="2800" b="1" dirty="0" smtClean="0"/>
          </a:p>
          <a:p>
            <a:endParaRPr lang="id-ID" sz="2800" b="1" dirty="0"/>
          </a:p>
          <a:p>
            <a:r>
              <a:rPr lang="en-US" sz="2800" b="1" dirty="0"/>
              <a:t>R	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tanda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terpilih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random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1634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6236" y="1371600"/>
            <a:ext cx="1077386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eksperimen</a:t>
            </a:r>
            <a:r>
              <a:rPr lang="en-US" sz="2800" b="1" dirty="0" smtClean="0"/>
              <a:t>:</a:t>
            </a:r>
          </a:p>
          <a:p>
            <a:endParaRPr lang="id-ID" sz="2800" b="1" dirty="0"/>
          </a:p>
          <a:p>
            <a:pPr marL="514350" lvl="0" indent="-514350">
              <a:buAutoNum type="arabicPeriod"/>
            </a:pPr>
            <a:r>
              <a:rPr lang="en-US" sz="3600" b="1" dirty="0" smtClean="0"/>
              <a:t>Before </a:t>
            </a:r>
            <a:r>
              <a:rPr lang="en-US" sz="3600" b="1" dirty="0"/>
              <a:t>and After Two-Group </a:t>
            </a:r>
            <a:r>
              <a:rPr lang="en-US" sz="3600" b="1" dirty="0" smtClean="0"/>
              <a:t>Design</a:t>
            </a:r>
          </a:p>
          <a:p>
            <a:pPr lvl="0"/>
            <a:endParaRPr lang="id-ID" sz="2800" dirty="0"/>
          </a:p>
          <a:p>
            <a:r>
              <a:rPr lang="en-US" sz="2800" b="1" dirty="0"/>
              <a:t>R	-------&gt;	O</a:t>
            </a:r>
            <a:r>
              <a:rPr lang="en-US" sz="2800" b="1" baseline="-25000" dirty="0"/>
              <a:t>1</a:t>
            </a:r>
            <a:r>
              <a:rPr lang="en-US" sz="2800" b="1" dirty="0"/>
              <a:t>	X	O</a:t>
            </a:r>
            <a:r>
              <a:rPr lang="en-US" sz="2800" b="1" baseline="-25000" dirty="0"/>
              <a:t>2</a:t>
            </a:r>
            <a:endParaRPr lang="id-ID" sz="2800" b="1" dirty="0"/>
          </a:p>
          <a:p>
            <a:r>
              <a:rPr lang="en-US" sz="2800" b="1" dirty="0"/>
              <a:t>R	-------&gt;	O</a:t>
            </a:r>
            <a:r>
              <a:rPr lang="en-US" sz="2800" b="1" baseline="-25000" dirty="0"/>
              <a:t>3</a:t>
            </a:r>
            <a:r>
              <a:rPr lang="en-US" sz="2800" b="1" dirty="0"/>
              <a:t>		O</a:t>
            </a:r>
            <a:r>
              <a:rPr lang="en-US" sz="2800" b="1" baseline="-25000" dirty="0"/>
              <a:t>4 </a:t>
            </a:r>
            <a:endParaRPr lang="en-US" sz="2800" b="1" baseline="-25000" dirty="0" smtClean="0"/>
          </a:p>
          <a:p>
            <a:endParaRPr lang="id-ID" sz="2800" b="1" dirty="0"/>
          </a:p>
          <a:p>
            <a:r>
              <a:rPr lang="en-US" sz="2800" b="1" dirty="0"/>
              <a:t>O</a:t>
            </a:r>
            <a:r>
              <a:rPr lang="en-US" sz="2800" b="1" baseline="-25000" dirty="0"/>
              <a:t>1</a:t>
            </a:r>
            <a:r>
              <a:rPr lang="en-US" sz="2800" b="1" dirty="0"/>
              <a:t> =</a:t>
            </a:r>
            <a:r>
              <a:rPr lang="en-US" sz="2800" b="1" dirty="0" smtClean="0"/>
              <a:t> </a:t>
            </a:r>
            <a:r>
              <a:rPr lang="en-US" sz="2800" b="1" dirty="0"/>
              <a:t>pre-test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random </a:t>
            </a:r>
            <a:endParaRPr lang="en-US" sz="2800" b="1" dirty="0" smtClean="0"/>
          </a:p>
          <a:p>
            <a:r>
              <a:rPr lang="en-US" sz="2800" b="1" dirty="0" smtClean="0"/>
              <a:t>X   = </a:t>
            </a:r>
            <a:r>
              <a:rPr lang="en-US" sz="2800" b="1" dirty="0" err="1" smtClean="0"/>
              <a:t>perlakuan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diberikan</a:t>
            </a:r>
            <a:r>
              <a:rPr lang="en-US" sz="2800" b="1" dirty="0"/>
              <a:t> (</a:t>
            </a:r>
            <a:r>
              <a:rPr lang="en-US" sz="2800" b="1" dirty="0" err="1"/>
              <a:t>misalnya</a:t>
            </a:r>
            <a:r>
              <a:rPr lang="en-US" sz="2800" b="1" dirty="0"/>
              <a:t>: </a:t>
            </a:r>
            <a:r>
              <a:rPr lang="en-US" sz="2800" b="1" dirty="0" err="1"/>
              <a:t>pemberian</a:t>
            </a:r>
            <a:r>
              <a:rPr lang="en-US" sz="2800" b="1" dirty="0"/>
              <a:t> </a:t>
            </a:r>
            <a:r>
              <a:rPr lang="en-US" sz="2800" b="1" dirty="0" smtClean="0"/>
              <a:t>TTD)</a:t>
            </a:r>
            <a:endParaRPr lang="id-ID" sz="2800" b="1" dirty="0"/>
          </a:p>
          <a:p>
            <a:r>
              <a:rPr lang="en-US" sz="2800" b="1" dirty="0"/>
              <a:t>O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n-US" sz="2800" b="1" dirty="0" smtClean="0"/>
              <a:t>= post-test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</a:t>
            </a:r>
            <a:r>
              <a:rPr lang="en-US" sz="2800" b="1" dirty="0" smtClean="0"/>
              <a:t> </a:t>
            </a:r>
            <a:r>
              <a:rPr lang="en-US" sz="2800" b="1" dirty="0" err="1"/>
              <a:t>sesudah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endParaRPr lang="id-ID" sz="2800" b="1" dirty="0"/>
          </a:p>
          <a:p>
            <a:r>
              <a:rPr lang="en-US" sz="2800" b="1" dirty="0" smtClean="0"/>
              <a:t>O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 = pre-test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Kontrol</a:t>
            </a:r>
            <a:r>
              <a:rPr lang="en-US" sz="2800" b="1" dirty="0" smtClean="0"/>
              <a:t>  </a:t>
            </a:r>
            <a:endParaRPr lang="id-ID" sz="2800" b="1" dirty="0"/>
          </a:p>
          <a:p>
            <a:r>
              <a:rPr lang="en-US" sz="2800" b="1" dirty="0"/>
              <a:t>O</a:t>
            </a:r>
            <a:r>
              <a:rPr lang="en-US" sz="2800" b="1" baseline="-25000" dirty="0"/>
              <a:t>4</a:t>
            </a:r>
            <a:r>
              <a:rPr lang="en-US" sz="2800" b="1" dirty="0"/>
              <a:t> </a:t>
            </a:r>
            <a:r>
              <a:rPr lang="en-US" sz="2800" b="1" dirty="0" smtClean="0"/>
              <a:t>= </a:t>
            </a:r>
            <a:r>
              <a:rPr lang="en-US" sz="2800" b="1" dirty="0"/>
              <a:t>post-test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Kontrol</a:t>
            </a:r>
            <a:endParaRPr lang="id-ID" sz="2800" b="1" dirty="0"/>
          </a:p>
          <a:p>
            <a:r>
              <a:rPr lang="en-US" sz="2800" b="1" dirty="0"/>
              <a:t>R  </a:t>
            </a:r>
            <a:r>
              <a:rPr lang="en-US" sz="2800" b="1" dirty="0" err="1"/>
              <a:t>artiya</a:t>
            </a:r>
            <a:r>
              <a:rPr lang="en-US" sz="2800" b="1" dirty="0"/>
              <a:t> </a:t>
            </a:r>
            <a:r>
              <a:rPr lang="en-US" sz="2800" b="1" dirty="0" err="1" smtClean="0"/>
              <a:t>subjek</a:t>
            </a:r>
            <a:r>
              <a:rPr lang="en-US" sz="2800" b="1" dirty="0" smtClean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random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0490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72941" y="160700"/>
            <a:ext cx="7100758" cy="675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8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2. Solomon </a:t>
            </a:r>
            <a:r>
              <a:rPr lang="en-US" sz="3600" b="1" dirty="0"/>
              <a:t>Four Group </a:t>
            </a:r>
            <a:r>
              <a:rPr lang="en-US" sz="3600" b="1" dirty="0" smtClean="0"/>
              <a:t>Design</a:t>
            </a:r>
          </a:p>
          <a:p>
            <a:pPr lvl="0"/>
            <a:endParaRPr lang="id-ID" sz="3600" dirty="0"/>
          </a:p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perluasan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mempelajari</a:t>
            </a:r>
            <a:r>
              <a:rPr lang="en-US" sz="2800" b="1" dirty="0"/>
              <a:t> </a:t>
            </a:r>
            <a:r>
              <a:rPr lang="en-US" sz="2800" b="1" dirty="0" err="1"/>
              <a:t>besaran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variable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mengurangi</a:t>
            </a:r>
            <a:r>
              <a:rPr lang="en-US" sz="2800" b="1" dirty="0"/>
              <a:t> </a:t>
            </a:r>
            <a:r>
              <a:rPr lang="en-US" sz="2800" b="1" dirty="0" err="1"/>
              <a:t>sebanyak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pengaruh</a:t>
            </a:r>
            <a:r>
              <a:rPr lang="en-US" sz="2800" b="1" dirty="0"/>
              <a:t> </a:t>
            </a:r>
            <a:r>
              <a:rPr lang="en-US" sz="2800" b="1" dirty="0" err="1"/>
              <a:t>pengaruh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pre-test</a:t>
            </a:r>
            <a:r>
              <a:rPr lang="en-US" sz="2800" b="1" dirty="0" smtClean="0"/>
              <a:t>.</a:t>
            </a:r>
          </a:p>
          <a:p>
            <a:endParaRPr lang="id-ID" sz="2800" b="1" dirty="0"/>
          </a:p>
          <a:p>
            <a:r>
              <a:rPr lang="en-US" sz="2800" b="1" dirty="0" smtClean="0"/>
              <a:t>	R  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/>
              <a:t>	</a:t>
            </a:r>
            <a:r>
              <a:rPr lang="en-US" sz="2800" b="1" dirty="0" smtClean="0"/>
              <a:t>	O</a:t>
            </a:r>
            <a:r>
              <a:rPr lang="en-US" sz="2800" b="1" baseline="-25000" dirty="0" smtClean="0"/>
              <a:t>1</a:t>
            </a:r>
            <a:r>
              <a:rPr lang="en-US" sz="2800" b="1" dirty="0"/>
              <a:t>	X	O</a:t>
            </a:r>
            <a:r>
              <a:rPr lang="en-US" sz="2800" b="1" baseline="-25000" dirty="0"/>
              <a:t>2</a:t>
            </a:r>
            <a:endParaRPr lang="id-ID" sz="2800" b="1" dirty="0"/>
          </a:p>
          <a:p>
            <a:r>
              <a:rPr lang="en-US" sz="2800" b="1" dirty="0" smtClean="0"/>
              <a:t>	R  </a:t>
            </a:r>
            <a:r>
              <a:rPr lang="en-US" sz="2800" b="1" dirty="0" smtClean="0">
                <a:sym typeface="Wingdings" panose="05000000000000000000" pitchFamily="2" charset="2"/>
              </a:rPr>
              <a:t>	</a:t>
            </a:r>
            <a:r>
              <a:rPr lang="en-US" sz="2800" b="1" dirty="0"/>
              <a:t>	O</a:t>
            </a:r>
            <a:r>
              <a:rPr lang="en-US" sz="2800" b="1" baseline="-25000" dirty="0"/>
              <a:t>3</a:t>
            </a:r>
            <a:r>
              <a:rPr lang="en-US" sz="2800" b="1" dirty="0"/>
              <a:t>		O</a:t>
            </a:r>
            <a:r>
              <a:rPr lang="en-US" sz="2800" b="1" baseline="-25000" dirty="0"/>
              <a:t>4</a:t>
            </a:r>
            <a:endParaRPr lang="id-ID" sz="2800" b="1" dirty="0"/>
          </a:p>
          <a:p>
            <a:r>
              <a:rPr lang="en-US" sz="2800" b="1" dirty="0" smtClean="0"/>
              <a:t>	R  </a:t>
            </a:r>
            <a:r>
              <a:rPr lang="en-US" sz="2800" b="1" dirty="0" smtClean="0">
                <a:sym typeface="Wingdings" panose="05000000000000000000" pitchFamily="2" charset="2"/>
              </a:rPr>
              <a:t>		</a:t>
            </a:r>
            <a:r>
              <a:rPr lang="en-US" sz="2800" b="1" dirty="0"/>
              <a:t>	X	O</a:t>
            </a:r>
            <a:r>
              <a:rPr lang="en-US" sz="2800" b="1" baseline="-25000" dirty="0"/>
              <a:t>5</a:t>
            </a:r>
            <a:endParaRPr lang="id-ID" sz="2800" b="1" dirty="0"/>
          </a:p>
          <a:p>
            <a:r>
              <a:rPr lang="en-US" sz="2800" b="1" dirty="0" smtClean="0"/>
              <a:t>	R  </a:t>
            </a:r>
            <a:r>
              <a:rPr lang="en-US" sz="2800" b="1" dirty="0" smtClean="0">
                <a:sym typeface="Wingdings" panose="05000000000000000000" pitchFamily="2" charset="2"/>
              </a:rPr>
              <a:t>		</a:t>
            </a:r>
            <a:r>
              <a:rPr lang="en-US" sz="2800" b="1" dirty="0"/>
              <a:t>		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6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9774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kelebihan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mempelajari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kombinasi</a:t>
            </a:r>
            <a:r>
              <a:rPr lang="en-US" sz="2800" b="1" dirty="0"/>
              <a:t> pre-testing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yang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meyakinkan</a:t>
            </a:r>
            <a:r>
              <a:rPr lang="en-US" sz="2800" b="1" dirty="0"/>
              <a:t> yang </a:t>
            </a:r>
            <a:r>
              <a:rPr lang="en-US" sz="2800" b="1" dirty="0" err="1"/>
              <a:t>dikenal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‘interaction effect’.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disadari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relative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mahal</a:t>
            </a:r>
            <a:r>
              <a:rPr lang="en-US" sz="2800" b="1" dirty="0"/>
              <a:t> </a:t>
            </a:r>
            <a:r>
              <a:rPr lang="en-US" sz="2800" b="1" dirty="0" err="1"/>
              <a:t>dibanding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31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228600"/>
            <a:ext cx="8153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3</a:t>
            </a:r>
            <a:r>
              <a:rPr lang="en-US" sz="3600" b="1" dirty="0" smtClean="0"/>
              <a:t>. Factorial </a:t>
            </a:r>
            <a:r>
              <a:rPr lang="en-US" sz="3600" b="1" dirty="0"/>
              <a:t>Design</a:t>
            </a:r>
            <a:endParaRPr lang="id-ID" sz="3600" b="1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Rancangan</a:t>
            </a:r>
            <a:r>
              <a:rPr lang="en-US" sz="2800" b="1" dirty="0" smtClean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mempelajari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2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yang </a:t>
            </a:r>
            <a:r>
              <a:rPr lang="en-US" sz="2800" b="1" dirty="0" err="1"/>
              <a:t>berbeda</a:t>
            </a:r>
            <a:r>
              <a:rPr lang="en-US" sz="2800" b="1" dirty="0"/>
              <a:t> yang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bersamaan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terpisah</a:t>
            </a:r>
            <a:r>
              <a:rPr lang="en-US" sz="2800" b="1" dirty="0"/>
              <a:t>.</a:t>
            </a:r>
            <a:endParaRPr lang="id-ID" sz="2800" b="1" dirty="0"/>
          </a:p>
          <a:p>
            <a:r>
              <a:rPr lang="en-US" sz="2800" b="1" dirty="0"/>
              <a:t> </a:t>
            </a:r>
            <a:endParaRPr lang="id-ID" sz="2800" b="1" dirty="0"/>
          </a:p>
          <a:p>
            <a:r>
              <a:rPr lang="en-US" sz="2800" b="1" dirty="0" smtClean="0"/>
              <a:t>	R</a:t>
            </a:r>
            <a:r>
              <a:rPr lang="en-US" sz="2800" b="1" dirty="0"/>
              <a:t>	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/>
              <a:t>	O</a:t>
            </a:r>
            <a:r>
              <a:rPr lang="en-US" sz="2800" b="1" baseline="-25000" dirty="0"/>
              <a:t>1</a:t>
            </a:r>
            <a:r>
              <a:rPr lang="en-US" sz="2800" b="1" dirty="0"/>
              <a:t>	X</a:t>
            </a:r>
            <a:r>
              <a:rPr lang="en-US" sz="2800" b="1" baseline="-25000" dirty="0"/>
              <a:t>1</a:t>
            </a:r>
            <a:r>
              <a:rPr lang="en-US" sz="2800" b="1" dirty="0"/>
              <a:t>+X</a:t>
            </a:r>
            <a:r>
              <a:rPr lang="en-US" sz="2800" b="1" baseline="-25000" dirty="0"/>
              <a:t>2</a:t>
            </a:r>
            <a:r>
              <a:rPr lang="en-US" sz="2800" b="1" dirty="0"/>
              <a:t>		O</a:t>
            </a:r>
            <a:r>
              <a:rPr lang="en-US" sz="2800" b="1" baseline="-25000" dirty="0"/>
              <a:t>2</a:t>
            </a:r>
            <a:endParaRPr lang="id-ID" sz="2800" b="1" dirty="0"/>
          </a:p>
          <a:p>
            <a:r>
              <a:rPr lang="en-US" sz="2800" b="1" dirty="0" smtClean="0"/>
              <a:t>	R</a:t>
            </a:r>
            <a:r>
              <a:rPr lang="en-US" sz="2800" b="1" dirty="0"/>
              <a:t>	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/>
              <a:t>	O</a:t>
            </a:r>
            <a:r>
              <a:rPr lang="en-US" sz="2800" b="1" baseline="-25000" dirty="0"/>
              <a:t>3	    </a:t>
            </a:r>
            <a:r>
              <a:rPr lang="en-US" sz="2800" b="1" dirty="0"/>
              <a:t>X</a:t>
            </a:r>
            <a:r>
              <a:rPr lang="en-US" sz="2800" b="1" baseline="-25000" dirty="0"/>
              <a:t>1</a:t>
            </a:r>
            <a:r>
              <a:rPr lang="en-US" sz="2800" b="1" dirty="0"/>
              <a:t>		O</a:t>
            </a:r>
            <a:r>
              <a:rPr lang="en-US" sz="2800" b="1" baseline="-25000" dirty="0"/>
              <a:t>4</a:t>
            </a:r>
            <a:endParaRPr lang="id-ID" sz="2800" b="1" dirty="0"/>
          </a:p>
          <a:p>
            <a:r>
              <a:rPr lang="en-US" sz="2800" b="1" dirty="0" smtClean="0"/>
              <a:t>	R</a:t>
            </a:r>
            <a:r>
              <a:rPr lang="en-US" sz="2800" b="1" dirty="0"/>
              <a:t>	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 smtClean="0"/>
              <a:t>	O</a:t>
            </a:r>
            <a:r>
              <a:rPr lang="en-US" sz="2800" b="1" baseline="-25000" dirty="0" smtClean="0"/>
              <a:t>5</a:t>
            </a:r>
            <a:r>
              <a:rPr lang="en-US" sz="2800" b="1" dirty="0"/>
              <a:t>	  X</a:t>
            </a:r>
            <a:r>
              <a:rPr lang="en-US" sz="2800" b="1" baseline="-25000" dirty="0"/>
              <a:t>2</a:t>
            </a:r>
            <a:r>
              <a:rPr lang="en-US" sz="2800" b="1" dirty="0"/>
              <a:t>		O</a:t>
            </a:r>
            <a:r>
              <a:rPr lang="en-US" sz="2800" b="1" baseline="-25000" dirty="0"/>
              <a:t>6</a:t>
            </a:r>
            <a:endParaRPr lang="id-ID" sz="2800" b="1" dirty="0"/>
          </a:p>
          <a:p>
            <a:r>
              <a:rPr lang="en-US" sz="2800" b="1" dirty="0" smtClean="0"/>
              <a:t>	R</a:t>
            </a:r>
            <a:r>
              <a:rPr lang="en-US" sz="2800" b="1" dirty="0"/>
              <a:t>	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 smtClean="0"/>
              <a:t>	O</a:t>
            </a:r>
            <a:r>
              <a:rPr lang="en-US" sz="2800" b="1" baseline="-25000" dirty="0" smtClean="0"/>
              <a:t>7</a:t>
            </a:r>
            <a:r>
              <a:rPr lang="en-US" sz="2800" b="1" dirty="0"/>
              <a:t>			O</a:t>
            </a:r>
            <a:r>
              <a:rPr lang="en-US" sz="2800" b="1" baseline="-25000" dirty="0"/>
              <a:t>8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1888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Perlakuan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variable X</a:t>
            </a:r>
            <a:r>
              <a:rPr lang="en-US" sz="3200" b="1" baseline="-25000" dirty="0"/>
              <a:t>1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X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factorial design </a:t>
            </a:r>
            <a:r>
              <a:rPr lang="en-US" sz="3200" b="1" dirty="0" err="1"/>
              <a:t>selalu</a:t>
            </a:r>
            <a:r>
              <a:rPr lang="en-US" sz="3200" b="1" dirty="0"/>
              <a:t> </a:t>
            </a:r>
            <a:r>
              <a:rPr lang="en-US" sz="3200" b="1" dirty="0" err="1"/>
              <a:t>diberikan</a:t>
            </a:r>
            <a:r>
              <a:rPr lang="en-US" sz="3200" b="1" dirty="0"/>
              <a:t> </a:t>
            </a:r>
            <a:r>
              <a:rPr lang="en-US" sz="3200" b="1" dirty="0" err="1"/>
              <a:t>secara</a:t>
            </a:r>
            <a:r>
              <a:rPr lang="en-US" sz="3200" b="1" dirty="0"/>
              <a:t> </a:t>
            </a:r>
            <a:r>
              <a:rPr lang="en-US" sz="3200" b="1" dirty="0" err="1"/>
              <a:t>kombinasi</a:t>
            </a:r>
            <a:r>
              <a:rPr lang="en-US" sz="3200" b="1" dirty="0"/>
              <a:t> yang </a:t>
            </a:r>
            <a:r>
              <a:rPr lang="en-US" sz="3200" b="1" dirty="0" err="1"/>
              <a:t>dikenal</a:t>
            </a:r>
            <a:r>
              <a:rPr lang="en-US" sz="3200" b="1" dirty="0"/>
              <a:t> </a:t>
            </a:r>
            <a:r>
              <a:rPr lang="en-US" sz="3200" b="1" dirty="0" err="1"/>
              <a:t>sebagai</a:t>
            </a:r>
            <a:r>
              <a:rPr lang="en-US" sz="3200" b="1" dirty="0"/>
              <a:t> ‘factorial’. 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err="1" smtClean="0"/>
              <a:t>Rancangan</a:t>
            </a:r>
            <a:r>
              <a:rPr lang="en-US" sz="3200" b="1" dirty="0" smtClean="0"/>
              <a:t> </a:t>
            </a:r>
            <a:r>
              <a:rPr lang="en-US" sz="3200" b="1" dirty="0" err="1"/>
              <a:t>ini</a:t>
            </a:r>
            <a:r>
              <a:rPr lang="en-US" sz="3200" b="1" dirty="0"/>
              <a:t> </a:t>
            </a:r>
            <a:r>
              <a:rPr lang="en-US" sz="3200" b="1" dirty="0" err="1"/>
              <a:t>memungkinkan</a:t>
            </a:r>
            <a:r>
              <a:rPr lang="en-US" sz="3200" b="1" dirty="0"/>
              <a:t> </a:t>
            </a:r>
            <a:r>
              <a:rPr lang="en-US" sz="3200" b="1" dirty="0" err="1"/>
              <a:t>kita</a:t>
            </a:r>
            <a:r>
              <a:rPr lang="en-US" sz="3200" b="1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mempelajari</a:t>
            </a:r>
            <a:r>
              <a:rPr lang="en-US" sz="3200" b="1" dirty="0"/>
              <a:t> </a:t>
            </a:r>
            <a:r>
              <a:rPr lang="en-US" sz="3200" b="1" dirty="0" err="1"/>
              <a:t>dampak</a:t>
            </a:r>
            <a:r>
              <a:rPr lang="en-US" sz="3200" b="1" dirty="0"/>
              <a:t> </a:t>
            </a:r>
            <a:r>
              <a:rPr lang="en-US" sz="3200" b="1" dirty="0" err="1"/>
              <a:t>pemberian</a:t>
            </a:r>
            <a:r>
              <a:rPr lang="en-US" sz="3200" b="1" dirty="0"/>
              <a:t> 2 </a:t>
            </a:r>
            <a:r>
              <a:rPr lang="en-US" sz="3200" b="1" dirty="0" err="1"/>
              <a:t>perlakuan</a:t>
            </a:r>
            <a:r>
              <a:rPr lang="en-US" sz="3200" b="1" dirty="0"/>
              <a:t> </a:t>
            </a:r>
            <a:r>
              <a:rPr lang="en-US" sz="3200" b="1" dirty="0" err="1"/>
              <a:t>sekaigus</a:t>
            </a:r>
            <a:r>
              <a:rPr lang="en-US" sz="3200" b="1" dirty="0"/>
              <a:t> </a:t>
            </a:r>
            <a:r>
              <a:rPr lang="en-US" sz="3200" b="1" dirty="0" err="1"/>
              <a:t>dibanding</a:t>
            </a:r>
            <a:r>
              <a:rPr lang="en-US" sz="3200" b="1" dirty="0"/>
              <a:t> </a:t>
            </a:r>
            <a:r>
              <a:rPr lang="en-US" sz="3200" b="1" dirty="0" err="1"/>
              <a:t>bila</a:t>
            </a:r>
            <a:r>
              <a:rPr lang="en-US" sz="3200" b="1" dirty="0"/>
              <a:t> </a:t>
            </a:r>
            <a:r>
              <a:rPr lang="en-US" sz="3200" b="1" dirty="0" err="1"/>
              <a:t>diberikan</a:t>
            </a:r>
            <a:r>
              <a:rPr lang="en-US" sz="3200" b="1" dirty="0"/>
              <a:t> </a:t>
            </a:r>
            <a:r>
              <a:rPr lang="en-US" sz="3200" b="1" dirty="0" err="1"/>
              <a:t>terpisah</a:t>
            </a:r>
            <a:r>
              <a:rPr lang="en-US" sz="3200" b="1" dirty="0"/>
              <a:t>.</a:t>
            </a:r>
            <a:endParaRPr lang="id-ID" sz="3200" b="1" dirty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620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4171"/>
            <a:ext cx="84001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mrpkan</a:t>
            </a:r>
            <a:r>
              <a:rPr lang="en-US" sz="2800" b="1" dirty="0" smtClean="0"/>
              <a:t> </a:t>
            </a:r>
            <a:r>
              <a:rPr lang="en-US" sz="2800" b="1" dirty="0" err="1"/>
              <a:t>strategi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 smtClean="0"/>
              <a:t>per?an</a:t>
            </a:r>
            <a:r>
              <a:rPr lang="en-US" sz="2800" b="1" dirty="0" smtClean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segala</a:t>
            </a:r>
            <a:r>
              <a:rPr lang="en-US" sz="2800" b="1" dirty="0"/>
              <a:t> </a:t>
            </a:r>
            <a:r>
              <a:rPr lang="en-US" sz="2800" b="1" dirty="0" err="1"/>
              <a:t>keterbatasan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dimiliki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/>
              <a:t>R</a:t>
            </a:r>
            <a:r>
              <a:rPr lang="en-US" sz="2800" b="1" dirty="0" err="1" smtClean="0"/>
              <a:t>ancangan</a:t>
            </a:r>
            <a:r>
              <a:rPr lang="en-US" sz="2800" b="1" dirty="0" smtClean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 smtClean="0"/>
              <a:t>pd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per?an</a:t>
            </a:r>
            <a:r>
              <a:rPr lang="en-US" sz="2800" b="1" dirty="0" smtClean="0"/>
              <a:t> &amp;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sumber-daya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tersedia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 smtClean="0"/>
              <a:t>per?an</a:t>
            </a:r>
            <a:r>
              <a:rPr lang="en-US" sz="2800" b="1" dirty="0" smtClean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 smtClean="0"/>
              <a:t>mrpkan</a:t>
            </a:r>
            <a:r>
              <a:rPr lang="en-US" sz="2800" b="1" dirty="0" smtClean="0"/>
              <a:t>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menguraikan</a:t>
            </a:r>
            <a:r>
              <a:rPr lang="en-US" sz="2800" b="1" dirty="0"/>
              <a:t> </a:t>
            </a:r>
            <a:r>
              <a:rPr lang="en-US" sz="2800" b="1" dirty="0" smtClean="0"/>
              <a:t>variable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dipelajari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Per?an</a:t>
            </a:r>
            <a:r>
              <a:rPr lang="en-US" sz="2800" b="1" dirty="0" smtClean="0"/>
              <a:t> &amp;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konsepsualisasi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3374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strategi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mencapai</a:t>
            </a:r>
            <a:r>
              <a:rPr lang="en-US" sz="2800" b="1" dirty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.  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Esensi</a:t>
            </a:r>
            <a:r>
              <a:rPr lang="en-US" sz="2800" b="1" dirty="0" smtClean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diajukan</a:t>
            </a:r>
            <a:r>
              <a:rPr lang="en-US" sz="2800" b="1" dirty="0"/>
              <a:t>.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pilihan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1193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dibagi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2 </a:t>
            </a:r>
            <a:r>
              <a:rPr lang="en-US" sz="2800" b="1" dirty="0" err="1" smtClean="0"/>
              <a:t>kelompok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kuantitatif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kualitatif</a:t>
            </a:r>
            <a:r>
              <a:rPr lang="en-US" sz="2800" b="1" dirty="0" smtClean="0"/>
              <a:t> </a:t>
            </a:r>
          </a:p>
          <a:p>
            <a:endParaRPr lang="en-US" sz="2800" b="1" smtClean="0"/>
          </a:p>
          <a:p>
            <a:r>
              <a:rPr lang="en-US" sz="2800" b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besaran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dampak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intervensi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perlakuan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kuantitatif</a:t>
            </a:r>
            <a:r>
              <a:rPr lang="en-US" sz="2800" b="1" dirty="0" smtClean="0"/>
              <a:t>. 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kejadian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fenomena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kualitatif</a:t>
            </a:r>
            <a:r>
              <a:rPr lang="en-US" sz="2800" b="1" dirty="0" smtClean="0"/>
              <a:t>. </a:t>
            </a:r>
            <a:endParaRPr lang="id-ID" sz="2800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38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60365"/>
              </p:ext>
            </p:extLst>
          </p:nvPr>
        </p:nvGraphicFramePr>
        <p:xfrm>
          <a:off x="301171" y="889575"/>
          <a:ext cx="8610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429"/>
                <a:gridCol w="44921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P.</a:t>
                      </a:r>
                      <a:r>
                        <a:rPr lang="en-US" sz="3600" baseline="0" dirty="0" smtClean="0"/>
                        <a:t> KUANTITATIF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P. KUALITATIF</a:t>
                      </a:r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UJI HIPOTESIS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AWAL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 PENELITIAN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TANGKAP &amp; TEMU MAKNA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  DATA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KONSEP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VARIABEL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KONSEP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TEMA, MOTIF, GENERAL’SI &amp; TAKSO’MI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PENGUKURAN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SISTEMATIS &amp; STANDARDISASI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PENGUKURAN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PERILAKU AD HOC, SPESIFIK THD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 TATANAN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DATA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ANGKA 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DATA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KATA, CITRA DARI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 DOKUMEN, OBS’I &amp; NASKAH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TEORI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KAUSAL &amp; DEDUKTIF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 KAUSAL A/ N-K &amp; INDUKTIF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PROS’R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 STD &amp; REPLIKASI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PROS’R TTT &amp; JARANG</a:t>
                      </a:r>
                      <a:r>
                        <a:rPr lang="en-US" sz="2400" b="1" baseline="0" dirty="0" smtClean="0"/>
                        <a:t> REP’SI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ANALISA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STAT, TABLE, BAGAN  HIPOTESIS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ANALISA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TEMA A/ GENE’SI DARI BUKTI A/ DATA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PENELITIAN KUANTITATIF VS P. KUALITATIF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01529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53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Esensi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diajukan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pilihan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besaran</a:t>
            </a:r>
            <a:r>
              <a:rPr lang="en-US" sz="2800" b="1" dirty="0"/>
              <a:t>, </a:t>
            </a:r>
            <a:r>
              <a:rPr lang="en-US" sz="2800" b="1" dirty="0" err="1"/>
              <a:t>tren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pola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masalah</a:t>
            </a:r>
            <a:r>
              <a:rPr lang="en-US" sz="2800" b="1" dirty="0"/>
              <a:t>, </a:t>
            </a:r>
            <a:r>
              <a:rPr lang="en-US" sz="2800" b="1" dirty="0" err="1"/>
              <a:t>hubungan</a:t>
            </a:r>
            <a:r>
              <a:rPr lang="en-US" sz="2800" b="1" dirty="0"/>
              <a:t> </a:t>
            </a:r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masalah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intervensi</a:t>
            </a:r>
            <a:r>
              <a:rPr lang="en-US" sz="2800" b="1" dirty="0"/>
              <a:t>/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. 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kejadian</a:t>
            </a:r>
            <a:r>
              <a:rPr lang="en-US" sz="2800" b="1" dirty="0"/>
              <a:t>, </a:t>
            </a:r>
            <a:r>
              <a:rPr lang="en-US" sz="2800" b="1" dirty="0" err="1"/>
              <a:t>fenomena</a:t>
            </a:r>
            <a:r>
              <a:rPr lang="en-US" sz="2800" b="1" dirty="0"/>
              <a:t>, </a:t>
            </a:r>
            <a:r>
              <a:rPr lang="en-US" sz="2800" b="1" dirty="0" err="1"/>
              <a:t>keadaan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sifat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masalah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kualitatif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687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penjelasan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menjelaskan</a:t>
            </a:r>
            <a:r>
              <a:rPr lang="en-US" sz="2800" b="1" dirty="0"/>
              <a:t> </a:t>
            </a:r>
            <a:r>
              <a:rPr lang="en-US" sz="2800" b="1" dirty="0" err="1"/>
              <a:t>siapa</a:t>
            </a:r>
            <a:r>
              <a:rPr lang="en-US" sz="2800" b="1" dirty="0"/>
              <a:t> </a:t>
            </a:r>
            <a:r>
              <a:rPr lang="en-US" sz="2800" b="1" dirty="0" err="1"/>
              <a:t>mendapat</a:t>
            </a:r>
            <a:r>
              <a:rPr lang="en-US" sz="2800" b="1" dirty="0"/>
              <a:t> </a:t>
            </a:r>
            <a:r>
              <a:rPr lang="en-US" sz="2800" b="1" dirty="0" err="1"/>
              <a:t>apa</a:t>
            </a:r>
            <a:r>
              <a:rPr lang="en-US" sz="2800" b="1" dirty="0"/>
              <a:t>, </a:t>
            </a:r>
            <a:r>
              <a:rPr lang="en-US" sz="2800" b="1" dirty="0" err="1"/>
              <a:t>berapa</a:t>
            </a:r>
            <a:r>
              <a:rPr lang="en-US" sz="2800" b="1" dirty="0"/>
              <a:t> lama, </a:t>
            </a:r>
            <a:r>
              <a:rPr lang="en-US" sz="2800" b="1" dirty="0" err="1"/>
              <a:t>apa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kapan</a:t>
            </a:r>
            <a:r>
              <a:rPr lang="en-US" sz="2800" b="1" dirty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caranya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Rincian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keinginan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dicapai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titik</a:t>
            </a:r>
            <a:r>
              <a:rPr lang="en-US" sz="2800" b="1" dirty="0"/>
              <a:t> </a:t>
            </a:r>
            <a:r>
              <a:rPr lang="en-US" sz="2800" b="1" dirty="0" err="1"/>
              <a:t>tolak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pemilihan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sifatnya</a:t>
            </a:r>
            <a:r>
              <a:rPr lang="en-US" sz="2800" b="1" dirty="0"/>
              <a:t> </a:t>
            </a:r>
            <a:r>
              <a:rPr lang="en-US" sz="2800" b="1" dirty="0" err="1"/>
              <a:t>deskriptif</a:t>
            </a:r>
            <a:r>
              <a:rPr lang="en-US" sz="2800" b="1" dirty="0"/>
              <a:t>: ‘</a:t>
            </a: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proporsi</a:t>
            </a:r>
            <a:r>
              <a:rPr lang="en-US" sz="2800" b="1" dirty="0"/>
              <a:t> </a:t>
            </a:r>
            <a:r>
              <a:rPr lang="en-US" sz="2800" b="1" dirty="0" err="1"/>
              <a:t>bayi</a:t>
            </a:r>
            <a:r>
              <a:rPr lang="en-US" sz="2800" b="1" dirty="0"/>
              <a:t> BBLR </a:t>
            </a:r>
            <a:r>
              <a:rPr lang="en-US" sz="2800" b="1" dirty="0" err="1"/>
              <a:t>menurut</a:t>
            </a:r>
            <a:r>
              <a:rPr lang="en-US" sz="2800" b="1" dirty="0"/>
              <a:t> status anemia </a:t>
            </a:r>
            <a:r>
              <a:rPr lang="en-US" sz="2800" b="1" dirty="0" err="1"/>
              <a:t>ibu</a:t>
            </a:r>
            <a:r>
              <a:rPr lang="en-US" sz="2800" b="1" dirty="0"/>
              <a:t> </a:t>
            </a:r>
            <a:r>
              <a:rPr lang="en-US" sz="2800" b="1" dirty="0" err="1"/>
              <a:t>hamil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trimester 2 di </a:t>
            </a:r>
            <a:r>
              <a:rPr lang="en-US" sz="2800" b="1" dirty="0" err="1"/>
              <a:t>daerah</a:t>
            </a:r>
            <a:r>
              <a:rPr lang="en-US" sz="2800" b="1" dirty="0"/>
              <a:t> </a:t>
            </a:r>
            <a:r>
              <a:rPr lang="en-US" sz="2800" b="1" dirty="0" err="1"/>
              <a:t>perdesaan</a:t>
            </a:r>
            <a:r>
              <a:rPr lang="en-US" sz="2800" b="1" dirty="0"/>
              <a:t>?’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86780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1690</Words>
  <Application>Microsoft Office PowerPoint</Application>
  <PresentationFormat>On-screen Show (4:3)</PresentationFormat>
  <Paragraphs>224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TEMU 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VII</dc:title>
  <dc:creator>Idrus</dc:creator>
  <cp:lastModifiedBy>DDP</cp:lastModifiedBy>
  <cp:revision>35</cp:revision>
  <dcterms:created xsi:type="dcterms:W3CDTF">2015-08-13T15:00:15Z</dcterms:created>
  <dcterms:modified xsi:type="dcterms:W3CDTF">2015-09-11T04:48:38Z</dcterms:modified>
</cp:coreProperties>
</file>