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7" r:id="rId19"/>
    <p:sldId id="278" r:id="rId20"/>
    <p:sldId id="279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0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3715-E109-4548-942C-A5D4137A47AE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1AF2F-8908-424E-93D7-0F5F6611C2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32548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3715-E109-4548-942C-A5D4137A47AE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1AF2F-8908-424E-93D7-0F5F6611C2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63522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3715-E109-4548-942C-A5D4137A47AE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1AF2F-8908-424E-93D7-0F5F6611C2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48050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3715-E109-4548-942C-A5D4137A47AE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1AF2F-8908-424E-93D7-0F5F6611C2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24100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3715-E109-4548-942C-A5D4137A47AE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1AF2F-8908-424E-93D7-0F5F6611C2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5672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3715-E109-4548-942C-A5D4137A47AE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1AF2F-8908-424E-93D7-0F5F6611C2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46606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3715-E109-4548-942C-A5D4137A47AE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1AF2F-8908-424E-93D7-0F5F6611C2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7272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3715-E109-4548-942C-A5D4137A47AE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1AF2F-8908-424E-93D7-0F5F6611C2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4820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3715-E109-4548-942C-A5D4137A47AE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1AF2F-8908-424E-93D7-0F5F6611C2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49567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3715-E109-4548-942C-A5D4137A47AE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1AF2F-8908-424E-93D7-0F5F6611C2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2335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3715-E109-4548-942C-A5D4137A47AE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1AF2F-8908-424E-93D7-0F5F6611C2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2300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53715-E109-4548-942C-A5D4137A47AE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1AF2F-8908-424E-93D7-0F5F6611C2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067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TEMU VII</a:t>
            </a:r>
            <a:endParaRPr lang="id-ID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EKSPERIMEN KUASI</a:t>
            </a:r>
            <a:endParaRPr lang="id-ID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30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3058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 smtClean="0"/>
              <a:t>g. Instrument</a:t>
            </a:r>
            <a:r>
              <a:rPr lang="en-US" sz="3200" b="1" dirty="0"/>
              <a:t>. </a:t>
            </a:r>
            <a:endParaRPr lang="en-US" sz="3200" b="1" dirty="0" smtClean="0"/>
          </a:p>
          <a:p>
            <a:pPr lvl="0"/>
            <a:endParaRPr lang="en-US" sz="2800" b="1" dirty="0"/>
          </a:p>
          <a:p>
            <a:pPr lvl="0"/>
            <a:r>
              <a:rPr lang="en-US" sz="2800" b="1" dirty="0" err="1" smtClean="0"/>
              <a:t>Bila</a:t>
            </a:r>
            <a:r>
              <a:rPr lang="en-US" sz="2800" b="1" dirty="0" smtClean="0"/>
              <a:t> </a:t>
            </a:r>
            <a:r>
              <a:rPr lang="en-US" sz="2800" b="1" dirty="0" err="1"/>
              <a:t>kita</a:t>
            </a:r>
            <a:r>
              <a:rPr lang="en-US" sz="2800" b="1" dirty="0"/>
              <a:t> </a:t>
            </a:r>
            <a:r>
              <a:rPr lang="en-US" sz="2800" b="1" dirty="0" err="1"/>
              <a:t>menggunakan</a:t>
            </a:r>
            <a:r>
              <a:rPr lang="en-US" sz="2800" b="1" dirty="0"/>
              <a:t> </a:t>
            </a:r>
            <a:r>
              <a:rPr lang="en-US" sz="2800" b="1" dirty="0" err="1"/>
              <a:t>alat</a:t>
            </a:r>
            <a:r>
              <a:rPr lang="en-US" sz="2800" b="1" dirty="0"/>
              <a:t> </a:t>
            </a:r>
            <a:r>
              <a:rPr lang="en-US" sz="2800" b="1" dirty="0" err="1"/>
              <a:t>pengukuran</a:t>
            </a:r>
            <a:r>
              <a:rPr lang="en-US" sz="2800" b="1" dirty="0"/>
              <a:t> yang </a:t>
            </a:r>
            <a:r>
              <a:rPr lang="en-US" sz="2800" b="1" dirty="0" err="1"/>
              <a:t>berbeda</a:t>
            </a:r>
            <a:r>
              <a:rPr lang="en-US" sz="2800" b="1" dirty="0"/>
              <a:t> </a:t>
            </a:r>
            <a:r>
              <a:rPr lang="en-US" sz="2800" b="1" dirty="0" err="1"/>
              <a:t>antara</a:t>
            </a:r>
            <a:r>
              <a:rPr lang="en-US" sz="2800" b="1" dirty="0"/>
              <a:t> </a:t>
            </a:r>
            <a:r>
              <a:rPr lang="en-US" sz="2800" b="1" dirty="0" err="1"/>
              <a:t>awal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akhir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</a:t>
            </a:r>
            <a:r>
              <a:rPr lang="en-US" sz="2800" b="1" dirty="0" err="1"/>
              <a:t>maka</a:t>
            </a:r>
            <a:r>
              <a:rPr lang="en-US" sz="2800" b="1" dirty="0"/>
              <a:t> </a:t>
            </a:r>
            <a:r>
              <a:rPr lang="en-US" sz="2800" b="1" dirty="0" err="1"/>
              <a:t>hasilnya</a:t>
            </a:r>
            <a:r>
              <a:rPr lang="en-US" sz="2800" b="1" dirty="0"/>
              <a:t> </a:t>
            </a:r>
            <a:r>
              <a:rPr lang="en-US" sz="2800" b="1" dirty="0" err="1"/>
              <a:t>belum</a:t>
            </a:r>
            <a:r>
              <a:rPr lang="en-US" sz="2800" b="1" dirty="0"/>
              <a:t> </a:t>
            </a:r>
            <a:r>
              <a:rPr lang="en-US" sz="2800" b="1" dirty="0" err="1"/>
              <a:t>tentu</a:t>
            </a:r>
            <a:r>
              <a:rPr lang="en-US" sz="2800" b="1" dirty="0"/>
              <a:t> </a:t>
            </a:r>
            <a:r>
              <a:rPr lang="en-US" sz="2800" b="1" dirty="0" err="1"/>
              <a:t>hanya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hanya</a:t>
            </a:r>
            <a:r>
              <a:rPr lang="en-US" sz="2800" b="1" dirty="0"/>
              <a:t> </a:t>
            </a:r>
            <a:r>
              <a:rPr lang="en-US" sz="2800" b="1" dirty="0" err="1"/>
              <a:t>disebabkan</a:t>
            </a:r>
            <a:r>
              <a:rPr lang="en-US" sz="2800" b="1" dirty="0"/>
              <a:t> </a:t>
            </a:r>
            <a:r>
              <a:rPr lang="en-US" sz="2800" b="1" dirty="0" err="1"/>
              <a:t>perlakuan</a:t>
            </a:r>
            <a:r>
              <a:rPr lang="en-US" sz="2800" b="1" dirty="0"/>
              <a:t> </a:t>
            </a:r>
            <a:r>
              <a:rPr lang="en-US" sz="2800" b="1" dirty="0" err="1"/>
              <a:t>tetapi</a:t>
            </a:r>
            <a:r>
              <a:rPr lang="en-US" sz="2800" b="1" dirty="0"/>
              <a:t> </a:t>
            </a:r>
            <a:r>
              <a:rPr lang="en-US" sz="2800" b="1" dirty="0" err="1"/>
              <a:t>mungkin</a:t>
            </a:r>
            <a:r>
              <a:rPr lang="en-US" sz="2800" b="1" dirty="0"/>
              <a:t> </a:t>
            </a:r>
            <a:r>
              <a:rPr lang="en-US" sz="2800" b="1" dirty="0" err="1"/>
              <a:t>karena</a:t>
            </a:r>
            <a:r>
              <a:rPr lang="en-US" sz="2800" b="1" dirty="0"/>
              <a:t> </a:t>
            </a:r>
            <a:r>
              <a:rPr lang="en-US" sz="2800" b="1" dirty="0" err="1"/>
              <a:t>penggunaan</a:t>
            </a:r>
            <a:r>
              <a:rPr lang="en-US" sz="2800" b="1" dirty="0"/>
              <a:t> </a:t>
            </a:r>
            <a:r>
              <a:rPr lang="en-US" sz="2800" b="1" dirty="0" err="1"/>
              <a:t>alat</a:t>
            </a:r>
            <a:r>
              <a:rPr lang="en-US" sz="2800" b="1" dirty="0"/>
              <a:t> yang </a:t>
            </a:r>
            <a:r>
              <a:rPr lang="en-US" sz="2800" b="1" dirty="0" err="1"/>
              <a:t>berbeda</a:t>
            </a:r>
            <a:r>
              <a:rPr lang="en-US" sz="2800" b="1" dirty="0"/>
              <a:t> </a:t>
            </a:r>
            <a:r>
              <a:rPr lang="en-US" sz="2800" b="1" dirty="0" err="1"/>
              <a:t>tersebut</a:t>
            </a:r>
            <a:r>
              <a:rPr lang="en-US" sz="2800" b="1" dirty="0"/>
              <a:t>.</a:t>
            </a:r>
            <a:endParaRPr lang="id-ID" sz="2800" b="1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1574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763000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 smtClean="0"/>
              <a:t>1. One </a:t>
            </a:r>
            <a:r>
              <a:rPr lang="en-US" sz="3200" b="1" dirty="0"/>
              <a:t>shot Case study</a:t>
            </a:r>
            <a:endParaRPr lang="id-ID" sz="3200" b="1" dirty="0"/>
          </a:p>
          <a:p>
            <a:endParaRPr lang="en-US" sz="2800" b="1" dirty="0" smtClean="0"/>
          </a:p>
          <a:p>
            <a:r>
              <a:rPr lang="en-US" sz="2800" b="1" dirty="0" smtClean="0"/>
              <a:t>R </a:t>
            </a:r>
            <a:r>
              <a:rPr lang="en-US" sz="2800" b="1" dirty="0" err="1"/>
              <a:t>ini</a:t>
            </a:r>
            <a:r>
              <a:rPr lang="en-US" sz="2800" b="1" dirty="0"/>
              <a:t> </a:t>
            </a:r>
            <a:r>
              <a:rPr lang="en-US" sz="2800" b="1" dirty="0" err="1"/>
              <a:t>dilakukan</a:t>
            </a:r>
            <a:r>
              <a:rPr lang="en-US" sz="2800" b="1" dirty="0"/>
              <a:t> </a:t>
            </a:r>
            <a:r>
              <a:rPr lang="en-US" sz="2800" b="1" dirty="0" err="1"/>
              <a:t>tanpa</a:t>
            </a:r>
            <a:r>
              <a:rPr lang="en-US" sz="2800" b="1" dirty="0"/>
              <a:t> </a:t>
            </a:r>
            <a:r>
              <a:rPr lang="en-US" sz="2800" b="1" dirty="0" err="1"/>
              <a:t>adanya</a:t>
            </a:r>
            <a:r>
              <a:rPr lang="en-US" sz="2800" b="1" dirty="0"/>
              <a:t> data </a:t>
            </a:r>
            <a:r>
              <a:rPr lang="en-US" sz="2800" b="1" dirty="0" err="1"/>
              <a:t>dasar</a:t>
            </a:r>
            <a:r>
              <a:rPr lang="en-US" sz="2800" b="1" dirty="0"/>
              <a:t> </a:t>
            </a:r>
            <a:r>
              <a:rPr lang="en-US" sz="2800" b="1" dirty="0" err="1" smtClean="0"/>
              <a:t>sbg</a:t>
            </a:r>
            <a:r>
              <a:rPr lang="en-US" sz="2800" b="1" dirty="0" smtClean="0"/>
              <a:t> </a:t>
            </a:r>
            <a:r>
              <a:rPr lang="en-US" sz="2800" b="1" dirty="0" err="1"/>
              <a:t>pembanding</a:t>
            </a:r>
            <a:r>
              <a:rPr lang="en-US" sz="2800" b="1" dirty="0"/>
              <a:t> </a:t>
            </a:r>
            <a:r>
              <a:rPr lang="en-US" sz="2800" b="1" dirty="0" err="1" smtClean="0"/>
              <a:t>utk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ukur</a:t>
            </a:r>
            <a:r>
              <a:rPr lang="en-US" sz="2800" b="1" dirty="0" smtClean="0"/>
              <a:t> </a:t>
            </a:r>
            <a:r>
              <a:rPr lang="en-US" sz="2800" b="1" dirty="0" err="1"/>
              <a:t>dampak</a:t>
            </a:r>
            <a:r>
              <a:rPr lang="en-US" sz="2800" b="1" dirty="0"/>
              <a:t> </a:t>
            </a:r>
            <a:r>
              <a:rPr lang="en-US" sz="2800" b="1" dirty="0" err="1"/>
              <a:t>pemberian</a:t>
            </a:r>
            <a:r>
              <a:rPr lang="en-US" sz="2800" b="1" dirty="0"/>
              <a:t> </a:t>
            </a:r>
            <a:r>
              <a:rPr lang="en-US" sz="2800" b="1" dirty="0" err="1"/>
              <a:t>perlakuan</a:t>
            </a:r>
            <a:r>
              <a:rPr lang="en-US" sz="2800" b="1" dirty="0"/>
              <a:t>. </a:t>
            </a:r>
            <a:endParaRPr lang="id-ID" sz="2800" b="1" dirty="0"/>
          </a:p>
          <a:p>
            <a:endParaRPr lang="en-US" sz="2800" b="1" dirty="0" smtClean="0"/>
          </a:p>
          <a:p>
            <a:r>
              <a:rPr lang="en-US" sz="2800" b="1" dirty="0"/>
              <a:t>	</a:t>
            </a:r>
            <a:r>
              <a:rPr lang="en-US" sz="2800" b="1" dirty="0" smtClean="0"/>
              <a:t>	X</a:t>
            </a:r>
            <a:r>
              <a:rPr lang="en-US" sz="2800" b="1" dirty="0"/>
              <a:t>	</a:t>
            </a:r>
            <a:r>
              <a:rPr lang="en-US" sz="2800" b="1" dirty="0" smtClean="0"/>
              <a:t>O</a:t>
            </a:r>
          </a:p>
          <a:p>
            <a:endParaRPr lang="id-ID" sz="2800" b="1" dirty="0"/>
          </a:p>
          <a:p>
            <a:r>
              <a:rPr lang="en-US" sz="2800" b="1" dirty="0"/>
              <a:t>K</a:t>
            </a:r>
            <a:r>
              <a:rPr lang="en-US" sz="2800" b="1" dirty="0" smtClean="0"/>
              <a:t>ita </a:t>
            </a:r>
            <a:r>
              <a:rPr lang="en-US" sz="2800" b="1" dirty="0" err="1" smtClean="0"/>
              <a:t>berikan</a:t>
            </a:r>
            <a:r>
              <a:rPr lang="en-US" sz="2800" b="1" dirty="0" smtClean="0"/>
              <a:t> </a:t>
            </a:r>
            <a:r>
              <a:rPr lang="en-US" sz="2800" b="1" dirty="0" err="1"/>
              <a:t>penyuluhan</a:t>
            </a:r>
            <a:r>
              <a:rPr lang="en-US" sz="2800" b="1" dirty="0"/>
              <a:t> </a:t>
            </a:r>
            <a:r>
              <a:rPr lang="en-US" sz="2800" b="1" dirty="0" err="1"/>
              <a:t>gizi</a:t>
            </a:r>
            <a:r>
              <a:rPr lang="en-US" sz="2800" b="1" dirty="0"/>
              <a:t> </a:t>
            </a:r>
            <a:r>
              <a:rPr lang="en-US" sz="2800" b="1" dirty="0" err="1" smtClean="0"/>
              <a:t>kpd</a:t>
            </a:r>
            <a:r>
              <a:rPr lang="en-US" sz="2800" b="1" dirty="0" smtClean="0"/>
              <a:t> </a:t>
            </a:r>
            <a:r>
              <a:rPr lang="en-US" sz="2800" b="1" dirty="0" err="1"/>
              <a:t>anak</a:t>
            </a:r>
            <a:r>
              <a:rPr lang="en-US" sz="2800" b="1" dirty="0"/>
              <a:t> </a:t>
            </a:r>
            <a:r>
              <a:rPr lang="en-US" sz="2800" b="1" dirty="0" smtClean="0"/>
              <a:t>SD </a:t>
            </a:r>
            <a:r>
              <a:rPr lang="en-US" sz="2800" b="1" dirty="0" err="1"/>
              <a:t>Kelas</a:t>
            </a:r>
            <a:r>
              <a:rPr lang="en-US" sz="2800" b="1" dirty="0"/>
              <a:t> </a:t>
            </a:r>
            <a:r>
              <a:rPr lang="en-US" sz="2800" b="1" dirty="0" err="1"/>
              <a:t>Empat</a:t>
            </a:r>
            <a:r>
              <a:rPr lang="en-US" sz="2800" b="1" dirty="0"/>
              <a:t> </a:t>
            </a:r>
            <a:r>
              <a:rPr lang="en-US" sz="2800" b="1" dirty="0" err="1"/>
              <a:t>selama</a:t>
            </a:r>
            <a:r>
              <a:rPr lang="en-US" sz="2800" b="1" dirty="0"/>
              <a:t> 2 jam. </a:t>
            </a:r>
            <a:r>
              <a:rPr lang="en-US" sz="2800" b="1" dirty="0" err="1"/>
              <a:t>Diakhir</a:t>
            </a:r>
            <a:r>
              <a:rPr lang="en-US" sz="2800" b="1" dirty="0"/>
              <a:t> jam </a:t>
            </a:r>
            <a:r>
              <a:rPr lang="en-US" sz="2800" b="1" dirty="0" err="1"/>
              <a:t>pelajaran</a:t>
            </a:r>
            <a:r>
              <a:rPr lang="en-US" sz="2800" b="1" dirty="0"/>
              <a:t> </a:t>
            </a:r>
            <a:r>
              <a:rPr lang="en-US" sz="2800" b="1" dirty="0" smtClean="0"/>
              <a:t>murid</a:t>
            </a:r>
            <a:r>
              <a:rPr lang="en-US" sz="2800" b="1" baseline="30000" dirty="0" smtClean="0"/>
              <a:t>2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diminta</a:t>
            </a:r>
            <a:r>
              <a:rPr lang="en-US" sz="2800" b="1" dirty="0" smtClean="0"/>
              <a:t> </a:t>
            </a:r>
            <a:r>
              <a:rPr lang="en-US" sz="2800" b="1" dirty="0" err="1"/>
              <a:t>menjawab</a:t>
            </a:r>
            <a:r>
              <a:rPr lang="en-US" sz="2800" b="1" dirty="0"/>
              <a:t> </a:t>
            </a:r>
            <a:r>
              <a:rPr lang="en-US" sz="2800" b="1" dirty="0" err="1" smtClean="0"/>
              <a:t>per?an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sdh</a:t>
            </a:r>
            <a:r>
              <a:rPr lang="en-US" sz="2800" b="1" dirty="0" smtClean="0"/>
              <a:t> </a:t>
            </a:r>
            <a:r>
              <a:rPr lang="en-US" sz="2800" b="1" dirty="0" err="1"/>
              <a:t>disiapkan</a:t>
            </a:r>
            <a:r>
              <a:rPr lang="en-US" sz="2800" b="1" dirty="0"/>
              <a:t>. </a:t>
            </a:r>
            <a:r>
              <a:rPr lang="en-US" sz="2800" b="1" dirty="0" err="1"/>
              <a:t>Maka</a:t>
            </a:r>
            <a:r>
              <a:rPr lang="en-US" sz="2800" b="1" dirty="0"/>
              <a:t> </a:t>
            </a:r>
            <a:r>
              <a:rPr lang="en-US" sz="2800" b="1" dirty="0" err="1"/>
              <a:t>jawaban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murid</a:t>
            </a:r>
            <a:r>
              <a:rPr lang="en-US" sz="2800" b="1" baseline="30000" dirty="0" smtClean="0"/>
              <a:t>2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belum</a:t>
            </a:r>
            <a:r>
              <a:rPr lang="en-US" sz="2800" b="1" dirty="0" smtClean="0"/>
              <a:t> </a:t>
            </a:r>
            <a:r>
              <a:rPr lang="en-US" sz="2800" b="1" dirty="0" err="1"/>
              <a:t>tentu</a:t>
            </a:r>
            <a:r>
              <a:rPr lang="en-US" sz="2800" b="1" dirty="0"/>
              <a:t> </a:t>
            </a:r>
            <a:r>
              <a:rPr lang="en-US" sz="2800" b="1" dirty="0" err="1" smtClean="0"/>
              <a:t>hasil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penyuluhan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krn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/>
              <a:t>bisa</a:t>
            </a:r>
            <a:r>
              <a:rPr lang="en-US" sz="2800" b="1" dirty="0"/>
              <a:t> </a:t>
            </a:r>
            <a:r>
              <a:rPr lang="en-US" sz="2800" b="1" dirty="0" err="1" smtClean="0"/>
              <a:t>bandingkan</a:t>
            </a:r>
            <a:r>
              <a:rPr lang="en-US" sz="2800" b="1" dirty="0" smtClean="0"/>
              <a:t> </a:t>
            </a:r>
            <a:r>
              <a:rPr lang="en-US" sz="2800" b="1" dirty="0" err="1"/>
              <a:t>hasilnya</a:t>
            </a:r>
            <a:r>
              <a:rPr lang="en-US" sz="2800" b="1" dirty="0"/>
              <a:t> </a:t>
            </a:r>
            <a:r>
              <a:rPr lang="en-US" sz="2800" b="1" dirty="0" err="1"/>
              <a:t>tanpa</a:t>
            </a:r>
            <a:r>
              <a:rPr lang="en-US" sz="2800" b="1" dirty="0"/>
              <a:t> </a:t>
            </a:r>
            <a:r>
              <a:rPr lang="en-US" sz="2800" b="1" dirty="0" err="1"/>
              <a:t>adanya</a:t>
            </a:r>
            <a:r>
              <a:rPr lang="en-US" sz="2800" b="1" dirty="0"/>
              <a:t> </a:t>
            </a:r>
            <a:r>
              <a:rPr lang="en-US" sz="2800" b="1" dirty="0" err="1"/>
              <a:t>kelompok</a:t>
            </a:r>
            <a:r>
              <a:rPr lang="en-US" sz="2800" b="1" dirty="0"/>
              <a:t> </a:t>
            </a:r>
            <a:r>
              <a:rPr lang="en-US" sz="2800" b="1" dirty="0" err="1"/>
              <a:t>kontrol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err="1" smtClean="0"/>
              <a:t>Rancangan</a:t>
            </a:r>
            <a:r>
              <a:rPr lang="en-US" sz="2800" b="1" dirty="0" smtClean="0"/>
              <a:t> </a:t>
            </a:r>
            <a:r>
              <a:rPr lang="en-US" sz="2800" b="1" dirty="0" err="1"/>
              <a:t>ini</a:t>
            </a:r>
            <a:r>
              <a:rPr lang="en-US" sz="2800" b="1" dirty="0"/>
              <a:t> </a:t>
            </a:r>
            <a:r>
              <a:rPr lang="en-US" sz="2800" b="1" dirty="0" err="1"/>
              <a:t>sangat</a:t>
            </a:r>
            <a:r>
              <a:rPr lang="en-US" sz="2800" b="1" dirty="0"/>
              <a:t> </a:t>
            </a:r>
            <a:r>
              <a:rPr lang="en-US" sz="2800" b="1" dirty="0" err="1"/>
              <a:t>dianjurkan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i="1" u="sng" dirty="0" err="1"/>
              <a:t>tidak</a:t>
            </a:r>
            <a:r>
              <a:rPr lang="en-US" sz="2800" b="1" i="1" u="sng" dirty="0"/>
              <a:t> </a:t>
            </a:r>
            <a:r>
              <a:rPr lang="en-US" sz="2800" b="1" i="1" u="sng" dirty="0" err="1"/>
              <a:t>digunakan</a:t>
            </a:r>
            <a:r>
              <a:rPr lang="en-US" sz="2800" b="1" i="1" u="sng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.</a:t>
            </a:r>
            <a:endParaRPr lang="id-ID" sz="2800" b="1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722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2296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 smtClean="0"/>
              <a:t>b. The </a:t>
            </a:r>
            <a:r>
              <a:rPr lang="en-US" sz="3200" b="1" dirty="0"/>
              <a:t>static comparison </a:t>
            </a:r>
            <a:r>
              <a:rPr lang="en-US" sz="3200" b="1" dirty="0" smtClean="0"/>
              <a:t>group</a:t>
            </a:r>
          </a:p>
          <a:p>
            <a:pPr lvl="0"/>
            <a:endParaRPr lang="id-ID" sz="3200" b="1" dirty="0"/>
          </a:p>
          <a:p>
            <a:r>
              <a:rPr lang="en-US" sz="2800" b="1" dirty="0" err="1"/>
              <a:t>Rancangan</a:t>
            </a:r>
            <a:r>
              <a:rPr lang="en-US" sz="2800" b="1" dirty="0"/>
              <a:t> </a:t>
            </a:r>
            <a:r>
              <a:rPr lang="en-US" sz="2800" b="1" dirty="0" err="1"/>
              <a:t>ini</a:t>
            </a:r>
            <a:r>
              <a:rPr lang="en-US" sz="2800" b="1" dirty="0"/>
              <a:t> </a:t>
            </a:r>
            <a:r>
              <a:rPr lang="en-US" sz="2800" b="1" dirty="0" err="1"/>
              <a:t>mirip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yang </a:t>
            </a:r>
            <a:r>
              <a:rPr lang="en-US" sz="2800" b="1" dirty="0" err="1"/>
              <a:t>diatas</a:t>
            </a:r>
            <a:r>
              <a:rPr lang="en-US" sz="2800" b="1" dirty="0"/>
              <a:t> </a:t>
            </a:r>
            <a:r>
              <a:rPr lang="en-US" sz="2800" b="1" dirty="0" err="1"/>
              <a:t>namun</a:t>
            </a:r>
            <a:r>
              <a:rPr lang="en-US" sz="2800" b="1" dirty="0"/>
              <a:t> </a:t>
            </a:r>
            <a:r>
              <a:rPr lang="en-US" sz="2800" b="1" dirty="0" err="1"/>
              <a:t>ada</a:t>
            </a:r>
            <a:r>
              <a:rPr lang="en-US" sz="2800" b="1" dirty="0"/>
              <a:t> </a:t>
            </a:r>
            <a:r>
              <a:rPr lang="en-US" sz="2800" b="1" dirty="0" err="1"/>
              <a:t>tambahan</a:t>
            </a:r>
            <a:r>
              <a:rPr lang="en-US" sz="2800" b="1" dirty="0"/>
              <a:t> </a:t>
            </a:r>
            <a:r>
              <a:rPr lang="en-US" sz="2800" b="1" dirty="0" err="1"/>
              <a:t>kelompok</a:t>
            </a:r>
            <a:r>
              <a:rPr lang="en-US" sz="2800" b="1" dirty="0"/>
              <a:t> control </a:t>
            </a:r>
            <a:r>
              <a:rPr lang="en-US" sz="2800" b="1" dirty="0" err="1"/>
              <a:t>diakhir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. </a:t>
            </a:r>
            <a:r>
              <a:rPr lang="en-US" sz="2800" b="1" dirty="0" err="1"/>
              <a:t>Perhatikan</a:t>
            </a:r>
            <a:r>
              <a:rPr lang="en-US" sz="2800" b="1" dirty="0"/>
              <a:t> </a:t>
            </a:r>
            <a:r>
              <a:rPr lang="en-US" sz="2800" b="1" dirty="0" err="1"/>
              <a:t>bahwa</a:t>
            </a:r>
            <a:r>
              <a:rPr lang="en-US" sz="2800" b="1" dirty="0"/>
              <a:t> </a:t>
            </a:r>
            <a:r>
              <a:rPr lang="en-US" sz="2800" b="1" dirty="0" err="1"/>
              <a:t>bahwa</a:t>
            </a:r>
            <a:r>
              <a:rPr lang="en-US" sz="2800" b="1" dirty="0"/>
              <a:t> </a:t>
            </a:r>
            <a:r>
              <a:rPr lang="en-US" sz="2800" b="1" dirty="0" err="1"/>
              <a:t>garis</a:t>
            </a:r>
            <a:r>
              <a:rPr lang="en-US" sz="2800" b="1" dirty="0"/>
              <a:t> </a:t>
            </a:r>
            <a:r>
              <a:rPr lang="en-US" sz="2800" b="1" dirty="0" err="1"/>
              <a:t>pembatas</a:t>
            </a:r>
            <a:r>
              <a:rPr lang="en-US" sz="2800" b="1" dirty="0"/>
              <a:t> </a:t>
            </a:r>
            <a:r>
              <a:rPr lang="en-US" sz="2800" b="1" dirty="0" err="1"/>
              <a:t>terputus-putus</a:t>
            </a:r>
            <a:r>
              <a:rPr lang="en-US" sz="2800" b="1" dirty="0"/>
              <a:t> </a:t>
            </a:r>
            <a:r>
              <a:rPr lang="en-US" sz="2800" b="1" dirty="0" err="1"/>
              <a:t>menandakan</a:t>
            </a:r>
            <a:r>
              <a:rPr lang="en-US" sz="2800" b="1" dirty="0"/>
              <a:t> </a:t>
            </a:r>
            <a:r>
              <a:rPr lang="en-US" sz="2800" b="1" dirty="0" err="1"/>
              <a:t>bahwa</a:t>
            </a:r>
            <a:r>
              <a:rPr lang="en-US" sz="2800" b="1" dirty="0"/>
              <a:t> </a:t>
            </a:r>
            <a:r>
              <a:rPr lang="en-US" sz="2800" b="1" dirty="0" err="1"/>
              <a:t>kedua</a:t>
            </a:r>
            <a:r>
              <a:rPr lang="en-US" sz="2800" b="1" dirty="0"/>
              <a:t> </a:t>
            </a:r>
            <a:r>
              <a:rPr lang="en-US" sz="2800" b="1" dirty="0" err="1"/>
              <a:t>kelompok</a:t>
            </a:r>
            <a:r>
              <a:rPr lang="en-US" sz="2800" b="1" dirty="0"/>
              <a:t> non-equivalent </a:t>
            </a:r>
            <a:r>
              <a:rPr lang="en-US" sz="2800" b="1" dirty="0" err="1"/>
              <a:t>atau</a:t>
            </a:r>
            <a:r>
              <a:rPr lang="en-US" sz="2800" b="1" dirty="0"/>
              <a:t> </a:t>
            </a:r>
            <a:r>
              <a:rPr lang="en-US" sz="2800" b="1" dirty="0" err="1"/>
              <a:t>dipilih</a:t>
            </a:r>
            <a:r>
              <a:rPr lang="en-US" sz="2800" b="1" dirty="0"/>
              <a:t> </a:t>
            </a:r>
            <a:r>
              <a:rPr lang="en-US" sz="2800" b="1" dirty="0" err="1"/>
              <a:t>tanpa</a:t>
            </a:r>
            <a:r>
              <a:rPr lang="en-US" sz="2800" b="1" dirty="0"/>
              <a:t> </a:t>
            </a:r>
            <a:r>
              <a:rPr lang="en-US" sz="2800" b="1" dirty="0" err="1"/>
              <a:t>melalui</a:t>
            </a:r>
            <a:r>
              <a:rPr lang="en-US" sz="2800" b="1" dirty="0"/>
              <a:t> proses </a:t>
            </a:r>
            <a:r>
              <a:rPr lang="en-US" sz="2800" b="1" dirty="0" err="1"/>
              <a:t>randomisasi</a:t>
            </a:r>
            <a:r>
              <a:rPr lang="en-US" sz="2800" b="1" dirty="0"/>
              <a:t>.</a:t>
            </a:r>
            <a:endParaRPr lang="id-ID" sz="2800" b="1" dirty="0"/>
          </a:p>
          <a:p>
            <a:endParaRPr lang="en-US" sz="2800" b="1" dirty="0" smtClean="0"/>
          </a:p>
          <a:p>
            <a:r>
              <a:rPr lang="en-US" sz="2800" b="1" dirty="0"/>
              <a:t>	</a:t>
            </a:r>
            <a:r>
              <a:rPr lang="en-US" sz="2800" b="1" dirty="0" smtClean="0"/>
              <a:t>Group </a:t>
            </a:r>
            <a:r>
              <a:rPr lang="en-US" sz="2800" b="1" dirty="0"/>
              <a:t>1	X	O</a:t>
            </a:r>
            <a:r>
              <a:rPr lang="en-US" sz="2800" b="1" baseline="-25000" dirty="0"/>
              <a:t>1</a:t>
            </a:r>
            <a:endParaRPr lang="id-ID" sz="2800" b="1" dirty="0"/>
          </a:p>
          <a:p>
            <a:r>
              <a:rPr lang="en-US" sz="2800" b="1" dirty="0" smtClean="0"/>
              <a:t>	------------------------------------</a:t>
            </a:r>
            <a:endParaRPr lang="id-ID" sz="2800" b="1" dirty="0"/>
          </a:p>
          <a:p>
            <a:r>
              <a:rPr lang="en-US" sz="2800" b="1" dirty="0" smtClean="0"/>
              <a:t>	Group </a:t>
            </a:r>
            <a:r>
              <a:rPr lang="en-US" sz="2800" b="1" dirty="0"/>
              <a:t>2		O</a:t>
            </a:r>
            <a:r>
              <a:rPr lang="en-US" sz="2800" b="1" baseline="-25000" dirty="0"/>
              <a:t>2</a:t>
            </a:r>
            <a:endParaRPr lang="id-ID" sz="2800" b="1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4021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6868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Misalnya</a:t>
            </a:r>
            <a:r>
              <a:rPr lang="en-US" sz="2800" b="1" dirty="0"/>
              <a:t>,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mulanya</a:t>
            </a:r>
            <a:r>
              <a:rPr lang="en-US" sz="2800" b="1" dirty="0"/>
              <a:t> </a:t>
            </a:r>
            <a:r>
              <a:rPr lang="en-US" sz="2800" b="1" dirty="0" err="1"/>
              <a:t>kita</a:t>
            </a:r>
            <a:r>
              <a:rPr lang="en-US" sz="2800" b="1" dirty="0"/>
              <a:t> </a:t>
            </a:r>
            <a:r>
              <a:rPr lang="en-US" sz="2800" b="1" dirty="0" err="1"/>
              <a:t>menggunakan</a:t>
            </a:r>
            <a:r>
              <a:rPr lang="en-US" sz="2800" b="1" dirty="0"/>
              <a:t> </a:t>
            </a:r>
            <a:r>
              <a:rPr lang="en-US" sz="2800" b="1" dirty="0" err="1"/>
              <a:t>rancangan</a:t>
            </a:r>
            <a:r>
              <a:rPr lang="en-US" sz="2800" b="1" dirty="0"/>
              <a:t> ‘One shot case study’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ada</a:t>
            </a:r>
            <a:r>
              <a:rPr lang="en-US" sz="2800" b="1" dirty="0"/>
              <a:t> yang </a:t>
            </a:r>
            <a:r>
              <a:rPr lang="en-US" sz="2800" b="1" dirty="0" err="1"/>
              <a:t>menegur</a:t>
            </a:r>
            <a:r>
              <a:rPr lang="en-US" sz="2800" b="1" dirty="0"/>
              <a:t> </a:t>
            </a:r>
            <a:r>
              <a:rPr lang="en-US" sz="2800" b="1" dirty="0" err="1"/>
              <a:t>kita</a:t>
            </a:r>
            <a:r>
              <a:rPr lang="en-US" sz="2800" b="1" dirty="0"/>
              <a:t> </a:t>
            </a:r>
            <a:r>
              <a:rPr lang="en-US" sz="2800" b="1" dirty="0" err="1"/>
              <a:t>bahwa</a:t>
            </a:r>
            <a:r>
              <a:rPr lang="en-US" sz="2800" b="1" dirty="0"/>
              <a:t> </a:t>
            </a:r>
            <a:r>
              <a:rPr lang="en-US" sz="2800" b="1" dirty="0" err="1"/>
              <a:t>kita</a:t>
            </a:r>
            <a:r>
              <a:rPr lang="en-US" sz="2800" b="1" dirty="0"/>
              <a:t> </a:t>
            </a:r>
            <a:r>
              <a:rPr lang="en-US" sz="2800" b="1" dirty="0" err="1"/>
              <a:t>harus</a:t>
            </a:r>
            <a:r>
              <a:rPr lang="en-US" sz="2800" b="1" dirty="0"/>
              <a:t> </a:t>
            </a:r>
            <a:r>
              <a:rPr lang="en-US" sz="2800" b="1" dirty="0" err="1"/>
              <a:t>mempunyai</a:t>
            </a:r>
            <a:r>
              <a:rPr lang="en-US" sz="2800" b="1" dirty="0"/>
              <a:t> </a:t>
            </a:r>
            <a:r>
              <a:rPr lang="en-US" sz="2800" b="1" dirty="0" err="1"/>
              <a:t>kelompok</a:t>
            </a:r>
            <a:r>
              <a:rPr lang="en-US" sz="2800" b="1" dirty="0"/>
              <a:t> control </a:t>
            </a:r>
            <a:r>
              <a:rPr lang="en-US" sz="2800" b="1" dirty="0" err="1"/>
              <a:t>diakhir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err="1" smtClean="0"/>
              <a:t>Dengan</a:t>
            </a:r>
            <a:r>
              <a:rPr lang="en-US" sz="2800" b="1" dirty="0" smtClean="0"/>
              <a:t> </a:t>
            </a:r>
            <a:r>
              <a:rPr lang="en-US" sz="2800" b="1" dirty="0" err="1"/>
              <a:t>menggunakan</a:t>
            </a:r>
            <a:r>
              <a:rPr lang="en-US" sz="2800" b="1" dirty="0"/>
              <a:t> </a:t>
            </a:r>
            <a:r>
              <a:rPr lang="en-US" sz="2800" b="1" dirty="0" err="1"/>
              <a:t>rancangan</a:t>
            </a:r>
            <a:r>
              <a:rPr lang="en-US" sz="2800" b="1" dirty="0"/>
              <a:t> </a:t>
            </a:r>
            <a:r>
              <a:rPr lang="en-US" sz="2800" b="1" dirty="0" err="1"/>
              <a:t>ini</a:t>
            </a:r>
            <a:r>
              <a:rPr lang="en-US" sz="2800" b="1" dirty="0"/>
              <a:t> </a:t>
            </a:r>
            <a:r>
              <a:rPr lang="en-US" sz="2800" b="1" dirty="0" err="1"/>
              <a:t>kita</a:t>
            </a:r>
            <a:r>
              <a:rPr lang="en-US" sz="2800" b="1" dirty="0"/>
              <a:t> </a:t>
            </a:r>
            <a:r>
              <a:rPr lang="en-US" sz="2800" b="1" dirty="0" err="1"/>
              <a:t>masih</a:t>
            </a:r>
            <a:r>
              <a:rPr lang="en-US" sz="2800" b="1" dirty="0"/>
              <a:t> </a:t>
            </a:r>
            <a:r>
              <a:rPr lang="en-US" sz="2800" b="1" dirty="0" err="1"/>
              <a:t>bisa</a:t>
            </a:r>
            <a:r>
              <a:rPr lang="en-US" sz="2800" b="1" dirty="0"/>
              <a:t> </a:t>
            </a:r>
            <a:r>
              <a:rPr lang="en-US" sz="2800" b="1" dirty="0" err="1"/>
              <a:t>mengatakan</a:t>
            </a:r>
            <a:r>
              <a:rPr lang="en-US" sz="2800" b="1" dirty="0"/>
              <a:t> </a:t>
            </a:r>
            <a:r>
              <a:rPr lang="en-US" sz="2800" b="1" dirty="0" err="1"/>
              <a:t>bahwa</a:t>
            </a:r>
            <a:r>
              <a:rPr lang="en-US" sz="2800" b="1" dirty="0"/>
              <a:t> </a:t>
            </a:r>
            <a:r>
              <a:rPr lang="en-US" sz="2800" b="1" dirty="0" err="1"/>
              <a:t>perlakuan</a:t>
            </a:r>
            <a:r>
              <a:rPr lang="en-US" sz="2800" b="1" dirty="0"/>
              <a:t> yang </a:t>
            </a:r>
            <a:r>
              <a:rPr lang="en-US" sz="2800" b="1" dirty="0" err="1"/>
              <a:t>diberikan</a:t>
            </a:r>
            <a:r>
              <a:rPr lang="en-US" sz="2800" b="1" dirty="0"/>
              <a:t> </a:t>
            </a:r>
            <a:r>
              <a:rPr lang="en-US" sz="2800" b="1" dirty="0" err="1"/>
              <a:t>berbeda</a:t>
            </a:r>
            <a:r>
              <a:rPr lang="en-US" sz="2800" b="1" dirty="0"/>
              <a:t> </a:t>
            </a:r>
            <a:r>
              <a:rPr lang="en-US" sz="2800" b="1" dirty="0" err="1"/>
              <a:t>dibanding</a:t>
            </a:r>
            <a:r>
              <a:rPr lang="en-US" sz="2800" b="1" dirty="0"/>
              <a:t> </a:t>
            </a:r>
            <a:r>
              <a:rPr lang="en-US" sz="2800" b="1" dirty="0" err="1"/>
              <a:t>kelompok</a:t>
            </a:r>
            <a:r>
              <a:rPr lang="en-US" sz="2800" b="1" dirty="0"/>
              <a:t> control. 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err="1" smtClean="0"/>
              <a:t>Namun</a:t>
            </a:r>
            <a:r>
              <a:rPr lang="en-US" sz="2800" b="1" dirty="0" smtClean="0"/>
              <a:t> </a:t>
            </a:r>
            <a:r>
              <a:rPr lang="en-US" sz="2800" b="1" dirty="0" err="1"/>
              <a:t>kita</a:t>
            </a:r>
            <a:r>
              <a:rPr lang="en-US" sz="2800" b="1" dirty="0"/>
              <a:t> </a:t>
            </a:r>
            <a:r>
              <a:rPr lang="en-US" sz="2800" b="1" dirty="0" err="1"/>
              <a:t>harus</a:t>
            </a:r>
            <a:r>
              <a:rPr lang="en-US" sz="2800" b="1" dirty="0"/>
              <a:t> </a:t>
            </a:r>
            <a:r>
              <a:rPr lang="en-US" sz="2800" b="1" dirty="0" err="1"/>
              <a:t>hati-hati</a:t>
            </a:r>
            <a:r>
              <a:rPr lang="en-US" sz="2800" b="1" dirty="0"/>
              <a:t>, </a:t>
            </a:r>
            <a:r>
              <a:rPr lang="en-US" sz="2800" b="1" dirty="0" err="1"/>
              <a:t>karena</a:t>
            </a:r>
            <a:r>
              <a:rPr lang="en-US" sz="2800" b="1" dirty="0"/>
              <a:t> </a:t>
            </a:r>
            <a:r>
              <a:rPr lang="en-US" sz="2800" b="1" dirty="0" err="1"/>
              <a:t>diawal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</a:t>
            </a:r>
            <a:r>
              <a:rPr lang="en-US" sz="2800" b="1" dirty="0" err="1"/>
              <a:t>kedua</a:t>
            </a:r>
            <a:r>
              <a:rPr lang="en-US" sz="2800" b="1" dirty="0"/>
              <a:t> </a:t>
            </a:r>
            <a:r>
              <a:rPr lang="en-US" sz="2800" b="1" dirty="0" err="1"/>
              <a:t>kelompok</a:t>
            </a:r>
            <a:r>
              <a:rPr lang="en-US" sz="2800" b="1" dirty="0"/>
              <a:t> </a:t>
            </a:r>
            <a:r>
              <a:rPr lang="en-US" sz="2800" b="1" dirty="0" err="1"/>
              <a:t>tersebut</a:t>
            </a:r>
            <a:r>
              <a:rPr lang="en-US" sz="2800" b="1" dirty="0"/>
              <a:t> </a:t>
            </a:r>
            <a:r>
              <a:rPr lang="en-US" sz="2800" b="1" dirty="0" err="1"/>
              <a:t>belum</a:t>
            </a:r>
            <a:r>
              <a:rPr lang="en-US" sz="2800" b="1" dirty="0"/>
              <a:t> </a:t>
            </a:r>
            <a:r>
              <a:rPr lang="en-US" sz="2800" b="1" dirty="0" err="1"/>
              <a:t>tentu</a:t>
            </a:r>
            <a:r>
              <a:rPr lang="en-US" sz="2800" b="1" dirty="0"/>
              <a:t> </a:t>
            </a:r>
            <a:r>
              <a:rPr lang="en-US" sz="2800" b="1" dirty="0" err="1"/>
              <a:t>sama</a:t>
            </a:r>
            <a:r>
              <a:rPr lang="en-US" sz="2800" b="1" dirty="0"/>
              <a:t> </a:t>
            </a:r>
            <a:r>
              <a:rPr lang="en-US" sz="2800" b="1" dirty="0" err="1"/>
              <a:t>kondisinya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i="1" u="sng" dirty="0" err="1" smtClean="0"/>
              <a:t>Bila</a:t>
            </a:r>
            <a:r>
              <a:rPr lang="en-US" sz="2800" b="1" i="1" u="sng" dirty="0" smtClean="0"/>
              <a:t> </a:t>
            </a:r>
            <a:r>
              <a:rPr lang="en-US" sz="2800" b="1" i="1" u="sng" dirty="0" err="1"/>
              <a:t>tidak</a:t>
            </a:r>
            <a:r>
              <a:rPr lang="en-US" sz="2800" b="1" i="1" u="sng" dirty="0"/>
              <a:t> </a:t>
            </a:r>
            <a:r>
              <a:rPr lang="en-US" sz="2800" b="1" i="1" u="sng" dirty="0" err="1"/>
              <a:t>dalam</a:t>
            </a:r>
            <a:r>
              <a:rPr lang="en-US" sz="2800" b="1" i="1" u="sng" dirty="0"/>
              <a:t> </a:t>
            </a:r>
            <a:r>
              <a:rPr lang="en-US" sz="2800" b="1" i="1" u="sng" dirty="0" err="1"/>
              <a:t>keadaan</a:t>
            </a:r>
            <a:r>
              <a:rPr lang="en-US" sz="2800" b="1" i="1" u="sng" dirty="0"/>
              <a:t> </a:t>
            </a:r>
            <a:r>
              <a:rPr lang="en-US" sz="2800" b="1" i="1" u="sng" dirty="0" err="1"/>
              <a:t>sangat</a:t>
            </a:r>
            <a:r>
              <a:rPr lang="en-US" sz="2800" b="1" i="1" u="sng" dirty="0"/>
              <a:t> </a:t>
            </a:r>
            <a:r>
              <a:rPr lang="en-US" sz="2800" b="1" i="1" u="sng" dirty="0" err="1"/>
              <a:t>terpaksa</a:t>
            </a:r>
            <a:r>
              <a:rPr lang="en-US" sz="2800" b="1" i="1" u="sng" dirty="0"/>
              <a:t> </a:t>
            </a:r>
            <a:r>
              <a:rPr lang="en-US" sz="2800" b="1" i="1" u="sng" dirty="0" err="1"/>
              <a:t>sebaiknya</a:t>
            </a:r>
            <a:r>
              <a:rPr lang="en-US" sz="2800" b="1" i="1" u="sng" dirty="0"/>
              <a:t> </a:t>
            </a:r>
            <a:r>
              <a:rPr lang="en-US" sz="2800" b="1" i="1" u="sng" dirty="0" err="1"/>
              <a:t>kita</a:t>
            </a:r>
            <a:r>
              <a:rPr lang="en-US" sz="2800" b="1" i="1" u="sng" dirty="0"/>
              <a:t> </a:t>
            </a:r>
            <a:r>
              <a:rPr lang="en-US" sz="2800" b="1" i="1" u="sng" dirty="0" err="1"/>
              <a:t>menghindari</a:t>
            </a:r>
            <a:r>
              <a:rPr lang="en-US" sz="2800" b="1" i="1" u="sng" dirty="0"/>
              <a:t> </a:t>
            </a:r>
            <a:r>
              <a:rPr lang="en-US" sz="2800" b="1" i="1" u="sng" dirty="0" err="1"/>
              <a:t>rancangan</a:t>
            </a:r>
            <a:r>
              <a:rPr lang="en-US" sz="2800" b="1" i="1" u="sng" dirty="0"/>
              <a:t> </a:t>
            </a:r>
            <a:r>
              <a:rPr lang="en-US" sz="2800" b="1" i="1" u="sng" dirty="0" err="1"/>
              <a:t>seperti</a:t>
            </a:r>
            <a:r>
              <a:rPr lang="en-US" sz="2800" b="1" i="1" u="sng" dirty="0"/>
              <a:t> </a:t>
            </a:r>
            <a:r>
              <a:rPr lang="en-US" sz="2800" b="1" i="1" u="sng" dirty="0" err="1"/>
              <a:t>ini</a:t>
            </a:r>
            <a:r>
              <a:rPr lang="en-US" sz="2800" b="1" i="1" u="sng" dirty="0"/>
              <a:t>.</a:t>
            </a:r>
            <a:endParaRPr lang="id-ID" sz="2800" b="1" i="1" u="sng" dirty="0"/>
          </a:p>
          <a:p>
            <a:endParaRPr lang="id-ID" i="1" u="sng" dirty="0"/>
          </a:p>
        </p:txBody>
      </p:sp>
    </p:spTree>
    <p:extLst>
      <p:ext uri="{BB962C8B-B14F-4D97-AF65-F5344CB8AC3E}">
        <p14:creationId xmlns:p14="http://schemas.microsoft.com/office/powerpoint/2010/main" val="63625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 smtClean="0"/>
              <a:t>c. The </a:t>
            </a:r>
            <a:r>
              <a:rPr lang="en-US" sz="3200" b="1" dirty="0"/>
              <a:t>one group pretest-</a:t>
            </a:r>
            <a:r>
              <a:rPr lang="en-US" sz="3200" b="1" dirty="0" err="1"/>
              <a:t>postest</a:t>
            </a:r>
            <a:r>
              <a:rPr lang="en-US" sz="3200" b="1" dirty="0"/>
              <a:t> </a:t>
            </a:r>
            <a:r>
              <a:rPr lang="en-US" sz="3200" b="1" dirty="0" smtClean="0"/>
              <a:t>design</a:t>
            </a:r>
          </a:p>
          <a:p>
            <a:pPr lvl="0"/>
            <a:endParaRPr lang="id-ID" sz="2800" b="1" dirty="0"/>
          </a:p>
          <a:p>
            <a:r>
              <a:rPr lang="en-US" sz="2800" b="1" dirty="0" err="1" smtClean="0"/>
              <a:t>Dlm</a:t>
            </a:r>
            <a:r>
              <a:rPr lang="en-US" sz="2800" b="1" dirty="0" smtClean="0"/>
              <a:t> R </a:t>
            </a:r>
            <a:r>
              <a:rPr lang="en-US" sz="2800" b="1" dirty="0" err="1"/>
              <a:t>ini</a:t>
            </a:r>
            <a:r>
              <a:rPr lang="en-US" sz="2800" b="1" dirty="0"/>
              <a:t>, </a:t>
            </a:r>
            <a:r>
              <a:rPr lang="en-US" sz="2800" b="1" dirty="0" err="1"/>
              <a:t>kita</a:t>
            </a:r>
            <a:r>
              <a:rPr lang="en-US" sz="2800" b="1" dirty="0"/>
              <a:t> </a:t>
            </a:r>
            <a:r>
              <a:rPr lang="en-US" sz="2800" b="1" dirty="0" err="1"/>
              <a:t>k</a:t>
            </a:r>
            <a:r>
              <a:rPr lang="en-US" sz="2800" b="1" dirty="0" err="1" smtClean="0"/>
              <a:t>umpulkan</a:t>
            </a:r>
            <a:r>
              <a:rPr lang="en-US" sz="2800" b="1" dirty="0" smtClean="0"/>
              <a:t> </a:t>
            </a:r>
            <a:r>
              <a:rPr lang="en-US" sz="2800" b="1" dirty="0"/>
              <a:t>data </a:t>
            </a:r>
            <a:r>
              <a:rPr lang="en-US" sz="2800" b="1" dirty="0" err="1"/>
              <a:t>awal</a:t>
            </a:r>
            <a:r>
              <a:rPr lang="en-US" sz="2800" b="1" dirty="0"/>
              <a:t> </a:t>
            </a:r>
            <a:r>
              <a:rPr lang="en-US" sz="2800" b="1" dirty="0" err="1"/>
              <a:t>sering</a:t>
            </a:r>
            <a:r>
              <a:rPr lang="en-US" sz="2800" b="1" dirty="0"/>
              <a:t> </a:t>
            </a:r>
            <a:r>
              <a:rPr lang="en-US" sz="2800" b="1" dirty="0" err="1"/>
              <a:t>disebut</a:t>
            </a:r>
            <a:r>
              <a:rPr lang="en-US" sz="2800" b="1" dirty="0"/>
              <a:t> ‘baseline’ </a:t>
            </a:r>
            <a:r>
              <a:rPr lang="en-US" sz="2800" b="1" dirty="0" err="1" smtClean="0"/>
              <a:t>kmd</a:t>
            </a:r>
            <a:r>
              <a:rPr lang="en-US" sz="2800" b="1" dirty="0" smtClean="0"/>
              <a:t> </a:t>
            </a:r>
            <a:r>
              <a:rPr lang="en-US" sz="2800" b="1" dirty="0" err="1"/>
              <a:t>subjek</a:t>
            </a:r>
            <a:r>
              <a:rPr lang="en-US" sz="2800" b="1" dirty="0"/>
              <a:t> </a:t>
            </a:r>
            <a:r>
              <a:rPr lang="en-US" sz="2800" b="1" dirty="0" err="1"/>
              <a:t>diberi</a:t>
            </a:r>
            <a:r>
              <a:rPr lang="en-US" sz="2800" b="1" dirty="0"/>
              <a:t> </a:t>
            </a:r>
            <a:r>
              <a:rPr lang="en-US" sz="2800" b="1" dirty="0" err="1"/>
              <a:t>perlakuan</a:t>
            </a:r>
            <a:r>
              <a:rPr lang="en-US" sz="2800" b="1" dirty="0"/>
              <a:t> </a:t>
            </a:r>
            <a:r>
              <a:rPr lang="en-US" sz="2800" b="1" dirty="0" smtClean="0"/>
              <a:t>&amp; </a:t>
            </a:r>
            <a:r>
              <a:rPr lang="en-US" sz="2800" b="1" dirty="0" err="1"/>
              <a:t>diakhir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</a:t>
            </a:r>
            <a:r>
              <a:rPr lang="en-US" sz="2800" b="1" dirty="0" err="1"/>
              <a:t>kita</a:t>
            </a:r>
            <a:r>
              <a:rPr lang="en-US" sz="2800" b="1" dirty="0"/>
              <a:t> </a:t>
            </a:r>
            <a:r>
              <a:rPr lang="en-US" sz="2800" b="1" dirty="0" err="1"/>
              <a:t>k</a:t>
            </a:r>
            <a:r>
              <a:rPr lang="en-US" sz="2800" b="1" dirty="0" err="1" smtClean="0"/>
              <a:t>umpulkan</a:t>
            </a:r>
            <a:r>
              <a:rPr lang="en-US" sz="2800" b="1" dirty="0" smtClean="0"/>
              <a:t> </a:t>
            </a:r>
            <a:r>
              <a:rPr lang="en-US" sz="2800" b="1" dirty="0"/>
              <a:t>data </a:t>
            </a:r>
            <a:r>
              <a:rPr lang="en-US" sz="2800" b="1" dirty="0" err="1"/>
              <a:t>akhir</a:t>
            </a:r>
            <a:r>
              <a:rPr lang="en-US" sz="2800" b="1" dirty="0"/>
              <a:t> (</a:t>
            </a:r>
            <a:r>
              <a:rPr lang="en-US" sz="2800" b="1" dirty="0" err="1"/>
              <a:t>endline</a:t>
            </a:r>
            <a:r>
              <a:rPr lang="en-US" sz="2800" b="1" dirty="0" smtClean="0"/>
              <a:t>).</a:t>
            </a:r>
          </a:p>
          <a:p>
            <a:endParaRPr lang="id-ID" sz="2800" b="1" dirty="0"/>
          </a:p>
          <a:p>
            <a:r>
              <a:rPr lang="en-US" sz="2800" b="1" dirty="0" smtClean="0"/>
              <a:t>		O</a:t>
            </a:r>
            <a:r>
              <a:rPr lang="en-US" sz="2800" b="1" baseline="-25000" dirty="0" smtClean="0"/>
              <a:t>1</a:t>
            </a:r>
            <a:r>
              <a:rPr lang="en-US" sz="2800" b="1" dirty="0"/>
              <a:t>	X	</a:t>
            </a:r>
            <a:r>
              <a:rPr lang="en-US" sz="2800" b="1" dirty="0" smtClean="0"/>
              <a:t>O</a:t>
            </a:r>
            <a:r>
              <a:rPr lang="en-US" sz="2800" b="1" baseline="-25000" dirty="0" smtClean="0"/>
              <a:t>2</a:t>
            </a:r>
          </a:p>
          <a:p>
            <a:endParaRPr lang="id-ID" sz="2800" b="1" dirty="0"/>
          </a:p>
          <a:p>
            <a:r>
              <a:rPr lang="en-US" sz="2800" b="1" dirty="0" err="1" smtClean="0"/>
              <a:t>Dgn</a:t>
            </a:r>
            <a:r>
              <a:rPr lang="en-US" sz="2800" b="1" dirty="0" smtClean="0"/>
              <a:t> R </a:t>
            </a:r>
            <a:r>
              <a:rPr lang="en-US" sz="2800" b="1" dirty="0" err="1"/>
              <a:t>ini</a:t>
            </a:r>
            <a:r>
              <a:rPr lang="en-US" sz="2800" b="1" dirty="0"/>
              <a:t> </a:t>
            </a:r>
            <a:r>
              <a:rPr lang="en-US" sz="2800" b="1" dirty="0" err="1"/>
              <a:t>setidaknya</a:t>
            </a:r>
            <a:r>
              <a:rPr lang="en-US" sz="2800" b="1" dirty="0"/>
              <a:t> </a:t>
            </a:r>
            <a:r>
              <a:rPr lang="en-US" sz="2800" b="1" dirty="0" err="1" smtClean="0"/>
              <a:t>dpt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dikatakan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bhw</a:t>
            </a:r>
            <a:r>
              <a:rPr lang="en-US" sz="2800" b="1" dirty="0" smtClean="0"/>
              <a:t> </a:t>
            </a:r>
            <a:r>
              <a:rPr lang="en-US" sz="2800" b="1" dirty="0" err="1"/>
              <a:t>perlakuan</a:t>
            </a:r>
            <a:r>
              <a:rPr lang="en-US" sz="2800" b="1" dirty="0"/>
              <a:t> </a:t>
            </a:r>
            <a:r>
              <a:rPr lang="en-US" sz="2800" b="1" dirty="0" err="1"/>
              <a:t>memberikan</a:t>
            </a:r>
            <a:r>
              <a:rPr lang="en-US" sz="2800" b="1" dirty="0"/>
              <a:t> </a:t>
            </a:r>
            <a:r>
              <a:rPr lang="en-US" sz="2800" b="1" dirty="0" err="1"/>
              <a:t>dampak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bisa</a:t>
            </a:r>
            <a:r>
              <a:rPr lang="en-US" sz="2800" b="1" dirty="0"/>
              <a:t> </a:t>
            </a:r>
            <a:r>
              <a:rPr lang="en-US" sz="2800" b="1" dirty="0" err="1"/>
              <a:t>dihitung</a:t>
            </a:r>
            <a:r>
              <a:rPr lang="en-US" sz="2800" b="1" dirty="0"/>
              <a:t> </a:t>
            </a:r>
            <a:r>
              <a:rPr lang="en-US" sz="2800" b="1" dirty="0" err="1"/>
              <a:t>besarannya</a:t>
            </a:r>
            <a:r>
              <a:rPr lang="en-US" sz="2800" b="1" dirty="0"/>
              <a:t>. </a:t>
            </a:r>
            <a:r>
              <a:rPr lang="en-US" sz="2800" b="1" dirty="0" err="1"/>
              <a:t>Namun</a:t>
            </a:r>
            <a:r>
              <a:rPr lang="en-US" sz="2800" b="1" dirty="0"/>
              <a:t> </a:t>
            </a:r>
            <a:r>
              <a:rPr lang="en-US" sz="2800" b="1" dirty="0" err="1"/>
              <a:t>perlu</a:t>
            </a:r>
            <a:r>
              <a:rPr lang="en-US" sz="2800" b="1" dirty="0"/>
              <a:t> </a:t>
            </a:r>
            <a:r>
              <a:rPr lang="en-US" sz="2800" b="1" dirty="0" err="1"/>
              <a:t>disadari</a:t>
            </a:r>
            <a:r>
              <a:rPr lang="en-US" sz="2800" b="1" dirty="0"/>
              <a:t> </a:t>
            </a:r>
            <a:r>
              <a:rPr lang="en-US" sz="2800" b="1" dirty="0" err="1" smtClean="0"/>
              <a:t>bhw</a:t>
            </a:r>
            <a:r>
              <a:rPr lang="en-US" sz="2800" b="1" dirty="0" smtClean="0"/>
              <a:t> </a:t>
            </a:r>
            <a:r>
              <a:rPr lang="en-US" sz="2800" b="1" dirty="0" err="1"/>
              <a:t>kita</a:t>
            </a:r>
            <a:r>
              <a:rPr lang="en-US" sz="2800" b="1" dirty="0"/>
              <a:t> </a:t>
            </a:r>
            <a:r>
              <a:rPr lang="en-US" sz="2800" b="1" dirty="0" err="1" smtClean="0"/>
              <a:t>tdk</a:t>
            </a:r>
            <a:r>
              <a:rPr lang="en-US" sz="2800" b="1" dirty="0" smtClean="0"/>
              <a:t>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mengatakan</a:t>
            </a:r>
            <a:r>
              <a:rPr lang="en-US" sz="2800" b="1" dirty="0"/>
              <a:t> </a:t>
            </a:r>
            <a:r>
              <a:rPr lang="en-US" sz="2800" b="1" dirty="0" err="1" smtClean="0"/>
              <a:t>bhw</a:t>
            </a:r>
            <a:r>
              <a:rPr lang="en-US" sz="2800" b="1" dirty="0" smtClean="0"/>
              <a:t> </a:t>
            </a:r>
            <a:r>
              <a:rPr lang="en-US" sz="2800" b="1" dirty="0" err="1"/>
              <a:t>perlakuan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kita</a:t>
            </a:r>
            <a:r>
              <a:rPr lang="en-US" sz="2800" b="1" dirty="0"/>
              <a:t> </a:t>
            </a:r>
            <a:r>
              <a:rPr lang="en-US" sz="2800" b="1" dirty="0" err="1"/>
              <a:t>berikanlah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memberikan</a:t>
            </a:r>
            <a:r>
              <a:rPr lang="en-US" sz="2800" b="1" dirty="0"/>
              <a:t> </a:t>
            </a:r>
            <a:r>
              <a:rPr lang="en-US" sz="2800" b="1" dirty="0" err="1"/>
              <a:t>dampak</a:t>
            </a:r>
            <a:r>
              <a:rPr lang="en-US" sz="2800" b="1" dirty="0"/>
              <a:t>, </a:t>
            </a:r>
            <a:r>
              <a:rPr lang="en-US" sz="2800" b="1" dirty="0" err="1" smtClean="0"/>
              <a:t>krn</a:t>
            </a:r>
            <a:r>
              <a:rPr lang="en-US" sz="2800" b="1" dirty="0" smtClean="0"/>
              <a:t> </a:t>
            </a:r>
            <a:r>
              <a:rPr lang="en-US" sz="2800" b="1" dirty="0" err="1"/>
              <a:t>kita</a:t>
            </a:r>
            <a:r>
              <a:rPr lang="en-US" sz="2800" b="1" dirty="0"/>
              <a:t> </a:t>
            </a:r>
            <a:r>
              <a:rPr lang="en-US" sz="2800" b="1" dirty="0" err="1" smtClean="0"/>
              <a:t>tda</a:t>
            </a:r>
            <a:r>
              <a:rPr lang="en-US" sz="2800" b="1" dirty="0" smtClean="0"/>
              <a:t> </a:t>
            </a:r>
            <a:r>
              <a:rPr lang="en-US" sz="2800" b="1" dirty="0" err="1"/>
              <a:t>membandingkan</a:t>
            </a:r>
            <a:r>
              <a:rPr lang="en-US" sz="2800" b="1" dirty="0"/>
              <a:t> </a:t>
            </a:r>
            <a:r>
              <a:rPr lang="en-US" sz="2800" b="1" dirty="0" err="1" smtClean="0"/>
              <a:t>dgn</a:t>
            </a:r>
            <a:r>
              <a:rPr lang="en-US" sz="2800" b="1" dirty="0" smtClean="0"/>
              <a:t> </a:t>
            </a:r>
            <a:r>
              <a:rPr lang="en-US" sz="2800" b="1" dirty="0" err="1"/>
              <a:t>kelompok</a:t>
            </a:r>
            <a:r>
              <a:rPr lang="en-US" sz="2800" b="1" dirty="0"/>
              <a:t> lain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tdk</a:t>
            </a:r>
            <a:r>
              <a:rPr lang="en-US" sz="2800" b="1" dirty="0" smtClean="0"/>
              <a:t> </a:t>
            </a:r>
            <a:r>
              <a:rPr lang="en-US" sz="2800" b="1" dirty="0" err="1"/>
              <a:t>mendapat</a:t>
            </a:r>
            <a:r>
              <a:rPr lang="en-US" sz="2800" b="1" dirty="0"/>
              <a:t> </a:t>
            </a:r>
            <a:r>
              <a:rPr lang="en-US" sz="2800" b="1" dirty="0" err="1"/>
              <a:t>perlakuan</a:t>
            </a:r>
            <a:r>
              <a:rPr lang="en-US" sz="2800" b="1" dirty="0"/>
              <a:t>.</a:t>
            </a:r>
            <a:endParaRPr lang="id-ID" sz="2800" b="1" dirty="0"/>
          </a:p>
          <a:p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68976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 smtClean="0"/>
              <a:t>d. Pretest-Posttest </a:t>
            </a:r>
            <a:r>
              <a:rPr lang="en-US" sz="3200" b="1" dirty="0"/>
              <a:t>Nonequivalent Control </a:t>
            </a:r>
            <a:r>
              <a:rPr lang="en-US" sz="3200" b="1" dirty="0" smtClean="0"/>
              <a:t>Group</a:t>
            </a:r>
          </a:p>
          <a:p>
            <a:pPr lvl="0"/>
            <a:endParaRPr lang="id-ID" sz="2800" b="1" dirty="0"/>
          </a:p>
          <a:p>
            <a:r>
              <a:rPr lang="en-US" sz="2800" b="1" dirty="0" smtClean="0"/>
              <a:t>R </a:t>
            </a:r>
            <a:r>
              <a:rPr lang="en-US" sz="2800" b="1" dirty="0" err="1"/>
              <a:t>ini</a:t>
            </a:r>
            <a:r>
              <a:rPr lang="en-US" sz="2800" b="1" dirty="0"/>
              <a:t> </a:t>
            </a:r>
            <a:r>
              <a:rPr lang="en-US" sz="2800" b="1" dirty="0" err="1"/>
              <a:t>terdiri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dua</a:t>
            </a:r>
            <a:r>
              <a:rPr lang="en-US" sz="2800" b="1" dirty="0"/>
              <a:t> </a:t>
            </a:r>
            <a:r>
              <a:rPr lang="en-US" sz="2800" b="1" dirty="0" err="1" smtClean="0"/>
              <a:t>klp</a:t>
            </a:r>
            <a:r>
              <a:rPr lang="en-US" sz="2800" b="1" dirty="0" smtClean="0"/>
              <a:t>: </a:t>
            </a:r>
            <a:r>
              <a:rPr lang="en-US" sz="2800" b="1" dirty="0" err="1" smtClean="0"/>
              <a:t>perlakuan</a:t>
            </a:r>
            <a:r>
              <a:rPr lang="en-US" sz="2800" b="1" dirty="0" smtClean="0"/>
              <a:t> &amp; </a:t>
            </a:r>
            <a:r>
              <a:rPr lang="en-US" sz="2800" b="1" dirty="0" err="1" smtClean="0"/>
              <a:t>kontrol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punyai</a:t>
            </a:r>
            <a:r>
              <a:rPr lang="en-US" sz="2800" b="1" dirty="0" smtClean="0"/>
              <a:t> </a:t>
            </a:r>
            <a:r>
              <a:rPr lang="en-US" sz="2800" b="1" dirty="0"/>
              <a:t>data </a:t>
            </a:r>
            <a:r>
              <a:rPr lang="en-US" sz="2800" b="1" dirty="0" err="1"/>
              <a:t>awal</a:t>
            </a:r>
            <a:r>
              <a:rPr lang="en-US" sz="2800" b="1" dirty="0"/>
              <a:t> </a:t>
            </a:r>
            <a:r>
              <a:rPr lang="en-US" sz="2800" b="1" dirty="0" smtClean="0"/>
              <a:t>&amp; </a:t>
            </a:r>
            <a:r>
              <a:rPr lang="en-US" sz="2800" b="1" dirty="0"/>
              <a:t>data </a:t>
            </a:r>
            <a:r>
              <a:rPr lang="en-US" sz="2800" b="1" dirty="0" err="1"/>
              <a:t>akhir</a:t>
            </a:r>
            <a:r>
              <a:rPr lang="en-US" sz="2800" b="1" dirty="0"/>
              <a:t>. </a:t>
            </a:r>
            <a:r>
              <a:rPr lang="en-US" sz="2800" b="1" dirty="0" err="1"/>
              <a:t>Perhatikan</a:t>
            </a:r>
            <a:r>
              <a:rPr lang="en-US" sz="2800" b="1" dirty="0"/>
              <a:t> </a:t>
            </a:r>
            <a:r>
              <a:rPr lang="en-US" sz="2800" b="1" dirty="0" err="1" smtClean="0"/>
              <a:t>bhw</a:t>
            </a:r>
            <a:r>
              <a:rPr lang="en-US" sz="2800" b="1" dirty="0" smtClean="0"/>
              <a:t> </a:t>
            </a:r>
            <a:r>
              <a:rPr lang="en-US" sz="2800" b="1" dirty="0" err="1"/>
              <a:t>garis</a:t>
            </a:r>
            <a:r>
              <a:rPr lang="en-US" sz="2800" b="1" dirty="0"/>
              <a:t> </a:t>
            </a:r>
            <a:r>
              <a:rPr lang="en-US" sz="2800" b="1" dirty="0" err="1"/>
              <a:t>pembatas</a:t>
            </a:r>
            <a:r>
              <a:rPr lang="en-US" sz="2800" b="1" dirty="0"/>
              <a:t> </a:t>
            </a:r>
            <a:r>
              <a:rPr lang="en-US" sz="2800" b="1" dirty="0" smtClean="0"/>
              <a:t>ter-putus</a:t>
            </a:r>
            <a:r>
              <a:rPr lang="en-US" sz="2800" b="1" baseline="30000" dirty="0" smtClean="0"/>
              <a:t>2</a:t>
            </a:r>
            <a:r>
              <a:rPr lang="en-US" sz="2800" b="1" dirty="0" smtClean="0"/>
              <a:t> </a:t>
            </a:r>
            <a:r>
              <a:rPr lang="en-US" sz="2800" b="1" dirty="0" err="1"/>
              <a:t>menandakan</a:t>
            </a:r>
            <a:r>
              <a:rPr lang="en-US" sz="2800" b="1" dirty="0"/>
              <a:t> </a:t>
            </a:r>
            <a:r>
              <a:rPr lang="en-US" sz="2800" b="1" dirty="0" err="1" smtClean="0"/>
              <a:t>bhw</a:t>
            </a:r>
            <a:r>
              <a:rPr lang="en-US" sz="2800" b="1" dirty="0" smtClean="0"/>
              <a:t> ke2 </a:t>
            </a:r>
            <a:r>
              <a:rPr lang="en-US" sz="2800" b="1" dirty="0" err="1" smtClean="0"/>
              <a:t>klp</a:t>
            </a:r>
            <a:r>
              <a:rPr lang="en-US" sz="2800" b="1" dirty="0" smtClean="0"/>
              <a:t> </a:t>
            </a:r>
            <a:r>
              <a:rPr lang="en-US" sz="2800" b="1" dirty="0"/>
              <a:t>non-equivalent </a:t>
            </a:r>
            <a:r>
              <a:rPr lang="en-US" sz="2800" b="1" dirty="0" err="1"/>
              <a:t>atau</a:t>
            </a:r>
            <a:r>
              <a:rPr lang="en-US" sz="2800" b="1" dirty="0"/>
              <a:t> </a:t>
            </a:r>
            <a:r>
              <a:rPr lang="en-US" sz="2800" b="1" dirty="0" err="1"/>
              <a:t>dipilih</a:t>
            </a:r>
            <a:r>
              <a:rPr lang="en-US" sz="2800" b="1" dirty="0"/>
              <a:t> </a:t>
            </a:r>
            <a:r>
              <a:rPr lang="en-US" sz="2800" b="1" dirty="0" err="1"/>
              <a:t>tanpa</a:t>
            </a:r>
            <a:r>
              <a:rPr lang="en-US" sz="2800" b="1" dirty="0"/>
              <a:t> </a:t>
            </a:r>
            <a:r>
              <a:rPr lang="en-US" sz="2800" b="1" dirty="0" smtClean="0"/>
              <a:t>proses </a:t>
            </a:r>
            <a:r>
              <a:rPr lang="en-US" sz="2800" b="1" dirty="0" err="1"/>
              <a:t>randomisasi</a:t>
            </a:r>
            <a:r>
              <a:rPr lang="en-US" sz="2800" b="1" dirty="0"/>
              <a:t>.</a:t>
            </a:r>
            <a:endParaRPr lang="id-ID" sz="2800" b="1" dirty="0"/>
          </a:p>
          <a:p>
            <a:endParaRPr lang="en-US" sz="2800" b="1" dirty="0" smtClean="0"/>
          </a:p>
          <a:p>
            <a:r>
              <a:rPr lang="en-US" sz="2800" b="1" dirty="0"/>
              <a:t>	</a:t>
            </a:r>
            <a:r>
              <a:rPr lang="en-US" sz="2800" b="1" dirty="0" smtClean="0"/>
              <a:t>Group </a:t>
            </a:r>
            <a:r>
              <a:rPr lang="en-US" sz="2800" b="1" dirty="0"/>
              <a:t>1		O1	X	O2</a:t>
            </a:r>
            <a:endParaRPr lang="id-ID" sz="2800" b="1" dirty="0"/>
          </a:p>
          <a:p>
            <a:r>
              <a:rPr lang="en-US" sz="2800" b="1" dirty="0" smtClean="0"/>
              <a:t>	-------------------------------------------------</a:t>
            </a:r>
            <a:endParaRPr lang="id-ID" sz="2800" b="1" dirty="0"/>
          </a:p>
          <a:p>
            <a:r>
              <a:rPr lang="en-US" sz="2800" b="1" dirty="0" smtClean="0"/>
              <a:t>	Group </a:t>
            </a:r>
            <a:r>
              <a:rPr lang="en-US" sz="2800" b="1" dirty="0"/>
              <a:t>2		O3		O4</a:t>
            </a:r>
            <a:endParaRPr lang="id-ID" sz="2800" b="1" dirty="0"/>
          </a:p>
          <a:p>
            <a:endParaRPr lang="en-US" sz="2800" b="1" dirty="0" smtClean="0"/>
          </a:p>
          <a:p>
            <a:r>
              <a:rPr lang="en-US" sz="2800" b="1" dirty="0" err="1" smtClean="0"/>
              <a:t>Dengan</a:t>
            </a:r>
            <a:r>
              <a:rPr lang="en-US" sz="2800" b="1" dirty="0" smtClean="0"/>
              <a:t> </a:t>
            </a:r>
            <a:r>
              <a:rPr lang="en-US" sz="2800" b="1" dirty="0" err="1"/>
              <a:t>adanya</a:t>
            </a:r>
            <a:r>
              <a:rPr lang="en-US" sz="2800" b="1" dirty="0"/>
              <a:t> data </a:t>
            </a:r>
            <a:r>
              <a:rPr lang="en-US" sz="2800" b="1" dirty="0" err="1"/>
              <a:t>awal</a:t>
            </a:r>
            <a:r>
              <a:rPr lang="en-US" sz="2800" b="1" dirty="0"/>
              <a:t> </a:t>
            </a:r>
            <a:r>
              <a:rPr lang="en-US" sz="2800" b="1" dirty="0" smtClean="0"/>
              <a:t>&amp; </a:t>
            </a:r>
            <a:r>
              <a:rPr lang="en-US" sz="2800" b="1" dirty="0" err="1" smtClean="0"/>
              <a:t>akhir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serta</a:t>
            </a:r>
            <a:r>
              <a:rPr lang="en-US" sz="2800" b="1" dirty="0" smtClean="0"/>
              <a:t> </a:t>
            </a:r>
            <a:r>
              <a:rPr lang="en-US" sz="2800" b="1" dirty="0" err="1"/>
              <a:t>adanya</a:t>
            </a:r>
            <a:r>
              <a:rPr lang="en-US" sz="2800" b="1" dirty="0"/>
              <a:t> </a:t>
            </a:r>
            <a:r>
              <a:rPr lang="en-US" sz="2800" b="1" dirty="0" err="1" smtClean="0"/>
              <a:t>klp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kontrol</a:t>
            </a:r>
            <a:r>
              <a:rPr lang="en-US" sz="2800" b="1" dirty="0" smtClean="0"/>
              <a:t> </a:t>
            </a:r>
            <a:r>
              <a:rPr lang="en-US" sz="2800" b="1" dirty="0" err="1"/>
              <a:t>maka</a:t>
            </a:r>
            <a:r>
              <a:rPr lang="en-US" sz="2800" b="1" dirty="0"/>
              <a:t> </a:t>
            </a:r>
            <a:r>
              <a:rPr lang="en-US" sz="2800" b="1" dirty="0" err="1"/>
              <a:t>kesimpulan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diperoleh</a:t>
            </a:r>
            <a:r>
              <a:rPr lang="en-US" sz="2800" b="1" dirty="0"/>
              <a:t> </a:t>
            </a:r>
            <a:r>
              <a:rPr lang="en-US" sz="2800" b="1" dirty="0" err="1" smtClean="0"/>
              <a:t>lebih</a:t>
            </a:r>
            <a:r>
              <a:rPr lang="en-US" sz="2800" b="1" dirty="0" smtClean="0"/>
              <a:t> </a:t>
            </a:r>
            <a:r>
              <a:rPr lang="en-US" sz="2800" b="1" dirty="0" err="1"/>
              <a:t>mudah</a:t>
            </a:r>
            <a:r>
              <a:rPr lang="en-US" sz="2800" b="1" dirty="0"/>
              <a:t> di </a:t>
            </a:r>
            <a:r>
              <a:rPr lang="en-US" sz="2800" b="1" dirty="0" err="1"/>
              <a:t>interpretasikan</a:t>
            </a:r>
            <a:r>
              <a:rPr lang="en-US" sz="2800" b="1" dirty="0"/>
              <a:t> </a:t>
            </a:r>
            <a:r>
              <a:rPr lang="en-US" sz="2800" b="1" dirty="0" smtClean="0"/>
              <a:t>&amp;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/>
              <a:t>lebih</a:t>
            </a:r>
            <a:r>
              <a:rPr lang="en-US" sz="2800" b="1" dirty="0"/>
              <a:t> </a:t>
            </a:r>
            <a:r>
              <a:rPr lang="en-US" sz="2800" b="1" dirty="0" err="1"/>
              <a:t>mendekati</a:t>
            </a:r>
            <a:r>
              <a:rPr lang="en-US" sz="2800" b="1" dirty="0"/>
              <a:t> </a:t>
            </a:r>
            <a:r>
              <a:rPr lang="en-US" sz="2800" b="1" dirty="0" err="1"/>
              <a:t>kebenaran</a:t>
            </a:r>
            <a:r>
              <a:rPr lang="en-US" sz="2800" b="1" dirty="0"/>
              <a:t>.</a:t>
            </a:r>
            <a:endParaRPr lang="id-ID" sz="2800" b="1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0825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5344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Eksperimen</a:t>
            </a:r>
            <a:r>
              <a:rPr lang="en-US" sz="2800" b="1" dirty="0"/>
              <a:t> </a:t>
            </a:r>
            <a:r>
              <a:rPr lang="en-US" sz="2800" b="1" dirty="0" err="1"/>
              <a:t>kuasi</a:t>
            </a:r>
            <a:r>
              <a:rPr lang="en-US" sz="2800" b="1" dirty="0"/>
              <a:t> </a:t>
            </a:r>
            <a:r>
              <a:rPr lang="en-US" sz="2800" b="1" dirty="0" err="1" smtClean="0"/>
              <a:t>dgn</a:t>
            </a:r>
            <a:r>
              <a:rPr lang="en-US" sz="2800" b="1" dirty="0" smtClean="0"/>
              <a:t> </a:t>
            </a:r>
            <a:r>
              <a:rPr lang="en-US" sz="2800" b="1" dirty="0" err="1"/>
              <a:t>rancangan</a:t>
            </a:r>
            <a:r>
              <a:rPr lang="en-US" sz="2800" b="1" dirty="0"/>
              <a:t> pretest-posttest nonequivalent control group </a:t>
            </a:r>
            <a:r>
              <a:rPr lang="en-US" sz="2800" b="1" dirty="0" err="1"/>
              <a:t>sering</a:t>
            </a:r>
            <a:r>
              <a:rPr lang="en-US" sz="2800" b="1" dirty="0"/>
              <a:t> </a:t>
            </a:r>
            <a:r>
              <a:rPr lang="en-US" sz="2800" b="1" dirty="0" err="1"/>
              <a:t>diakukan</a:t>
            </a:r>
            <a:r>
              <a:rPr lang="en-US" sz="2800" b="1" dirty="0"/>
              <a:t> </a:t>
            </a:r>
            <a:r>
              <a:rPr lang="en-US" sz="2800" b="1" dirty="0" err="1"/>
              <a:t>oleh</a:t>
            </a:r>
            <a:r>
              <a:rPr lang="en-US" sz="2800" b="1" dirty="0"/>
              <a:t> para </a:t>
            </a:r>
            <a:r>
              <a:rPr lang="en-US" sz="2800" b="1" dirty="0" err="1"/>
              <a:t>peneliti</a:t>
            </a:r>
            <a:r>
              <a:rPr lang="en-US" sz="2800" b="1" dirty="0"/>
              <a:t> </a:t>
            </a:r>
            <a:r>
              <a:rPr lang="en-US" sz="2800" b="1" dirty="0" err="1" smtClean="0"/>
              <a:t>krn</a:t>
            </a:r>
            <a:r>
              <a:rPr lang="en-US" sz="2800" b="1" dirty="0" smtClean="0"/>
              <a:t> </a:t>
            </a:r>
            <a:r>
              <a:rPr lang="en-US" sz="2800" b="1" dirty="0" err="1"/>
              <a:t>sesuatu</a:t>
            </a:r>
            <a:r>
              <a:rPr lang="en-US" sz="2800" b="1" dirty="0"/>
              <a:t> </a:t>
            </a:r>
            <a:r>
              <a:rPr lang="en-US" sz="2800" b="1" dirty="0" err="1"/>
              <a:t>hal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menghambat</a:t>
            </a:r>
            <a:r>
              <a:rPr lang="en-US" sz="2800" b="1" dirty="0"/>
              <a:t> </a:t>
            </a:r>
            <a:r>
              <a:rPr lang="en-US" sz="2800" b="1" dirty="0" err="1"/>
              <a:t>dilakukannya</a:t>
            </a:r>
            <a:r>
              <a:rPr lang="en-US" sz="2800" b="1" dirty="0"/>
              <a:t> </a:t>
            </a:r>
            <a:r>
              <a:rPr lang="en-US" sz="2800" b="1" dirty="0" err="1"/>
              <a:t>eksperimen</a:t>
            </a:r>
            <a:r>
              <a:rPr lang="en-US" sz="2800" b="1" dirty="0"/>
              <a:t> </a:t>
            </a:r>
            <a:r>
              <a:rPr lang="en-US" sz="2800" b="1" dirty="0" err="1"/>
              <a:t>murni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err="1" smtClean="0"/>
              <a:t>Dianjurkan</a:t>
            </a:r>
            <a:r>
              <a:rPr lang="en-US" sz="2800" b="1" dirty="0" smtClean="0"/>
              <a:t> </a:t>
            </a:r>
            <a:r>
              <a:rPr lang="en-US" sz="2800" b="1" dirty="0"/>
              <a:t>agar </a:t>
            </a:r>
            <a:r>
              <a:rPr lang="en-US" sz="2800" b="1" dirty="0" err="1"/>
              <a:t>diawal</a:t>
            </a:r>
            <a:r>
              <a:rPr lang="en-US" sz="2800" b="1" dirty="0"/>
              <a:t> P</a:t>
            </a:r>
            <a:r>
              <a:rPr lang="en-US" sz="2800" b="1" dirty="0" smtClean="0"/>
              <a:t> </a:t>
            </a:r>
            <a:r>
              <a:rPr lang="en-US" sz="2800" b="1" dirty="0" err="1"/>
              <a:t>peneliti</a:t>
            </a:r>
            <a:r>
              <a:rPr lang="en-US" sz="2800" b="1" dirty="0"/>
              <a:t> </a:t>
            </a:r>
            <a:r>
              <a:rPr lang="en-US" sz="2800" b="1" dirty="0" smtClean="0"/>
              <a:t>benar</a:t>
            </a:r>
            <a:r>
              <a:rPr lang="en-US" sz="2800" b="1" baseline="30000" dirty="0" smtClean="0"/>
              <a:t>2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berupaya</a:t>
            </a:r>
            <a:r>
              <a:rPr lang="en-US" sz="2800" b="1" dirty="0" smtClean="0"/>
              <a:t> </a:t>
            </a:r>
            <a:r>
              <a:rPr lang="en-US" sz="2800" b="1" dirty="0"/>
              <a:t>agar </a:t>
            </a:r>
            <a:r>
              <a:rPr lang="en-US" sz="2800" b="1" dirty="0" err="1"/>
              <a:t>kedua</a:t>
            </a:r>
            <a:r>
              <a:rPr lang="en-US" sz="2800" b="1" dirty="0"/>
              <a:t> </a:t>
            </a:r>
            <a:r>
              <a:rPr lang="en-US" sz="2800" b="1" dirty="0" err="1" smtClean="0"/>
              <a:t>klp</a:t>
            </a:r>
            <a:r>
              <a:rPr lang="en-US" sz="2800" b="1" dirty="0" smtClean="0"/>
              <a:t> </a:t>
            </a:r>
            <a:r>
              <a:rPr lang="en-US" sz="2800" b="1" dirty="0"/>
              <a:t>(</a:t>
            </a:r>
            <a:r>
              <a:rPr lang="en-US" sz="2800" b="1" dirty="0" err="1"/>
              <a:t>perlakuan</a:t>
            </a:r>
            <a:r>
              <a:rPr lang="en-US" sz="2800" b="1" dirty="0"/>
              <a:t> </a:t>
            </a:r>
            <a:r>
              <a:rPr lang="en-US" sz="2800" b="1" dirty="0" smtClean="0"/>
              <a:t>&amp; </a:t>
            </a:r>
            <a:r>
              <a:rPr lang="en-US" sz="2800" b="1" dirty="0" err="1"/>
              <a:t>k</a:t>
            </a:r>
            <a:r>
              <a:rPr lang="en-US" sz="2800" b="1" dirty="0" err="1" smtClean="0"/>
              <a:t>ontrol</a:t>
            </a:r>
            <a:r>
              <a:rPr lang="en-US" sz="2800" b="1" dirty="0"/>
              <a:t>) </a:t>
            </a:r>
            <a:r>
              <a:rPr lang="en-US" sz="2800" b="1" dirty="0" err="1"/>
              <a:t>secara</a:t>
            </a:r>
            <a:r>
              <a:rPr lang="en-US" sz="2800" b="1" dirty="0"/>
              <a:t> </a:t>
            </a:r>
            <a:r>
              <a:rPr lang="en-US" sz="2800" b="1" dirty="0" err="1"/>
              <a:t>biologik</a:t>
            </a:r>
            <a:r>
              <a:rPr lang="en-US" sz="2800" b="1" dirty="0"/>
              <a:t> </a:t>
            </a:r>
            <a:r>
              <a:rPr lang="en-US" sz="2800" b="1" dirty="0" smtClean="0"/>
              <a:t>&amp; </a:t>
            </a:r>
            <a:r>
              <a:rPr lang="en-US" sz="2800" b="1" dirty="0" err="1" smtClean="0"/>
              <a:t>lingkungan</a:t>
            </a:r>
            <a:r>
              <a:rPr lang="en-US" sz="2800" b="1" dirty="0" smtClean="0"/>
              <a:t> </a:t>
            </a:r>
            <a:r>
              <a:rPr lang="en-US" sz="2800" b="1" dirty="0" err="1"/>
              <a:t>relatif</a:t>
            </a:r>
            <a:r>
              <a:rPr lang="en-US" sz="2800" b="1" dirty="0"/>
              <a:t> </a:t>
            </a:r>
            <a:r>
              <a:rPr lang="en-US" sz="2800" b="1" dirty="0" err="1"/>
              <a:t>sama</a:t>
            </a:r>
            <a:r>
              <a:rPr lang="en-US" sz="2800" b="1" dirty="0"/>
              <a:t>. </a:t>
            </a:r>
            <a:r>
              <a:rPr lang="en-US" sz="2800" b="1" dirty="0" smtClean="0">
                <a:sym typeface="Wingdings" panose="05000000000000000000" pitchFamily="2" charset="2"/>
              </a:rPr>
              <a:t> </a:t>
            </a:r>
            <a:r>
              <a:rPr lang="en-US" sz="2800" b="1" dirty="0" smtClean="0"/>
              <a:t>Agar </a:t>
            </a:r>
            <a:r>
              <a:rPr lang="en-US" sz="2800" b="1" dirty="0" err="1"/>
              <a:t>ancaman</a:t>
            </a:r>
            <a:r>
              <a:rPr lang="en-US" sz="2800" b="1" dirty="0"/>
              <a:t> internal </a:t>
            </a:r>
            <a:r>
              <a:rPr lang="en-US" sz="2800" b="1" dirty="0" err="1"/>
              <a:t>validitas</a:t>
            </a:r>
            <a:r>
              <a:rPr lang="en-US" sz="2800" b="1" dirty="0"/>
              <a:t> (</a:t>
            </a:r>
            <a:r>
              <a:rPr lang="en-US" sz="2800" b="1" dirty="0" err="1"/>
              <a:t>seleksi</a:t>
            </a:r>
            <a:r>
              <a:rPr lang="en-US" sz="2800" b="1" dirty="0"/>
              <a:t>, </a:t>
            </a:r>
            <a:r>
              <a:rPr lang="en-US" sz="2800" b="1" dirty="0" err="1"/>
              <a:t>histori</a:t>
            </a:r>
            <a:r>
              <a:rPr lang="en-US" sz="2800" b="1" dirty="0"/>
              <a:t>, </a:t>
            </a:r>
            <a:r>
              <a:rPr lang="en-US" sz="2800" b="1" dirty="0" err="1"/>
              <a:t>maturasi</a:t>
            </a:r>
            <a:r>
              <a:rPr lang="en-US" sz="2800" b="1" dirty="0"/>
              <a:t>, testing, </a:t>
            </a:r>
            <a:r>
              <a:rPr lang="en-US" sz="2800" b="1" dirty="0" err="1"/>
              <a:t>mortalitas</a:t>
            </a:r>
            <a:r>
              <a:rPr lang="en-US" sz="2800" b="1" dirty="0"/>
              <a:t>, ‘regression artifact’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instrumen</a:t>
            </a:r>
            <a:r>
              <a:rPr lang="en-US" sz="2800" b="1" dirty="0"/>
              <a:t>)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dikurangi</a:t>
            </a:r>
            <a:r>
              <a:rPr lang="en-US" sz="2800" b="1" dirty="0"/>
              <a:t> </a:t>
            </a:r>
            <a:r>
              <a:rPr lang="en-US" sz="2800" b="1" dirty="0" err="1"/>
              <a:t>seoptimal</a:t>
            </a:r>
            <a:r>
              <a:rPr lang="en-US" sz="2800" b="1" dirty="0"/>
              <a:t> </a:t>
            </a:r>
            <a:r>
              <a:rPr lang="en-US" sz="2800" b="1" dirty="0" err="1"/>
              <a:t>mungkin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err="1" smtClean="0"/>
              <a:t>Sehingga</a:t>
            </a:r>
            <a:r>
              <a:rPr lang="en-US" sz="2800" b="1" dirty="0" smtClean="0"/>
              <a:t> </a:t>
            </a:r>
            <a:r>
              <a:rPr lang="en-US" sz="2800" b="1" dirty="0" err="1"/>
              <a:t>kita</a:t>
            </a:r>
            <a:r>
              <a:rPr lang="en-US" sz="2800" b="1" dirty="0"/>
              <a:t>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mengatakan</a:t>
            </a:r>
            <a:r>
              <a:rPr lang="en-US" sz="2800" b="1" dirty="0"/>
              <a:t> </a:t>
            </a:r>
            <a:r>
              <a:rPr lang="en-US" sz="2800" b="1" dirty="0" err="1"/>
              <a:t>bahwa</a:t>
            </a:r>
            <a:r>
              <a:rPr lang="en-US" sz="2800" b="1" dirty="0"/>
              <a:t> </a:t>
            </a:r>
            <a:r>
              <a:rPr lang="en-US" sz="2800" b="1" dirty="0" err="1"/>
              <a:t>perbedaan</a:t>
            </a:r>
            <a:r>
              <a:rPr lang="en-US" sz="2800" b="1" dirty="0"/>
              <a:t> </a:t>
            </a:r>
            <a:r>
              <a:rPr lang="en-US" sz="2800" b="1" dirty="0" err="1"/>
              <a:t>sebelum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sesudah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</a:t>
            </a:r>
            <a:r>
              <a:rPr lang="en-US" sz="2800" b="1" i="1" u="sng" dirty="0" smtClean="0"/>
              <a:t>‘</a:t>
            </a:r>
            <a:r>
              <a:rPr lang="en-US" sz="2800" b="1" i="1" u="sng" dirty="0" err="1" smtClean="0"/>
              <a:t>hanya</a:t>
            </a:r>
            <a:r>
              <a:rPr lang="en-US" sz="2800" b="1" i="1" u="sng" dirty="0" smtClean="0"/>
              <a:t> </a:t>
            </a:r>
            <a:r>
              <a:rPr lang="en-US" sz="2800" b="1" i="1" u="sng" dirty="0" err="1"/>
              <a:t>dan</a:t>
            </a:r>
            <a:r>
              <a:rPr lang="en-US" sz="2800" b="1" i="1" u="sng" dirty="0"/>
              <a:t> </a:t>
            </a:r>
            <a:r>
              <a:rPr lang="en-US" sz="2800" b="1" i="1" u="sng" dirty="0" err="1" smtClean="0"/>
              <a:t>hanya</a:t>
            </a:r>
            <a:r>
              <a:rPr lang="en-US" sz="2800" b="1" i="1" u="sng" dirty="0" smtClean="0"/>
              <a:t>’ </a:t>
            </a:r>
            <a:r>
              <a:rPr lang="en-US" sz="2800" b="1" dirty="0" err="1"/>
              <a:t>disebabkan</a:t>
            </a:r>
            <a:r>
              <a:rPr lang="en-US" sz="2800" b="1" dirty="0"/>
              <a:t> </a:t>
            </a:r>
            <a:r>
              <a:rPr lang="en-US" sz="2800" b="1" dirty="0" err="1"/>
              <a:t>oleh</a:t>
            </a:r>
            <a:r>
              <a:rPr lang="en-US" sz="2800" b="1" dirty="0"/>
              <a:t> </a:t>
            </a:r>
            <a:r>
              <a:rPr lang="en-US" sz="2800" b="1" dirty="0" err="1"/>
              <a:t>perlakuan</a:t>
            </a:r>
            <a:r>
              <a:rPr lang="en-US" sz="2800" b="1" dirty="0"/>
              <a:t>.</a:t>
            </a:r>
            <a:endParaRPr lang="id-ID" sz="2800" b="1" dirty="0"/>
          </a:p>
          <a:p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77482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DISKUSI TENTANG ‘INTERNAL VALIDITY’ UNTUK DISAIN KUASI EKSPERIMEN (D)</a:t>
            </a:r>
            <a:endParaRPr lang="id-ID" sz="3600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438400" y="5410200"/>
            <a:ext cx="4343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438400" y="2286000"/>
            <a:ext cx="0" cy="3124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124200" y="5143500"/>
            <a:ext cx="0" cy="266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715000" y="5143500"/>
            <a:ext cx="0" cy="266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743200" y="54102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PRE</a:t>
            </a:r>
            <a:endParaRPr lang="id-ID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334000" y="5426287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POST</a:t>
            </a:r>
            <a:endParaRPr lang="id-ID" sz="2400" b="1" dirty="0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3124200" y="4648200"/>
            <a:ext cx="2667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124200" y="3200400"/>
            <a:ext cx="2667000" cy="1066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943600" y="4495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Kontrol</a:t>
            </a:r>
            <a:endParaRPr lang="id-ID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943600" y="3352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Perlakuan</a:t>
            </a:r>
            <a:endParaRPr lang="id-ID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57200" y="17526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Situasi</a:t>
            </a:r>
            <a:r>
              <a:rPr lang="en-US" sz="2800" b="1" dirty="0" smtClean="0"/>
              <a:t>   A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358887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DISKUSI TENTANG ‘INTERNAL VALIDITY’ UNTUK DISAIN KUASI EKSPERIMEN (D)</a:t>
            </a:r>
            <a:endParaRPr lang="id-ID" sz="3600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438400" y="5410200"/>
            <a:ext cx="4343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438400" y="2286000"/>
            <a:ext cx="0" cy="3124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124200" y="5143500"/>
            <a:ext cx="0" cy="266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715000" y="5143500"/>
            <a:ext cx="0" cy="266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743200" y="54102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PRE</a:t>
            </a:r>
            <a:endParaRPr lang="id-ID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334000" y="5426287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POST</a:t>
            </a:r>
            <a:endParaRPr lang="id-ID" sz="2400" b="1" dirty="0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3124200" y="4648200"/>
            <a:ext cx="2667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3124200" y="3124200"/>
            <a:ext cx="2667000" cy="1219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943600" y="4495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Kontrol</a:t>
            </a:r>
            <a:endParaRPr lang="id-ID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784273" y="39740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Perlakuan</a:t>
            </a:r>
            <a:endParaRPr lang="id-ID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57200" y="17526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Situasi</a:t>
            </a:r>
            <a:r>
              <a:rPr lang="en-US" sz="2800" b="1" dirty="0" smtClean="0"/>
              <a:t>   B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263794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DISKUSI TENTANG ‘INTERNAL VALIDITY’ UNTUK DISAIN KUASI EKSPERIMEN (D)</a:t>
            </a:r>
            <a:endParaRPr lang="id-ID" sz="3600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438400" y="5410200"/>
            <a:ext cx="4343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438400" y="2286000"/>
            <a:ext cx="0" cy="3124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124200" y="5143500"/>
            <a:ext cx="0" cy="266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715000" y="5143500"/>
            <a:ext cx="0" cy="266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743200" y="54102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PRE</a:t>
            </a:r>
            <a:endParaRPr lang="id-ID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334000" y="5426287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POST</a:t>
            </a:r>
            <a:endParaRPr lang="id-ID" sz="2400" b="1" dirty="0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3048000" y="3429000"/>
            <a:ext cx="2667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138055" y="3798332"/>
            <a:ext cx="2667000" cy="1066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770418" y="324433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Kontrol</a:t>
            </a:r>
            <a:endParaRPr lang="id-ID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784273" y="38481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Perlakuan</a:t>
            </a:r>
            <a:endParaRPr lang="id-ID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57200" y="17526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Situasi</a:t>
            </a:r>
            <a:r>
              <a:rPr lang="en-US" sz="2800" b="1" dirty="0" smtClean="0"/>
              <a:t>   C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263794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914400"/>
            <a:ext cx="86868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/>
              <a:t>Eksperimen</a:t>
            </a:r>
            <a:r>
              <a:rPr lang="en-US" sz="3600" b="1" dirty="0"/>
              <a:t> </a:t>
            </a:r>
            <a:r>
              <a:rPr lang="en-US" sz="3600" b="1" dirty="0" err="1"/>
              <a:t>Kuasi</a:t>
            </a:r>
            <a:r>
              <a:rPr lang="en-US" sz="3600" b="1" dirty="0"/>
              <a:t> (Quasi Experiment</a:t>
            </a:r>
            <a:r>
              <a:rPr lang="en-US" sz="3600" b="1" dirty="0" smtClean="0"/>
              <a:t>)</a:t>
            </a:r>
          </a:p>
          <a:p>
            <a:endParaRPr lang="id-ID" sz="2800" b="1" dirty="0"/>
          </a:p>
          <a:p>
            <a:r>
              <a:rPr lang="en-US" sz="2800" b="1" dirty="0" err="1" smtClean="0"/>
              <a:t>Kenyataan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kondisi</a:t>
            </a:r>
            <a:r>
              <a:rPr lang="en-US" sz="2800" b="1" dirty="0" smtClean="0"/>
              <a:t> </a:t>
            </a:r>
            <a:r>
              <a:rPr lang="en-US" sz="2800" b="1" dirty="0" smtClean="0">
                <a:sym typeface="Wingdings" panose="05000000000000000000" pitchFamily="2" charset="2"/>
              </a:rPr>
              <a:t>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tdk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dpt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lakukan</a:t>
            </a:r>
            <a:r>
              <a:rPr lang="en-US" sz="2800" b="1" dirty="0" smtClean="0"/>
              <a:t> </a:t>
            </a:r>
            <a:r>
              <a:rPr lang="en-US" sz="2800" b="1" dirty="0" err="1"/>
              <a:t>eksperimen</a:t>
            </a:r>
            <a:r>
              <a:rPr lang="en-US" sz="2800" b="1" dirty="0"/>
              <a:t> </a:t>
            </a:r>
            <a:r>
              <a:rPr lang="en-US" sz="2800" b="1" dirty="0" err="1"/>
              <a:t>murni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err="1" smtClean="0"/>
              <a:t>Bila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tdk</a:t>
            </a:r>
            <a:r>
              <a:rPr lang="en-US" sz="2800" b="1" dirty="0" smtClean="0"/>
              <a:t> </a:t>
            </a:r>
            <a:r>
              <a:rPr lang="en-US" sz="2800" b="1" dirty="0" err="1"/>
              <a:t>bisa</a:t>
            </a:r>
            <a:r>
              <a:rPr lang="en-US" sz="2800" b="1" dirty="0"/>
              <a:t> </a:t>
            </a:r>
            <a:r>
              <a:rPr lang="en-US" sz="2800" b="1" dirty="0" err="1" smtClean="0"/>
              <a:t>lakukan</a:t>
            </a:r>
            <a:r>
              <a:rPr lang="en-US" sz="2800" b="1" dirty="0" smtClean="0"/>
              <a:t> </a:t>
            </a:r>
            <a:r>
              <a:rPr lang="en-US" sz="2800" b="1" dirty="0" err="1"/>
              <a:t>randomisasi</a:t>
            </a:r>
            <a:r>
              <a:rPr lang="en-US" sz="2800" b="1" dirty="0"/>
              <a:t> </a:t>
            </a:r>
            <a:r>
              <a:rPr lang="en-US" sz="2800" b="1" dirty="0" err="1" smtClean="0"/>
              <a:t>pd</a:t>
            </a:r>
            <a:r>
              <a:rPr lang="en-US" sz="2800" b="1" dirty="0" smtClean="0"/>
              <a:t> </a:t>
            </a:r>
            <a:r>
              <a:rPr lang="en-US" sz="2800" b="1" dirty="0" err="1"/>
              <a:t>subjek</a:t>
            </a:r>
            <a:r>
              <a:rPr lang="en-US" sz="2800" b="1" dirty="0"/>
              <a:t> </a:t>
            </a:r>
            <a:r>
              <a:rPr lang="en-US" sz="2800" b="1" dirty="0" err="1"/>
              <a:t>maka</a:t>
            </a:r>
            <a:r>
              <a:rPr lang="en-US" sz="2800" b="1" dirty="0"/>
              <a:t> </a:t>
            </a:r>
            <a:r>
              <a:rPr lang="en-US" sz="2800" b="1" dirty="0" err="1" smtClean="0"/>
              <a:t>hrs</a:t>
            </a:r>
            <a:r>
              <a:rPr lang="en-US" sz="2800" b="1" dirty="0" smtClean="0"/>
              <a:t> </a:t>
            </a:r>
            <a:r>
              <a:rPr lang="en-US" sz="2800" b="1" dirty="0" err="1"/>
              <a:t>p</a:t>
            </a:r>
            <a:r>
              <a:rPr lang="en-US" sz="2800" b="1" dirty="0" err="1" smtClean="0"/>
              <a:t>ilih</a:t>
            </a:r>
            <a:r>
              <a:rPr lang="en-US" sz="2800" b="1" dirty="0" smtClean="0"/>
              <a:t> </a:t>
            </a:r>
            <a:r>
              <a:rPr lang="en-US" sz="2800" b="1" dirty="0" err="1"/>
              <a:t>rancangan</a:t>
            </a:r>
            <a:r>
              <a:rPr lang="en-US" sz="2800" b="1" dirty="0"/>
              <a:t> </a:t>
            </a:r>
            <a:r>
              <a:rPr lang="en-US" sz="2800" b="1" dirty="0" err="1"/>
              <a:t>riset</a:t>
            </a:r>
            <a:r>
              <a:rPr lang="en-US" sz="2800" b="1" dirty="0"/>
              <a:t> </a:t>
            </a:r>
            <a:r>
              <a:rPr lang="en-US" sz="2800" b="1" dirty="0" err="1"/>
              <a:t>eksperimen</a:t>
            </a:r>
            <a:r>
              <a:rPr lang="en-US" sz="2800" b="1" dirty="0"/>
              <a:t> </a:t>
            </a:r>
            <a:r>
              <a:rPr lang="en-US" sz="2800" b="1" dirty="0" err="1"/>
              <a:t>kuasi</a:t>
            </a:r>
            <a:r>
              <a:rPr lang="en-US" sz="2800" b="1" dirty="0"/>
              <a:t>. </a:t>
            </a:r>
            <a:r>
              <a:rPr lang="en-US" sz="2800" b="1" dirty="0" err="1" smtClean="0"/>
              <a:t>Tetap</a:t>
            </a:r>
            <a:r>
              <a:rPr lang="en-US" sz="2800" b="1" dirty="0" smtClean="0"/>
              <a:t> </a:t>
            </a:r>
            <a:r>
              <a:rPr lang="en-US" sz="2800" b="1" dirty="0" err="1"/>
              <a:t>diingat</a:t>
            </a:r>
            <a:r>
              <a:rPr lang="en-US" sz="2800" b="1" dirty="0"/>
              <a:t> </a:t>
            </a:r>
            <a:r>
              <a:rPr lang="en-US" sz="2800" b="1" dirty="0" err="1" smtClean="0"/>
              <a:t>bhw</a:t>
            </a:r>
            <a:r>
              <a:rPr lang="en-US" sz="2800" b="1" dirty="0" smtClean="0"/>
              <a:t> </a:t>
            </a:r>
            <a:r>
              <a:rPr lang="en-US" sz="2800" b="1" dirty="0" err="1"/>
              <a:t>kondisi</a:t>
            </a:r>
            <a:r>
              <a:rPr lang="en-US" sz="2800" b="1" dirty="0"/>
              <a:t> </a:t>
            </a:r>
            <a:r>
              <a:rPr lang="en-US" sz="2800" b="1" dirty="0" err="1" smtClean="0"/>
              <a:t>subjek</a:t>
            </a:r>
            <a:r>
              <a:rPr lang="en-US" sz="2800" b="1" dirty="0"/>
              <a:t>: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biologis</a:t>
            </a:r>
            <a:r>
              <a:rPr lang="en-US" sz="2800" b="1" dirty="0" smtClean="0"/>
              <a:t> - </a:t>
            </a:r>
            <a:r>
              <a:rPr lang="en-US" sz="2800" b="1" dirty="0" err="1" smtClean="0"/>
              <a:t>lingkungan</a:t>
            </a:r>
            <a:r>
              <a:rPr lang="en-US" sz="2800" b="1" dirty="0"/>
              <a:t> </a:t>
            </a:r>
            <a:r>
              <a:rPr lang="en-US" sz="2800" b="1" dirty="0" smtClean="0">
                <a:sym typeface="Wingdings" panose="05000000000000000000" pitchFamily="2" charset="2"/>
              </a:rPr>
              <a:t></a:t>
            </a:r>
            <a:r>
              <a:rPr lang="en-US" sz="2800" b="1" dirty="0" err="1" smtClean="0"/>
              <a:t>hrs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relatif</a:t>
            </a:r>
            <a:r>
              <a:rPr lang="en-US" sz="2800" b="1" dirty="0" smtClean="0"/>
              <a:t> </a:t>
            </a:r>
            <a:r>
              <a:rPr lang="en-US" sz="2800" b="1" dirty="0" err="1"/>
              <a:t>sama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err="1" smtClean="0"/>
              <a:t>Eksperimen</a:t>
            </a:r>
            <a:r>
              <a:rPr lang="en-US" sz="2800" b="1" dirty="0" smtClean="0"/>
              <a:t> </a:t>
            </a:r>
            <a:r>
              <a:rPr lang="en-US" sz="2800" b="1" dirty="0" err="1"/>
              <a:t>kuasi</a:t>
            </a:r>
            <a:r>
              <a:rPr lang="en-US" sz="2800" b="1" dirty="0"/>
              <a:t> </a:t>
            </a:r>
            <a:r>
              <a:rPr lang="en-US" sz="2800" b="1" dirty="0" err="1"/>
              <a:t>banyak</a:t>
            </a:r>
            <a:r>
              <a:rPr lang="en-US" sz="2800" b="1" dirty="0"/>
              <a:t> </a:t>
            </a:r>
            <a:r>
              <a:rPr lang="en-US" sz="2800" b="1" dirty="0" err="1"/>
              <a:t>digunakan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studi</a:t>
            </a:r>
            <a:r>
              <a:rPr lang="en-US" sz="2800" b="1" dirty="0"/>
              <a:t> </a:t>
            </a:r>
            <a:r>
              <a:rPr lang="en-US" sz="2800" b="1" dirty="0" err="1"/>
              <a:t>efektifitas</a:t>
            </a:r>
            <a:r>
              <a:rPr lang="en-US" sz="2800" b="1" dirty="0"/>
              <a:t> (‘effectiveness study’)</a:t>
            </a:r>
            <a:endParaRPr lang="id-ID" sz="2800" b="1" dirty="0"/>
          </a:p>
          <a:p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245810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DISKUSI TENTANG ‘INTERNAL VALIDITY’ UNTUK DISAIN KUASI EKSPERIMEN (D)</a:t>
            </a:r>
            <a:endParaRPr lang="id-ID" sz="3600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438400" y="5410200"/>
            <a:ext cx="4343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438400" y="2286000"/>
            <a:ext cx="0" cy="3124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124200" y="5143500"/>
            <a:ext cx="0" cy="266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715000" y="5143500"/>
            <a:ext cx="0" cy="266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743200" y="54102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PRE</a:t>
            </a:r>
            <a:endParaRPr lang="id-ID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334000" y="5426287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POST</a:t>
            </a:r>
            <a:endParaRPr lang="id-ID" sz="2400" b="1" dirty="0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3048000" y="4070866"/>
            <a:ext cx="2667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124200" y="3048000"/>
            <a:ext cx="2590800" cy="15562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867400" y="3886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Kontrol</a:t>
            </a:r>
            <a:endParaRPr lang="id-ID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791200" y="2969613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Perlakuan</a:t>
            </a:r>
            <a:endParaRPr lang="id-ID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57200" y="17526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Situasi</a:t>
            </a:r>
            <a:r>
              <a:rPr lang="en-US" sz="2800" b="1" dirty="0" smtClean="0"/>
              <a:t>   D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263794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525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97772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049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534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Perlu</a:t>
            </a:r>
            <a:r>
              <a:rPr lang="en-US" sz="2800" b="1" dirty="0"/>
              <a:t> </a:t>
            </a:r>
            <a:r>
              <a:rPr lang="en-US" sz="2800" b="1" dirty="0" err="1"/>
              <a:t>diingat</a:t>
            </a:r>
            <a:r>
              <a:rPr lang="en-US" sz="2800" b="1" dirty="0"/>
              <a:t> </a:t>
            </a:r>
            <a:r>
              <a:rPr lang="en-US" sz="2800" b="1" dirty="0" err="1"/>
              <a:t>bahwa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rancangan</a:t>
            </a:r>
            <a:r>
              <a:rPr lang="en-US" sz="2800" b="1" dirty="0"/>
              <a:t> </a:t>
            </a:r>
            <a:r>
              <a:rPr lang="en-US" sz="2800" b="1" dirty="0" err="1"/>
              <a:t>ini</a:t>
            </a:r>
            <a:r>
              <a:rPr lang="en-US" sz="2800" b="1" dirty="0"/>
              <a:t> </a:t>
            </a:r>
            <a:r>
              <a:rPr lang="en-US" sz="2800" b="1" dirty="0" err="1"/>
              <a:t>sampel</a:t>
            </a:r>
            <a:r>
              <a:rPr lang="en-US" sz="2800" b="1" dirty="0"/>
              <a:t> </a:t>
            </a:r>
            <a:r>
              <a:rPr lang="en-US" sz="2800" b="1" dirty="0" err="1"/>
              <a:t>dipilih</a:t>
            </a:r>
            <a:r>
              <a:rPr lang="en-US" sz="2800" b="1" dirty="0"/>
              <a:t> </a:t>
            </a:r>
            <a:r>
              <a:rPr lang="en-US" sz="2800" b="1" dirty="0" err="1"/>
              <a:t>tanpa</a:t>
            </a:r>
            <a:r>
              <a:rPr lang="en-US" sz="2800" b="1" dirty="0"/>
              <a:t> </a:t>
            </a:r>
            <a:r>
              <a:rPr lang="en-US" sz="2800" b="1" dirty="0" err="1"/>
              <a:t>randomisasi</a:t>
            </a:r>
            <a:r>
              <a:rPr lang="en-US" sz="2800" b="1" dirty="0"/>
              <a:t> </a:t>
            </a:r>
            <a:r>
              <a:rPr lang="en-US" sz="2800" b="1" dirty="0" err="1"/>
              <a:t>maka</a:t>
            </a:r>
            <a:r>
              <a:rPr lang="en-US" sz="2800" b="1" dirty="0"/>
              <a:t> </a:t>
            </a:r>
            <a:r>
              <a:rPr lang="en-US" sz="2800" b="1" dirty="0" err="1"/>
              <a:t>banyak</a:t>
            </a:r>
            <a:r>
              <a:rPr lang="en-US" sz="2800" b="1" dirty="0"/>
              <a:t> </a:t>
            </a:r>
            <a:r>
              <a:rPr lang="en-US" sz="2800" b="1" dirty="0" err="1"/>
              <a:t>sekali</a:t>
            </a:r>
            <a:r>
              <a:rPr lang="en-US" sz="2800" b="1" dirty="0"/>
              <a:t> </a:t>
            </a:r>
            <a:r>
              <a:rPr lang="en-US" sz="2800" b="1" dirty="0" err="1"/>
              <a:t>hal-hal</a:t>
            </a:r>
            <a:r>
              <a:rPr lang="en-US" sz="2800" b="1" dirty="0"/>
              <a:t> yang </a:t>
            </a:r>
            <a:r>
              <a:rPr lang="en-US" sz="2800" b="1" dirty="0" err="1"/>
              <a:t>harus</a:t>
            </a:r>
            <a:r>
              <a:rPr lang="en-US" sz="2800" b="1" dirty="0"/>
              <a:t> </a:t>
            </a:r>
            <a:r>
              <a:rPr lang="en-US" sz="2800" b="1" dirty="0" err="1"/>
              <a:t>diperhatikan</a:t>
            </a:r>
            <a:r>
              <a:rPr lang="en-US" sz="2800" b="1" dirty="0"/>
              <a:t> </a:t>
            </a:r>
            <a:r>
              <a:rPr lang="en-US" sz="2800" b="1" dirty="0" err="1"/>
              <a:t>karena</a:t>
            </a:r>
            <a:r>
              <a:rPr lang="en-US" sz="2800" b="1" dirty="0"/>
              <a:t> </a:t>
            </a:r>
            <a:r>
              <a:rPr lang="en-US" sz="2800" b="1" dirty="0" err="1"/>
              <a:t>sangat</a:t>
            </a:r>
            <a:r>
              <a:rPr lang="en-US" sz="2800" b="1" dirty="0"/>
              <a:t> </a:t>
            </a:r>
            <a:r>
              <a:rPr lang="en-US" sz="2800" b="1" dirty="0" err="1"/>
              <a:t>berpengaruh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pengambilan</a:t>
            </a:r>
            <a:r>
              <a:rPr lang="en-US" sz="2800" b="1" dirty="0"/>
              <a:t> </a:t>
            </a:r>
            <a:r>
              <a:rPr lang="en-US" sz="2800" b="1" dirty="0" err="1"/>
              <a:t>kesimpulan</a:t>
            </a:r>
            <a:r>
              <a:rPr lang="en-US" sz="2800" b="1" dirty="0"/>
              <a:t> yang </a:t>
            </a:r>
            <a:r>
              <a:rPr lang="en-US" sz="2800" b="1" dirty="0" err="1"/>
              <a:t>sering</a:t>
            </a:r>
            <a:r>
              <a:rPr lang="en-US" sz="2800" b="1" dirty="0"/>
              <a:t> </a:t>
            </a:r>
            <a:r>
              <a:rPr lang="en-US" sz="2800" b="1" dirty="0" err="1"/>
              <a:t>disebut</a:t>
            </a:r>
            <a:r>
              <a:rPr lang="en-US" sz="2800" b="1" dirty="0"/>
              <a:t> </a:t>
            </a:r>
            <a:r>
              <a:rPr lang="en-US" sz="2800" b="1" dirty="0" err="1"/>
              <a:t>sebagai</a:t>
            </a:r>
            <a:r>
              <a:rPr lang="en-US" sz="2800" b="1" dirty="0"/>
              <a:t> ‘internal validity’ = </a:t>
            </a:r>
            <a:r>
              <a:rPr lang="en-US" sz="2800" b="1" dirty="0" err="1"/>
              <a:t>validitas</a:t>
            </a:r>
            <a:r>
              <a:rPr lang="en-US" sz="2800" b="1" dirty="0"/>
              <a:t> internal. 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err="1" smtClean="0"/>
              <a:t>Dengan</a:t>
            </a:r>
            <a:r>
              <a:rPr lang="en-US" sz="2800" b="1" dirty="0" smtClean="0"/>
              <a:t> </a:t>
            </a:r>
            <a:r>
              <a:rPr lang="en-US" sz="2800" b="1" dirty="0" err="1"/>
              <a:t>perkataan</a:t>
            </a:r>
            <a:r>
              <a:rPr lang="en-US" sz="2800" b="1" dirty="0"/>
              <a:t> lain, </a:t>
            </a:r>
            <a:r>
              <a:rPr lang="en-US" sz="2800" b="1" dirty="0" err="1"/>
              <a:t>peneliti</a:t>
            </a:r>
            <a:r>
              <a:rPr lang="en-US" sz="2800" b="1" dirty="0"/>
              <a:t> </a:t>
            </a:r>
            <a:r>
              <a:rPr lang="en-US" sz="2800" b="1" dirty="0" err="1"/>
              <a:t>harus</a:t>
            </a:r>
            <a:r>
              <a:rPr lang="en-US" sz="2800" b="1" dirty="0"/>
              <a:t>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memperhitungkan</a:t>
            </a:r>
            <a:r>
              <a:rPr lang="en-US" sz="2800" b="1" dirty="0"/>
              <a:t> </a:t>
            </a:r>
            <a:r>
              <a:rPr lang="en-US" sz="2800" b="1" dirty="0" err="1"/>
              <a:t>faktor-faktor</a:t>
            </a:r>
            <a:r>
              <a:rPr lang="en-US" sz="2800" b="1" dirty="0"/>
              <a:t> yang </a:t>
            </a:r>
            <a:r>
              <a:rPr lang="en-US" sz="2800" b="1" dirty="0" err="1"/>
              <a:t>mungkin</a:t>
            </a:r>
            <a:r>
              <a:rPr lang="en-US" sz="2800" b="1" dirty="0"/>
              <a:t> </a:t>
            </a:r>
            <a:r>
              <a:rPr lang="en-US" sz="2800" b="1" dirty="0" err="1"/>
              <a:t>mengganggu</a:t>
            </a:r>
            <a:r>
              <a:rPr lang="en-US" sz="2800" b="1" dirty="0"/>
              <a:t> </a:t>
            </a:r>
            <a:r>
              <a:rPr lang="en-US" sz="2800" b="1" dirty="0" err="1"/>
              <a:t>ke-akuratan</a:t>
            </a:r>
            <a:r>
              <a:rPr lang="en-US" sz="2800" b="1" dirty="0"/>
              <a:t> </a:t>
            </a:r>
            <a:r>
              <a:rPr lang="en-US" sz="2800" b="1" dirty="0" err="1"/>
              <a:t>hasil</a:t>
            </a:r>
            <a:r>
              <a:rPr lang="en-US" sz="2800" b="1" dirty="0"/>
              <a:t> yang </a:t>
            </a:r>
            <a:r>
              <a:rPr lang="en-US" sz="2800" b="1" dirty="0" err="1"/>
              <a:t>diperoleh</a:t>
            </a:r>
            <a:r>
              <a:rPr lang="en-US" sz="2800" b="1" dirty="0"/>
              <a:t> </a:t>
            </a:r>
            <a:r>
              <a:rPr lang="en-US" sz="2800" b="1" dirty="0" err="1"/>
              <a:t>terutama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penarikan</a:t>
            </a:r>
            <a:r>
              <a:rPr lang="en-US" sz="2800" b="1" dirty="0"/>
              <a:t> </a:t>
            </a:r>
            <a:r>
              <a:rPr lang="en-US" sz="2800" b="1" dirty="0" err="1"/>
              <a:t>kesimpulan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. 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48847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3820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Berbagai</a:t>
            </a:r>
            <a:r>
              <a:rPr lang="en-US" sz="2800" b="1" dirty="0"/>
              <a:t> </a:t>
            </a:r>
            <a:r>
              <a:rPr lang="en-US" sz="2800" b="1" dirty="0" err="1"/>
              <a:t>ancaman</a:t>
            </a:r>
            <a:r>
              <a:rPr lang="en-US" sz="2800" b="1" dirty="0"/>
              <a:t> </a:t>
            </a:r>
            <a:r>
              <a:rPr lang="en-US" sz="2800" b="1" dirty="0" err="1"/>
              <a:t>terhadap</a:t>
            </a:r>
            <a:r>
              <a:rPr lang="en-US" sz="2800" b="1" dirty="0"/>
              <a:t> </a:t>
            </a:r>
            <a:r>
              <a:rPr lang="en-US" sz="2800" b="1" dirty="0" err="1"/>
              <a:t>validitas</a:t>
            </a:r>
            <a:r>
              <a:rPr lang="en-US" sz="2800" b="1" dirty="0"/>
              <a:t> internal </a:t>
            </a:r>
            <a:r>
              <a:rPr lang="en-US" sz="2800" b="1" dirty="0" err="1"/>
              <a:t>yaitu</a:t>
            </a:r>
            <a:r>
              <a:rPr lang="en-US" sz="2800" b="1" dirty="0" smtClean="0"/>
              <a:t>:</a:t>
            </a:r>
          </a:p>
          <a:p>
            <a:endParaRPr lang="id-ID" sz="2800" b="1" dirty="0"/>
          </a:p>
          <a:p>
            <a:pPr marL="514350" lvl="0" indent="-514350">
              <a:buAutoNum type="alphaLcPeriod"/>
            </a:pPr>
            <a:r>
              <a:rPr lang="en-US" sz="3200" b="1" dirty="0" err="1" smtClean="0"/>
              <a:t>Seleksi</a:t>
            </a:r>
            <a:r>
              <a:rPr lang="en-US" sz="3200" b="1" dirty="0"/>
              <a:t>.</a:t>
            </a:r>
            <a:r>
              <a:rPr lang="en-US" sz="2800" b="1" dirty="0"/>
              <a:t> </a:t>
            </a:r>
            <a:endParaRPr lang="en-US" sz="2800" b="1" dirty="0" smtClean="0"/>
          </a:p>
          <a:p>
            <a:pPr lvl="0"/>
            <a:endParaRPr lang="en-US" sz="2800" b="1" dirty="0" smtClean="0"/>
          </a:p>
          <a:p>
            <a:pPr lvl="0"/>
            <a:r>
              <a:rPr lang="en-US" sz="2800" b="1" dirty="0" err="1" smtClean="0"/>
              <a:t>Pemilihan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klp</a:t>
            </a:r>
            <a:r>
              <a:rPr lang="en-US" sz="2800" b="1" dirty="0" smtClean="0"/>
              <a:t> </a:t>
            </a:r>
            <a:r>
              <a:rPr lang="en-US" sz="2800" b="1" dirty="0" err="1"/>
              <a:t>perlakuan</a:t>
            </a:r>
            <a:r>
              <a:rPr lang="en-US" sz="2800" b="1" dirty="0"/>
              <a:t> </a:t>
            </a:r>
            <a:r>
              <a:rPr lang="en-US" sz="2800" b="1" dirty="0" smtClean="0"/>
              <a:t>&amp; </a:t>
            </a:r>
            <a:r>
              <a:rPr lang="en-US" sz="2800" b="1" dirty="0" err="1"/>
              <a:t>kontrol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tidak</a:t>
            </a:r>
            <a:r>
              <a:rPr lang="en-US" sz="2800" b="1" dirty="0"/>
              <a:t> </a:t>
            </a:r>
            <a:r>
              <a:rPr lang="en-US" sz="2800" b="1" dirty="0" smtClean="0"/>
              <a:t>random </a:t>
            </a:r>
            <a:r>
              <a:rPr lang="en-US" sz="2800" b="1" dirty="0" err="1"/>
              <a:t>berdampak</a:t>
            </a:r>
            <a:r>
              <a:rPr lang="en-US" sz="2800" b="1" dirty="0"/>
              <a:t> </a:t>
            </a:r>
            <a:r>
              <a:rPr lang="en-US" sz="2800" b="1" dirty="0" err="1" smtClean="0"/>
              <a:t>pd</a:t>
            </a:r>
            <a:r>
              <a:rPr lang="en-US" sz="2800" b="1" dirty="0" smtClean="0"/>
              <a:t> </a:t>
            </a:r>
            <a:r>
              <a:rPr lang="en-US" sz="2800" b="1" dirty="0" err="1"/>
              <a:t>ketidaksamaan</a:t>
            </a:r>
            <a:r>
              <a:rPr lang="en-US" sz="2800" b="1" dirty="0"/>
              <a:t> </a:t>
            </a:r>
            <a:r>
              <a:rPr lang="en-US" sz="2800" b="1" dirty="0" err="1"/>
              <a:t>relatif</a:t>
            </a:r>
            <a:r>
              <a:rPr lang="en-US" sz="2800" b="1" dirty="0"/>
              <a:t> </a:t>
            </a:r>
            <a:r>
              <a:rPr lang="en-US" sz="2800" b="1" dirty="0" err="1"/>
              <a:t>kondisi</a:t>
            </a:r>
            <a:r>
              <a:rPr lang="en-US" sz="2800" b="1" dirty="0"/>
              <a:t> </a:t>
            </a:r>
            <a:r>
              <a:rPr lang="en-US" sz="2800" b="1" dirty="0" err="1"/>
              <a:t>biologik</a:t>
            </a:r>
            <a:r>
              <a:rPr lang="en-US" sz="2800" b="1" dirty="0"/>
              <a:t> </a:t>
            </a:r>
            <a:r>
              <a:rPr lang="en-US" sz="2800" b="1" dirty="0" smtClean="0"/>
              <a:t>a/ </a:t>
            </a:r>
            <a:r>
              <a:rPr lang="en-US" sz="2800" b="1" dirty="0" err="1"/>
              <a:t>lingkungan</a:t>
            </a:r>
            <a:r>
              <a:rPr lang="en-US" sz="2800" b="1" dirty="0"/>
              <a:t> </a:t>
            </a:r>
            <a:r>
              <a:rPr lang="en-US" sz="2800" b="1" dirty="0" err="1"/>
              <a:t>kedua</a:t>
            </a:r>
            <a:r>
              <a:rPr lang="en-US" sz="2800" b="1" dirty="0"/>
              <a:t> </a:t>
            </a:r>
            <a:r>
              <a:rPr lang="en-US" sz="2800" b="1" dirty="0" err="1"/>
              <a:t>kelompok</a:t>
            </a:r>
            <a:r>
              <a:rPr lang="en-US" sz="2800" b="1" dirty="0"/>
              <a:t> </a:t>
            </a:r>
            <a:r>
              <a:rPr lang="en-US" sz="2800" b="1" dirty="0" err="1" smtClean="0"/>
              <a:t>tsb</a:t>
            </a:r>
            <a:r>
              <a:rPr lang="en-US" sz="2800" b="1" dirty="0" smtClean="0"/>
              <a:t>. </a:t>
            </a:r>
            <a:r>
              <a:rPr lang="en-US" sz="2800" b="1" dirty="0" err="1"/>
              <a:t>Ini</a:t>
            </a:r>
            <a:r>
              <a:rPr lang="en-US" sz="2800" b="1" dirty="0"/>
              <a:t>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 smtClean="0"/>
              <a:t>pengaruhi</a:t>
            </a:r>
            <a:r>
              <a:rPr lang="en-US" sz="2800" b="1" dirty="0" smtClean="0"/>
              <a:t> </a:t>
            </a:r>
            <a:r>
              <a:rPr lang="en-US" sz="2800" b="1" dirty="0" err="1"/>
              <a:t>kesimpulan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diambil</a:t>
            </a:r>
            <a:r>
              <a:rPr lang="en-US" sz="2800" b="1" dirty="0"/>
              <a:t> </a:t>
            </a:r>
            <a:r>
              <a:rPr lang="en-US" sz="2800" b="1" dirty="0" err="1"/>
              <a:t>yaitu</a:t>
            </a:r>
            <a:r>
              <a:rPr lang="en-US" sz="2800" b="1" dirty="0"/>
              <a:t> </a:t>
            </a:r>
            <a:r>
              <a:rPr lang="en-US" sz="2800" b="1" dirty="0" err="1"/>
              <a:t>perbedaan</a:t>
            </a:r>
            <a:r>
              <a:rPr lang="en-US" sz="2800" b="1" dirty="0"/>
              <a:t> </a:t>
            </a:r>
            <a:r>
              <a:rPr lang="en-US" sz="2800" b="1" dirty="0" err="1"/>
              <a:t>hasil</a:t>
            </a:r>
            <a:r>
              <a:rPr lang="en-US" sz="2800" b="1" dirty="0"/>
              <a:t> </a:t>
            </a:r>
            <a:r>
              <a:rPr lang="en-US" sz="2800" b="1" dirty="0" err="1"/>
              <a:t>antara</a:t>
            </a:r>
            <a:r>
              <a:rPr lang="en-US" sz="2800" b="1" dirty="0"/>
              <a:t> </a:t>
            </a:r>
            <a:r>
              <a:rPr lang="en-US" sz="2800" b="1" dirty="0" err="1"/>
              <a:t>kedua</a:t>
            </a:r>
            <a:r>
              <a:rPr lang="en-US" sz="2800" b="1" dirty="0"/>
              <a:t> </a:t>
            </a:r>
            <a:r>
              <a:rPr lang="en-US" sz="2800" b="1" dirty="0" err="1"/>
              <a:t>kelompok</a:t>
            </a:r>
            <a:r>
              <a:rPr lang="en-US" sz="2800" b="1" dirty="0"/>
              <a:t> </a:t>
            </a:r>
            <a:r>
              <a:rPr lang="en-US" sz="2800" b="1" dirty="0" err="1"/>
              <a:t>belum</a:t>
            </a:r>
            <a:r>
              <a:rPr lang="en-US" sz="2800" b="1" dirty="0"/>
              <a:t> </a:t>
            </a:r>
            <a:r>
              <a:rPr lang="en-US" sz="2800" b="1" dirty="0" err="1"/>
              <a:t>tentu</a:t>
            </a:r>
            <a:r>
              <a:rPr lang="en-US" sz="2800" b="1" dirty="0"/>
              <a:t> ‘</a:t>
            </a:r>
            <a:r>
              <a:rPr lang="en-US" sz="2800" b="1" dirty="0" err="1"/>
              <a:t>hanya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hanya</a:t>
            </a:r>
            <a:r>
              <a:rPr lang="en-US" sz="2800" b="1" dirty="0"/>
              <a:t>’ </a:t>
            </a:r>
            <a:r>
              <a:rPr lang="en-US" sz="2800" b="1" dirty="0" err="1"/>
              <a:t>karena</a:t>
            </a:r>
            <a:r>
              <a:rPr lang="en-US" sz="2800" b="1" dirty="0"/>
              <a:t> </a:t>
            </a:r>
            <a:r>
              <a:rPr lang="en-US" sz="2800" b="1" dirty="0" err="1"/>
              <a:t>perlakuan</a:t>
            </a:r>
            <a:r>
              <a:rPr lang="en-US" sz="2800" b="1" dirty="0"/>
              <a:t> </a:t>
            </a:r>
            <a:r>
              <a:rPr lang="en-US" sz="2800" b="1" dirty="0" err="1"/>
              <a:t>tetapi</a:t>
            </a:r>
            <a:r>
              <a:rPr lang="en-US" sz="2800" b="1" dirty="0"/>
              <a:t> </a:t>
            </a:r>
            <a:r>
              <a:rPr lang="en-US" sz="2800" b="1" dirty="0" err="1"/>
              <a:t>mungkin</a:t>
            </a:r>
            <a:r>
              <a:rPr lang="en-US" sz="2800" b="1" dirty="0"/>
              <a:t> </a:t>
            </a:r>
            <a:r>
              <a:rPr lang="en-US" sz="2800" b="1" dirty="0" err="1"/>
              <a:t>disebabkan</a:t>
            </a:r>
            <a:r>
              <a:rPr lang="en-US" sz="2800" b="1" dirty="0"/>
              <a:t> </a:t>
            </a:r>
            <a:r>
              <a:rPr lang="en-US" sz="2800" b="1" dirty="0" err="1"/>
              <a:t>kedua</a:t>
            </a:r>
            <a:r>
              <a:rPr lang="en-US" sz="2800" b="1" dirty="0"/>
              <a:t> </a:t>
            </a:r>
            <a:r>
              <a:rPr lang="en-US" sz="2800" b="1" dirty="0" err="1"/>
              <a:t>kelompok</a:t>
            </a:r>
            <a:r>
              <a:rPr lang="en-US" sz="2800" b="1" dirty="0"/>
              <a:t> </a:t>
            </a:r>
            <a:r>
              <a:rPr lang="en-US" sz="2800" b="1" dirty="0" err="1"/>
              <a:t>sudah</a:t>
            </a:r>
            <a:r>
              <a:rPr lang="en-US" sz="2800" b="1" dirty="0"/>
              <a:t> </a:t>
            </a:r>
            <a:r>
              <a:rPr lang="en-US" sz="2800" b="1" dirty="0" err="1"/>
              <a:t>berbeda</a:t>
            </a:r>
            <a:r>
              <a:rPr lang="en-US" sz="2800" b="1" dirty="0"/>
              <a:t> </a:t>
            </a:r>
            <a:r>
              <a:rPr lang="en-US" sz="2800" b="1" dirty="0" err="1"/>
              <a:t>diawal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pPr lvl="0"/>
            <a:endParaRPr lang="en-US" sz="2800" b="1" dirty="0"/>
          </a:p>
          <a:p>
            <a:pPr lvl="0"/>
            <a:r>
              <a:rPr lang="en-US" sz="2800" b="1" dirty="0" err="1" smtClean="0"/>
              <a:t>Misalnya</a:t>
            </a:r>
            <a:r>
              <a:rPr lang="en-US" sz="2800" b="1" dirty="0"/>
              <a:t>, </a:t>
            </a:r>
            <a:r>
              <a:rPr lang="en-US" sz="2800" b="1" dirty="0" err="1"/>
              <a:t>perbedaan</a:t>
            </a:r>
            <a:r>
              <a:rPr lang="en-US" sz="2800" b="1" dirty="0"/>
              <a:t> </a:t>
            </a:r>
            <a:r>
              <a:rPr lang="en-US" sz="2800" b="1" dirty="0" err="1"/>
              <a:t>tingkat</a:t>
            </a:r>
            <a:r>
              <a:rPr lang="en-US" sz="2800" b="1" dirty="0"/>
              <a:t> </a:t>
            </a:r>
            <a:r>
              <a:rPr lang="en-US" sz="2800" b="1" dirty="0" err="1"/>
              <a:t>ekonomi</a:t>
            </a:r>
            <a:r>
              <a:rPr lang="en-US" sz="2800" b="1" dirty="0"/>
              <a:t> </a:t>
            </a:r>
            <a:r>
              <a:rPr lang="en-US" sz="2800" b="1" dirty="0" err="1"/>
              <a:t>atau</a:t>
            </a:r>
            <a:r>
              <a:rPr lang="en-US" sz="2800" b="1" dirty="0"/>
              <a:t> </a:t>
            </a:r>
            <a:r>
              <a:rPr lang="en-US" sz="2800" b="1" dirty="0" err="1" smtClean="0"/>
              <a:t>pendidikan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dlsb</a:t>
            </a:r>
            <a:r>
              <a:rPr lang="en-US" sz="2800" b="1" dirty="0" smtClean="0"/>
              <a:t>.</a:t>
            </a:r>
            <a:endParaRPr lang="id-ID" sz="2800" b="1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4084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3058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/>
              <a:t>b. </a:t>
            </a:r>
            <a:r>
              <a:rPr lang="en-US" sz="3200" b="1" dirty="0" err="1" smtClean="0"/>
              <a:t>Maturasi</a:t>
            </a:r>
            <a:r>
              <a:rPr lang="en-US" sz="3200" b="1" dirty="0"/>
              <a:t>.</a:t>
            </a:r>
            <a:r>
              <a:rPr lang="en-US" sz="2800" b="1" dirty="0"/>
              <a:t> </a:t>
            </a:r>
            <a:endParaRPr lang="en-US" sz="2800" b="1" dirty="0" smtClean="0"/>
          </a:p>
          <a:p>
            <a:pPr lvl="0"/>
            <a:endParaRPr lang="en-US" sz="2800" b="1" dirty="0"/>
          </a:p>
          <a:p>
            <a:pPr lvl="0"/>
            <a:r>
              <a:rPr lang="en-US" sz="2800" b="1" dirty="0" err="1" smtClean="0"/>
              <a:t>Ketidak-samaan</a:t>
            </a:r>
            <a:r>
              <a:rPr lang="en-US" sz="2800" b="1" dirty="0" smtClean="0"/>
              <a:t> </a:t>
            </a:r>
            <a:r>
              <a:rPr lang="en-US" sz="2800" b="1" dirty="0" err="1"/>
              <a:t>biologik</a:t>
            </a:r>
            <a:r>
              <a:rPr lang="en-US" sz="2800" b="1" dirty="0"/>
              <a:t> </a:t>
            </a:r>
            <a:r>
              <a:rPr lang="en-US" sz="2800" b="1" dirty="0" err="1"/>
              <a:t>sangat</a:t>
            </a:r>
            <a:r>
              <a:rPr lang="en-US" sz="2800" b="1" dirty="0"/>
              <a:t> </a:t>
            </a:r>
            <a:r>
              <a:rPr lang="en-US" sz="2800" b="1" dirty="0" err="1"/>
              <a:t>berpengaruh</a:t>
            </a:r>
            <a:r>
              <a:rPr lang="en-US" sz="2800" b="1" dirty="0"/>
              <a:t> </a:t>
            </a:r>
            <a:r>
              <a:rPr lang="en-US" sz="2800" b="1" dirty="0" err="1"/>
              <a:t>terhadap</a:t>
            </a:r>
            <a:r>
              <a:rPr lang="en-US" sz="2800" b="1" dirty="0"/>
              <a:t> </a:t>
            </a:r>
            <a:r>
              <a:rPr lang="en-US" sz="2800" b="1" dirty="0" err="1"/>
              <a:t>hasil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pPr lvl="0"/>
            <a:endParaRPr lang="en-US" sz="2800" b="1" dirty="0"/>
          </a:p>
          <a:p>
            <a:pPr lvl="0"/>
            <a:r>
              <a:rPr lang="en-US" sz="2800" b="1" dirty="0" err="1" smtClean="0"/>
              <a:t>Perbedaan</a:t>
            </a:r>
            <a:r>
              <a:rPr lang="en-US" sz="2800" b="1" dirty="0" smtClean="0"/>
              <a:t> </a:t>
            </a:r>
            <a:r>
              <a:rPr lang="en-US" sz="2800" b="1" dirty="0" err="1"/>
              <a:t>dampak</a:t>
            </a:r>
            <a:r>
              <a:rPr lang="en-US" sz="2800" b="1" dirty="0"/>
              <a:t> </a:t>
            </a:r>
            <a:r>
              <a:rPr lang="en-US" sz="2800" b="1" dirty="0" err="1"/>
              <a:t>perlakuan</a:t>
            </a:r>
            <a:r>
              <a:rPr lang="en-US" sz="2800" b="1" dirty="0"/>
              <a:t> </a:t>
            </a:r>
            <a:r>
              <a:rPr lang="en-US" sz="2800" b="1" dirty="0" err="1"/>
              <a:t>belum</a:t>
            </a:r>
            <a:r>
              <a:rPr lang="en-US" sz="2800" b="1" dirty="0"/>
              <a:t> </a:t>
            </a:r>
            <a:r>
              <a:rPr lang="en-US" sz="2800" b="1" dirty="0" err="1"/>
              <a:t>tentu</a:t>
            </a:r>
            <a:r>
              <a:rPr lang="en-US" sz="2800" b="1" dirty="0"/>
              <a:t> ‘</a:t>
            </a:r>
            <a:r>
              <a:rPr lang="en-US" sz="2800" b="1" dirty="0" err="1"/>
              <a:t>hanya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hanya</a:t>
            </a:r>
            <a:r>
              <a:rPr lang="en-US" sz="2800" b="1" dirty="0"/>
              <a:t>’ </a:t>
            </a:r>
            <a:r>
              <a:rPr lang="en-US" sz="2800" b="1" dirty="0" err="1"/>
              <a:t>akibat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perlakuan</a:t>
            </a:r>
            <a:r>
              <a:rPr lang="en-US" sz="2800" b="1" dirty="0"/>
              <a:t> </a:t>
            </a:r>
            <a:r>
              <a:rPr lang="en-US" sz="2800" b="1" dirty="0" err="1"/>
              <a:t>tetapi</a:t>
            </a:r>
            <a:r>
              <a:rPr lang="en-US" sz="2800" b="1" dirty="0"/>
              <a:t> </a:t>
            </a:r>
            <a:r>
              <a:rPr lang="en-US" sz="2800" b="1" dirty="0" err="1"/>
              <a:t>mungkin</a:t>
            </a:r>
            <a:r>
              <a:rPr lang="en-US" sz="2800" b="1" dirty="0"/>
              <a:t> </a:t>
            </a:r>
            <a:r>
              <a:rPr lang="en-US" sz="2800" b="1" dirty="0" err="1"/>
              <a:t>tidak</a:t>
            </a:r>
            <a:r>
              <a:rPr lang="en-US" sz="2800" b="1" dirty="0"/>
              <a:t> </a:t>
            </a:r>
            <a:r>
              <a:rPr lang="en-US" sz="2800" b="1" dirty="0" err="1"/>
              <a:t>sebabkan</a:t>
            </a:r>
            <a:r>
              <a:rPr lang="en-US" sz="2800" b="1" dirty="0"/>
              <a:t> </a:t>
            </a:r>
            <a:r>
              <a:rPr lang="en-US" sz="2800" b="1" dirty="0" err="1"/>
              <a:t>perbedaan</a:t>
            </a:r>
            <a:r>
              <a:rPr lang="en-US" sz="2800" b="1" dirty="0"/>
              <a:t> </a:t>
            </a:r>
            <a:r>
              <a:rPr lang="en-US" sz="2800" b="1" dirty="0" err="1"/>
              <a:t>biologik</a:t>
            </a:r>
            <a:r>
              <a:rPr lang="en-US" sz="2800" b="1" dirty="0"/>
              <a:t> </a:t>
            </a:r>
            <a:r>
              <a:rPr lang="en-US" sz="2800" b="1" dirty="0" err="1"/>
              <a:t>antara</a:t>
            </a:r>
            <a:r>
              <a:rPr lang="en-US" sz="2800" b="1" dirty="0"/>
              <a:t> </a:t>
            </a:r>
            <a:r>
              <a:rPr lang="en-US" sz="2800" b="1" dirty="0" err="1"/>
              <a:t>kedua</a:t>
            </a:r>
            <a:r>
              <a:rPr lang="en-US" sz="2800" b="1" dirty="0"/>
              <a:t> </a:t>
            </a:r>
            <a:r>
              <a:rPr lang="en-US" sz="2800" b="1" dirty="0" err="1"/>
              <a:t>kelompok</a:t>
            </a:r>
            <a:r>
              <a:rPr lang="en-US" sz="2800" b="1" dirty="0"/>
              <a:t> </a:t>
            </a:r>
            <a:r>
              <a:rPr lang="en-US" sz="2800" b="1" dirty="0" err="1"/>
              <a:t>diawal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; </a:t>
            </a:r>
            <a:r>
              <a:rPr lang="en-US" sz="2800" b="1" dirty="0" err="1"/>
              <a:t>misalnya</a:t>
            </a:r>
            <a:r>
              <a:rPr lang="en-US" sz="2800" b="1" dirty="0"/>
              <a:t>, </a:t>
            </a:r>
            <a:r>
              <a:rPr lang="en-US" sz="2800" b="1" dirty="0" err="1"/>
              <a:t>perbedaan</a:t>
            </a:r>
            <a:r>
              <a:rPr lang="en-US" sz="2800" b="1" dirty="0"/>
              <a:t> </a:t>
            </a:r>
            <a:r>
              <a:rPr lang="en-US" sz="2800" b="1" dirty="0" err="1"/>
              <a:t>umur</a:t>
            </a:r>
            <a:r>
              <a:rPr lang="en-US" sz="2800" b="1" dirty="0"/>
              <a:t>, </a:t>
            </a:r>
            <a:r>
              <a:rPr lang="en-US" sz="2800" b="1" dirty="0" err="1"/>
              <a:t>jenis</a:t>
            </a:r>
            <a:r>
              <a:rPr lang="en-US" sz="2800" b="1" dirty="0"/>
              <a:t> </a:t>
            </a:r>
            <a:r>
              <a:rPr lang="en-US" sz="2800" b="1" dirty="0" err="1"/>
              <a:t>kelamin</a:t>
            </a:r>
            <a:r>
              <a:rPr lang="en-US" sz="2800" b="1" dirty="0"/>
              <a:t>.</a:t>
            </a:r>
            <a:endParaRPr lang="id-ID" sz="2800" b="1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7750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229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/>
              <a:t>c</a:t>
            </a:r>
            <a:r>
              <a:rPr lang="en-US" sz="3200" b="1" dirty="0" smtClean="0"/>
              <a:t>. </a:t>
            </a:r>
            <a:r>
              <a:rPr lang="en-US" sz="3200" b="1" dirty="0" err="1" smtClean="0"/>
              <a:t>Histori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pPr lvl="0"/>
            <a:endParaRPr lang="en-US" sz="2800" b="1" dirty="0"/>
          </a:p>
          <a:p>
            <a:pPr lvl="0"/>
            <a:r>
              <a:rPr lang="en-US" sz="2800" b="1" dirty="0" smtClean="0"/>
              <a:t>Kita </a:t>
            </a:r>
            <a:r>
              <a:rPr lang="en-US" sz="2800" b="1" dirty="0" err="1"/>
              <a:t>berharap</a:t>
            </a:r>
            <a:r>
              <a:rPr lang="en-US" sz="2800" b="1" dirty="0"/>
              <a:t> </a:t>
            </a:r>
            <a:r>
              <a:rPr lang="en-US" sz="2800" b="1" dirty="0" err="1"/>
              <a:t>bahwa</a:t>
            </a:r>
            <a:r>
              <a:rPr lang="en-US" sz="2800" b="1" dirty="0"/>
              <a:t> </a:t>
            </a:r>
            <a:r>
              <a:rPr lang="en-US" sz="2800" b="1" dirty="0" err="1"/>
              <a:t>selama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</a:t>
            </a:r>
            <a:r>
              <a:rPr lang="en-US" sz="2800" b="1" dirty="0" err="1"/>
              <a:t>berlangsung</a:t>
            </a:r>
            <a:r>
              <a:rPr lang="en-US" sz="2800" b="1" dirty="0"/>
              <a:t> </a:t>
            </a:r>
            <a:r>
              <a:rPr lang="en-US" sz="2800" b="1" dirty="0" err="1"/>
              <a:t>semuanya</a:t>
            </a:r>
            <a:r>
              <a:rPr lang="en-US" sz="2800" b="1" dirty="0"/>
              <a:t> </a:t>
            </a:r>
            <a:r>
              <a:rPr lang="en-US" sz="2800" b="1" dirty="0" err="1"/>
              <a:t>berjalan</a:t>
            </a:r>
            <a:r>
              <a:rPr lang="en-US" sz="2800" b="1" dirty="0"/>
              <a:t> </a:t>
            </a:r>
            <a:r>
              <a:rPr lang="en-US" sz="2800" b="1" dirty="0" err="1"/>
              <a:t>lancar</a:t>
            </a:r>
            <a:r>
              <a:rPr lang="en-US" sz="2800" b="1" dirty="0"/>
              <a:t>. </a:t>
            </a:r>
            <a:r>
              <a:rPr lang="en-US" sz="2800" b="1" dirty="0" err="1"/>
              <a:t>Namun</a:t>
            </a:r>
            <a:r>
              <a:rPr lang="en-US" sz="2800" b="1" dirty="0"/>
              <a:t> </a:t>
            </a:r>
            <a:r>
              <a:rPr lang="en-US" sz="2800" b="1" dirty="0" err="1"/>
              <a:t>bila</a:t>
            </a:r>
            <a:r>
              <a:rPr lang="en-US" sz="2800" b="1" dirty="0"/>
              <a:t> </a:t>
            </a:r>
            <a:r>
              <a:rPr lang="en-US" sz="2800" b="1" dirty="0" err="1"/>
              <a:t>beberapa</a:t>
            </a:r>
            <a:r>
              <a:rPr lang="en-US" sz="2800" b="1" dirty="0"/>
              <a:t> </a:t>
            </a:r>
            <a:r>
              <a:rPr lang="en-US" sz="2800" b="1" dirty="0" err="1"/>
              <a:t>subjek</a:t>
            </a:r>
            <a:r>
              <a:rPr lang="en-US" sz="2800" b="1" dirty="0"/>
              <a:t> </a:t>
            </a:r>
            <a:r>
              <a:rPr lang="en-US" sz="2800" b="1" dirty="0" err="1"/>
              <a:t>disalah</a:t>
            </a:r>
            <a:r>
              <a:rPr lang="en-US" sz="2800" b="1" dirty="0"/>
              <a:t> </a:t>
            </a:r>
            <a:r>
              <a:rPr lang="en-US" sz="2800" b="1" dirty="0" err="1"/>
              <a:t>satu</a:t>
            </a:r>
            <a:r>
              <a:rPr lang="en-US" sz="2800" b="1" dirty="0"/>
              <a:t> </a:t>
            </a:r>
            <a:r>
              <a:rPr lang="en-US" sz="2800" b="1" dirty="0" err="1"/>
              <a:t>kelompok</a:t>
            </a:r>
            <a:r>
              <a:rPr lang="en-US" sz="2800" b="1" dirty="0"/>
              <a:t> </a:t>
            </a:r>
            <a:r>
              <a:rPr lang="en-US" sz="2800" b="1" dirty="0" err="1"/>
              <a:t>mengalami</a:t>
            </a:r>
            <a:r>
              <a:rPr lang="en-US" sz="2800" b="1" dirty="0"/>
              <a:t> </a:t>
            </a:r>
            <a:r>
              <a:rPr lang="en-US" sz="2800" b="1" dirty="0" err="1"/>
              <a:t>kejadian</a:t>
            </a:r>
            <a:r>
              <a:rPr lang="en-US" sz="2800" b="1" dirty="0"/>
              <a:t> yang </a:t>
            </a:r>
            <a:r>
              <a:rPr lang="en-US" sz="2800" b="1" dirty="0" err="1"/>
              <a:t>tidak</a:t>
            </a:r>
            <a:r>
              <a:rPr lang="en-US" sz="2800" b="1" dirty="0"/>
              <a:t> </a:t>
            </a:r>
            <a:r>
              <a:rPr lang="en-US" sz="2800" b="1" dirty="0" err="1"/>
              <a:t>diharapkan</a:t>
            </a:r>
            <a:r>
              <a:rPr lang="en-US" sz="2800" b="1" dirty="0"/>
              <a:t>, </a:t>
            </a:r>
            <a:r>
              <a:rPr lang="en-US" sz="2800" b="1" dirty="0" err="1"/>
              <a:t>maka</a:t>
            </a:r>
            <a:r>
              <a:rPr lang="en-US" sz="2800" b="1" dirty="0"/>
              <a:t> </a:t>
            </a:r>
            <a:r>
              <a:rPr lang="en-US" sz="2800" b="1" dirty="0" err="1"/>
              <a:t>kesimpulan</a:t>
            </a:r>
            <a:r>
              <a:rPr lang="en-US" sz="2800" b="1" dirty="0"/>
              <a:t> yang </a:t>
            </a:r>
            <a:r>
              <a:rPr lang="en-US" sz="2800" b="1" dirty="0" err="1"/>
              <a:t>diambil</a:t>
            </a:r>
            <a:r>
              <a:rPr lang="en-US" sz="2800" b="1" dirty="0"/>
              <a:t> </a:t>
            </a:r>
            <a:r>
              <a:rPr lang="en-US" sz="2800" b="1" dirty="0" err="1"/>
              <a:t>belum</a:t>
            </a:r>
            <a:r>
              <a:rPr lang="en-US" sz="2800" b="1" dirty="0"/>
              <a:t> </a:t>
            </a:r>
            <a:r>
              <a:rPr lang="en-US" sz="2800" b="1" dirty="0" err="1"/>
              <a:t>tentu</a:t>
            </a:r>
            <a:r>
              <a:rPr lang="en-US" sz="2800" b="1" dirty="0"/>
              <a:t> </a:t>
            </a:r>
            <a:r>
              <a:rPr lang="en-US" sz="2800" b="1" dirty="0" err="1"/>
              <a:t>benar</a:t>
            </a:r>
            <a:r>
              <a:rPr lang="en-US" sz="2800" b="1" dirty="0"/>
              <a:t>. Hal </a:t>
            </a:r>
            <a:r>
              <a:rPr lang="en-US" sz="2800" b="1" dirty="0" err="1"/>
              <a:t>ini</a:t>
            </a:r>
            <a:r>
              <a:rPr lang="en-US" sz="2800" b="1" dirty="0"/>
              <a:t> </a:t>
            </a:r>
            <a:r>
              <a:rPr lang="en-US" sz="2800" b="1" dirty="0" err="1"/>
              <a:t>disebabkan</a:t>
            </a:r>
            <a:r>
              <a:rPr lang="en-US" sz="2800" b="1" dirty="0"/>
              <a:t> </a:t>
            </a:r>
            <a:r>
              <a:rPr lang="en-US" sz="2800" b="1" dirty="0" err="1"/>
              <a:t>salah</a:t>
            </a:r>
            <a:r>
              <a:rPr lang="en-US" sz="2800" b="1" dirty="0"/>
              <a:t> </a:t>
            </a:r>
            <a:r>
              <a:rPr lang="en-US" sz="2800" b="1" dirty="0" err="1"/>
              <a:t>satu</a:t>
            </a:r>
            <a:r>
              <a:rPr lang="en-US" sz="2800" b="1" dirty="0"/>
              <a:t> </a:t>
            </a:r>
            <a:r>
              <a:rPr lang="en-US" sz="2800" b="1" dirty="0" err="1"/>
              <a:t>kelompok</a:t>
            </a:r>
            <a:r>
              <a:rPr lang="en-US" sz="2800" b="1" dirty="0"/>
              <a:t> </a:t>
            </a:r>
            <a:r>
              <a:rPr lang="en-US" sz="2800" b="1" dirty="0" err="1"/>
              <a:t>mengalami</a:t>
            </a:r>
            <a:r>
              <a:rPr lang="en-US" sz="2800" b="1" dirty="0"/>
              <a:t> </a:t>
            </a:r>
            <a:r>
              <a:rPr lang="en-US" sz="2800" b="1" dirty="0" err="1"/>
              <a:t>sesuatu</a:t>
            </a:r>
            <a:r>
              <a:rPr lang="en-US" sz="2800" b="1" dirty="0"/>
              <a:t> </a:t>
            </a:r>
            <a:r>
              <a:rPr lang="en-US" sz="2800" b="1" dirty="0" err="1"/>
              <a:t>sedangkan</a:t>
            </a:r>
            <a:r>
              <a:rPr lang="en-US" sz="2800" b="1" dirty="0"/>
              <a:t> </a:t>
            </a:r>
            <a:r>
              <a:rPr lang="en-US" sz="2800" b="1" dirty="0" err="1"/>
              <a:t>kelompok</a:t>
            </a:r>
            <a:r>
              <a:rPr lang="en-US" sz="2800" b="1" dirty="0"/>
              <a:t> lain </a:t>
            </a:r>
            <a:r>
              <a:rPr lang="en-US" sz="2800" b="1" dirty="0" err="1"/>
              <a:t>tidak</a:t>
            </a:r>
            <a:r>
              <a:rPr lang="en-US" sz="2800" b="1" dirty="0"/>
              <a:t>; </a:t>
            </a:r>
            <a:r>
              <a:rPr lang="en-US" sz="2800" b="1" dirty="0" err="1"/>
              <a:t>misalnya</a:t>
            </a:r>
            <a:r>
              <a:rPr lang="en-US" sz="2800" b="1" dirty="0"/>
              <a:t> </a:t>
            </a:r>
            <a:r>
              <a:rPr lang="en-US" sz="2800" b="1" dirty="0" err="1"/>
              <a:t>sakit</a:t>
            </a:r>
            <a:r>
              <a:rPr lang="en-US" sz="2800" b="1" dirty="0"/>
              <a:t>. </a:t>
            </a:r>
            <a:r>
              <a:rPr lang="en-US" sz="2800" b="1" dirty="0" err="1"/>
              <a:t>Ini</a:t>
            </a:r>
            <a:r>
              <a:rPr lang="en-US" sz="2800" b="1" dirty="0"/>
              <a:t> </a:t>
            </a:r>
            <a:r>
              <a:rPr lang="en-US" sz="2800" b="1" dirty="0" err="1"/>
              <a:t>berarti</a:t>
            </a:r>
            <a:r>
              <a:rPr lang="en-US" sz="2800" b="1" dirty="0"/>
              <a:t> </a:t>
            </a:r>
            <a:r>
              <a:rPr lang="en-US" sz="2800" b="1" dirty="0" err="1"/>
              <a:t>kedua</a:t>
            </a:r>
            <a:r>
              <a:rPr lang="en-US" sz="2800" b="1" dirty="0"/>
              <a:t> </a:t>
            </a:r>
            <a:r>
              <a:rPr lang="en-US" sz="2800" b="1" dirty="0" err="1"/>
              <a:t>kelompok</a:t>
            </a:r>
            <a:r>
              <a:rPr lang="en-US" sz="2800" b="1" dirty="0"/>
              <a:t> </a:t>
            </a:r>
            <a:r>
              <a:rPr lang="en-US" sz="2800" b="1" dirty="0" err="1"/>
              <a:t>sudah</a:t>
            </a:r>
            <a:r>
              <a:rPr lang="en-US" sz="2800" b="1" dirty="0"/>
              <a:t> </a:t>
            </a:r>
            <a:r>
              <a:rPr lang="en-US" sz="2800" b="1" dirty="0" err="1"/>
              <a:t>berbeda</a:t>
            </a:r>
            <a:r>
              <a:rPr lang="en-US" sz="2800" b="1" dirty="0"/>
              <a:t> </a:t>
            </a:r>
            <a:r>
              <a:rPr lang="en-US" sz="2800" b="1" dirty="0" err="1"/>
              <a:t>selama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</a:t>
            </a:r>
            <a:r>
              <a:rPr lang="en-US" sz="2800" b="1" dirty="0" err="1"/>
              <a:t>berjalan</a:t>
            </a:r>
            <a:r>
              <a:rPr lang="en-US" sz="2800" b="1" dirty="0"/>
              <a:t>. </a:t>
            </a:r>
            <a:endParaRPr lang="id-ID" sz="2800" b="1" dirty="0"/>
          </a:p>
          <a:p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299402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3058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 smtClean="0"/>
              <a:t>d. </a:t>
            </a:r>
            <a:r>
              <a:rPr lang="en-US" sz="3200" b="1" dirty="0" err="1" smtClean="0"/>
              <a:t>Mortalitas</a:t>
            </a:r>
            <a:r>
              <a:rPr lang="en-US" sz="3200" b="1" dirty="0"/>
              <a:t>. </a:t>
            </a:r>
            <a:endParaRPr lang="en-US" sz="3200" b="1" dirty="0" smtClean="0"/>
          </a:p>
          <a:p>
            <a:pPr lvl="0"/>
            <a:endParaRPr lang="en-US" sz="2800" b="1" dirty="0"/>
          </a:p>
          <a:p>
            <a:pPr lvl="0"/>
            <a:r>
              <a:rPr lang="en-US" sz="2800" b="1" dirty="0" err="1" smtClean="0"/>
              <a:t>Selama</a:t>
            </a:r>
            <a:r>
              <a:rPr lang="en-US" sz="2800" b="1" dirty="0" smtClean="0"/>
              <a:t> </a:t>
            </a:r>
            <a:r>
              <a:rPr lang="en-US" sz="2800" b="1" dirty="0" err="1"/>
              <a:t>pelaksanaan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, </a:t>
            </a:r>
            <a:r>
              <a:rPr lang="en-US" sz="2800" b="1" dirty="0" err="1"/>
              <a:t>bila</a:t>
            </a:r>
            <a:r>
              <a:rPr lang="en-US" sz="2800" b="1" dirty="0"/>
              <a:t> </a:t>
            </a:r>
            <a:r>
              <a:rPr lang="en-US" sz="2800" b="1" dirty="0" err="1"/>
              <a:t>subjek</a:t>
            </a:r>
            <a:r>
              <a:rPr lang="en-US" sz="2800" b="1" dirty="0"/>
              <a:t> di </a:t>
            </a:r>
            <a:r>
              <a:rPr lang="en-US" sz="2800" b="1" dirty="0" err="1"/>
              <a:t>salah</a:t>
            </a:r>
            <a:r>
              <a:rPr lang="en-US" sz="2800" b="1" dirty="0"/>
              <a:t> </a:t>
            </a:r>
            <a:r>
              <a:rPr lang="en-US" sz="2800" b="1" dirty="0" err="1"/>
              <a:t>satu</a:t>
            </a:r>
            <a:r>
              <a:rPr lang="en-US" sz="2800" b="1" dirty="0"/>
              <a:t> </a:t>
            </a:r>
            <a:r>
              <a:rPr lang="en-US" sz="2800" b="1" dirty="0" err="1"/>
              <a:t>kelompok</a:t>
            </a:r>
            <a:r>
              <a:rPr lang="en-US" sz="2800" b="1" dirty="0"/>
              <a:t> </a:t>
            </a:r>
            <a:r>
              <a:rPr lang="en-US" sz="2800" b="1" dirty="0" err="1"/>
              <a:t>mengundurkan</a:t>
            </a:r>
            <a:r>
              <a:rPr lang="en-US" sz="2800" b="1" dirty="0"/>
              <a:t> </a:t>
            </a:r>
            <a:r>
              <a:rPr lang="en-US" sz="2800" b="1" dirty="0" err="1"/>
              <a:t>diri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berbagai</a:t>
            </a:r>
            <a:r>
              <a:rPr lang="en-US" sz="2800" b="1" dirty="0"/>
              <a:t> </a:t>
            </a:r>
            <a:r>
              <a:rPr lang="en-US" sz="2800" b="1" dirty="0" err="1"/>
              <a:t>alasan</a:t>
            </a:r>
            <a:r>
              <a:rPr lang="en-US" sz="2800" b="1" dirty="0"/>
              <a:t> </a:t>
            </a:r>
            <a:r>
              <a:rPr lang="en-US" sz="2800" b="1" dirty="0" err="1"/>
              <a:t>maka</a:t>
            </a:r>
            <a:r>
              <a:rPr lang="en-US" sz="2800" b="1" dirty="0"/>
              <a:t> </a:t>
            </a:r>
            <a:r>
              <a:rPr lang="en-US" sz="2800" b="1" dirty="0" err="1"/>
              <a:t>keadaan</a:t>
            </a:r>
            <a:r>
              <a:rPr lang="en-US" sz="2800" b="1" dirty="0"/>
              <a:t> </a:t>
            </a:r>
            <a:r>
              <a:rPr lang="en-US" sz="2800" b="1" dirty="0" err="1"/>
              <a:t>ini</a:t>
            </a:r>
            <a:r>
              <a:rPr lang="en-US" sz="2800" b="1" dirty="0"/>
              <a:t> </a:t>
            </a:r>
            <a:r>
              <a:rPr lang="en-US" sz="2800" b="1" dirty="0" err="1"/>
              <a:t>sangat</a:t>
            </a:r>
            <a:r>
              <a:rPr lang="en-US" sz="2800" b="1" dirty="0"/>
              <a:t> </a:t>
            </a:r>
            <a:r>
              <a:rPr lang="en-US" sz="2800" b="1" dirty="0" err="1"/>
              <a:t>mempengaruhi</a:t>
            </a:r>
            <a:r>
              <a:rPr lang="en-US" sz="2800" b="1" dirty="0"/>
              <a:t> </a:t>
            </a:r>
            <a:r>
              <a:rPr lang="en-US" sz="2800" b="1" dirty="0" err="1"/>
              <a:t>kesimpulan</a:t>
            </a:r>
            <a:r>
              <a:rPr lang="en-US" sz="2800" b="1" dirty="0"/>
              <a:t> yang </a:t>
            </a:r>
            <a:r>
              <a:rPr lang="en-US" sz="2800" b="1" dirty="0" err="1"/>
              <a:t>diambil</a:t>
            </a:r>
            <a:r>
              <a:rPr lang="en-US" sz="2800" b="1" dirty="0"/>
              <a:t>.</a:t>
            </a:r>
            <a:endParaRPr lang="id-ID" sz="2800" b="1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3839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2296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 smtClean="0"/>
              <a:t>e. Testing</a:t>
            </a:r>
            <a:r>
              <a:rPr lang="en-US" sz="3200" b="1" dirty="0"/>
              <a:t>. </a:t>
            </a:r>
            <a:endParaRPr lang="en-US" sz="3200" b="1" dirty="0" smtClean="0"/>
          </a:p>
          <a:p>
            <a:pPr lvl="0"/>
            <a:endParaRPr lang="en-US" sz="2800" b="1" dirty="0"/>
          </a:p>
          <a:p>
            <a:pPr lvl="0"/>
            <a:r>
              <a:rPr lang="en-US" sz="2800" b="1" dirty="0" err="1" smtClean="0"/>
              <a:t>Diawal</a:t>
            </a:r>
            <a:r>
              <a:rPr lang="en-US" sz="2800" b="1" dirty="0" smtClean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</a:t>
            </a:r>
            <a:r>
              <a:rPr lang="en-US" sz="2800" b="1" dirty="0" err="1"/>
              <a:t>kita</a:t>
            </a:r>
            <a:r>
              <a:rPr lang="en-US" sz="2800" b="1" dirty="0"/>
              <a:t> </a:t>
            </a:r>
            <a:r>
              <a:rPr lang="en-US" sz="2800" b="1" dirty="0" err="1"/>
              <a:t>mengajukan</a:t>
            </a:r>
            <a:r>
              <a:rPr lang="en-US" sz="2800" b="1" dirty="0"/>
              <a:t> </a:t>
            </a:r>
            <a:r>
              <a:rPr lang="en-US" sz="2800" b="1" dirty="0" err="1"/>
              <a:t>pertanyaan</a:t>
            </a:r>
            <a:r>
              <a:rPr lang="en-US" sz="2800" b="1" dirty="0"/>
              <a:t> </a:t>
            </a:r>
            <a:r>
              <a:rPr lang="en-US" sz="2800" b="1" dirty="0" err="1"/>
              <a:t>tentang</a:t>
            </a:r>
            <a:r>
              <a:rPr lang="en-US" sz="2800" b="1" dirty="0"/>
              <a:t> </a:t>
            </a:r>
            <a:r>
              <a:rPr lang="en-US" sz="2800" b="1" dirty="0" err="1"/>
              <a:t>suatu</a:t>
            </a:r>
            <a:r>
              <a:rPr lang="en-US" sz="2800" b="1" dirty="0"/>
              <a:t> </a:t>
            </a:r>
            <a:r>
              <a:rPr lang="en-US" sz="2800" b="1" dirty="0" err="1"/>
              <a:t>hal</a:t>
            </a:r>
            <a:r>
              <a:rPr lang="en-US" sz="2800" b="1" dirty="0"/>
              <a:t> yang </a:t>
            </a:r>
            <a:r>
              <a:rPr lang="en-US" sz="2800" b="1" dirty="0" err="1"/>
              <a:t>berkaitan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</a:t>
            </a:r>
            <a:r>
              <a:rPr lang="en-US" sz="2800" b="1" dirty="0" err="1"/>
              <a:t>misalnya</a:t>
            </a:r>
            <a:r>
              <a:rPr lang="en-US" sz="2800" b="1" dirty="0"/>
              <a:t> </a:t>
            </a:r>
            <a:r>
              <a:rPr lang="en-US" sz="2800" b="1" dirty="0" err="1"/>
              <a:t>tentang</a:t>
            </a:r>
            <a:r>
              <a:rPr lang="en-US" sz="2800" b="1" dirty="0"/>
              <a:t> </a:t>
            </a:r>
            <a:r>
              <a:rPr lang="en-US" sz="2800" b="1" dirty="0" err="1"/>
              <a:t>penyakit</a:t>
            </a:r>
            <a:r>
              <a:rPr lang="en-US" sz="2800" b="1" dirty="0"/>
              <a:t> </a:t>
            </a:r>
            <a:r>
              <a:rPr lang="en-US" sz="2800" b="1" dirty="0" err="1"/>
              <a:t>Kanker</a:t>
            </a:r>
            <a:r>
              <a:rPr lang="en-US" sz="2800" b="1" dirty="0"/>
              <a:t> </a:t>
            </a:r>
            <a:r>
              <a:rPr lang="en-US" sz="2800" b="1" dirty="0" err="1"/>
              <a:t>maka</a:t>
            </a:r>
            <a:r>
              <a:rPr lang="en-US" sz="2800" b="1" dirty="0"/>
              <a:t> </a:t>
            </a:r>
            <a:r>
              <a:rPr lang="en-US" sz="2800" b="1" dirty="0" err="1"/>
              <a:t>subjek</a:t>
            </a:r>
            <a:r>
              <a:rPr lang="en-US" sz="2800" b="1" dirty="0"/>
              <a:t>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/>
              <a:t>mencoba</a:t>
            </a:r>
            <a:r>
              <a:rPr lang="en-US" sz="2800" b="1" dirty="0"/>
              <a:t> </a:t>
            </a:r>
            <a:r>
              <a:rPr lang="en-US" sz="2800" b="1" dirty="0" err="1"/>
              <a:t>mengingat</a:t>
            </a:r>
            <a:r>
              <a:rPr lang="en-US" sz="2800" b="1" dirty="0"/>
              <a:t> </a:t>
            </a:r>
            <a:r>
              <a:rPr lang="en-US" sz="2800" b="1" dirty="0" err="1"/>
              <a:t>pertanyaan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mempunyai</a:t>
            </a:r>
            <a:r>
              <a:rPr lang="en-US" sz="2800" b="1" dirty="0"/>
              <a:t> </a:t>
            </a:r>
            <a:r>
              <a:rPr lang="en-US" sz="2800" b="1" dirty="0" err="1"/>
              <a:t>akses</a:t>
            </a:r>
            <a:r>
              <a:rPr lang="en-US" sz="2800" b="1" dirty="0"/>
              <a:t> </a:t>
            </a:r>
            <a:r>
              <a:rPr lang="en-US" sz="2800" b="1" dirty="0" err="1"/>
              <a:t>mencari</a:t>
            </a:r>
            <a:r>
              <a:rPr lang="en-US" sz="2800" b="1" dirty="0"/>
              <a:t> </a:t>
            </a:r>
            <a:r>
              <a:rPr lang="en-US" sz="2800" b="1" dirty="0" err="1"/>
              <a:t>informasi</a:t>
            </a:r>
            <a:r>
              <a:rPr lang="en-US" sz="2800" b="1" dirty="0"/>
              <a:t> </a:t>
            </a:r>
            <a:r>
              <a:rPr lang="en-US" sz="2800" b="1" dirty="0" err="1"/>
              <a:t>tentang</a:t>
            </a:r>
            <a:r>
              <a:rPr lang="en-US" sz="2800" b="1" dirty="0"/>
              <a:t> </a:t>
            </a:r>
            <a:r>
              <a:rPr lang="en-US" sz="2800" b="1" dirty="0" err="1"/>
              <a:t>penyakit</a:t>
            </a:r>
            <a:r>
              <a:rPr lang="en-US" sz="2800" b="1" dirty="0"/>
              <a:t> </a:t>
            </a:r>
            <a:r>
              <a:rPr lang="en-US" sz="2800" b="1" dirty="0" err="1"/>
              <a:t>tersebut</a:t>
            </a:r>
            <a:r>
              <a:rPr lang="en-US" sz="2800" b="1" dirty="0"/>
              <a:t>. </a:t>
            </a:r>
            <a:r>
              <a:rPr lang="en-US" sz="2800" b="1" dirty="0" err="1"/>
              <a:t>Diakhir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</a:t>
            </a:r>
            <a:r>
              <a:rPr lang="en-US" sz="2800" b="1" dirty="0" err="1"/>
              <a:t>kita</a:t>
            </a:r>
            <a:r>
              <a:rPr lang="en-US" sz="2800" b="1" dirty="0"/>
              <a:t> </a:t>
            </a:r>
            <a:r>
              <a:rPr lang="en-US" sz="2800" b="1" dirty="0" err="1"/>
              <a:t>menanyakan</a:t>
            </a:r>
            <a:r>
              <a:rPr lang="en-US" sz="2800" b="1" dirty="0"/>
              <a:t> </a:t>
            </a:r>
            <a:r>
              <a:rPr lang="en-US" sz="2800" b="1" dirty="0" err="1"/>
              <a:t>hal</a:t>
            </a:r>
            <a:r>
              <a:rPr lang="en-US" sz="2800" b="1" dirty="0"/>
              <a:t> yang </a:t>
            </a:r>
            <a:r>
              <a:rPr lang="en-US" sz="2800" b="1" dirty="0" err="1"/>
              <a:t>sama</a:t>
            </a:r>
            <a:r>
              <a:rPr lang="en-US" sz="2800" b="1" dirty="0"/>
              <a:t> </a:t>
            </a:r>
            <a:r>
              <a:rPr lang="en-US" sz="2800" b="1" dirty="0" err="1"/>
              <a:t>maka</a:t>
            </a:r>
            <a:r>
              <a:rPr lang="en-US" sz="2800" b="1" dirty="0"/>
              <a:t> </a:t>
            </a:r>
            <a:r>
              <a:rPr lang="en-US" sz="2800" b="1" dirty="0" err="1"/>
              <a:t>jawaban</a:t>
            </a:r>
            <a:r>
              <a:rPr lang="en-US" sz="2800" b="1" dirty="0"/>
              <a:t> yang </a:t>
            </a:r>
            <a:r>
              <a:rPr lang="en-US" sz="2800" b="1" dirty="0" err="1"/>
              <a:t>diberikan</a:t>
            </a:r>
            <a:r>
              <a:rPr lang="en-US" sz="2800" b="1" dirty="0"/>
              <a:t>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/>
              <a:t>berbeda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subjek</a:t>
            </a:r>
            <a:r>
              <a:rPr lang="en-US" sz="2800" b="1" dirty="0"/>
              <a:t> yang </a:t>
            </a:r>
            <a:r>
              <a:rPr lang="en-US" sz="2800" b="1" dirty="0" err="1"/>
              <a:t>tidak</a:t>
            </a:r>
            <a:r>
              <a:rPr lang="en-US" sz="2800" b="1" dirty="0"/>
              <a:t> </a:t>
            </a:r>
            <a:r>
              <a:rPr lang="en-US" sz="2800" b="1" dirty="0" err="1"/>
              <a:t>mempunyai</a:t>
            </a:r>
            <a:r>
              <a:rPr lang="en-US" sz="2800" b="1" dirty="0"/>
              <a:t> </a:t>
            </a:r>
            <a:r>
              <a:rPr lang="en-US" sz="2800" b="1" dirty="0" err="1"/>
              <a:t>akses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mencari</a:t>
            </a:r>
            <a:r>
              <a:rPr lang="en-US" sz="2800" b="1" dirty="0"/>
              <a:t> </a:t>
            </a:r>
            <a:r>
              <a:rPr lang="en-US" sz="2800" b="1" dirty="0" err="1"/>
              <a:t>informasi</a:t>
            </a:r>
            <a:r>
              <a:rPr lang="en-US" sz="2800" b="1" dirty="0"/>
              <a:t>.</a:t>
            </a:r>
            <a:endParaRPr lang="id-ID" sz="2800" b="1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8742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09600"/>
            <a:ext cx="86106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i="1" dirty="0" smtClean="0"/>
              <a:t>f. ‘Regression </a:t>
            </a:r>
            <a:r>
              <a:rPr lang="en-US" sz="3200" b="1" i="1" dirty="0"/>
              <a:t>artifact’</a:t>
            </a:r>
            <a:r>
              <a:rPr lang="en-US" sz="3200" b="1" dirty="0"/>
              <a:t>. </a:t>
            </a:r>
            <a:endParaRPr lang="en-US" sz="3200" b="1" dirty="0" smtClean="0"/>
          </a:p>
          <a:p>
            <a:pPr lvl="0"/>
            <a:endParaRPr lang="en-US" sz="2800" b="1" dirty="0"/>
          </a:p>
          <a:p>
            <a:pPr lvl="0"/>
            <a:r>
              <a:rPr lang="en-US" sz="2800" b="1" dirty="0" err="1" smtClean="0"/>
              <a:t>Seperti</a:t>
            </a:r>
            <a:r>
              <a:rPr lang="en-US" sz="2800" b="1" dirty="0" smtClean="0"/>
              <a:t> </a:t>
            </a:r>
            <a:r>
              <a:rPr lang="en-US" sz="2800" b="1" dirty="0" err="1"/>
              <a:t>diketahui</a:t>
            </a:r>
            <a:r>
              <a:rPr lang="en-US" sz="2800" b="1" dirty="0"/>
              <a:t> </a:t>
            </a:r>
            <a:r>
              <a:rPr lang="en-US" sz="2800" b="1" dirty="0" err="1"/>
              <a:t>bahwa</a:t>
            </a:r>
            <a:r>
              <a:rPr lang="en-US" sz="2800" b="1" dirty="0"/>
              <a:t> </a:t>
            </a:r>
            <a:r>
              <a:rPr lang="en-US" sz="2800" b="1" dirty="0" err="1"/>
              <a:t>sering</a:t>
            </a:r>
            <a:r>
              <a:rPr lang="en-US" sz="2800" b="1" dirty="0"/>
              <a:t> </a:t>
            </a:r>
            <a:r>
              <a:rPr lang="en-US" sz="2800" b="1" dirty="0" err="1"/>
              <a:t>sekali</a:t>
            </a:r>
            <a:r>
              <a:rPr lang="en-US" sz="2800" b="1" dirty="0"/>
              <a:t> </a:t>
            </a:r>
            <a:r>
              <a:rPr lang="en-US" sz="2800" b="1" dirty="0" err="1"/>
              <a:t>hasil</a:t>
            </a:r>
            <a:r>
              <a:rPr lang="en-US" sz="2800" b="1" dirty="0"/>
              <a:t> </a:t>
            </a:r>
            <a:r>
              <a:rPr lang="en-US" sz="2800" b="1" dirty="0" err="1"/>
              <a:t>pengukuran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beberapa</a:t>
            </a:r>
            <a:r>
              <a:rPr lang="en-US" sz="2800" b="1" dirty="0"/>
              <a:t> </a:t>
            </a:r>
            <a:r>
              <a:rPr lang="en-US" sz="2800" b="1" dirty="0" err="1"/>
              <a:t>subjek</a:t>
            </a:r>
            <a:r>
              <a:rPr lang="en-US" sz="2800" b="1" dirty="0"/>
              <a:t> </a:t>
            </a:r>
            <a:r>
              <a:rPr lang="en-US" sz="2800" b="1" dirty="0" err="1"/>
              <a:t>diawal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</a:t>
            </a:r>
            <a:r>
              <a:rPr lang="en-US" sz="2800" b="1" dirty="0" err="1"/>
              <a:t>hasilnya</a:t>
            </a:r>
            <a:r>
              <a:rPr lang="en-US" sz="2800" b="1" dirty="0"/>
              <a:t> </a:t>
            </a:r>
            <a:r>
              <a:rPr lang="en-US" sz="2800" b="1" dirty="0" err="1"/>
              <a:t>sangat</a:t>
            </a:r>
            <a:r>
              <a:rPr lang="en-US" sz="2800" b="1" dirty="0"/>
              <a:t> </a:t>
            </a:r>
            <a:r>
              <a:rPr lang="en-US" sz="2800" b="1" dirty="0" err="1"/>
              <a:t>ekstrem</a:t>
            </a:r>
            <a:r>
              <a:rPr lang="en-US" sz="2800" b="1" dirty="0"/>
              <a:t> (</a:t>
            </a:r>
            <a:r>
              <a:rPr lang="en-US" sz="2800" b="1" dirty="0" err="1"/>
              <a:t>jauh</a:t>
            </a:r>
            <a:r>
              <a:rPr lang="en-US" sz="2800" b="1" dirty="0"/>
              <a:t> </a:t>
            </a:r>
            <a:r>
              <a:rPr lang="en-US" sz="2800" b="1" dirty="0" err="1"/>
              <a:t>diatas</a:t>
            </a:r>
            <a:r>
              <a:rPr lang="en-US" sz="2800" b="1" dirty="0"/>
              <a:t> rata-rata)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diakhir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</a:t>
            </a:r>
            <a:r>
              <a:rPr lang="en-US" sz="2800" b="1" dirty="0" err="1"/>
              <a:t>hasil</a:t>
            </a:r>
            <a:r>
              <a:rPr lang="en-US" sz="2800" b="1" dirty="0"/>
              <a:t> </a:t>
            </a:r>
            <a:r>
              <a:rPr lang="en-US" sz="2800" b="1" dirty="0" err="1"/>
              <a:t>pengukuran</a:t>
            </a:r>
            <a:r>
              <a:rPr lang="en-US" sz="2800" b="1" dirty="0"/>
              <a:t> </a:t>
            </a:r>
            <a:r>
              <a:rPr lang="en-US" sz="2800" b="1" dirty="0" err="1"/>
              <a:t>terhadap</a:t>
            </a:r>
            <a:r>
              <a:rPr lang="en-US" sz="2800" b="1" dirty="0"/>
              <a:t> </a:t>
            </a:r>
            <a:r>
              <a:rPr lang="en-US" sz="2800" b="1" dirty="0" err="1"/>
              <a:t>subjek</a:t>
            </a:r>
            <a:r>
              <a:rPr lang="en-US" sz="2800" b="1" dirty="0"/>
              <a:t> </a:t>
            </a:r>
            <a:r>
              <a:rPr lang="en-US" sz="2800" b="1" dirty="0" err="1"/>
              <a:t>tersebut</a:t>
            </a:r>
            <a:r>
              <a:rPr lang="en-US" sz="2800" b="1" dirty="0"/>
              <a:t> </a:t>
            </a:r>
            <a:r>
              <a:rPr lang="en-US" sz="2800" b="1" dirty="0" err="1"/>
              <a:t>termasuk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kelompok</a:t>
            </a:r>
            <a:r>
              <a:rPr lang="en-US" sz="2800" b="1" dirty="0"/>
              <a:t> rata-rata. </a:t>
            </a:r>
            <a:r>
              <a:rPr lang="en-US" sz="2800" b="1" dirty="0" err="1"/>
              <a:t>Keadaan</a:t>
            </a:r>
            <a:r>
              <a:rPr lang="en-US" sz="2800" b="1" dirty="0"/>
              <a:t> </a:t>
            </a:r>
            <a:r>
              <a:rPr lang="en-US" sz="2800" b="1" dirty="0" err="1"/>
              <a:t>ini</a:t>
            </a:r>
            <a:r>
              <a:rPr lang="en-US" sz="2800" b="1" dirty="0"/>
              <a:t> </a:t>
            </a:r>
            <a:r>
              <a:rPr lang="en-US" sz="2800" b="1" dirty="0" err="1"/>
              <a:t>disebut</a:t>
            </a:r>
            <a:r>
              <a:rPr lang="en-US" sz="2800" b="1" dirty="0"/>
              <a:t> ‘regression to the mean’ </a:t>
            </a:r>
            <a:r>
              <a:rPr lang="en-US" sz="2800" b="1" dirty="0" err="1"/>
              <a:t>karena</a:t>
            </a:r>
            <a:r>
              <a:rPr lang="en-US" sz="2800" b="1" dirty="0"/>
              <a:t> </a:t>
            </a:r>
            <a:r>
              <a:rPr lang="en-US" sz="2800" b="1" dirty="0" err="1"/>
              <a:t>perubahan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subjek</a:t>
            </a:r>
            <a:r>
              <a:rPr lang="en-US" sz="2800" b="1" dirty="0"/>
              <a:t> </a:t>
            </a:r>
            <a:r>
              <a:rPr lang="en-US" sz="2800" b="1" dirty="0" err="1"/>
              <a:t>tersebut</a:t>
            </a:r>
            <a:r>
              <a:rPr lang="en-US" sz="2800" b="1" dirty="0"/>
              <a:t> </a:t>
            </a:r>
            <a:r>
              <a:rPr lang="en-US" sz="2800" b="1" dirty="0" err="1"/>
              <a:t>belum</a:t>
            </a:r>
            <a:r>
              <a:rPr lang="en-US" sz="2800" b="1" dirty="0"/>
              <a:t> </a:t>
            </a:r>
            <a:r>
              <a:rPr lang="en-US" sz="2800" b="1" dirty="0" err="1"/>
              <a:t>tentu</a:t>
            </a:r>
            <a:r>
              <a:rPr lang="en-US" sz="2800" b="1" dirty="0"/>
              <a:t> </a:t>
            </a:r>
            <a:r>
              <a:rPr lang="en-US" sz="2800" b="1" dirty="0" err="1"/>
              <a:t>karena</a:t>
            </a:r>
            <a:r>
              <a:rPr lang="en-US" sz="2800" b="1" dirty="0"/>
              <a:t> </a:t>
            </a:r>
            <a:r>
              <a:rPr lang="en-US" sz="2800" b="1" dirty="0" err="1"/>
              <a:t>perlakuan</a:t>
            </a:r>
            <a:r>
              <a:rPr lang="en-US" sz="2800" b="1" dirty="0"/>
              <a:t>.</a:t>
            </a:r>
            <a:endParaRPr lang="id-ID" sz="2800" b="1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8623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843</Words>
  <Application>Microsoft Office PowerPoint</Application>
  <PresentationFormat>On-screen Show (4:3)</PresentationFormat>
  <Paragraphs>107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TEMU VII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TEMU VI</dc:title>
  <dc:creator>Idrus</dc:creator>
  <cp:lastModifiedBy>DDP</cp:lastModifiedBy>
  <cp:revision>6</cp:revision>
  <dcterms:created xsi:type="dcterms:W3CDTF">2015-09-08T02:58:18Z</dcterms:created>
  <dcterms:modified xsi:type="dcterms:W3CDTF">2015-09-11T04:48:53Z</dcterms:modified>
</cp:coreProperties>
</file>