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99" r:id="rId2"/>
    <p:sldId id="298" r:id="rId3"/>
    <p:sldId id="300"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297" r:id="rId4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78BD9F-A0F3-4408-951E-6D5214A78CA6}" type="datetimeFigureOut">
              <a:rPr lang="id-ID" smtClean="0"/>
              <a:pPr/>
              <a:t>22/01/2018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679375-59A7-484A-B6EC-6F2E911C3E0F}"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1C94D32-8FA4-4ED4-A2C7-3095EEC97A57}" type="datetimeFigureOut">
              <a:rPr lang="id-ID" smtClean="0"/>
              <a:pPr/>
              <a:t>22/01/2018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7E92A49D-D880-4F27-9C7D-88B93C873F7E}"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C94D32-8FA4-4ED4-A2C7-3095EEC97A57}" type="datetimeFigureOut">
              <a:rPr lang="id-ID" smtClean="0"/>
              <a:pPr/>
              <a:t>22/01/2018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7E92A49D-D880-4F27-9C7D-88B93C873F7E}"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C94D32-8FA4-4ED4-A2C7-3095EEC97A57}" type="datetimeFigureOut">
              <a:rPr lang="id-ID" smtClean="0"/>
              <a:pPr/>
              <a:t>22/01/2018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7E92A49D-D880-4F27-9C7D-88B93C873F7E}"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C94D32-8FA4-4ED4-A2C7-3095EEC97A57}" type="datetimeFigureOut">
              <a:rPr lang="id-ID" smtClean="0"/>
              <a:pPr/>
              <a:t>22/01/2018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7E92A49D-D880-4F27-9C7D-88B93C873F7E}"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1C94D32-8FA4-4ED4-A2C7-3095EEC97A57}" type="datetimeFigureOut">
              <a:rPr lang="id-ID" smtClean="0"/>
              <a:pPr/>
              <a:t>22/01/2018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7E92A49D-D880-4F27-9C7D-88B93C873F7E}"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1C94D32-8FA4-4ED4-A2C7-3095EEC97A57}" type="datetimeFigureOut">
              <a:rPr lang="id-ID" smtClean="0"/>
              <a:pPr/>
              <a:t>22/01/2018</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7E92A49D-D880-4F27-9C7D-88B93C873F7E}"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1C94D32-8FA4-4ED4-A2C7-3095EEC97A57}" type="datetimeFigureOut">
              <a:rPr lang="id-ID" smtClean="0"/>
              <a:pPr/>
              <a:t>22/01/2018</a:t>
            </a:fld>
            <a:endParaRPr lang="id-ID"/>
          </a:p>
        </p:txBody>
      </p:sp>
      <p:sp>
        <p:nvSpPr>
          <p:cNvPr id="8" name="Footer Placeholder 4"/>
          <p:cNvSpPr>
            <a:spLocks noGrp="1"/>
          </p:cNvSpPr>
          <p:nvPr>
            <p:ph type="ftr" sz="quarter" idx="11"/>
          </p:nvPr>
        </p:nvSpPr>
        <p:spPr/>
        <p:txBody>
          <a:bodyPr/>
          <a:lstStyle>
            <a:lvl1pPr>
              <a:defRPr/>
            </a:lvl1pPr>
          </a:lstStyle>
          <a:p>
            <a:endParaRPr lang="id-ID"/>
          </a:p>
        </p:txBody>
      </p:sp>
      <p:sp>
        <p:nvSpPr>
          <p:cNvPr id="9" name="Slide Number Placeholder 5"/>
          <p:cNvSpPr>
            <a:spLocks noGrp="1"/>
          </p:cNvSpPr>
          <p:nvPr>
            <p:ph type="sldNum" sz="quarter" idx="12"/>
          </p:nvPr>
        </p:nvSpPr>
        <p:spPr/>
        <p:txBody>
          <a:bodyPr/>
          <a:lstStyle>
            <a:lvl1pPr>
              <a:defRPr/>
            </a:lvl1pPr>
          </a:lstStyle>
          <a:p>
            <a:fld id="{7E92A49D-D880-4F27-9C7D-88B93C873F7E}"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1C94D32-8FA4-4ED4-A2C7-3095EEC97A57}" type="datetimeFigureOut">
              <a:rPr lang="id-ID" smtClean="0"/>
              <a:pPr/>
              <a:t>22/01/2018</a:t>
            </a:fld>
            <a:endParaRPr lang="id-ID"/>
          </a:p>
        </p:txBody>
      </p:sp>
      <p:sp>
        <p:nvSpPr>
          <p:cNvPr id="4" name="Footer Placeholder 4"/>
          <p:cNvSpPr>
            <a:spLocks noGrp="1"/>
          </p:cNvSpPr>
          <p:nvPr>
            <p:ph type="ftr" sz="quarter" idx="11"/>
          </p:nvPr>
        </p:nvSpPr>
        <p:spPr/>
        <p:txBody>
          <a:bodyPr/>
          <a:lstStyle>
            <a:lvl1pPr>
              <a:defRPr/>
            </a:lvl1pPr>
          </a:lstStyle>
          <a:p>
            <a:endParaRPr lang="id-ID"/>
          </a:p>
        </p:txBody>
      </p:sp>
      <p:sp>
        <p:nvSpPr>
          <p:cNvPr id="5" name="Slide Number Placeholder 5"/>
          <p:cNvSpPr>
            <a:spLocks noGrp="1"/>
          </p:cNvSpPr>
          <p:nvPr>
            <p:ph type="sldNum" sz="quarter" idx="12"/>
          </p:nvPr>
        </p:nvSpPr>
        <p:spPr/>
        <p:txBody>
          <a:bodyPr/>
          <a:lstStyle>
            <a:lvl1pPr>
              <a:defRPr/>
            </a:lvl1pPr>
          </a:lstStyle>
          <a:p>
            <a:fld id="{7E92A49D-D880-4F27-9C7D-88B93C873F7E}"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1C94D32-8FA4-4ED4-A2C7-3095EEC97A57}" type="datetimeFigureOut">
              <a:rPr lang="id-ID" smtClean="0"/>
              <a:pPr/>
              <a:t>22/01/2018</a:t>
            </a:fld>
            <a:endParaRPr lang="id-ID"/>
          </a:p>
        </p:txBody>
      </p:sp>
      <p:sp>
        <p:nvSpPr>
          <p:cNvPr id="3" name="Footer Placeholder 4"/>
          <p:cNvSpPr>
            <a:spLocks noGrp="1"/>
          </p:cNvSpPr>
          <p:nvPr>
            <p:ph type="ftr" sz="quarter" idx="11"/>
          </p:nvPr>
        </p:nvSpPr>
        <p:spPr/>
        <p:txBody>
          <a:bodyPr/>
          <a:lstStyle>
            <a:lvl1pPr>
              <a:defRPr/>
            </a:lvl1pPr>
          </a:lstStyle>
          <a:p>
            <a:endParaRPr lang="id-ID"/>
          </a:p>
        </p:txBody>
      </p:sp>
      <p:sp>
        <p:nvSpPr>
          <p:cNvPr id="4" name="Slide Number Placeholder 5"/>
          <p:cNvSpPr>
            <a:spLocks noGrp="1"/>
          </p:cNvSpPr>
          <p:nvPr>
            <p:ph type="sldNum" sz="quarter" idx="12"/>
          </p:nvPr>
        </p:nvSpPr>
        <p:spPr/>
        <p:txBody>
          <a:bodyPr/>
          <a:lstStyle>
            <a:lvl1pPr>
              <a:defRPr/>
            </a:lvl1pPr>
          </a:lstStyle>
          <a:p>
            <a:fld id="{7E92A49D-D880-4F27-9C7D-88B93C873F7E}"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1C94D32-8FA4-4ED4-A2C7-3095EEC97A57}" type="datetimeFigureOut">
              <a:rPr lang="id-ID" smtClean="0"/>
              <a:pPr/>
              <a:t>22/01/2018</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7E92A49D-D880-4F27-9C7D-88B93C873F7E}"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1C94D32-8FA4-4ED4-A2C7-3095EEC97A57}" type="datetimeFigureOut">
              <a:rPr lang="id-ID" smtClean="0"/>
              <a:pPr/>
              <a:t>22/01/2018</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7E92A49D-D880-4F27-9C7D-88B93C873F7E}"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91C94D32-8FA4-4ED4-A2C7-3095EEC97A57}" type="datetimeFigureOut">
              <a:rPr lang="id-ID" smtClean="0"/>
              <a:pPr/>
              <a:t>22/01/2018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fld id="{7E92A49D-D880-4F27-9C7D-88B93C873F7E}"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C:\Users\arsil\Desktop\Smartcreative.jpg"/>
          <p:cNvPicPr>
            <a:picLocks noChangeAspect="1" noChangeArrowheads="1"/>
          </p:cNvPicPr>
          <p:nvPr/>
        </p:nvPicPr>
        <p:blipFill>
          <a:blip r:embed="rId2"/>
          <a:srcRect l="1051" r="800" b="504"/>
          <a:stretch>
            <a:fillRect/>
          </a:stretch>
        </p:blipFill>
        <p:spPr bwMode="auto">
          <a:xfrm>
            <a:off x="0" y="0"/>
            <a:ext cx="9144000" cy="7145338"/>
          </a:xfrm>
          <a:prstGeom prst="rect">
            <a:avLst/>
          </a:prstGeom>
          <a:noFill/>
          <a:ln w="9525">
            <a:noFill/>
            <a:miter lim="800000"/>
            <a:headEnd/>
            <a:tailEnd/>
          </a:ln>
        </p:spPr>
      </p:pic>
      <p:sp>
        <p:nvSpPr>
          <p:cNvPr id="5" name="TextBox 1"/>
          <p:cNvSpPr txBox="1">
            <a:spLocks noChangeArrowheads="1"/>
          </p:cNvSpPr>
          <p:nvPr/>
        </p:nvSpPr>
        <p:spPr bwMode="auto">
          <a:xfrm>
            <a:off x="3000364" y="3500438"/>
            <a:ext cx="6143636" cy="1569660"/>
          </a:xfrm>
          <a:prstGeom prst="rect">
            <a:avLst/>
          </a:prstGeom>
          <a:noFill/>
          <a:ln w="9525">
            <a:noFill/>
            <a:miter lim="800000"/>
            <a:headEnd/>
            <a:tailEnd/>
          </a:ln>
        </p:spPr>
        <p:txBody>
          <a:bodyPr wrap="square">
            <a:spAutoFit/>
          </a:bodyPr>
          <a:lstStyle/>
          <a:p>
            <a:pPr algn="ctr"/>
            <a:r>
              <a:rPr lang="id-ID" sz="2400" b="1" dirty="0" smtClean="0">
                <a:solidFill>
                  <a:schemeClr val="bg1"/>
                </a:solidFill>
              </a:rPr>
              <a:t>PATOFISIOLOGI PENYAKIT TIDAK MENULAR</a:t>
            </a:r>
          </a:p>
          <a:p>
            <a:pPr algn="ctr"/>
            <a:r>
              <a:rPr lang="en-US" sz="2400" b="1" dirty="0" smtClean="0">
                <a:solidFill>
                  <a:schemeClr val="bg1"/>
                </a:solidFill>
              </a:rPr>
              <a:t>K</a:t>
            </a:r>
            <a:r>
              <a:rPr lang="id-ID" sz="2400" b="1" dirty="0" smtClean="0">
                <a:solidFill>
                  <a:schemeClr val="bg1"/>
                </a:solidFill>
              </a:rPr>
              <a:t>ESEIMBANGAN CAIRAN DAN ELEKTROLIT SERTA PENILAIANNYA</a:t>
            </a:r>
            <a:endParaRPr lang="en-US" sz="2400" b="1" dirty="0">
              <a:solidFill>
                <a:schemeClr val="bg1"/>
              </a:solidFill>
            </a:endParaRPr>
          </a:p>
          <a:p>
            <a:pPr algn="ctr"/>
            <a:r>
              <a:rPr lang="en-US" sz="2400" b="1" dirty="0">
                <a:solidFill>
                  <a:schemeClr val="bg1"/>
                </a:solidFill>
              </a:rPr>
              <a:t>ILMU GIZI / FAKULTAS ILMU KESEHATAN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1011222"/>
          </a:xfrm>
        </p:spPr>
        <p:txBody>
          <a:bodyPr>
            <a:noAutofit/>
          </a:bodyPr>
          <a:lstStyle/>
          <a:p>
            <a:r>
              <a:rPr lang="id-ID" sz="3000" b="1" dirty="0" smtClean="0">
                <a:latin typeface="Agency FB" pitchFamily="34" charset="0"/>
              </a:rPr>
              <a:t>Perpindahan Cairan dan </a:t>
            </a:r>
            <a:r>
              <a:rPr lang="id-ID" sz="3000" b="1" dirty="0" smtClean="0">
                <a:latin typeface="Agency FB" pitchFamily="34" charset="0"/>
              </a:rPr>
              <a:t>Elektrolit </a:t>
            </a:r>
            <a:r>
              <a:rPr lang="id-ID" sz="3000" b="1" dirty="0" smtClean="0">
                <a:latin typeface="Agency FB" pitchFamily="34" charset="0"/>
              </a:rPr>
              <a:t>Tubuh</a:t>
            </a:r>
            <a:endParaRPr lang="id-ID" sz="3000" b="1" dirty="0">
              <a:latin typeface="Agency FB" pitchFamily="34" charset="0"/>
            </a:endParaRPr>
          </a:p>
        </p:txBody>
      </p:sp>
      <p:sp>
        <p:nvSpPr>
          <p:cNvPr id="3" name="Content Placeholder 2"/>
          <p:cNvSpPr>
            <a:spLocks noGrp="1"/>
          </p:cNvSpPr>
          <p:nvPr>
            <p:ph idx="1"/>
          </p:nvPr>
        </p:nvSpPr>
        <p:spPr>
          <a:xfrm>
            <a:off x="642910" y="1428736"/>
            <a:ext cx="5715040" cy="5168616"/>
          </a:xfrm>
        </p:spPr>
        <p:txBody>
          <a:bodyPr>
            <a:normAutofit fontScale="70000" lnSpcReduction="20000"/>
          </a:bodyPr>
          <a:lstStyle/>
          <a:p>
            <a:pPr algn="just">
              <a:buFont typeface="Wingdings" pitchFamily="2" charset="2"/>
              <a:buChar char="q"/>
            </a:pPr>
            <a:r>
              <a:rPr lang="id-ID" dirty="0" smtClean="0"/>
              <a:t>Asupan dan keluaran cairan terjadi terus-menerus utk membawa nutrisi dan oksigen ke sel</a:t>
            </a:r>
          </a:p>
          <a:p>
            <a:pPr algn="just">
              <a:buFont typeface="Wingdings" pitchFamily="2" charset="2"/>
              <a:buChar char="q"/>
            </a:pPr>
            <a:r>
              <a:rPr lang="id-ID" dirty="0" smtClean="0"/>
              <a:t>Oksigen, nutrisi, cairan dan elektrolit diangkut ke paru dan saluran cerna (bagian dr IVF, kemudian bagian tubuh (sistem sirkulasi)</a:t>
            </a:r>
          </a:p>
          <a:p>
            <a:pPr algn="just">
              <a:buFont typeface="Wingdings" pitchFamily="2" charset="2"/>
              <a:buChar char="q"/>
            </a:pPr>
            <a:r>
              <a:rPr lang="id-ID" dirty="0" smtClean="0"/>
              <a:t>IVF dan zat-zat terlarut saling bertukaran cepat dg ISF (membran kapiler) bersifat semipermeabel</a:t>
            </a:r>
          </a:p>
          <a:p>
            <a:pPr algn="just">
              <a:buFont typeface="Wingdings" pitchFamily="2" charset="2"/>
              <a:buChar char="q"/>
            </a:pPr>
            <a:r>
              <a:rPr lang="id-ID" dirty="0" smtClean="0"/>
              <a:t>ISF dan zat-zat yg ada saling bertukaran dg ICF membran sel bersifat permeabel selektif</a:t>
            </a:r>
          </a:p>
          <a:p>
            <a:pPr algn="just">
              <a:buFont typeface="Wingdings" pitchFamily="2" charset="2"/>
              <a:buChar char="q"/>
            </a:pPr>
            <a:r>
              <a:rPr lang="id-ID" dirty="0" smtClean="0"/>
              <a:t>Homeostatis</a:t>
            </a:r>
          </a:p>
          <a:p>
            <a:pPr algn="just">
              <a:buFont typeface="Wingdings" pitchFamily="2" charset="2"/>
              <a:buChar char="q"/>
            </a:pPr>
            <a:r>
              <a:rPr lang="id-ID" dirty="0" smtClean="0"/>
              <a:t>Transpor aktif perlu energi</a:t>
            </a:r>
          </a:p>
          <a:p>
            <a:pPr algn="just">
              <a:buFont typeface="Wingdings" pitchFamily="2" charset="2"/>
              <a:buChar char="q"/>
            </a:pPr>
            <a:r>
              <a:rPr lang="id-ID" dirty="0" smtClean="0"/>
              <a:t>Transpor pasif  (difusi dan osmosis)</a:t>
            </a:r>
          </a:p>
          <a:p>
            <a:pPr marL="0" indent="0">
              <a:buNone/>
            </a:pPr>
            <a:endParaRPr lang="id-ID" dirty="0"/>
          </a:p>
        </p:txBody>
      </p:sp>
    </p:spTree>
    <p:extLst>
      <p:ext uri="{BB962C8B-B14F-4D97-AF65-F5344CB8AC3E}">
        <p14:creationId xmlns="" xmlns:p14="http://schemas.microsoft.com/office/powerpoint/2010/main" val="1156331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50"/>
            <a:ext cx="8229600" cy="1143000"/>
          </a:xfrm>
        </p:spPr>
        <p:txBody>
          <a:bodyPr>
            <a:noAutofit/>
          </a:bodyPr>
          <a:lstStyle/>
          <a:p>
            <a:r>
              <a:rPr lang="id-ID" sz="3600" b="1" dirty="0" smtClean="0">
                <a:latin typeface="Footlight MT Light" pitchFamily="18" charset="0"/>
              </a:rPr>
              <a:t>Perpindahan Zat  Terlarut di Antara Bagian-bagian Cairan Tubuh</a:t>
            </a:r>
            <a:endParaRPr lang="id-ID" sz="3600" b="1" dirty="0">
              <a:latin typeface="Footlight MT Light" pitchFamily="18" charset="0"/>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buFont typeface="Wingdings" pitchFamily="2" charset="2"/>
              <a:buChar char="q"/>
            </a:pPr>
            <a:r>
              <a:rPr lang="id-ID" dirty="0" smtClean="0"/>
              <a:t>Pembatas pemindahan zat terlarut adalah membran sel (molekul lemak dan protein)</a:t>
            </a:r>
          </a:p>
          <a:p>
            <a:pPr>
              <a:buFont typeface="Wingdings" pitchFamily="2" charset="2"/>
              <a:buChar char="q"/>
            </a:pPr>
            <a:r>
              <a:rPr lang="id-ID" dirty="0" smtClean="0"/>
              <a:t>Pori-pori membran dpt dilewati air dan zat kecil yg larut dlm air (ion, glukosa, urea, oksigen, CO2)</a:t>
            </a:r>
          </a:p>
          <a:p>
            <a:pPr>
              <a:buFont typeface="Wingdings" pitchFamily="2" charset="2"/>
              <a:buChar char="q"/>
            </a:pPr>
            <a:r>
              <a:rPr lang="id-ID" dirty="0" smtClean="0"/>
              <a:t>Difusi sederhana : perpindahan partikel dlm segala arah melaui larutan atau gas</a:t>
            </a:r>
          </a:p>
          <a:p>
            <a:pPr>
              <a:buFont typeface="Wingdings" pitchFamily="2" charset="2"/>
              <a:buChar char="q"/>
            </a:pPr>
            <a:r>
              <a:rPr lang="id-ID" dirty="0" smtClean="0"/>
              <a:t>Permeabilitas , kosentrasi, potensial listrik dan perbedaan adalah faktor penentu zat terlarut</a:t>
            </a:r>
          </a:p>
          <a:p>
            <a:pPr>
              <a:buFont typeface="Wingdings" pitchFamily="2" charset="2"/>
              <a:buChar char="q"/>
            </a:pPr>
            <a:r>
              <a:rPr lang="id-ID" dirty="0" smtClean="0"/>
              <a:t>Perbandingan antara uk.partikel yang berdifusi dg uk.pori-pori membran</a:t>
            </a:r>
          </a:p>
          <a:p>
            <a:pPr>
              <a:buFont typeface="Wingdings" pitchFamily="2" charset="2"/>
              <a:buChar char="q"/>
            </a:pPr>
            <a:r>
              <a:rPr lang="id-ID" dirty="0" smtClean="0"/>
              <a:t>Glukosa dan asam amino melalui proses difusi terfasilitasi</a:t>
            </a:r>
          </a:p>
          <a:p>
            <a:endParaRPr lang="id-ID" dirty="0" smtClean="0"/>
          </a:p>
          <a:p>
            <a:endParaRPr lang="id-ID" dirty="0"/>
          </a:p>
        </p:txBody>
      </p:sp>
    </p:spTree>
    <p:extLst>
      <p:ext uri="{BB962C8B-B14F-4D97-AF65-F5344CB8AC3E}">
        <p14:creationId xmlns="" xmlns:p14="http://schemas.microsoft.com/office/powerpoint/2010/main" val="3423611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2578"/>
            <a:ext cx="8229600" cy="917596"/>
          </a:xfrm>
        </p:spPr>
        <p:txBody>
          <a:bodyPr>
            <a:noAutofit/>
          </a:bodyPr>
          <a:lstStyle/>
          <a:p>
            <a:r>
              <a:rPr lang="id-ID" sz="3600" dirty="0" smtClean="0">
                <a:latin typeface="Franklin Gothic Demi Cond" pitchFamily="34" charset="0"/>
              </a:rPr>
              <a:t>Perpindahan Air di Antara Bagian-bagian Cairan Tubuh</a:t>
            </a:r>
            <a:endParaRPr lang="id-ID" sz="3600" dirty="0">
              <a:latin typeface="Franklin Gothic Demi Cond" pitchFamily="34" charset="0"/>
            </a:endParaRPr>
          </a:p>
        </p:txBody>
      </p:sp>
      <p:sp>
        <p:nvSpPr>
          <p:cNvPr id="3" name="Content Placeholder 2"/>
          <p:cNvSpPr>
            <a:spLocks noGrp="1"/>
          </p:cNvSpPr>
          <p:nvPr>
            <p:ph idx="1"/>
          </p:nvPr>
        </p:nvSpPr>
        <p:spPr/>
        <p:txBody>
          <a:bodyPr>
            <a:normAutofit/>
          </a:bodyPr>
          <a:lstStyle/>
          <a:p>
            <a:r>
              <a:rPr lang="id-ID" sz="2800" dirty="0" smtClean="0"/>
              <a:t>Perpindahan air diantara berbagai bagian dikendalikan oleh dua kekuatan : tekanan osmotik dan tekanan hidrostatik</a:t>
            </a:r>
            <a:endParaRPr lang="id-ID" sz="2800" dirty="0"/>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7563" t="23225" r="13297" b="32903"/>
          <a:stretch/>
        </p:blipFill>
        <p:spPr>
          <a:xfrm>
            <a:off x="2483768" y="2948984"/>
            <a:ext cx="3936126" cy="3879081"/>
          </a:xfrm>
          <a:prstGeom prst="rect">
            <a:avLst/>
          </a:prstGeom>
        </p:spPr>
      </p:pic>
    </p:spTree>
    <p:extLst>
      <p:ext uri="{BB962C8B-B14F-4D97-AF65-F5344CB8AC3E}">
        <p14:creationId xmlns="" xmlns:p14="http://schemas.microsoft.com/office/powerpoint/2010/main" val="202427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143000"/>
          </a:xfrm>
        </p:spPr>
        <p:txBody>
          <a:bodyPr>
            <a:normAutofit fontScale="90000"/>
          </a:bodyPr>
          <a:lstStyle/>
          <a:p>
            <a:r>
              <a:rPr lang="en-US" sz="3600" dirty="0" err="1" smtClean="0">
                <a:latin typeface="Berlin Sans FB Demi" pitchFamily="34" charset="0"/>
              </a:rPr>
              <a:t>Tekanan</a:t>
            </a:r>
            <a:r>
              <a:rPr lang="en-US" sz="3600" dirty="0" smtClean="0">
                <a:latin typeface="Berlin Sans FB Demi" pitchFamily="34" charset="0"/>
              </a:rPr>
              <a:t> </a:t>
            </a:r>
            <a:r>
              <a:rPr lang="en-US" sz="3600" dirty="0" err="1" smtClean="0">
                <a:latin typeface="Berlin Sans FB Demi" pitchFamily="34" charset="0"/>
              </a:rPr>
              <a:t>Osmotik</a:t>
            </a:r>
            <a:r>
              <a:rPr lang="en-US" sz="3600" dirty="0" smtClean="0">
                <a:latin typeface="Berlin Sans FB Demi" pitchFamily="34" charset="0"/>
              </a:rPr>
              <a:t> </a:t>
            </a:r>
            <a:r>
              <a:rPr lang="en-US" sz="3600" dirty="0" err="1" smtClean="0">
                <a:latin typeface="Berlin Sans FB Demi" pitchFamily="34" charset="0"/>
              </a:rPr>
              <a:t>dan</a:t>
            </a:r>
            <a:r>
              <a:rPr lang="en-US" sz="3600" dirty="0" smtClean="0">
                <a:latin typeface="Berlin Sans FB Demi" pitchFamily="34" charset="0"/>
              </a:rPr>
              <a:t> </a:t>
            </a:r>
            <a:r>
              <a:rPr lang="en-US" sz="3600" dirty="0" err="1" smtClean="0">
                <a:latin typeface="Berlin Sans FB Demi" pitchFamily="34" charset="0"/>
              </a:rPr>
              <a:t>Tekanan</a:t>
            </a:r>
            <a:r>
              <a:rPr lang="en-US" sz="3600" dirty="0" smtClean="0">
                <a:latin typeface="Berlin Sans FB Demi" pitchFamily="34" charset="0"/>
              </a:rPr>
              <a:t> </a:t>
            </a:r>
            <a:r>
              <a:rPr lang="en-US" sz="3600" dirty="0" err="1" smtClean="0">
                <a:latin typeface="Berlin Sans FB Demi" pitchFamily="34" charset="0"/>
              </a:rPr>
              <a:t>Hidrostatik</a:t>
            </a:r>
            <a:endParaRPr lang="en-US" sz="3600" dirty="0">
              <a:latin typeface="Berlin Sans FB Demi" pitchFamily="34" charset="0"/>
            </a:endParaRPr>
          </a:p>
        </p:txBody>
      </p:sp>
      <p:sp>
        <p:nvSpPr>
          <p:cNvPr id="4" name="Oval 3"/>
          <p:cNvSpPr/>
          <p:nvPr/>
        </p:nvSpPr>
        <p:spPr>
          <a:xfrm>
            <a:off x="285720" y="2357430"/>
            <a:ext cx="2286000" cy="533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smtClean="0">
                <a:solidFill>
                  <a:schemeClr val="tx1"/>
                </a:solidFill>
              </a:rPr>
              <a:t>Tekanan</a:t>
            </a:r>
            <a:r>
              <a:rPr lang="en-US" dirty="0" smtClean="0">
                <a:solidFill>
                  <a:schemeClr val="tx1"/>
                </a:solidFill>
              </a:rPr>
              <a:t>  </a:t>
            </a:r>
            <a:r>
              <a:rPr lang="en-US" dirty="0" err="1" smtClean="0">
                <a:solidFill>
                  <a:schemeClr val="tx1"/>
                </a:solidFill>
              </a:rPr>
              <a:t>Osmotik</a:t>
            </a:r>
            <a:endParaRPr lang="en-US" dirty="0">
              <a:solidFill>
                <a:schemeClr val="tx1"/>
              </a:solidFill>
            </a:endParaRPr>
          </a:p>
        </p:txBody>
      </p:sp>
      <p:grpSp>
        <p:nvGrpSpPr>
          <p:cNvPr id="3" name="Group 10"/>
          <p:cNvGrpSpPr/>
          <p:nvPr/>
        </p:nvGrpSpPr>
        <p:grpSpPr>
          <a:xfrm>
            <a:off x="2643174" y="2643182"/>
            <a:ext cx="1627909" cy="1604968"/>
            <a:chOff x="2667000" y="1943100"/>
            <a:chExt cx="1627909" cy="1638300"/>
          </a:xfrm>
        </p:grpSpPr>
        <p:cxnSp>
          <p:nvCxnSpPr>
            <p:cNvPr id="6" name="Straight Arrow Connector 5"/>
            <p:cNvCxnSpPr/>
            <p:nvPr/>
          </p:nvCxnSpPr>
          <p:spPr>
            <a:xfrm>
              <a:off x="2667000" y="1943100"/>
              <a:ext cx="1600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2667000" y="1943100"/>
              <a:ext cx="160020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2694709" y="1943100"/>
              <a:ext cx="1600200" cy="1638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5" name="Group 11"/>
          <p:cNvGrpSpPr/>
          <p:nvPr/>
        </p:nvGrpSpPr>
        <p:grpSpPr>
          <a:xfrm>
            <a:off x="4572000" y="2357430"/>
            <a:ext cx="4267200" cy="2628900"/>
            <a:chOff x="4495800" y="1562100"/>
            <a:chExt cx="4267200" cy="2628900"/>
          </a:xfrm>
        </p:grpSpPr>
        <p:sp>
          <p:nvSpPr>
            <p:cNvPr id="7" name="Rectangle 6"/>
            <p:cNvSpPr/>
            <p:nvPr/>
          </p:nvSpPr>
          <p:spPr>
            <a:xfrm>
              <a:off x="4495800" y="1562100"/>
              <a:ext cx="4267200" cy="762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smtClean="0">
                  <a:solidFill>
                    <a:schemeClr val="tx1"/>
                  </a:solidFill>
                </a:rPr>
                <a:t>Daya</a:t>
              </a:r>
              <a:r>
                <a:rPr lang="en-US" dirty="0" smtClean="0">
                  <a:solidFill>
                    <a:schemeClr val="tx1"/>
                  </a:solidFill>
                </a:rPr>
                <a:t> </a:t>
              </a:r>
              <a:r>
                <a:rPr lang="en-US" dirty="0" err="1" smtClean="0">
                  <a:solidFill>
                    <a:schemeClr val="tx1"/>
                  </a:solidFill>
                </a:rPr>
                <a:t>dorong</a:t>
              </a:r>
              <a:r>
                <a:rPr lang="en-US" dirty="0" smtClean="0">
                  <a:solidFill>
                    <a:schemeClr val="tx1"/>
                  </a:solidFill>
                </a:rPr>
                <a:t> air yang </a:t>
              </a:r>
              <a:r>
                <a:rPr lang="en-US" dirty="0" err="1" smtClean="0">
                  <a:solidFill>
                    <a:schemeClr val="tx1"/>
                  </a:solidFill>
                </a:rPr>
                <a:t>dihasilkan</a:t>
              </a:r>
              <a:r>
                <a:rPr lang="en-US" dirty="0" smtClean="0">
                  <a:solidFill>
                    <a:schemeClr val="tx1"/>
                  </a:solidFill>
                </a:rPr>
                <a:t> </a:t>
              </a:r>
              <a:r>
                <a:rPr lang="en-US" dirty="0" err="1" smtClean="0">
                  <a:solidFill>
                    <a:schemeClr val="tx1"/>
                  </a:solidFill>
                </a:rPr>
                <a:t>oleh</a:t>
              </a:r>
              <a:r>
                <a:rPr lang="en-US" dirty="0" smtClean="0">
                  <a:solidFill>
                    <a:schemeClr val="tx1"/>
                  </a:solidFill>
                </a:rPr>
                <a:t> </a:t>
              </a:r>
              <a:r>
                <a:rPr lang="en-US" dirty="0" err="1" smtClean="0">
                  <a:solidFill>
                    <a:schemeClr val="tx1"/>
                  </a:solidFill>
                </a:rPr>
                <a:t>partikel-partikel</a:t>
              </a:r>
              <a:r>
                <a:rPr lang="en-US" dirty="0" smtClean="0">
                  <a:solidFill>
                    <a:schemeClr val="tx1"/>
                  </a:solidFill>
                </a:rPr>
                <a:t> </a:t>
              </a:r>
              <a:r>
                <a:rPr lang="en-US" dirty="0" err="1" smtClean="0">
                  <a:solidFill>
                    <a:schemeClr val="tx1"/>
                  </a:solidFill>
                </a:rPr>
                <a:t>zat</a:t>
              </a:r>
              <a:r>
                <a:rPr lang="en-US" dirty="0" smtClean="0">
                  <a:solidFill>
                    <a:schemeClr val="tx1"/>
                  </a:solidFill>
                </a:rPr>
                <a:t> </a:t>
              </a:r>
              <a:r>
                <a:rPr lang="en-US" dirty="0" err="1" smtClean="0">
                  <a:solidFill>
                    <a:schemeClr val="tx1"/>
                  </a:solidFill>
                </a:rPr>
                <a:t>terlarut</a:t>
              </a:r>
              <a:r>
                <a:rPr lang="en-US" dirty="0" smtClean="0">
                  <a:solidFill>
                    <a:schemeClr val="tx1"/>
                  </a:solidFill>
                </a:rPr>
                <a:t> di </a:t>
              </a:r>
              <a:r>
                <a:rPr lang="en-US" dirty="0" err="1" smtClean="0">
                  <a:solidFill>
                    <a:schemeClr val="tx1"/>
                  </a:solidFill>
                </a:rPr>
                <a:t>dalamnya</a:t>
              </a:r>
              <a:endParaRPr lang="en-US" dirty="0">
                <a:solidFill>
                  <a:schemeClr val="tx1"/>
                </a:solidFill>
              </a:endParaRPr>
            </a:p>
          </p:txBody>
        </p:sp>
        <p:sp>
          <p:nvSpPr>
            <p:cNvPr id="10" name="Rectangle 9"/>
            <p:cNvSpPr/>
            <p:nvPr/>
          </p:nvSpPr>
          <p:spPr>
            <a:xfrm>
              <a:off x="4495800" y="2590800"/>
              <a:ext cx="42672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smtClean="0">
                  <a:solidFill>
                    <a:schemeClr val="tx1"/>
                  </a:solidFill>
                </a:rPr>
                <a:t>Dapat</a:t>
              </a:r>
              <a:r>
                <a:rPr lang="en-US" dirty="0" smtClean="0">
                  <a:solidFill>
                    <a:schemeClr val="tx1"/>
                  </a:solidFill>
                </a:rPr>
                <a:t> </a:t>
              </a:r>
              <a:r>
                <a:rPr lang="en-US" dirty="0" err="1" smtClean="0">
                  <a:solidFill>
                    <a:schemeClr val="tx1"/>
                  </a:solidFill>
                </a:rPr>
                <a:t>diukur</a:t>
              </a:r>
              <a:r>
                <a:rPr lang="en-US" dirty="0" smtClean="0">
                  <a:solidFill>
                    <a:schemeClr val="tx1"/>
                  </a:solidFill>
                </a:rPr>
                <a:t> </a:t>
              </a:r>
              <a:r>
                <a:rPr lang="en-US" dirty="0" err="1" smtClean="0">
                  <a:solidFill>
                    <a:schemeClr val="tx1"/>
                  </a:solidFill>
                </a:rPr>
                <a:t>oleh</a:t>
              </a:r>
              <a:r>
                <a:rPr lang="en-US" dirty="0" smtClean="0">
                  <a:solidFill>
                    <a:schemeClr val="tx1"/>
                  </a:solidFill>
                </a:rPr>
                <a:t> </a:t>
              </a:r>
              <a:r>
                <a:rPr lang="en-US" dirty="0" err="1" smtClean="0">
                  <a:solidFill>
                    <a:schemeClr val="tx1"/>
                  </a:solidFill>
                </a:rPr>
                <a:t>penurunan</a:t>
              </a:r>
              <a:r>
                <a:rPr lang="en-US" dirty="0" smtClean="0">
                  <a:solidFill>
                    <a:schemeClr val="tx1"/>
                  </a:solidFill>
                </a:rPr>
                <a:t> </a:t>
              </a:r>
              <a:r>
                <a:rPr lang="en-US" dirty="0" err="1" smtClean="0">
                  <a:solidFill>
                    <a:schemeClr val="tx1"/>
                  </a:solidFill>
                </a:rPr>
                <a:t>titik</a:t>
              </a:r>
              <a:r>
                <a:rPr lang="en-US" dirty="0" smtClean="0">
                  <a:solidFill>
                    <a:schemeClr val="tx1"/>
                  </a:solidFill>
                </a:rPr>
                <a:t> </a:t>
              </a:r>
              <a:r>
                <a:rPr lang="en-US" dirty="0" err="1" smtClean="0">
                  <a:solidFill>
                    <a:schemeClr val="tx1"/>
                  </a:solidFill>
                </a:rPr>
                <a:t>beku</a:t>
              </a:r>
              <a:endParaRPr lang="en-US" dirty="0">
                <a:solidFill>
                  <a:schemeClr val="tx1"/>
                </a:solidFill>
              </a:endParaRPr>
            </a:p>
          </p:txBody>
        </p:sp>
        <p:sp>
          <p:nvSpPr>
            <p:cNvPr id="15" name="Rectangle 14"/>
            <p:cNvSpPr/>
            <p:nvPr/>
          </p:nvSpPr>
          <p:spPr>
            <a:xfrm>
              <a:off x="4495800" y="3314700"/>
              <a:ext cx="4267200" cy="876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dirty="0" err="1" smtClean="0">
                  <a:solidFill>
                    <a:schemeClr val="tx1"/>
                  </a:solidFill>
                </a:rPr>
                <a:t>Dinyatakan</a:t>
              </a:r>
              <a:r>
                <a:rPr lang="en-US" dirty="0" smtClean="0">
                  <a:solidFill>
                    <a:schemeClr val="tx1"/>
                  </a:solidFill>
                </a:rPr>
                <a:t> </a:t>
              </a:r>
              <a:r>
                <a:rPr lang="en-US" dirty="0" err="1" smtClean="0">
                  <a:solidFill>
                    <a:schemeClr val="tx1"/>
                  </a:solidFill>
                </a:rPr>
                <a:t>sebagai</a:t>
              </a:r>
              <a:r>
                <a:rPr lang="en-US" dirty="0" smtClean="0">
                  <a:solidFill>
                    <a:schemeClr val="tx1"/>
                  </a:solidFill>
                </a:rPr>
                <a:t> </a:t>
              </a:r>
              <a:r>
                <a:rPr lang="en-US" dirty="0" err="1" smtClean="0">
                  <a:solidFill>
                    <a:schemeClr val="tx1"/>
                  </a:solidFill>
                </a:rPr>
                <a:t>osmolalitas</a:t>
              </a:r>
              <a:r>
                <a:rPr lang="en-US" dirty="0" smtClean="0">
                  <a:solidFill>
                    <a:schemeClr val="tx1"/>
                  </a:solidFill>
                </a:rPr>
                <a:t> (</a:t>
              </a:r>
              <a:r>
                <a:rPr lang="en-US" dirty="0" err="1" smtClean="0">
                  <a:solidFill>
                    <a:schemeClr val="tx1"/>
                  </a:solidFill>
                </a:rPr>
                <a:t>jumlah</a:t>
              </a:r>
              <a:r>
                <a:rPr lang="en-US" dirty="0" smtClean="0">
                  <a:solidFill>
                    <a:schemeClr val="tx1"/>
                  </a:solidFill>
                </a:rPr>
                <a:t> </a:t>
              </a:r>
              <a:r>
                <a:rPr lang="en-US" dirty="0" err="1" smtClean="0">
                  <a:solidFill>
                    <a:schemeClr val="tx1"/>
                  </a:solidFill>
                </a:rPr>
                <a:t>osmol</a:t>
              </a:r>
              <a:r>
                <a:rPr lang="en-US" dirty="0" smtClean="0">
                  <a:solidFill>
                    <a:schemeClr val="tx1"/>
                  </a:solidFill>
                </a:rPr>
                <a:t> </a:t>
              </a:r>
              <a:r>
                <a:rPr lang="en-US" dirty="0" err="1" smtClean="0">
                  <a:solidFill>
                    <a:schemeClr val="tx1"/>
                  </a:solidFill>
                </a:rPr>
                <a:t>perkilogram</a:t>
              </a:r>
              <a:r>
                <a:rPr lang="en-US" dirty="0" smtClean="0">
                  <a:solidFill>
                    <a:schemeClr val="tx1"/>
                  </a:solidFill>
                </a:rPr>
                <a:t> </a:t>
              </a:r>
              <a:r>
                <a:rPr lang="en-US" dirty="0" err="1" smtClean="0">
                  <a:solidFill>
                    <a:schemeClr val="tx1"/>
                  </a:solidFill>
                </a:rPr>
                <a:t>pelarut</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osmolaritas</a:t>
              </a:r>
              <a:r>
                <a:rPr lang="en-US" dirty="0" smtClean="0">
                  <a:solidFill>
                    <a:schemeClr val="tx1"/>
                  </a:solidFill>
                </a:rPr>
                <a:t> (</a:t>
              </a:r>
              <a:r>
                <a:rPr lang="en-US" dirty="0" err="1" smtClean="0">
                  <a:solidFill>
                    <a:schemeClr val="tx1"/>
                  </a:solidFill>
                </a:rPr>
                <a:t>jumlah</a:t>
              </a:r>
              <a:r>
                <a:rPr lang="en-US" dirty="0" smtClean="0">
                  <a:solidFill>
                    <a:schemeClr val="tx1"/>
                  </a:solidFill>
                </a:rPr>
                <a:t> </a:t>
              </a:r>
              <a:r>
                <a:rPr lang="en-US" dirty="0" err="1" smtClean="0">
                  <a:solidFill>
                    <a:schemeClr val="tx1"/>
                  </a:solidFill>
                </a:rPr>
                <a:t>osmol</a:t>
              </a:r>
              <a:r>
                <a:rPr lang="en-US" dirty="0" smtClean="0">
                  <a:solidFill>
                    <a:schemeClr val="tx1"/>
                  </a:solidFill>
                </a:rPr>
                <a:t> per liter </a:t>
              </a:r>
              <a:r>
                <a:rPr lang="en-US" dirty="0" err="1" smtClean="0">
                  <a:solidFill>
                    <a:schemeClr val="tx1"/>
                  </a:solidFill>
                </a:rPr>
                <a:t>larutan</a:t>
              </a:r>
              <a:r>
                <a:rPr lang="en-US" dirty="0" smtClean="0">
                  <a:solidFill>
                    <a:schemeClr val="tx1"/>
                  </a:solidFill>
                </a:rPr>
                <a:t>)</a:t>
              </a:r>
              <a:endParaRPr lang="en-US" dirty="0">
                <a:solidFill>
                  <a:schemeClr val="tx1"/>
                </a:solidFill>
              </a:endParaRPr>
            </a:p>
          </p:txBody>
        </p:sp>
      </p:grpSp>
    </p:spTree>
    <p:extLst>
      <p:ext uri="{BB962C8B-B14F-4D97-AF65-F5344CB8AC3E}">
        <p14:creationId xmlns="" xmlns:p14="http://schemas.microsoft.com/office/powerpoint/2010/main" val="3488460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28700"/>
            <a:ext cx="7620000" cy="4800600"/>
          </a:xfrm>
        </p:spPr>
        <p:txBody>
          <a:bodyPr>
            <a:noAutofit/>
          </a:bodyPr>
          <a:lstStyle/>
          <a:p>
            <a:r>
              <a:rPr lang="en-US" sz="2400" dirty="0" err="1" smtClean="0"/>
              <a:t>Konsentrasi</a:t>
            </a:r>
            <a:r>
              <a:rPr lang="en-US" sz="2400" dirty="0" smtClean="0"/>
              <a:t> </a:t>
            </a:r>
            <a:r>
              <a:rPr lang="en-US" sz="2400" dirty="0" err="1" smtClean="0"/>
              <a:t>osmotik</a:t>
            </a:r>
            <a:r>
              <a:rPr lang="en-US" sz="2400" dirty="0" smtClean="0"/>
              <a:t> </a:t>
            </a:r>
            <a:r>
              <a:rPr lang="en-US" sz="2400" dirty="0" err="1" smtClean="0"/>
              <a:t>sebuah</a:t>
            </a:r>
            <a:r>
              <a:rPr lang="en-US" sz="2400" dirty="0" smtClean="0"/>
              <a:t> </a:t>
            </a:r>
            <a:r>
              <a:rPr lang="en-US" sz="2400" dirty="0" err="1" smtClean="0"/>
              <a:t>larutan</a:t>
            </a:r>
            <a:r>
              <a:rPr lang="en-US" sz="2400" dirty="0" smtClean="0"/>
              <a:t> </a:t>
            </a:r>
            <a:r>
              <a:rPr lang="en-US" sz="2400" dirty="0" err="1" smtClean="0"/>
              <a:t>hanya</a:t>
            </a:r>
            <a:r>
              <a:rPr lang="en-US" sz="2400" dirty="0" smtClean="0"/>
              <a:t> </a:t>
            </a:r>
            <a:r>
              <a:rPr lang="en-US" sz="2400" dirty="0" err="1" smtClean="0"/>
              <a:t>bergantung</a:t>
            </a:r>
            <a:r>
              <a:rPr lang="en-US" sz="2400" dirty="0" smtClean="0"/>
              <a:t> </a:t>
            </a:r>
            <a:r>
              <a:rPr lang="en-US" sz="2400" dirty="0" err="1" smtClean="0"/>
              <a:t>pada</a:t>
            </a:r>
            <a:r>
              <a:rPr lang="en-US" sz="2400" dirty="0" smtClean="0"/>
              <a:t> </a:t>
            </a:r>
            <a:r>
              <a:rPr lang="en-US" sz="2400" dirty="0" err="1" smtClean="0"/>
              <a:t>jumlah</a:t>
            </a:r>
            <a:r>
              <a:rPr lang="en-US" sz="2400" dirty="0" smtClean="0"/>
              <a:t> </a:t>
            </a:r>
            <a:r>
              <a:rPr lang="en-US" sz="2400" dirty="0" err="1" smtClean="0"/>
              <a:t>partikel-partikel</a:t>
            </a:r>
            <a:endParaRPr lang="en-US" sz="2400" dirty="0" smtClean="0"/>
          </a:p>
          <a:p>
            <a:pPr marL="114300" indent="0">
              <a:buNone/>
            </a:pPr>
            <a:endParaRPr lang="en-US" sz="1200" dirty="0" smtClean="0"/>
          </a:p>
          <a:p>
            <a:r>
              <a:rPr lang="en-US" sz="2400" dirty="0" err="1" smtClean="0"/>
              <a:t>Partikel</a:t>
            </a:r>
            <a:r>
              <a:rPr lang="en-US" sz="2400" dirty="0" smtClean="0"/>
              <a:t> </a:t>
            </a:r>
            <a:r>
              <a:rPr lang="en-US" sz="2400" dirty="0" err="1" smtClean="0"/>
              <a:t>zat</a:t>
            </a:r>
            <a:r>
              <a:rPr lang="en-US" sz="2400" dirty="0" smtClean="0"/>
              <a:t> </a:t>
            </a:r>
            <a:r>
              <a:rPr lang="en-US" sz="2400" dirty="0" err="1" smtClean="0"/>
              <a:t>terlarut</a:t>
            </a:r>
            <a:r>
              <a:rPr lang="en-US" sz="2400" dirty="0" smtClean="0"/>
              <a:t> </a:t>
            </a:r>
            <a:r>
              <a:rPr lang="en-US" sz="2400" dirty="0" err="1" smtClean="0"/>
              <a:t>dapat</a:t>
            </a:r>
            <a:r>
              <a:rPr lang="en-US" sz="2400" dirty="0" smtClean="0"/>
              <a:t> </a:t>
            </a:r>
            <a:r>
              <a:rPr lang="en-US" sz="2400" dirty="0" err="1" smtClean="0"/>
              <a:t>berupa</a:t>
            </a:r>
            <a:r>
              <a:rPr lang="en-US" sz="2400" dirty="0" smtClean="0"/>
              <a:t> </a:t>
            </a:r>
            <a:r>
              <a:rPr lang="en-US" sz="2400" dirty="0" err="1" smtClean="0"/>
              <a:t>kristaloid</a:t>
            </a:r>
            <a:r>
              <a:rPr lang="en-US" sz="2400" dirty="0" smtClean="0"/>
              <a:t>  (</a:t>
            </a:r>
            <a:r>
              <a:rPr lang="en-US" sz="2400" dirty="0" err="1" smtClean="0"/>
              <a:t>zat</a:t>
            </a:r>
            <a:r>
              <a:rPr lang="en-US" sz="2400" dirty="0" smtClean="0"/>
              <a:t> yang </a:t>
            </a:r>
            <a:r>
              <a:rPr lang="en-US" sz="2400" dirty="0" err="1" smtClean="0"/>
              <a:t>membentuk</a:t>
            </a:r>
            <a:r>
              <a:rPr lang="en-US" sz="2400" dirty="0" smtClean="0"/>
              <a:t> </a:t>
            </a:r>
            <a:r>
              <a:rPr lang="en-US" sz="2400" dirty="0" err="1" smtClean="0"/>
              <a:t>larutan</a:t>
            </a:r>
            <a:r>
              <a:rPr lang="en-US" sz="2400" dirty="0" smtClean="0"/>
              <a:t> </a:t>
            </a:r>
            <a:r>
              <a:rPr lang="en-US" sz="2400" dirty="0" err="1" smtClean="0"/>
              <a:t>sejati</a:t>
            </a:r>
            <a:r>
              <a:rPr lang="en-US" sz="2400" dirty="0" smtClean="0"/>
              <a:t>) </a:t>
            </a:r>
            <a:r>
              <a:rPr lang="en-US" sz="2400" dirty="0" err="1" smtClean="0"/>
              <a:t>atau</a:t>
            </a:r>
            <a:r>
              <a:rPr lang="en-US" sz="2400" dirty="0" smtClean="0"/>
              <a:t> </a:t>
            </a:r>
            <a:r>
              <a:rPr lang="en-US" sz="2400" dirty="0" err="1" smtClean="0"/>
              <a:t>koloid</a:t>
            </a:r>
            <a:r>
              <a:rPr lang="en-US" sz="2400" dirty="0" smtClean="0"/>
              <a:t> (</a:t>
            </a:r>
            <a:r>
              <a:rPr lang="en-US" sz="2400" dirty="0" err="1" smtClean="0"/>
              <a:t>zat</a:t>
            </a:r>
            <a:r>
              <a:rPr lang="en-US" sz="2400" dirty="0" smtClean="0"/>
              <a:t> yang </a:t>
            </a:r>
            <a:r>
              <a:rPr lang="en-US" sz="2400" dirty="0" err="1" smtClean="0"/>
              <a:t>tidak</a:t>
            </a:r>
            <a:r>
              <a:rPr lang="en-US" sz="2400" dirty="0" smtClean="0"/>
              <a:t> </a:t>
            </a:r>
            <a:r>
              <a:rPr lang="en-US" sz="2400" dirty="0" err="1" smtClean="0"/>
              <a:t>mudah</a:t>
            </a:r>
            <a:r>
              <a:rPr lang="en-US" sz="2400" dirty="0" smtClean="0"/>
              <a:t> </a:t>
            </a:r>
            <a:r>
              <a:rPr lang="en-US" sz="2400" dirty="0" err="1" smtClean="0"/>
              <a:t>terurai</a:t>
            </a:r>
            <a:r>
              <a:rPr lang="en-US" sz="2400" dirty="0" smtClean="0"/>
              <a:t> </a:t>
            </a:r>
            <a:r>
              <a:rPr lang="en-US" sz="2400" dirty="0" err="1" smtClean="0"/>
              <a:t>menjadi</a:t>
            </a:r>
            <a:r>
              <a:rPr lang="en-US" sz="2400" dirty="0" smtClean="0"/>
              <a:t> </a:t>
            </a:r>
            <a:r>
              <a:rPr lang="en-US" sz="2400" dirty="0" err="1" smtClean="0"/>
              <a:t>larutan</a:t>
            </a:r>
            <a:r>
              <a:rPr lang="en-US" sz="2400" dirty="0" smtClean="0"/>
              <a:t> </a:t>
            </a:r>
            <a:r>
              <a:rPr lang="en-US" sz="2400" dirty="0" err="1" smtClean="0"/>
              <a:t>sejati</a:t>
            </a:r>
            <a:r>
              <a:rPr lang="en-US" sz="2400" dirty="0" smtClean="0"/>
              <a:t>).</a:t>
            </a:r>
          </a:p>
          <a:p>
            <a:pPr marL="114300" indent="0">
              <a:buNone/>
            </a:pPr>
            <a:endParaRPr lang="en-US" sz="1200" dirty="0" smtClean="0"/>
          </a:p>
          <a:p>
            <a:r>
              <a:rPr lang="en-US" sz="2400" dirty="0" smtClean="0"/>
              <a:t>Na </a:t>
            </a:r>
            <a:r>
              <a:rPr lang="en-US" sz="2400" dirty="0" err="1" smtClean="0"/>
              <a:t>sangat</a:t>
            </a:r>
            <a:r>
              <a:rPr lang="en-US" sz="2400" dirty="0" smtClean="0"/>
              <a:t> </a:t>
            </a:r>
            <a:r>
              <a:rPr lang="en-US" sz="2400" dirty="0" err="1" smtClean="0"/>
              <a:t>menentukan</a:t>
            </a:r>
            <a:r>
              <a:rPr lang="en-US" sz="2400" dirty="0" smtClean="0"/>
              <a:t> </a:t>
            </a:r>
            <a:r>
              <a:rPr lang="en-US" sz="2400" dirty="0" err="1" smtClean="0"/>
              <a:t>osmolalitas</a:t>
            </a:r>
            <a:r>
              <a:rPr lang="en-US" sz="2400" dirty="0" smtClean="0"/>
              <a:t> ECF </a:t>
            </a:r>
            <a:r>
              <a:rPr lang="en-US" sz="2400" dirty="0" err="1" smtClean="0"/>
              <a:t>karena</a:t>
            </a:r>
            <a:r>
              <a:rPr lang="en-US" sz="2400" dirty="0" smtClean="0"/>
              <a:t> </a:t>
            </a:r>
            <a:r>
              <a:rPr lang="en-US" sz="2400" dirty="0" err="1" smtClean="0"/>
              <a:t>membran</a:t>
            </a:r>
            <a:r>
              <a:rPr lang="en-US" sz="2400" dirty="0" smtClean="0"/>
              <a:t> </a:t>
            </a:r>
            <a:r>
              <a:rPr lang="en-US" sz="2400" dirty="0" err="1" smtClean="0"/>
              <a:t>sel</a:t>
            </a:r>
            <a:r>
              <a:rPr lang="en-US" sz="2400" dirty="0" smtClean="0"/>
              <a:t> </a:t>
            </a:r>
            <a:r>
              <a:rPr lang="en-US" sz="2400" dirty="0" err="1" smtClean="0"/>
              <a:t>nya</a:t>
            </a:r>
            <a:r>
              <a:rPr lang="en-US" sz="2400" dirty="0" smtClean="0"/>
              <a:t> </a:t>
            </a:r>
            <a:r>
              <a:rPr lang="en-US" sz="2400" dirty="0" err="1" smtClean="0"/>
              <a:t>relatif</a:t>
            </a:r>
            <a:r>
              <a:rPr lang="en-US" sz="2400" dirty="0" smtClean="0"/>
              <a:t> </a:t>
            </a:r>
            <a:r>
              <a:rPr lang="en-US" sz="2400" dirty="0" err="1" smtClean="0"/>
              <a:t>tidak</a:t>
            </a:r>
            <a:r>
              <a:rPr lang="en-US" sz="2400" dirty="0" smtClean="0"/>
              <a:t> </a:t>
            </a:r>
            <a:r>
              <a:rPr lang="en-US" sz="2400" dirty="0" err="1" smtClean="0"/>
              <a:t>permeabel</a:t>
            </a:r>
            <a:r>
              <a:rPr lang="en-US" sz="2400" dirty="0" smtClean="0"/>
              <a:t>. K </a:t>
            </a:r>
            <a:r>
              <a:rPr lang="en-US" sz="2400" dirty="0" err="1" smtClean="0"/>
              <a:t>berperan</a:t>
            </a:r>
            <a:r>
              <a:rPr lang="en-US" sz="2400" dirty="0" smtClean="0"/>
              <a:t> </a:t>
            </a:r>
            <a:r>
              <a:rPr lang="en-US" sz="2400" dirty="0" err="1" smtClean="0"/>
              <a:t>sama</a:t>
            </a:r>
            <a:r>
              <a:rPr lang="en-US" sz="2400" dirty="0" smtClean="0"/>
              <a:t> </a:t>
            </a:r>
            <a:r>
              <a:rPr lang="en-US" sz="2400" dirty="0" err="1" smtClean="0"/>
              <a:t>dalam</a:t>
            </a:r>
            <a:r>
              <a:rPr lang="en-US" sz="2400" dirty="0" smtClean="0"/>
              <a:t> ICF</a:t>
            </a:r>
          </a:p>
          <a:p>
            <a:endParaRPr lang="en-US" sz="1200" dirty="0"/>
          </a:p>
          <a:p>
            <a:r>
              <a:rPr lang="en-US" sz="2400" dirty="0" smtClean="0"/>
              <a:t>Urea </a:t>
            </a:r>
            <a:r>
              <a:rPr lang="en-US" sz="2400" dirty="0" err="1" smtClean="0"/>
              <a:t>dan</a:t>
            </a:r>
            <a:r>
              <a:rPr lang="en-US" sz="2400" dirty="0" smtClean="0"/>
              <a:t> </a:t>
            </a:r>
            <a:r>
              <a:rPr lang="en-US" sz="2400" dirty="0" err="1" smtClean="0"/>
              <a:t>glukosa</a:t>
            </a:r>
            <a:r>
              <a:rPr lang="en-US" sz="2400" dirty="0" smtClean="0"/>
              <a:t> </a:t>
            </a:r>
            <a:r>
              <a:rPr lang="en-US" sz="2400" dirty="0" err="1" smtClean="0"/>
              <a:t>bebas</a:t>
            </a:r>
            <a:r>
              <a:rPr lang="en-US" sz="2400" dirty="0" smtClean="0"/>
              <a:t> </a:t>
            </a:r>
            <a:r>
              <a:rPr lang="en-US" sz="2400" dirty="0" err="1" smtClean="0"/>
              <a:t>berdifusi</a:t>
            </a:r>
            <a:r>
              <a:rPr lang="en-US" sz="2400" dirty="0" smtClean="0"/>
              <a:t> </a:t>
            </a:r>
            <a:r>
              <a:rPr lang="en-US" sz="2400" dirty="0" err="1" smtClean="0"/>
              <a:t>menembus</a:t>
            </a:r>
            <a:r>
              <a:rPr lang="en-US" sz="2400" dirty="0" smtClean="0"/>
              <a:t> </a:t>
            </a:r>
            <a:r>
              <a:rPr lang="en-US" sz="2400" dirty="0" err="1" smtClean="0"/>
              <a:t>membran</a:t>
            </a:r>
            <a:r>
              <a:rPr lang="en-US" sz="2400" dirty="0" smtClean="0"/>
              <a:t> </a:t>
            </a:r>
            <a:r>
              <a:rPr lang="en-US" sz="2400" dirty="0" err="1" smtClean="0"/>
              <a:t>sel</a:t>
            </a:r>
            <a:r>
              <a:rPr lang="en-US" sz="2400" dirty="0" smtClean="0"/>
              <a:t> </a:t>
            </a:r>
            <a:r>
              <a:rPr lang="en-US" sz="2400" dirty="0" err="1" smtClean="0"/>
              <a:t>dan</a:t>
            </a:r>
            <a:r>
              <a:rPr lang="en-US" sz="2400" dirty="0" smtClean="0"/>
              <a:t> </a:t>
            </a:r>
            <a:r>
              <a:rPr lang="en-US" sz="2400" dirty="0" err="1" smtClean="0"/>
              <a:t>tidak</a:t>
            </a:r>
            <a:r>
              <a:rPr lang="en-US" sz="2400" dirty="0" smtClean="0"/>
              <a:t> </a:t>
            </a:r>
            <a:r>
              <a:rPr lang="en-US" sz="2400" dirty="0" err="1" smtClean="0"/>
              <a:t>terlalu</a:t>
            </a:r>
            <a:r>
              <a:rPr lang="en-US" sz="2400" dirty="0" smtClean="0"/>
              <a:t> </a:t>
            </a:r>
            <a:r>
              <a:rPr lang="en-US" sz="2400" dirty="0" err="1" smtClean="0"/>
              <a:t>menentukan</a:t>
            </a:r>
            <a:r>
              <a:rPr lang="en-US" sz="2400" dirty="0" smtClean="0"/>
              <a:t> </a:t>
            </a:r>
            <a:r>
              <a:rPr lang="en-US" sz="2400" dirty="0" err="1" smtClean="0"/>
              <a:t>osmolalitas</a:t>
            </a:r>
            <a:r>
              <a:rPr lang="en-US" sz="2400" dirty="0" smtClean="0"/>
              <a:t> plasma , </a:t>
            </a:r>
            <a:r>
              <a:rPr lang="en-US" sz="2400" dirty="0" err="1" smtClean="0"/>
              <a:t>meskipun</a:t>
            </a:r>
            <a:r>
              <a:rPr lang="en-US" sz="2400" dirty="0" smtClean="0"/>
              <a:t> </a:t>
            </a:r>
            <a:r>
              <a:rPr lang="en-US" sz="2400" dirty="0" err="1" smtClean="0"/>
              <a:t>mereka</a:t>
            </a:r>
            <a:r>
              <a:rPr lang="en-US" sz="2400" dirty="0" smtClean="0"/>
              <a:t> </a:t>
            </a:r>
            <a:r>
              <a:rPr lang="en-US" sz="2400" dirty="0" err="1" smtClean="0"/>
              <a:t>zat</a:t>
            </a:r>
            <a:r>
              <a:rPr lang="en-US" sz="2400" dirty="0" smtClean="0"/>
              <a:t> </a:t>
            </a:r>
            <a:r>
              <a:rPr lang="en-US" sz="2400" dirty="0" err="1" smtClean="0"/>
              <a:t>terlarut</a:t>
            </a:r>
            <a:r>
              <a:rPr lang="en-US" sz="2400" dirty="0" smtClean="0"/>
              <a:t> </a:t>
            </a:r>
            <a:r>
              <a:rPr lang="en-US" sz="2400" dirty="0" err="1" smtClean="0"/>
              <a:t>dalam</a:t>
            </a:r>
            <a:r>
              <a:rPr lang="en-US" sz="2400" dirty="0" smtClean="0"/>
              <a:t> plasma.</a:t>
            </a:r>
            <a:endParaRPr lang="en-US" sz="2400" dirty="0"/>
          </a:p>
        </p:txBody>
      </p:sp>
    </p:spTree>
    <p:extLst>
      <p:ext uri="{BB962C8B-B14F-4D97-AF65-F5344CB8AC3E}">
        <p14:creationId xmlns="" xmlns:p14="http://schemas.microsoft.com/office/powerpoint/2010/main" val="1834064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latin typeface="Bell MT" pitchFamily="18" charset="0"/>
              </a:rPr>
              <a:t>Perpindahan</a:t>
            </a:r>
            <a:r>
              <a:rPr lang="en-US" sz="3600" b="1" dirty="0" smtClean="0">
                <a:latin typeface="Bell MT" pitchFamily="18" charset="0"/>
              </a:rPr>
              <a:t> Air Di </a:t>
            </a:r>
            <a:r>
              <a:rPr lang="en-US" sz="3600" b="1" dirty="0" err="1" smtClean="0">
                <a:latin typeface="Bell MT" pitchFamily="18" charset="0"/>
              </a:rPr>
              <a:t>Antara</a:t>
            </a:r>
            <a:r>
              <a:rPr lang="en-US" sz="3600" b="1" dirty="0" smtClean="0">
                <a:latin typeface="Bell MT" pitchFamily="18" charset="0"/>
              </a:rPr>
              <a:t> Plasma </a:t>
            </a:r>
            <a:r>
              <a:rPr lang="en-US" sz="3600" b="1" dirty="0" err="1" smtClean="0">
                <a:latin typeface="Bell MT" pitchFamily="18" charset="0"/>
              </a:rPr>
              <a:t>dan</a:t>
            </a:r>
            <a:r>
              <a:rPr lang="en-US" sz="3600" b="1" dirty="0" smtClean="0">
                <a:latin typeface="Bell MT" pitchFamily="18" charset="0"/>
              </a:rPr>
              <a:t> </a:t>
            </a:r>
            <a:r>
              <a:rPr lang="en-US" sz="3600" b="1" dirty="0" err="1" smtClean="0">
                <a:latin typeface="Bell MT" pitchFamily="18" charset="0"/>
              </a:rPr>
              <a:t>Cairan</a:t>
            </a:r>
            <a:r>
              <a:rPr lang="en-US" sz="3600" b="1" dirty="0" smtClean="0">
                <a:latin typeface="Bell MT" pitchFamily="18" charset="0"/>
              </a:rPr>
              <a:t> </a:t>
            </a:r>
            <a:r>
              <a:rPr lang="en-US" sz="3600" b="1" dirty="0" err="1" smtClean="0">
                <a:latin typeface="Bell MT" pitchFamily="18" charset="0"/>
              </a:rPr>
              <a:t>Interstisial</a:t>
            </a:r>
            <a:endParaRPr lang="en-US" sz="3600" b="1" dirty="0">
              <a:latin typeface="Bell MT" pitchFamily="18" charset="0"/>
            </a:endParaRPr>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r>
              <a:rPr lang="en-US" dirty="0" err="1" smtClean="0"/>
              <a:t>Distribusi</a:t>
            </a:r>
            <a:r>
              <a:rPr lang="en-US" dirty="0" smtClean="0"/>
              <a:t> air </a:t>
            </a:r>
            <a:r>
              <a:rPr lang="en-US" dirty="0" err="1" smtClean="0"/>
              <a:t>diatur</a:t>
            </a:r>
            <a:r>
              <a:rPr lang="en-US" dirty="0" smtClean="0"/>
              <a:t> </a:t>
            </a:r>
            <a:r>
              <a:rPr lang="en-US" dirty="0" err="1" smtClean="0"/>
              <a:t>oleh</a:t>
            </a:r>
            <a:r>
              <a:rPr lang="en-US" dirty="0" smtClean="0"/>
              <a:t> </a:t>
            </a:r>
            <a:r>
              <a:rPr lang="en-US" dirty="0" err="1" smtClean="0"/>
              <a:t>tekanan</a:t>
            </a:r>
            <a:r>
              <a:rPr lang="en-US" dirty="0" smtClean="0"/>
              <a:t> </a:t>
            </a:r>
            <a:r>
              <a:rPr lang="en-US" dirty="0" err="1" smtClean="0"/>
              <a:t>hidrostatik</a:t>
            </a:r>
            <a:r>
              <a:rPr lang="en-US" dirty="0" smtClean="0"/>
              <a:t> </a:t>
            </a:r>
            <a:r>
              <a:rPr lang="en-US" dirty="0" err="1" smtClean="0"/>
              <a:t>darah</a:t>
            </a:r>
            <a:r>
              <a:rPr lang="en-US" dirty="0" smtClean="0"/>
              <a:t> </a:t>
            </a:r>
            <a:r>
              <a:rPr lang="en-US" dirty="0" err="1" smtClean="0"/>
              <a:t>kapiler</a:t>
            </a:r>
            <a:r>
              <a:rPr lang="en-US" dirty="0" smtClean="0"/>
              <a:t> yang </a:t>
            </a:r>
            <a:r>
              <a:rPr lang="en-US" dirty="0" err="1" smtClean="0"/>
              <a:t>dihasilkan</a:t>
            </a:r>
            <a:r>
              <a:rPr lang="en-US" dirty="0" smtClean="0"/>
              <a:t> </a:t>
            </a:r>
            <a:r>
              <a:rPr lang="en-US" dirty="0" err="1" smtClean="0"/>
              <a:t>oleh</a:t>
            </a:r>
            <a:r>
              <a:rPr lang="en-US" dirty="0" smtClean="0"/>
              <a:t> </a:t>
            </a:r>
            <a:r>
              <a:rPr lang="en-US" dirty="0" err="1" smtClean="0"/>
              <a:t>pemompaan</a:t>
            </a:r>
            <a:r>
              <a:rPr lang="en-US" dirty="0" smtClean="0"/>
              <a:t> </a:t>
            </a:r>
            <a:r>
              <a:rPr lang="en-US" dirty="0" err="1" smtClean="0"/>
              <a:t>jantung</a:t>
            </a:r>
            <a:r>
              <a:rPr lang="en-US" dirty="0" smtClean="0"/>
              <a:t> </a:t>
            </a:r>
            <a:r>
              <a:rPr lang="en-US" dirty="0" err="1" smtClean="0"/>
              <a:t>dan</a:t>
            </a:r>
            <a:r>
              <a:rPr lang="en-US" dirty="0" smtClean="0"/>
              <a:t> </a:t>
            </a:r>
            <a:r>
              <a:rPr lang="en-US" dirty="0" err="1" smtClean="0"/>
              <a:t>tekanan</a:t>
            </a:r>
            <a:r>
              <a:rPr lang="en-US" dirty="0" smtClean="0"/>
              <a:t> </a:t>
            </a:r>
            <a:r>
              <a:rPr lang="en-US" dirty="0" err="1" smtClean="0"/>
              <a:t>osmotik</a:t>
            </a:r>
            <a:r>
              <a:rPr lang="en-US" dirty="0" smtClean="0"/>
              <a:t> </a:t>
            </a:r>
            <a:r>
              <a:rPr lang="en-US" dirty="0" err="1" smtClean="0"/>
              <a:t>koloid</a:t>
            </a:r>
            <a:r>
              <a:rPr lang="en-US" dirty="0" smtClean="0"/>
              <a:t>/ </a:t>
            </a:r>
            <a:r>
              <a:rPr lang="en-US" dirty="0" err="1" smtClean="0"/>
              <a:t>tekanan</a:t>
            </a:r>
            <a:r>
              <a:rPr lang="en-US" dirty="0" smtClean="0"/>
              <a:t> </a:t>
            </a:r>
            <a:r>
              <a:rPr lang="en-US" dirty="0" err="1" smtClean="0"/>
              <a:t>ankotik</a:t>
            </a:r>
            <a:r>
              <a:rPr lang="en-US" dirty="0" smtClean="0"/>
              <a:t>.</a:t>
            </a:r>
            <a:endParaRPr lang="en-US" dirty="0"/>
          </a:p>
          <a:p>
            <a:r>
              <a:rPr lang="en-US" dirty="0" smtClean="0"/>
              <a:t>Proses </a:t>
            </a:r>
            <a:r>
              <a:rPr lang="en-US" dirty="0" err="1" smtClean="0"/>
              <a:t>perpindahan</a:t>
            </a:r>
            <a:r>
              <a:rPr lang="en-US" dirty="0" smtClean="0"/>
              <a:t> </a:t>
            </a:r>
            <a:r>
              <a:rPr lang="en-US" dirty="0" err="1" smtClean="0"/>
              <a:t>cairan</a:t>
            </a:r>
            <a:r>
              <a:rPr lang="en-US" dirty="0" smtClean="0"/>
              <a:t> </a:t>
            </a:r>
            <a:r>
              <a:rPr lang="en-US" dirty="0" err="1" smtClean="0"/>
              <a:t>dari</a:t>
            </a:r>
            <a:r>
              <a:rPr lang="en-US" dirty="0" smtClean="0"/>
              <a:t> </a:t>
            </a:r>
            <a:r>
              <a:rPr lang="en-US" dirty="0" err="1" smtClean="0"/>
              <a:t>kapiler</a:t>
            </a:r>
            <a:r>
              <a:rPr lang="en-US" dirty="0" smtClean="0"/>
              <a:t> </a:t>
            </a:r>
            <a:r>
              <a:rPr lang="en-US" dirty="0" err="1" smtClean="0"/>
              <a:t>ke</a:t>
            </a:r>
            <a:r>
              <a:rPr lang="en-US" dirty="0" smtClean="0"/>
              <a:t> </a:t>
            </a:r>
            <a:r>
              <a:rPr lang="en-US" dirty="0" err="1" smtClean="0"/>
              <a:t>ruang</a:t>
            </a:r>
            <a:r>
              <a:rPr lang="en-US" dirty="0" smtClean="0"/>
              <a:t> </a:t>
            </a:r>
            <a:r>
              <a:rPr lang="en-US" dirty="0" err="1" smtClean="0"/>
              <a:t>interstisial</a:t>
            </a:r>
            <a:r>
              <a:rPr lang="en-US" dirty="0" smtClean="0"/>
              <a:t> </a:t>
            </a:r>
            <a:r>
              <a:rPr lang="en-US" dirty="0" err="1" smtClean="0"/>
              <a:t>disebut</a:t>
            </a:r>
            <a:r>
              <a:rPr lang="en-US" dirty="0" smtClean="0"/>
              <a:t> </a:t>
            </a:r>
            <a:r>
              <a:rPr lang="en-US" dirty="0" err="1" smtClean="0"/>
              <a:t>ultrafiltrasi</a:t>
            </a:r>
            <a:endParaRPr lang="en-US" dirty="0" smtClean="0"/>
          </a:p>
          <a:p>
            <a:pPr marL="0" indent="0">
              <a:buNone/>
            </a:pPr>
            <a:r>
              <a:rPr lang="en-US" dirty="0" err="1" smtClean="0"/>
              <a:t>Contoh</a:t>
            </a:r>
            <a:r>
              <a:rPr lang="en-US" dirty="0" smtClean="0"/>
              <a:t>: </a:t>
            </a:r>
            <a:r>
              <a:rPr lang="en-US" dirty="0" err="1" smtClean="0"/>
              <a:t>korpuskel</a:t>
            </a:r>
            <a:r>
              <a:rPr lang="en-US" dirty="0" smtClean="0"/>
              <a:t> </a:t>
            </a:r>
            <a:r>
              <a:rPr lang="en-US" dirty="0" err="1" smtClean="0"/>
              <a:t>ginjal</a:t>
            </a:r>
            <a:r>
              <a:rPr lang="en-US" dirty="0" smtClean="0"/>
              <a:t> (glomerulus)</a:t>
            </a:r>
          </a:p>
          <a:p>
            <a:pPr marL="0" indent="0">
              <a:buNone/>
            </a:pPr>
            <a:r>
              <a:rPr lang="en-US" dirty="0" err="1" smtClean="0"/>
              <a:t>Kecepatan</a:t>
            </a:r>
            <a:r>
              <a:rPr lang="en-US" dirty="0" smtClean="0"/>
              <a:t> </a:t>
            </a:r>
            <a:r>
              <a:rPr lang="en-US" dirty="0" err="1" smtClean="0"/>
              <a:t>dan</a:t>
            </a:r>
            <a:r>
              <a:rPr lang="en-US" dirty="0" smtClean="0"/>
              <a:t> </a:t>
            </a:r>
            <a:r>
              <a:rPr lang="en-US" dirty="0" err="1" smtClean="0"/>
              <a:t>arah</a:t>
            </a:r>
            <a:r>
              <a:rPr lang="en-US" dirty="0" smtClean="0"/>
              <a:t> </a:t>
            </a:r>
            <a:r>
              <a:rPr lang="en-US" dirty="0" err="1" smtClean="0"/>
              <a:t>pertukaran</a:t>
            </a:r>
            <a:r>
              <a:rPr lang="en-US" dirty="0" smtClean="0"/>
              <a:t> </a:t>
            </a:r>
            <a:r>
              <a:rPr lang="en-US" dirty="0" err="1" smtClean="0"/>
              <a:t>cairan</a:t>
            </a:r>
            <a:r>
              <a:rPr lang="en-US" dirty="0" smtClean="0"/>
              <a:t> di </a:t>
            </a:r>
            <a:r>
              <a:rPr lang="en-US" dirty="0" err="1" smtClean="0"/>
              <a:t>antara</a:t>
            </a:r>
            <a:r>
              <a:rPr lang="en-US" dirty="0" smtClean="0"/>
              <a:t> </a:t>
            </a:r>
            <a:r>
              <a:rPr lang="en-US" dirty="0" err="1" smtClean="0"/>
              <a:t>kapiler</a:t>
            </a:r>
            <a:r>
              <a:rPr lang="en-US" dirty="0" smtClean="0"/>
              <a:t> </a:t>
            </a:r>
            <a:r>
              <a:rPr lang="en-US" dirty="0" err="1" smtClean="0"/>
              <a:t>dan</a:t>
            </a:r>
            <a:r>
              <a:rPr lang="en-US" dirty="0" smtClean="0"/>
              <a:t> ISF </a:t>
            </a:r>
            <a:r>
              <a:rPr lang="en-US" dirty="0" err="1" smtClean="0"/>
              <a:t>ditentukan</a:t>
            </a:r>
            <a:r>
              <a:rPr lang="en-US" dirty="0" smtClean="0"/>
              <a:t> </a:t>
            </a:r>
            <a:r>
              <a:rPr lang="en-US" dirty="0" err="1" smtClean="0"/>
              <a:t>oleh</a:t>
            </a:r>
            <a:r>
              <a:rPr lang="en-US" dirty="0" smtClean="0"/>
              <a:t> </a:t>
            </a:r>
            <a:r>
              <a:rPr lang="en-US" dirty="0" err="1" smtClean="0"/>
              <a:t>tekanan</a:t>
            </a:r>
            <a:r>
              <a:rPr lang="en-US" dirty="0" smtClean="0"/>
              <a:t> </a:t>
            </a:r>
            <a:r>
              <a:rPr lang="en-US" dirty="0" err="1" smtClean="0"/>
              <a:t>hidrostatik</a:t>
            </a:r>
            <a:r>
              <a:rPr lang="en-US" dirty="0" smtClean="0"/>
              <a:t> </a:t>
            </a:r>
            <a:r>
              <a:rPr lang="en-US" dirty="0" err="1" smtClean="0"/>
              <a:t>dan</a:t>
            </a:r>
            <a:r>
              <a:rPr lang="en-US" dirty="0" smtClean="0"/>
              <a:t> </a:t>
            </a:r>
            <a:r>
              <a:rPr lang="en-US" dirty="0" err="1" smtClean="0"/>
              <a:t>tekanan</a:t>
            </a:r>
            <a:r>
              <a:rPr lang="en-US" dirty="0" smtClean="0"/>
              <a:t> </a:t>
            </a:r>
            <a:r>
              <a:rPr lang="en-US" dirty="0" err="1" smtClean="0"/>
              <a:t>osmotik</a:t>
            </a:r>
            <a:r>
              <a:rPr lang="en-US" dirty="0" smtClean="0"/>
              <a:t> </a:t>
            </a:r>
            <a:r>
              <a:rPr lang="en-US" dirty="0" err="1" smtClean="0"/>
              <a:t>koloid</a:t>
            </a:r>
            <a:r>
              <a:rPr lang="en-US" dirty="0" smtClean="0"/>
              <a:t> </a:t>
            </a:r>
            <a:r>
              <a:rPr lang="en-US" dirty="0" err="1" smtClean="0"/>
              <a:t>dari</a:t>
            </a:r>
            <a:r>
              <a:rPr lang="en-US" dirty="0" smtClean="0"/>
              <a:t> </a:t>
            </a:r>
            <a:r>
              <a:rPr lang="en-US" dirty="0" err="1" smtClean="0"/>
              <a:t>kedua</a:t>
            </a:r>
            <a:r>
              <a:rPr lang="en-US" dirty="0" smtClean="0"/>
              <a:t> </a:t>
            </a:r>
            <a:r>
              <a:rPr lang="en-US" dirty="0" err="1" smtClean="0"/>
              <a:t>cairan</a:t>
            </a:r>
            <a:r>
              <a:rPr lang="en-US" dirty="0" smtClean="0"/>
              <a:t>.</a:t>
            </a:r>
          </a:p>
          <a:p>
            <a:pPr marL="0" indent="0">
              <a:buNone/>
            </a:pPr>
            <a:r>
              <a:rPr lang="en-US" dirty="0" smtClean="0"/>
              <a:t>Proses </a:t>
            </a:r>
            <a:r>
              <a:rPr lang="en-US" dirty="0" err="1" smtClean="0"/>
              <a:t>ini</a:t>
            </a:r>
            <a:r>
              <a:rPr lang="en-US" dirty="0" smtClean="0"/>
              <a:t> </a:t>
            </a:r>
            <a:r>
              <a:rPr lang="en-US" dirty="0" err="1" smtClean="0"/>
              <a:t>melepaskan</a:t>
            </a:r>
            <a:r>
              <a:rPr lang="en-US" dirty="0" smtClean="0"/>
              <a:t> </a:t>
            </a:r>
            <a:r>
              <a:rPr lang="en-US" dirty="0" err="1" smtClean="0"/>
              <a:t>oksigen</a:t>
            </a:r>
            <a:r>
              <a:rPr lang="en-US" dirty="0" smtClean="0"/>
              <a:t> </a:t>
            </a:r>
            <a:r>
              <a:rPr lang="en-US" dirty="0" err="1" smtClean="0"/>
              <a:t>dan</a:t>
            </a:r>
            <a:r>
              <a:rPr lang="en-US" dirty="0" smtClean="0"/>
              <a:t> </a:t>
            </a:r>
            <a:r>
              <a:rPr lang="en-US" dirty="0" err="1" smtClean="0"/>
              <a:t>nutrisi</a:t>
            </a:r>
            <a:r>
              <a:rPr lang="en-US" dirty="0" smtClean="0"/>
              <a:t> </a:t>
            </a:r>
            <a:r>
              <a:rPr lang="en-US" dirty="0" err="1" smtClean="0"/>
              <a:t>ke</a:t>
            </a:r>
            <a:r>
              <a:rPr lang="en-US" dirty="0" smtClean="0"/>
              <a:t> </a:t>
            </a:r>
            <a:r>
              <a:rPr lang="en-US" dirty="0" err="1" smtClean="0"/>
              <a:t>sel</a:t>
            </a:r>
            <a:r>
              <a:rPr lang="en-US" dirty="0" smtClean="0"/>
              <a:t>, </a:t>
            </a:r>
            <a:r>
              <a:rPr lang="en-US" dirty="0" err="1" smtClean="0"/>
              <a:t>mengangkut</a:t>
            </a:r>
            <a:r>
              <a:rPr lang="en-US" dirty="0" smtClean="0"/>
              <a:t> </a:t>
            </a:r>
            <a:r>
              <a:rPr lang="en-US" dirty="0" err="1" smtClean="0"/>
              <a:t>karbondioksida</a:t>
            </a:r>
            <a:r>
              <a:rPr lang="en-US" dirty="0" smtClean="0"/>
              <a:t> </a:t>
            </a:r>
            <a:r>
              <a:rPr lang="en-US" dirty="0" err="1" smtClean="0"/>
              <a:t>dan</a:t>
            </a:r>
            <a:r>
              <a:rPr lang="en-US" dirty="0" smtClean="0"/>
              <a:t> </a:t>
            </a:r>
            <a:r>
              <a:rPr lang="en-US" dirty="0" err="1" smtClean="0"/>
              <a:t>produk-produk</a:t>
            </a:r>
            <a:r>
              <a:rPr lang="en-US" dirty="0" smtClean="0"/>
              <a:t> </a:t>
            </a:r>
            <a:r>
              <a:rPr lang="en-US" dirty="0" err="1" smtClean="0"/>
              <a:t>sisa</a:t>
            </a:r>
            <a:endParaRPr lang="en-US" dirty="0" smtClean="0"/>
          </a:p>
        </p:txBody>
      </p:sp>
    </p:spTree>
    <p:extLst>
      <p:ext uri="{BB962C8B-B14F-4D97-AF65-F5344CB8AC3E}">
        <p14:creationId xmlns="" xmlns:p14="http://schemas.microsoft.com/office/powerpoint/2010/main" val="3377882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28700"/>
            <a:ext cx="7620000" cy="4800600"/>
          </a:xfrm>
        </p:spPr>
        <p:txBody>
          <a:bodyPr>
            <a:normAutofit/>
          </a:bodyPr>
          <a:lstStyle/>
          <a:p>
            <a:pPr marL="0" indent="0">
              <a:buNone/>
            </a:pPr>
            <a:r>
              <a:rPr lang="en-US" sz="2800" dirty="0" err="1" smtClean="0"/>
              <a:t>Penimbunan</a:t>
            </a:r>
            <a:r>
              <a:rPr lang="en-US" sz="2800" dirty="0" smtClean="0"/>
              <a:t> </a:t>
            </a:r>
            <a:r>
              <a:rPr lang="en-US" sz="2800" dirty="0" err="1" smtClean="0"/>
              <a:t>cairan</a:t>
            </a:r>
            <a:r>
              <a:rPr lang="en-US" sz="2800" dirty="0" smtClean="0"/>
              <a:t> yang </a:t>
            </a:r>
            <a:r>
              <a:rPr lang="en-US" sz="2800" dirty="0" err="1" smtClean="0"/>
              <a:t>berlebih</a:t>
            </a:r>
            <a:r>
              <a:rPr lang="en-US" sz="2800" dirty="0" smtClean="0"/>
              <a:t> </a:t>
            </a:r>
            <a:r>
              <a:rPr lang="en-US" sz="2800" dirty="0" err="1" smtClean="0"/>
              <a:t>pada</a:t>
            </a:r>
            <a:r>
              <a:rPr lang="en-US" sz="2800" dirty="0" smtClean="0"/>
              <a:t> </a:t>
            </a:r>
            <a:r>
              <a:rPr lang="en-US" sz="2800" dirty="0" err="1" smtClean="0"/>
              <a:t>ruang</a:t>
            </a:r>
            <a:r>
              <a:rPr lang="en-US" sz="2800" dirty="0" smtClean="0"/>
              <a:t> </a:t>
            </a:r>
            <a:r>
              <a:rPr lang="en-US" sz="2800" dirty="0" err="1" smtClean="0"/>
              <a:t>interstisial</a:t>
            </a:r>
            <a:r>
              <a:rPr lang="en-US" sz="2800" dirty="0" smtClean="0"/>
              <a:t> </a:t>
            </a:r>
            <a:r>
              <a:rPr lang="en-US" sz="2800" dirty="0" err="1" smtClean="0"/>
              <a:t>disebut</a:t>
            </a:r>
            <a:r>
              <a:rPr lang="en-US" sz="2800" dirty="0" smtClean="0"/>
              <a:t> edema.</a:t>
            </a:r>
          </a:p>
          <a:p>
            <a:pPr marL="0" indent="0">
              <a:buNone/>
            </a:pPr>
            <a:r>
              <a:rPr lang="en-US" sz="2800" dirty="0" smtClean="0"/>
              <a:t>4 </a:t>
            </a:r>
            <a:r>
              <a:rPr lang="en-US" sz="2800" dirty="0" err="1" smtClean="0"/>
              <a:t>faktor</a:t>
            </a:r>
            <a:r>
              <a:rPr lang="en-US" sz="2800" dirty="0" smtClean="0"/>
              <a:t> </a:t>
            </a:r>
            <a:r>
              <a:rPr lang="en-US" sz="2800" dirty="0" err="1" smtClean="0"/>
              <a:t>penyebab</a:t>
            </a:r>
            <a:r>
              <a:rPr lang="en-US" sz="2800" dirty="0" smtClean="0"/>
              <a:t> </a:t>
            </a:r>
            <a:r>
              <a:rPr lang="en-US" sz="2800" dirty="0" err="1" smtClean="0"/>
              <a:t>terjadi</a:t>
            </a:r>
            <a:r>
              <a:rPr lang="en-US" sz="2800" dirty="0" smtClean="0"/>
              <a:t> edema:</a:t>
            </a:r>
          </a:p>
          <a:p>
            <a:pPr marL="514350" indent="-514350">
              <a:buAutoNum type="arabicPeriod"/>
            </a:pPr>
            <a:r>
              <a:rPr lang="en-US" sz="2800" dirty="0" err="1" smtClean="0"/>
              <a:t>Peningkatan</a:t>
            </a:r>
            <a:r>
              <a:rPr lang="en-US" sz="2800" dirty="0" smtClean="0"/>
              <a:t> </a:t>
            </a:r>
            <a:r>
              <a:rPr lang="en-US" sz="2800" dirty="0" err="1" smtClean="0"/>
              <a:t>tekanan</a:t>
            </a:r>
            <a:r>
              <a:rPr lang="en-US" sz="2800" dirty="0" smtClean="0"/>
              <a:t> </a:t>
            </a:r>
            <a:r>
              <a:rPr lang="en-US" sz="2800" dirty="0" err="1" smtClean="0"/>
              <a:t>hidrostatik</a:t>
            </a:r>
            <a:r>
              <a:rPr lang="en-US" sz="2800" dirty="0" smtClean="0"/>
              <a:t> </a:t>
            </a:r>
            <a:r>
              <a:rPr lang="en-US" sz="2800" dirty="0" err="1" smtClean="0"/>
              <a:t>kapiler</a:t>
            </a:r>
            <a:endParaRPr lang="en-US" sz="2800" dirty="0" smtClean="0"/>
          </a:p>
          <a:p>
            <a:pPr marL="514350" indent="-514350">
              <a:buAutoNum type="arabicPeriod"/>
            </a:pPr>
            <a:r>
              <a:rPr lang="en-US" sz="2800" dirty="0" err="1" smtClean="0"/>
              <a:t>Penurunan</a:t>
            </a:r>
            <a:r>
              <a:rPr lang="en-US" sz="2800" dirty="0" smtClean="0"/>
              <a:t> </a:t>
            </a:r>
            <a:r>
              <a:rPr lang="en-US" sz="2800" dirty="0" err="1" smtClean="0"/>
              <a:t>tekanan</a:t>
            </a:r>
            <a:r>
              <a:rPr lang="en-US" sz="2800" dirty="0" smtClean="0"/>
              <a:t> </a:t>
            </a:r>
            <a:r>
              <a:rPr lang="en-US" sz="2800" dirty="0" err="1" smtClean="0"/>
              <a:t>onkotik</a:t>
            </a:r>
            <a:r>
              <a:rPr lang="en-US" sz="2800" dirty="0" smtClean="0"/>
              <a:t> plasma</a:t>
            </a:r>
          </a:p>
          <a:p>
            <a:pPr marL="514350" indent="-514350">
              <a:buAutoNum type="arabicPeriod"/>
            </a:pPr>
            <a:r>
              <a:rPr lang="en-US" sz="2800" dirty="0" err="1" smtClean="0"/>
              <a:t>Peningkatan</a:t>
            </a:r>
            <a:r>
              <a:rPr lang="en-US" sz="2800" dirty="0" smtClean="0"/>
              <a:t> </a:t>
            </a:r>
            <a:r>
              <a:rPr lang="en-US" sz="2800" dirty="0" err="1" smtClean="0"/>
              <a:t>permeabilitas</a:t>
            </a:r>
            <a:r>
              <a:rPr lang="en-US" sz="2800" dirty="0" smtClean="0"/>
              <a:t> </a:t>
            </a:r>
            <a:r>
              <a:rPr lang="en-US" sz="2800" dirty="0" err="1" smtClean="0"/>
              <a:t>kapiler</a:t>
            </a:r>
            <a:r>
              <a:rPr lang="en-US" sz="2800" dirty="0" smtClean="0"/>
              <a:t> yang </a:t>
            </a:r>
            <a:r>
              <a:rPr lang="en-US" sz="2800" dirty="0" err="1" smtClean="0"/>
              <a:t>mengakibatkan</a:t>
            </a:r>
            <a:r>
              <a:rPr lang="en-US" sz="2800" dirty="0" smtClean="0"/>
              <a:t> </a:t>
            </a:r>
            <a:r>
              <a:rPr lang="en-US" sz="2800" dirty="0" err="1" smtClean="0"/>
              <a:t>peningkatan</a:t>
            </a:r>
            <a:r>
              <a:rPr lang="en-US" sz="2800" dirty="0" smtClean="0"/>
              <a:t> </a:t>
            </a:r>
            <a:r>
              <a:rPr lang="en-US" sz="2800" dirty="0" err="1" smtClean="0"/>
              <a:t>tekanan</a:t>
            </a:r>
            <a:r>
              <a:rPr lang="en-US" sz="2800" dirty="0" smtClean="0"/>
              <a:t> </a:t>
            </a:r>
            <a:r>
              <a:rPr lang="en-US" sz="2800" dirty="0" err="1" smtClean="0"/>
              <a:t>osmotik</a:t>
            </a:r>
            <a:r>
              <a:rPr lang="en-US" sz="2800" dirty="0" smtClean="0"/>
              <a:t> </a:t>
            </a:r>
            <a:r>
              <a:rPr lang="en-US" sz="2800" dirty="0" err="1" smtClean="0"/>
              <a:t>koloid</a:t>
            </a:r>
            <a:endParaRPr lang="en-US" sz="2800" dirty="0" smtClean="0"/>
          </a:p>
          <a:p>
            <a:pPr marL="514350" indent="-514350">
              <a:buAutoNum type="arabicPeriod"/>
            </a:pPr>
            <a:r>
              <a:rPr lang="en-US" sz="2800" dirty="0" err="1" smtClean="0"/>
              <a:t>Obstruksi</a:t>
            </a:r>
            <a:r>
              <a:rPr lang="en-US" sz="2800" dirty="0" smtClean="0"/>
              <a:t> </a:t>
            </a:r>
            <a:r>
              <a:rPr lang="en-US" sz="2800" dirty="0" err="1" smtClean="0"/>
              <a:t>aliran</a:t>
            </a:r>
            <a:r>
              <a:rPr lang="en-US" sz="2800" dirty="0" smtClean="0"/>
              <a:t> </a:t>
            </a:r>
            <a:r>
              <a:rPr lang="en-US" sz="2800" dirty="0" err="1" smtClean="0"/>
              <a:t>limfe</a:t>
            </a:r>
            <a:r>
              <a:rPr lang="en-US" sz="2800" dirty="0" smtClean="0"/>
              <a:t>/ </a:t>
            </a:r>
            <a:r>
              <a:rPr lang="en-US" sz="2800" dirty="0" err="1" smtClean="0"/>
              <a:t>peningkatan</a:t>
            </a:r>
            <a:r>
              <a:rPr lang="en-US" sz="2800" dirty="0" smtClean="0"/>
              <a:t> </a:t>
            </a:r>
            <a:r>
              <a:rPr lang="en-US" sz="2800" dirty="0" err="1" smtClean="0"/>
              <a:t>tekanan</a:t>
            </a:r>
            <a:r>
              <a:rPr lang="en-US" sz="2800" dirty="0" smtClean="0"/>
              <a:t> </a:t>
            </a:r>
            <a:r>
              <a:rPr lang="en-US" sz="2800" dirty="0" err="1" smtClean="0"/>
              <a:t>onkotik</a:t>
            </a:r>
            <a:r>
              <a:rPr lang="en-US" sz="2800" dirty="0" smtClean="0"/>
              <a:t> </a:t>
            </a:r>
            <a:r>
              <a:rPr lang="en-US" sz="2800" dirty="0" err="1" smtClean="0"/>
              <a:t>interstisial</a:t>
            </a:r>
            <a:endParaRPr lang="en-US" sz="2800" dirty="0"/>
          </a:p>
        </p:txBody>
      </p:sp>
    </p:spTree>
    <p:extLst>
      <p:ext uri="{BB962C8B-B14F-4D97-AF65-F5344CB8AC3E}">
        <p14:creationId xmlns="" xmlns:p14="http://schemas.microsoft.com/office/powerpoint/2010/main" val="1907893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latin typeface="Franklin Gothic Demi Cond" pitchFamily="34" charset="0"/>
              </a:rPr>
              <a:t>Perpindahan</a:t>
            </a:r>
            <a:r>
              <a:rPr lang="en-US" sz="3600" dirty="0" smtClean="0">
                <a:latin typeface="Franklin Gothic Demi Cond" pitchFamily="34" charset="0"/>
              </a:rPr>
              <a:t> Air Di </a:t>
            </a:r>
            <a:r>
              <a:rPr lang="en-US" sz="3600" dirty="0" err="1" smtClean="0">
                <a:latin typeface="Franklin Gothic Demi Cond" pitchFamily="34" charset="0"/>
              </a:rPr>
              <a:t>Antara</a:t>
            </a:r>
            <a:r>
              <a:rPr lang="en-US" sz="3600" dirty="0" smtClean="0">
                <a:latin typeface="Franklin Gothic Demi Cond" pitchFamily="34" charset="0"/>
              </a:rPr>
              <a:t> ECF </a:t>
            </a:r>
            <a:r>
              <a:rPr lang="en-US" sz="3600" dirty="0" err="1" smtClean="0">
                <a:latin typeface="Franklin Gothic Demi Cond" pitchFamily="34" charset="0"/>
              </a:rPr>
              <a:t>dan</a:t>
            </a:r>
            <a:r>
              <a:rPr lang="en-US" sz="3600" dirty="0" smtClean="0">
                <a:latin typeface="Franklin Gothic Demi Cond" pitchFamily="34" charset="0"/>
              </a:rPr>
              <a:t> ICF</a:t>
            </a:r>
            <a:endParaRPr lang="en-US" sz="3600" dirty="0">
              <a:latin typeface="Franklin Gothic Demi Cond" pitchFamily="34" charset="0"/>
            </a:endParaRPr>
          </a:p>
        </p:txBody>
      </p:sp>
      <p:sp>
        <p:nvSpPr>
          <p:cNvPr id="3" name="Content Placeholder 2"/>
          <p:cNvSpPr>
            <a:spLocks noGrp="1"/>
          </p:cNvSpPr>
          <p:nvPr>
            <p:ph idx="1"/>
          </p:nvPr>
        </p:nvSpPr>
        <p:spPr>
          <a:xfrm>
            <a:off x="457200" y="1428736"/>
            <a:ext cx="8229600" cy="5072098"/>
          </a:xfrm>
        </p:spPr>
        <p:style>
          <a:lnRef idx="2">
            <a:schemeClr val="accent4"/>
          </a:lnRef>
          <a:fillRef idx="1">
            <a:schemeClr val="lt1"/>
          </a:fillRef>
          <a:effectRef idx="0">
            <a:schemeClr val="accent4"/>
          </a:effectRef>
          <a:fontRef idx="minor">
            <a:schemeClr val="dk1"/>
          </a:fontRef>
        </p:style>
        <p:txBody>
          <a:bodyPr>
            <a:noAutofit/>
          </a:bodyPr>
          <a:lstStyle/>
          <a:p>
            <a:r>
              <a:rPr lang="en-US" sz="2200" dirty="0" err="1" smtClean="0"/>
              <a:t>Ditentukan</a:t>
            </a:r>
            <a:r>
              <a:rPr lang="en-US" sz="2200" dirty="0" smtClean="0"/>
              <a:t> </a:t>
            </a:r>
            <a:r>
              <a:rPr lang="en-US" sz="2200" dirty="0" err="1" smtClean="0"/>
              <a:t>oleh</a:t>
            </a:r>
            <a:r>
              <a:rPr lang="en-US" sz="2200" dirty="0" smtClean="0"/>
              <a:t> </a:t>
            </a:r>
            <a:r>
              <a:rPr lang="en-US" sz="2200" dirty="0" err="1" smtClean="0"/>
              <a:t>kekuatan</a:t>
            </a:r>
            <a:r>
              <a:rPr lang="en-US" sz="2200" dirty="0" smtClean="0"/>
              <a:t> </a:t>
            </a:r>
            <a:r>
              <a:rPr lang="en-US" sz="2200" dirty="0" err="1" smtClean="0"/>
              <a:t>osmotik</a:t>
            </a:r>
            <a:r>
              <a:rPr lang="en-US" sz="2200" dirty="0" smtClean="0"/>
              <a:t>.</a:t>
            </a:r>
          </a:p>
          <a:p>
            <a:r>
              <a:rPr lang="en-US" sz="2200" dirty="0" smtClean="0"/>
              <a:t>Osmosis </a:t>
            </a:r>
            <a:r>
              <a:rPr lang="en-US" sz="2200" dirty="0" err="1" smtClean="0"/>
              <a:t>adalah</a:t>
            </a:r>
            <a:r>
              <a:rPr lang="en-US" sz="2200" dirty="0" smtClean="0"/>
              <a:t> </a:t>
            </a:r>
            <a:r>
              <a:rPr lang="en-US" sz="2200" dirty="0" err="1" smtClean="0"/>
              <a:t>perpindahan</a:t>
            </a:r>
            <a:r>
              <a:rPr lang="en-US" sz="2200" dirty="0" smtClean="0"/>
              <a:t> air </a:t>
            </a:r>
            <a:r>
              <a:rPr lang="en-US" sz="2200" dirty="0" err="1" smtClean="0"/>
              <a:t>menembus</a:t>
            </a:r>
            <a:r>
              <a:rPr lang="en-US" sz="2200" dirty="0" smtClean="0"/>
              <a:t> </a:t>
            </a:r>
            <a:r>
              <a:rPr lang="en-US" sz="2200" dirty="0" err="1" smtClean="0"/>
              <a:t>membran</a:t>
            </a:r>
            <a:r>
              <a:rPr lang="en-US" sz="2200" dirty="0" smtClean="0"/>
              <a:t> </a:t>
            </a:r>
            <a:r>
              <a:rPr lang="en-US" sz="2200" dirty="0" err="1" smtClean="0"/>
              <a:t>semipermeabel</a:t>
            </a:r>
            <a:r>
              <a:rPr lang="en-US" sz="2200" dirty="0" smtClean="0"/>
              <a:t> </a:t>
            </a:r>
            <a:r>
              <a:rPr lang="en-US" sz="2200" dirty="0" err="1" smtClean="0"/>
              <a:t>ke</a:t>
            </a:r>
            <a:r>
              <a:rPr lang="en-US" sz="2200" dirty="0" smtClean="0"/>
              <a:t> </a:t>
            </a:r>
            <a:r>
              <a:rPr lang="en-US" sz="2200" dirty="0" err="1" smtClean="0"/>
              <a:t>arah</a:t>
            </a:r>
            <a:r>
              <a:rPr lang="en-US" sz="2200" dirty="0" smtClean="0"/>
              <a:t> yang </a:t>
            </a:r>
            <a:r>
              <a:rPr lang="en-US" sz="2200" dirty="0" err="1" smtClean="0"/>
              <a:t>mempunyai</a:t>
            </a:r>
            <a:r>
              <a:rPr lang="en-US" sz="2200" dirty="0" smtClean="0"/>
              <a:t> </a:t>
            </a:r>
            <a:r>
              <a:rPr lang="en-US" sz="2200" dirty="0" err="1" smtClean="0"/>
              <a:t>konsentrasi</a:t>
            </a:r>
            <a:r>
              <a:rPr lang="en-US" sz="2200" dirty="0" smtClean="0"/>
              <a:t> </a:t>
            </a:r>
            <a:r>
              <a:rPr lang="en-US" sz="2200" dirty="0" err="1" smtClean="0"/>
              <a:t>partikel</a:t>
            </a:r>
            <a:r>
              <a:rPr lang="en-US" sz="2200" dirty="0" smtClean="0"/>
              <a:t> </a:t>
            </a:r>
            <a:r>
              <a:rPr lang="en-US" sz="2200" dirty="0" err="1" smtClean="0"/>
              <a:t>tak</a:t>
            </a:r>
            <a:r>
              <a:rPr lang="en-US" sz="2200" dirty="0" smtClean="0"/>
              <a:t> </a:t>
            </a:r>
            <a:r>
              <a:rPr lang="en-US" sz="2200" dirty="0" err="1" smtClean="0"/>
              <a:t>berdifusi</a:t>
            </a:r>
            <a:r>
              <a:rPr lang="en-US" sz="2200" dirty="0" smtClean="0"/>
              <a:t> </a:t>
            </a:r>
            <a:r>
              <a:rPr lang="en-US" sz="2200" dirty="0" err="1" smtClean="0"/>
              <a:t>lebih</a:t>
            </a:r>
            <a:r>
              <a:rPr lang="en-US" sz="2200" dirty="0" smtClean="0"/>
              <a:t> </a:t>
            </a:r>
            <a:r>
              <a:rPr lang="en-US" sz="2200" dirty="0" err="1" smtClean="0"/>
              <a:t>tinggi</a:t>
            </a:r>
            <a:r>
              <a:rPr lang="en-US" sz="2200" dirty="0" smtClean="0"/>
              <a:t>.</a:t>
            </a:r>
          </a:p>
          <a:p>
            <a:r>
              <a:rPr lang="en-US" sz="2200" dirty="0" err="1" smtClean="0"/>
              <a:t>Natrium</a:t>
            </a:r>
            <a:r>
              <a:rPr lang="en-US" sz="2200" dirty="0" smtClean="0"/>
              <a:t> </a:t>
            </a:r>
            <a:r>
              <a:rPr lang="en-US" sz="2200" dirty="0" err="1" smtClean="0"/>
              <a:t>klorida</a:t>
            </a:r>
            <a:r>
              <a:rPr lang="en-US" sz="2200" dirty="0" smtClean="0"/>
              <a:t> </a:t>
            </a:r>
            <a:r>
              <a:rPr lang="en-US" sz="2200" dirty="0" err="1" smtClean="0"/>
              <a:t>pada</a:t>
            </a:r>
            <a:r>
              <a:rPr lang="en-US" sz="2200" dirty="0" smtClean="0"/>
              <a:t> ECF </a:t>
            </a:r>
            <a:r>
              <a:rPr lang="en-US" sz="2200" dirty="0" err="1" smtClean="0"/>
              <a:t>dan</a:t>
            </a:r>
            <a:r>
              <a:rPr lang="en-US" sz="2200" dirty="0" smtClean="0"/>
              <a:t> </a:t>
            </a:r>
            <a:r>
              <a:rPr lang="en-US" sz="2200" dirty="0" err="1" smtClean="0"/>
              <a:t>kalium</a:t>
            </a:r>
            <a:r>
              <a:rPr lang="en-US" sz="2200" dirty="0" smtClean="0"/>
              <a:t> </a:t>
            </a:r>
            <a:r>
              <a:rPr lang="en-US" sz="2200" dirty="0" err="1" smtClean="0"/>
              <a:t>dengan</a:t>
            </a:r>
            <a:r>
              <a:rPr lang="en-US" sz="2200" dirty="0" smtClean="0"/>
              <a:t> </a:t>
            </a:r>
            <a:r>
              <a:rPr lang="en-US" sz="2200" dirty="0" err="1" smtClean="0"/>
              <a:t>zat</a:t>
            </a:r>
            <a:r>
              <a:rPr lang="en-US" sz="2200" dirty="0" smtClean="0"/>
              <a:t> </a:t>
            </a:r>
            <a:r>
              <a:rPr lang="en-US" sz="2200" dirty="0" err="1" smtClean="0"/>
              <a:t>organik</a:t>
            </a:r>
            <a:r>
              <a:rPr lang="en-US" sz="2200" dirty="0" smtClean="0"/>
              <a:t> </a:t>
            </a:r>
            <a:r>
              <a:rPr lang="en-US" sz="2200" dirty="0" err="1" smtClean="0"/>
              <a:t>pada</a:t>
            </a:r>
            <a:r>
              <a:rPr lang="en-US" sz="2200" dirty="0" smtClean="0"/>
              <a:t> ICF </a:t>
            </a:r>
            <a:r>
              <a:rPr lang="en-US" sz="2200" dirty="0" err="1" smtClean="0"/>
              <a:t>sangat</a:t>
            </a:r>
            <a:r>
              <a:rPr lang="en-US" sz="2200" dirty="0" smtClean="0"/>
              <a:t> </a:t>
            </a:r>
            <a:r>
              <a:rPr lang="en-US" sz="2200" dirty="0" err="1" smtClean="0"/>
              <a:t>berperan</a:t>
            </a:r>
            <a:r>
              <a:rPr lang="en-US" sz="2200" dirty="0" smtClean="0"/>
              <a:t> </a:t>
            </a:r>
            <a:r>
              <a:rPr lang="en-US" sz="2200" dirty="0" err="1" smtClean="0"/>
              <a:t>dalam</a:t>
            </a:r>
            <a:r>
              <a:rPr lang="en-US" sz="2200" dirty="0" smtClean="0"/>
              <a:t> </a:t>
            </a:r>
            <a:r>
              <a:rPr lang="en-US" sz="2200" dirty="0" err="1" smtClean="0"/>
              <a:t>menentukan</a:t>
            </a:r>
            <a:r>
              <a:rPr lang="en-US" sz="2200" dirty="0" smtClean="0"/>
              <a:t> </a:t>
            </a:r>
            <a:r>
              <a:rPr lang="en-US" sz="2200" dirty="0" err="1" smtClean="0"/>
              <a:t>konsentrasi</a:t>
            </a:r>
            <a:r>
              <a:rPr lang="en-US" sz="2200" dirty="0" smtClean="0"/>
              <a:t> air </a:t>
            </a:r>
            <a:r>
              <a:rPr lang="en-US" sz="2200" dirty="0" err="1" smtClean="0"/>
              <a:t>pada</a:t>
            </a:r>
            <a:r>
              <a:rPr lang="en-US" sz="2200" dirty="0" smtClean="0"/>
              <a:t> </a:t>
            </a:r>
            <a:r>
              <a:rPr lang="en-US" sz="2200" dirty="0" err="1" smtClean="0"/>
              <a:t>kedua</a:t>
            </a:r>
            <a:r>
              <a:rPr lang="en-US" sz="2200" dirty="0" smtClean="0"/>
              <a:t> </a:t>
            </a:r>
            <a:r>
              <a:rPr lang="en-US" sz="2200" dirty="0" err="1" smtClean="0"/>
              <a:t>sisi</a:t>
            </a:r>
            <a:r>
              <a:rPr lang="en-US" sz="2200" dirty="0" smtClean="0"/>
              <a:t> </a:t>
            </a:r>
            <a:r>
              <a:rPr lang="en-US" sz="2200" dirty="0" err="1" smtClean="0"/>
              <a:t>membran</a:t>
            </a:r>
            <a:r>
              <a:rPr lang="en-US" sz="2200" dirty="0" smtClean="0"/>
              <a:t>.</a:t>
            </a:r>
          </a:p>
          <a:p>
            <a:r>
              <a:rPr lang="en-US" sz="2200" dirty="0" err="1" smtClean="0"/>
              <a:t>Prinsip</a:t>
            </a:r>
            <a:r>
              <a:rPr lang="en-US" sz="2200" dirty="0" smtClean="0"/>
              <a:t> osmosis </a:t>
            </a:r>
            <a:r>
              <a:rPr lang="en-US" sz="2200" dirty="0" err="1" smtClean="0"/>
              <a:t>dapat</a:t>
            </a:r>
            <a:r>
              <a:rPr lang="en-US" sz="2200" dirty="0" smtClean="0"/>
              <a:t> </a:t>
            </a:r>
            <a:r>
              <a:rPr lang="en-US" sz="2200" dirty="0" err="1" smtClean="0"/>
              <a:t>diterapkan</a:t>
            </a:r>
            <a:r>
              <a:rPr lang="en-US" sz="2200" dirty="0" smtClean="0"/>
              <a:t> </a:t>
            </a:r>
            <a:r>
              <a:rPr lang="en-US" sz="2200" dirty="0" err="1" smtClean="0"/>
              <a:t>pada</a:t>
            </a:r>
            <a:r>
              <a:rPr lang="en-US" sz="2200" dirty="0" smtClean="0"/>
              <a:t> </a:t>
            </a:r>
            <a:r>
              <a:rPr lang="en-US" sz="2200" dirty="0" err="1" smtClean="0"/>
              <a:t>pemberian</a:t>
            </a:r>
            <a:r>
              <a:rPr lang="en-US" sz="2200" dirty="0" smtClean="0"/>
              <a:t> </a:t>
            </a:r>
            <a:r>
              <a:rPr lang="en-US" sz="2200" dirty="0" err="1" smtClean="0"/>
              <a:t>larutan</a:t>
            </a:r>
            <a:r>
              <a:rPr lang="en-US" sz="2200" dirty="0" smtClean="0"/>
              <a:t> IV (</a:t>
            </a:r>
            <a:r>
              <a:rPr lang="en-US" sz="2200" dirty="0" err="1" smtClean="0"/>
              <a:t>isotonik</a:t>
            </a:r>
            <a:r>
              <a:rPr lang="en-US" sz="2200" dirty="0" smtClean="0"/>
              <a:t>, </a:t>
            </a:r>
            <a:r>
              <a:rPr lang="en-US" sz="2200" dirty="0" err="1" smtClean="0"/>
              <a:t>hipotonik</a:t>
            </a:r>
            <a:r>
              <a:rPr lang="en-US" sz="2200" dirty="0" smtClean="0"/>
              <a:t>, </a:t>
            </a:r>
            <a:r>
              <a:rPr lang="en-US" sz="2200" dirty="0" err="1" smtClean="0"/>
              <a:t>atau</a:t>
            </a:r>
            <a:r>
              <a:rPr lang="en-US" sz="2200" dirty="0" smtClean="0"/>
              <a:t> </a:t>
            </a:r>
            <a:r>
              <a:rPr lang="en-US" sz="2200" dirty="0" err="1" smtClean="0"/>
              <a:t>hipertonik</a:t>
            </a:r>
            <a:r>
              <a:rPr lang="en-US" sz="2200" dirty="0" smtClean="0"/>
              <a:t>). </a:t>
            </a:r>
            <a:r>
              <a:rPr lang="en-US" sz="2200" dirty="0" err="1" smtClean="0"/>
              <a:t>Pemberian</a:t>
            </a:r>
            <a:r>
              <a:rPr lang="en-US" sz="2200" dirty="0" smtClean="0"/>
              <a:t> </a:t>
            </a:r>
            <a:r>
              <a:rPr lang="en-US" sz="2200" dirty="0" err="1" smtClean="0"/>
              <a:t>larutan</a:t>
            </a:r>
            <a:r>
              <a:rPr lang="en-US" sz="2200" dirty="0" smtClean="0"/>
              <a:t> IV yang </a:t>
            </a:r>
            <a:r>
              <a:rPr lang="en-US" sz="2200" dirty="0" err="1" smtClean="0"/>
              <a:t>aman</a:t>
            </a:r>
            <a:r>
              <a:rPr lang="en-US" sz="2200" dirty="0" smtClean="0"/>
              <a:t> </a:t>
            </a:r>
            <a:r>
              <a:rPr lang="en-US" sz="2200" dirty="0" err="1" smtClean="0"/>
              <a:t>adalah</a:t>
            </a:r>
            <a:r>
              <a:rPr lang="en-US" sz="2200" dirty="0" smtClean="0"/>
              <a:t> </a:t>
            </a:r>
            <a:r>
              <a:rPr lang="en-US" sz="2200" dirty="0" err="1" smtClean="0"/>
              <a:t>dengan</a:t>
            </a:r>
            <a:r>
              <a:rPr lang="en-US" sz="2200" dirty="0" smtClean="0"/>
              <a:t> </a:t>
            </a:r>
            <a:r>
              <a:rPr lang="en-US" sz="2200" dirty="0" err="1" smtClean="0"/>
              <a:t>memakai</a:t>
            </a:r>
            <a:r>
              <a:rPr lang="en-US" sz="2200" dirty="0" smtClean="0"/>
              <a:t> </a:t>
            </a:r>
            <a:r>
              <a:rPr lang="en-US" sz="2200" dirty="0" err="1" smtClean="0"/>
              <a:t>larutan</a:t>
            </a:r>
            <a:r>
              <a:rPr lang="en-US" sz="2200" dirty="0" smtClean="0"/>
              <a:t> yang </a:t>
            </a:r>
            <a:r>
              <a:rPr lang="en-US" sz="2200" dirty="0" err="1" smtClean="0"/>
              <a:t>hampir</a:t>
            </a:r>
            <a:r>
              <a:rPr lang="en-US" sz="2200" dirty="0" smtClean="0"/>
              <a:t> </a:t>
            </a:r>
            <a:r>
              <a:rPr lang="en-US" sz="2200" dirty="0" err="1" smtClean="0"/>
              <a:t>isoosmatik</a:t>
            </a:r>
            <a:r>
              <a:rPr lang="en-US" sz="2200" dirty="0" smtClean="0"/>
              <a:t> </a:t>
            </a:r>
            <a:r>
              <a:rPr lang="en-US" sz="2200" dirty="0" err="1" smtClean="0"/>
              <a:t>dengan</a:t>
            </a:r>
            <a:r>
              <a:rPr lang="en-US" sz="2200" dirty="0" smtClean="0"/>
              <a:t> </a:t>
            </a:r>
            <a:r>
              <a:rPr lang="en-US" sz="2200" dirty="0" err="1" smtClean="0"/>
              <a:t>cairan</a:t>
            </a:r>
            <a:r>
              <a:rPr lang="en-US" sz="2200" dirty="0" smtClean="0"/>
              <a:t> </a:t>
            </a:r>
            <a:r>
              <a:rPr lang="en-US" sz="2200" dirty="0" err="1" smtClean="0"/>
              <a:t>tubuh</a:t>
            </a:r>
            <a:r>
              <a:rPr lang="en-US" sz="2200" dirty="0" smtClean="0"/>
              <a:t> </a:t>
            </a:r>
            <a:r>
              <a:rPr lang="en-US" sz="2200" dirty="0" err="1" smtClean="0"/>
              <a:t>karena</a:t>
            </a:r>
            <a:r>
              <a:rPr lang="en-US" sz="2200" dirty="0" smtClean="0"/>
              <a:t> </a:t>
            </a:r>
            <a:r>
              <a:rPr lang="en-US" sz="2200" dirty="0" err="1" smtClean="0"/>
              <a:t>terjadi</a:t>
            </a:r>
            <a:r>
              <a:rPr lang="en-US" sz="2200" dirty="0" smtClean="0"/>
              <a:t> </a:t>
            </a:r>
            <a:r>
              <a:rPr lang="en-US" sz="2200" dirty="0" err="1" smtClean="0"/>
              <a:t>difusi</a:t>
            </a:r>
            <a:r>
              <a:rPr lang="en-US" sz="2200" dirty="0" smtClean="0"/>
              <a:t> air </a:t>
            </a:r>
            <a:r>
              <a:rPr lang="en-US" sz="2200" dirty="0" err="1" smtClean="0"/>
              <a:t>dari</a:t>
            </a:r>
            <a:r>
              <a:rPr lang="en-US" sz="2200" dirty="0" smtClean="0"/>
              <a:t> </a:t>
            </a:r>
            <a:r>
              <a:rPr lang="en-US" sz="2200" dirty="0" err="1" smtClean="0"/>
              <a:t>sel</a:t>
            </a:r>
            <a:r>
              <a:rPr lang="en-US" sz="2200" dirty="0" smtClean="0"/>
              <a:t> </a:t>
            </a:r>
            <a:r>
              <a:rPr lang="en-US" sz="2200" dirty="0" err="1" smtClean="0"/>
              <a:t>darah</a:t>
            </a:r>
            <a:r>
              <a:rPr lang="en-US" sz="2200" dirty="0" smtClean="0"/>
              <a:t> </a:t>
            </a:r>
            <a:r>
              <a:rPr lang="en-US" sz="2200" dirty="0" err="1" smtClean="0"/>
              <a:t>merah</a:t>
            </a:r>
            <a:r>
              <a:rPr lang="en-US" sz="2200" dirty="0" smtClean="0"/>
              <a:t> </a:t>
            </a:r>
            <a:r>
              <a:rPr lang="en-US" sz="2200" dirty="0" err="1" smtClean="0"/>
              <a:t>ke</a:t>
            </a:r>
            <a:r>
              <a:rPr lang="en-US" sz="2200" dirty="0" smtClean="0"/>
              <a:t> </a:t>
            </a:r>
            <a:r>
              <a:rPr lang="en-US" sz="2200" dirty="0" err="1" smtClean="0"/>
              <a:t>larutan</a:t>
            </a:r>
            <a:r>
              <a:rPr lang="en-US" sz="2200" dirty="0" smtClean="0"/>
              <a:t> </a:t>
            </a:r>
            <a:r>
              <a:rPr lang="en-US" sz="2200" dirty="0" err="1" smtClean="0"/>
              <a:t>hipertonik</a:t>
            </a:r>
            <a:r>
              <a:rPr lang="en-US" sz="2200" dirty="0" smtClean="0"/>
              <a:t>.</a:t>
            </a:r>
          </a:p>
          <a:p>
            <a:r>
              <a:rPr lang="en-US" sz="2200" dirty="0" err="1" smtClean="0"/>
              <a:t>Larutan</a:t>
            </a:r>
            <a:r>
              <a:rPr lang="en-US" sz="2200" dirty="0" smtClean="0"/>
              <a:t> </a:t>
            </a:r>
            <a:r>
              <a:rPr lang="en-US" sz="2200" dirty="0" err="1" smtClean="0"/>
              <a:t>isotonik</a:t>
            </a:r>
            <a:r>
              <a:rPr lang="en-US" sz="2200" dirty="0" smtClean="0"/>
              <a:t> </a:t>
            </a:r>
            <a:r>
              <a:rPr lang="en-US" sz="2200" dirty="0" err="1" smtClean="0"/>
              <a:t>secara</a:t>
            </a:r>
            <a:r>
              <a:rPr lang="en-US" sz="2200" dirty="0" smtClean="0"/>
              <a:t> </a:t>
            </a:r>
            <a:r>
              <a:rPr lang="en-US" sz="2200" dirty="0" err="1" smtClean="0"/>
              <a:t>fisiologis</a:t>
            </a:r>
            <a:r>
              <a:rPr lang="en-US" sz="2200" dirty="0" smtClean="0"/>
              <a:t> </a:t>
            </a:r>
            <a:r>
              <a:rPr lang="en-US" sz="2200" dirty="0" err="1" smtClean="0"/>
              <a:t>isoosmotik</a:t>
            </a:r>
            <a:r>
              <a:rPr lang="en-US" sz="2200" dirty="0" smtClean="0"/>
              <a:t> </a:t>
            </a:r>
            <a:r>
              <a:rPr lang="en-US" sz="2200" dirty="0" err="1" smtClean="0"/>
              <a:t>terhadap</a:t>
            </a:r>
            <a:r>
              <a:rPr lang="en-US" sz="2200" dirty="0" smtClean="0"/>
              <a:t> plasma </a:t>
            </a:r>
            <a:r>
              <a:rPr lang="en-US" sz="2200" dirty="0" err="1" smtClean="0"/>
              <a:t>dan</a:t>
            </a:r>
            <a:r>
              <a:rPr lang="en-US" sz="2200" dirty="0" smtClean="0"/>
              <a:t> </a:t>
            </a:r>
            <a:r>
              <a:rPr lang="en-US" sz="2200" dirty="0" err="1" smtClean="0"/>
              <a:t>cairan</a:t>
            </a:r>
            <a:r>
              <a:rPr lang="en-US" sz="2200" dirty="0" smtClean="0"/>
              <a:t> sel. </a:t>
            </a:r>
            <a:r>
              <a:rPr lang="en-US" sz="2200" dirty="0" err="1" smtClean="0"/>
              <a:t>Osmolalitas</a:t>
            </a:r>
            <a:r>
              <a:rPr lang="en-US" sz="2200" dirty="0" smtClean="0"/>
              <a:t> plasma normal </a:t>
            </a:r>
            <a:r>
              <a:rPr lang="en-US" sz="2200" dirty="0" err="1" smtClean="0"/>
              <a:t>berkisar</a:t>
            </a:r>
            <a:r>
              <a:rPr lang="en-US" sz="2200" dirty="0" smtClean="0"/>
              <a:t> 287 </a:t>
            </a:r>
            <a:r>
              <a:rPr lang="en-US" sz="2200" dirty="0" err="1" smtClean="0"/>
              <a:t>mOsmol</a:t>
            </a:r>
            <a:r>
              <a:rPr lang="en-US" sz="2200" dirty="0" smtClean="0"/>
              <a:t>/kg.</a:t>
            </a:r>
            <a:endParaRPr lang="en-US" sz="2200" dirty="0"/>
          </a:p>
        </p:txBody>
      </p:sp>
    </p:spTree>
    <p:extLst>
      <p:ext uri="{BB962C8B-B14F-4D97-AF65-F5344CB8AC3E}">
        <p14:creationId xmlns="" xmlns:p14="http://schemas.microsoft.com/office/powerpoint/2010/main" val="829985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917596"/>
          </a:xfrm>
        </p:spPr>
        <p:txBody>
          <a:bodyPr>
            <a:noAutofit/>
          </a:bodyPr>
          <a:lstStyle/>
          <a:p>
            <a:r>
              <a:rPr lang="en-US" sz="3600" dirty="0" err="1" smtClean="0">
                <a:latin typeface="Berlin Sans FB" pitchFamily="34" charset="0"/>
              </a:rPr>
              <a:t>Pertukaran</a:t>
            </a:r>
            <a:r>
              <a:rPr lang="en-US" sz="3600" dirty="0" smtClean="0">
                <a:latin typeface="Berlin Sans FB" pitchFamily="34" charset="0"/>
              </a:rPr>
              <a:t> Air </a:t>
            </a:r>
            <a:r>
              <a:rPr lang="en-US" sz="3600" dirty="0" err="1" smtClean="0">
                <a:latin typeface="Berlin Sans FB" pitchFamily="34" charset="0"/>
              </a:rPr>
              <a:t>Dengan</a:t>
            </a:r>
            <a:r>
              <a:rPr lang="en-US" sz="3600" dirty="0" smtClean="0">
                <a:latin typeface="Berlin Sans FB" pitchFamily="34" charset="0"/>
              </a:rPr>
              <a:t> </a:t>
            </a:r>
            <a:r>
              <a:rPr lang="en-US" sz="3600" dirty="0" err="1" smtClean="0">
                <a:latin typeface="Berlin Sans FB" pitchFamily="34" charset="0"/>
              </a:rPr>
              <a:t>Lingkungan</a:t>
            </a:r>
            <a:r>
              <a:rPr lang="en-US" sz="3600" dirty="0" smtClean="0">
                <a:latin typeface="Berlin Sans FB" pitchFamily="34" charset="0"/>
              </a:rPr>
              <a:t> </a:t>
            </a:r>
            <a:r>
              <a:rPr lang="en-US" sz="3600" dirty="0" err="1" smtClean="0">
                <a:latin typeface="Berlin Sans FB" pitchFamily="34" charset="0"/>
              </a:rPr>
              <a:t>Eksternal</a:t>
            </a:r>
            <a:endParaRPr lang="en-US" sz="3600" dirty="0">
              <a:latin typeface="Berlin Sans FB" pitchFamily="34" charset="0"/>
            </a:endParaRPr>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r>
              <a:rPr lang="en-US" dirty="0" err="1" smtClean="0"/>
              <a:t>Kebutuhan</a:t>
            </a:r>
            <a:r>
              <a:rPr lang="en-US" dirty="0" smtClean="0"/>
              <a:t> air normal: 1500 ml/m² </a:t>
            </a:r>
            <a:r>
              <a:rPr lang="en-US" dirty="0" err="1" smtClean="0"/>
              <a:t>luas</a:t>
            </a:r>
            <a:r>
              <a:rPr lang="en-US" dirty="0" smtClean="0"/>
              <a:t> </a:t>
            </a:r>
            <a:r>
              <a:rPr lang="en-US" dirty="0" err="1" smtClean="0"/>
              <a:t>permukaan</a:t>
            </a:r>
            <a:r>
              <a:rPr lang="en-US" dirty="0" smtClean="0"/>
              <a:t> </a:t>
            </a:r>
            <a:r>
              <a:rPr lang="en-US" dirty="0" err="1" smtClean="0"/>
              <a:t>badan</a:t>
            </a:r>
            <a:endParaRPr lang="en-US" dirty="0" smtClean="0"/>
          </a:p>
          <a:p>
            <a:r>
              <a:rPr lang="en-US" dirty="0" err="1" smtClean="0"/>
              <a:t>Secara</a:t>
            </a:r>
            <a:r>
              <a:rPr lang="en-US" dirty="0" smtClean="0"/>
              <a:t> normal, air </a:t>
            </a:r>
            <a:r>
              <a:rPr lang="en-US" dirty="0" err="1" smtClean="0"/>
              <a:t>akan</a:t>
            </a:r>
            <a:r>
              <a:rPr lang="en-US" dirty="0" smtClean="0"/>
              <a:t> </a:t>
            </a:r>
            <a:r>
              <a:rPr lang="en-US" dirty="0" err="1" smtClean="0"/>
              <a:t>hilang</a:t>
            </a:r>
            <a:r>
              <a:rPr lang="en-US" dirty="0" smtClean="0"/>
              <a:t> </a:t>
            </a:r>
            <a:r>
              <a:rPr lang="en-US" dirty="0" err="1" smtClean="0"/>
              <a:t>dari</a:t>
            </a:r>
            <a:r>
              <a:rPr lang="en-US" dirty="0" smtClean="0"/>
              <a:t> </a:t>
            </a:r>
            <a:r>
              <a:rPr lang="en-US" dirty="0" err="1" smtClean="0"/>
              <a:t>tubuh</a:t>
            </a:r>
            <a:r>
              <a:rPr lang="en-US" dirty="0" smtClean="0"/>
              <a:t> </a:t>
            </a:r>
            <a:r>
              <a:rPr lang="en-US" dirty="0" err="1" smtClean="0"/>
              <a:t>ke</a:t>
            </a:r>
            <a:r>
              <a:rPr lang="en-US" dirty="0" smtClean="0"/>
              <a:t> </a:t>
            </a:r>
            <a:r>
              <a:rPr lang="en-US" dirty="0" err="1" smtClean="0"/>
              <a:t>lingkungan</a:t>
            </a:r>
            <a:r>
              <a:rPr lang="en-US" dirty="0" smtClean="0"/>
              <a:t> </a:t>
            </a:r>
            <a:r>
              <a:rPr lang="en-US" dirty="0" err="1" smtClean="0"/>
              <a:t>melalui</a:t>
            </a:r>
            <a:r>
              <a:rPr lang="en-US" dirty="0" smtClean="0"/>
              <a:t> 4 </a:t>
            </a:r>
            <a:r>
              <a:rPr lang="en-US" dirty="0" err="1" smtClean="0"/>
              <a:t>rute</a:t>
            </a:r>
            <a:r>
              <a:rPr lang="en-US" dirty="0" smtClean="0"/>
              <a:t>:</a:t>
            </a:r>
          </a:p>
          <a:p>
            <a:pPr marL="0" indent="0">
              <a:buNone/>
            </a:pPr>
            <a:r>
              <a:rPr lang="en-US" dirty="0" smtClean="0"/>
              <a:t>1. </a:t>
            </a:r>
            <a:r>
              <a:rPr lang="en-US" dirty="0" err="1" smtClean="0"/>
              <a:t>ginjal</a:t>
            </a:r>
            <a:r>
              <a:rPr lang="en-US" dirty="0" smtClean="0"/>
              <a:t> (urine)</a:t>
            </a:r>
          </a:p>
          <a:p>
            <a:pPr marL="0" indent="0">
              <a:buNone/>
            </a:pPr>
            <a:r>
              <a:rPr lang="en-US" dirty="0" smtClean="0"/>
              <a:t>2. </a:t>
            </a:r>
            <a:r>
              <a:rPr lang="en-US" dirty="0" err="1" smtClean="0"/>
              <a:t>Usus</a:t>
            </a:r>
            <a:r>
              <a:rPr lang="en-US" dirty="0" smtClean="0"/>
              <a:t> </a:t>
            </a:r>
            <a:r>
              <a:rPr lang="en-US" dirty="0" err="1" smtClean="0"/>
              <a:t>halus</a:t>
            </a:r>
            <a:r>
              <a:rPr lang="en-US" dirty="0" smtClean="0"/>
              <a:t> (</a:t>
            </a:r>
            <a:r>
              <a:rPr lang="en-US" dirty="0" err="1" smtClean="0"/>
              <a:t>feses</a:t>
            </a:r>
            <a:r>
              <a:rPr lang="en-US" dirty="0" smtClean="0"/>
              <a:t>)</a:t>
            </a:r>
          </a:p>
          <a:p>
            <a:pPr marL="0" indent="0">
              <a:buNone/>
            </a:pPr>
            <a:r>
              <a:rPr lang="en-US" dirty="0" smtClean="0"/>
              <a:t>3. </a:t>
            </a:r>
            <a:r>
              <a:rPr lang="en-US" dirty="0" err="1" smtClean="0"/>
              <a:t>Paru-paru</a:t>
            </a:r>
            <a:r>
              <a:rPr lang="en-US" dirty="0" smtClean="0"/>
              <a:t> (</a:t>
            </a:r>
            <a:r>
              <a:rPr lang="en-US" dirty="0" err="1" smtClean="0"/>
              <a:t>uap</a:t>
            </a:r>
            <a:r>
              <a:rPr lang="en-US" dirty="0" smtClean="0"/>
              <a:t> air </a:t>
            </a:r>
            <a:r>
              <a:rPr lang="en-US" dirty="0" err="1" smtClean="0"/>
              <a:t>dalam</a:t>
            </a:r>
            <a:r>
              <a:rPr lang="en-US" dirty="0" smtClean="0"/>
              <a:t> </a:t>
            </a:r>
            <a:r>
              <a:rPr lang="en-US" dirty="0" err="1" smtClean="0"/>
              <a:t>udara</a:t>
            </a:r>
            <a:r>
              <a:rPr lang="en-US" dirty="0" smtClean="0"/>
              <a:t> </a:t>
            </a:r>
            <a:r>
              <a:rPr lang="en-US" dirty="0" err="1" smtClean="0"/>
              <a:t>ekspirasi</a:t>
            </a:r>
            <a:r>
              <a:rPr lang="en-US" dirty="0" smtClean="0"/>
              <a:t>)</a:t>
            </a:r>
          </a:p>
          <a:p>
            <a:pPr marL="0" indent="0">
              <a:buNone/>
            </a:pPr>
            <a:r>
              <a:rPr lang="en-US" dirty="0" smtClean="0"/>
              <a:t>4. </a:t>
            </a:r>
            <a:r>
              <a:rPr lang="en-US" dirty="0" err="1" smtClean="0"/>
              <a:t>Kulit</a:t>
            </a:r>
            <a:r>
              <a:rPr lang="en-US" dirty="0" smtClean="0"/>
              <a:t> (</a:t>
            </a:r>
            <a:r>
              <a:rPr lang="en-US" dirty="0" err="1" smtClean="0"/>
              <a:t>penguapan</a:t>
            </a:r>
            <a:r>
              <a:rPr lang="en-US" dirty="0" smtClean="0"/>
              <a:t> </a:t>
            </a:r>
            <a:r>
              <a:rPr lang="en-US" dirty="0" err="1" smtClean="0"/>
              <a:t>dan</a:t>
            </a:r>
            <a:r>
              <a:rPr lang="en-US" dirty="0" smtClean="0"/>
              <a:t> </a:t>
            </a:r>
            <a:r>
              <a:rPr lang="en-US" dirty="0" err="1" smtClean="0"/>
              <a:t>keringat</a:t>
            </a:r>
            <a:r>
              <a:rPr lang="en-US" dirty="0" smtClean="0"/>
              <a:t>)</a:t>
            </a:r>
          </a:p>
          <a:p>
            <a:endParaRPr lang="en-US" dirty="0"/>
          </a:p>
        </p:txBody>
      </p:sp>
    </p:spTree>
    <p:extLst>
      <p:ext uri="{BB962C8B-B14F-4D97-AF65-F5344CB8AC3E}">
        <p14:creationId xmlns="" xmlns:p14="http://schemas.microsoft.com/office/powerpoint/2010/main" val="1726206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err="1" smtClean="0"/>
              <a:t>Prinsip</a:t>
            </a:r>
            <a:r>
              <a:rPr lang="en-US" dirty="0" smtClean="0"/>
              <a:t> </a:t>
            </a:r>
            <a:r>
              <a:rPr lang="en-US" dirty="0" err="1" smtClean="0"/>
              <a:t>utama</a:t>
            </a:r>
            <a:r>
              <a:rPr lang="en-US" dirty="0" smtClean="0"/>
              <a:t> </a:t>
            </a:r>
            <a:r>
              <a:rPr lang="en-US" dirty="0" err="1" smtClean="0"/>
              <a:t>keseimbangan</a:t>
            </a:r>
            <a:r>
              <a:rPr lang="en-US" dirty="0" smtClean="0"/>
              <a:t> </a:t>
            </a:r>
            <a:r>
              <a:rPr lang="en-US" dirty="0" err="1" smtClean="0"/>
              <a:t>cairan</a:t>
            </a:r>
            <a:r>
              <a:rPr lang="en-US" dirty="0" smtClean="0"/>
              <a:t>:</a:t>
            </a:r>
          </a:p>
          <a:p>
            <a:pPr marL="114300" indent="0">
              <a:buNone/>
            </a:pPr>
            <a:r>
              <a:rPr lang="en-US" dirty="0" smtClean="0"/>
              <a:t>“</a:t>
            </a:r>
            <a:r>
              <a:rPr lang="en-US" dirty="0" err="1" smtClean="0"/>
              <a:t>Pemasukan</a:t>
            </a:r>
            <a:r>
              <a:rPr lang="en-US" dirty="0" smtClean="0"/>
              <a:t> </a:t>
            </a:r>
            <a:r>
              <a:rPr lang="en-US" dirty="0" err="1" smtClean="0"/>
              <a:t>cairan</a:t>
            </a:r>
            <a:r>
              <a:rPr lang="en-US" dirty="0" smtClean="0"/>
              <a:t> </a:t>
            </a:r>
            <a:r>
              <a:rPr lang="en-US" dirty="0" err="1" smtClean="0"/>
              <a:t>sebanding</a:t>
            </a:r>
            <a:r>
              <a:rPr lang="en-US" dirty="0" smtClean="0"/>
              <a:t> </a:t>
            </a:r>
            <a:r>
              <a:rPr lang="en-US" dirty="0" err="1" smtClean="0"/>
              <a:t>dengan</a:t>
            </a:r>
            <a:r>
              <a:rPr lang="en-US" dirty="0" smtClean="0"/>
              <a:t> </a:t>
            </a:r>
            <a:r>
              <a:rPr lang="en-US" dirty="0" err="1" smtClean="0"/>
              <a:t>pengeluaran</a:t>
            </a:r>
            <a:r>
              <a:rPr lang="en-US" dirty="0" smtClean="0"/>
              <a:t> </a:t>
            </a:r>
            <a:r>
              <a:rPr lang="en-US" dirty="0" err="1" smtClean="0"/>
              <a:t>cairan</a:t>
            </a:r>
            <a:r>
              <a:rPr lang="en-US" dirty="0" smtClean="0"/>
              <a:t>”</a:t>
            </a:r>
            <a:endParaRPr lang="id-ID" dirty="0" smtClean="0"/>
          </a:p>
          <a:p>
            <a:pPr marL="114300" indent="0">
              <a:buNone/>
            </a:pPr>
            <a:endParaRPr lang="id-ID" dirty="0" smtClean="0"/>
          </a:p>
          <a:p>
            <a:pPr marL="114300" indent="0">
              <a:buNone/>
            </a:pPr>
            <a:r>
              <a:rPr lang="en-US" b="1" dirty="0" err="1" smtClean="0"/>
              <a:t>Pemasukan</a:t>
            </a:r>
            <a:r>
              <a:rPr lang="en-US" b="1" dirty="0" smtClean="0"/>
              <a:t> air minimal</a:t>
            </a:r>
            <a:r>
              <a:rPr lang="en-US" dirty="0" smtClean="0"/>
              <a:t> </a:t>
            </a:r>
            <a:r>
              <a:rPr lang="en-US" dirty="0" err="1" smtClean="0"/>
              <a:t>adalah</a:t>
            </a:r>
            <a:r>
              <a:rPr lang="en-US" dirty="0" smtClean="0"/>
              <a:t> </a:t>
            </a:r>
            <a:r>
              <a:rPr lang="en-US" dirty="0" err="1" smtClean="0"/>
              <a:t>jumlah</a:t>
            </a:r>
            <a:r>
              <a:rPr lang="en-US" dirty="0" smtClean="0"/>
              <a:t> yang</a:t>
            </a:r>
            <a:r>
              <a:rPr lang="id-ID" dirty="0" smtClean="0"/>
              <a:t> </a:t>
            </a:r>
            <a:r>
              <a:rPr lang="en-US" dirty="0" err="1" smtClean="0"/>
              <a:t>dibutuhkan</a:t>
            </a:r>
            <a:r>
              <a:rPr lang="en-US" dirty="0" smtClean="0"/>
              <a:t>  </a:t>
            </a:r>
            <a:r>
              <a:rPr lang="en-US" dirty="0" err="1" smtClean="0"/>
              <a:t>untuk</a:t>
            </a:r>
            <a:r>
              <a:rPr lang="en-US" dirty="0" smtClean="0"/>
              <a:t> </a:t>
            </a:r>
            <a:r>
              <a:rPr lang="en-US" dirty="0" err="1" smtClean="0"/>
              <a:t>menggantikan</a:t>
            </a:r>
            <a:r>
              <a:rPr lang="en-US" dirty="0" smtClean="0"/>
              <a:t> </a:t>
            </a:r>
            <a:r>
              <a:rPr lang="en-US" dirty="0" err="1" smtClean="0"/>
              <a:t>kehilangan</a:t>
            </a:r>
            <a:r>
              <a:rPr lang="en-US" dirty="0" smtClean="0"/>
              <a:t> air </a:t>
            </a:r>
            <a:r>
              <a:rPr lang="en-US" dirty="0" err="1" smtClean="0"/>
              <a:t>dari</a:t>
            </a:r>
            <a:r>
              <a:rPr lang="en-US" dirty="0" smtClean="0"/>
              <a:t> </a:t>
            </a:r>
            <a:r>
              <a:rPr lang="en-US" dirty="0" err="1" smtClean="0"/>
              <a:t>semua</a:t>
            </a:r>
            <a:r>
              <a:rPr lang="en-US" dirty="0" smtClean="0"/>
              <a:t> </a:t>
            </a:r>
            <a:r>
              <a:rPr lang="en-US" dirty="0" err="1" smtClean="0"/>
              <a:t>sumber</a:t>
            </a:r>
            <a:r>
              <a:rPr lang="en-US" dirty="0" smtClean="0"/>
              <a:t> </a:t>
            </a:r>
            <a:r>
              <a:rPr lang="en-US" dirty="0" err="1" smtClean="0"/>
              <a:t>pada</a:t>
            </a:r>
            <a:r>
              <a:rPr lang="en-US" dirty="0" smtClean="0"/>
              <a:t> </a:t>
            </a:r>
            <a:r>
              <a:rPr lang="en-US" dirty="0" err="1" smtClean="0"/>
              <a:t>tubuh</a:t>
            </a:r>
            <a:endParaRPr lang="id-ID" dirty="0" smtClean="0"/>
          </a:p>
          <a:p>
            <a:pPr marL="114300" indent="0">
              <a:buNone/>
            </a:pPr>
            <a:r>
              <a:rPr lang="en-US" b="1" dirty="0" err="1" smtClean="0"/>
              <a:t>Pemasukan</a:t>
            </a:r>
            <a:r>
              <a:rPr lang="en-US" b="1" dirty="0" smtClean="0"/>
              <a:t> </a:t>
            </a:r>
            <a:r>
              <a:rPr lang="en-US" b="1" dirty="0" err="1" smtClean="0"/>
              <a:t>maksimum</a:t>
            </a:r>
            <a:r>
              <a:rPr lang="en-US" b="1" dirty="0" smtClean="0"/>
              <a:t> </a:t>
            </a:r>
            <a:r>
              <a:rPr lang="en-US" dirty="0" err="1" smtClean="0"/>
              <a:t>adalah</a:t>
            </a:r>
            <a:r>
              <a:rPr lang="en-US" dirty="0" smtClean="0"/>
              <a:t>  </a:t>
            </a:r>
            <a:r>
              <a:rPr lang="en-US" dirty="0" err="1" smtClean="0"/>
              <a:t>jumlah</a:t>
            </a:r>
            <a:r>
              <a:rPr lang="en-US" dirty="0" smtClean="0"/>
              <a:t> yang </a:t>
            </a:r>
            <a:r>
              <a:rPr lang="en-US" dirty="0" err="1" smtClean="0"/>
              <a:t>dapat</a:t>
            </a:r>
            <a:r>
              <a:rPr lang="en-US" dirty="0" smtClean="0"/>
              <a:t> </a:t>
            </a:r>
            <a:r>
              <a:rPr lang="en-US" dirty="0" err="1" smtClean="0"/>
              <a:t>diekskresi</a:t>
            </a:r>
            <a:r>
              <a:rPr lang="en-US" dirty="0" smtClean="0"/>
              <a:t>  </a:t>
            </a:r>
            <a:r>
              <a:rPr lang="en-US" dirty="0" err="1" smtClean="0"/>
              <a:t>oleh</a:t>
            </a:r>
            <a:r>
              <a:rPr lang="en-US" dirty="0" smtClean="0"/>
              <a:t> </a:t>
            </a:r>
            <a:r>
              <a:rPr lang="en-US" dirty="0" err="1" smtClean="0"/>
              <a:t>ginjal</a:t>
            </a:r>
            <a:r>
              <a:rPr lang="en-US" dirty="0" smtClean="0"/>
              <a:t>.</a:t>
            </a:r>
            <a:endParaRPr lang="en-US" dirty="0"/>
          </a:p>
        </p:txBody>
      </p:sp>
    </p:spTree>
    <p:extLst>
      <p:ext uri="{BB962C8B-B14F-4D97-AF65-F5344CB8AC3E}">
        <p14:creationId xmlns="" xmlns:p14="http://schemas.microsoft.com/office/powerpoint/2010/main" val="407382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tx1"/>
                </a:solidFill>
                <a:latin typeface="Goudy Old Style" pitchFamily="18" charset="0"/>
              </a:rPr>
              <a:t>Disusun Oleh</a:t>
            </a:r>
            <a:endParaRPr lang="id-ID" dirty="0"/>
          </a:p>
        </p:txBody>
      </p:sp>
      <p:sp>
        <p:nvSpPr>
          <p:cNvPr id="3" name="Content Placeholder 2"/>
          <p:cNvSpPr>
            <a:spLocks noGrp="1"/>
          </p:cNvSpPr>
          <p:nvPr>
            <p:ph idx="1"/>
          </p:nvPr>
        </p:nvSpPr>
        <p:spPr/>
        <p:txBody>
          <a:bodyPr/>
          <a:lstStyle/>
          <a:p>
            <a:r>
              <a:rPr lang="id-ID" b="1" dirty="0" smtClean="0">
                <a:solidFill>
                  <a:schemeClr val="tx1"/>
                </a:solidFill>
                <a:latin typeface="Trebuchet MS" pitchFamily="34" charset="0"/>
              </a:rPr>
              <a:t>Ari Vita Indah</a:t>
            </a:r>
          </a:p>
          <a:p>
            <a:r>
              <a:rPr lang="id-ID" b="1" dirty="0" smtClean="0">
                <a:solidFill>
                  <a:schemeClr val="tx1"/>
                </a:solidFill>
                <a:latin typeface="Trebuchet MS" pitchFamily="34" charset="0"/>
              </a:rPr>
              <a:t>Dewi Nurhasanah Putri</a:t>
            </a:r>
          </a:p>
          <a:p>
            <a:r>
              <a:rPr lang="id-ID" b="1" dirty="0" smtClean="0">
                <a:solidFill>
                  <a:schemeClr val="tx1"/>
                </a:solidFill>
                <a:latin typeface="Trebuchet MS" pitchFamily="34" charset="0"/>
              </a:rPr>
              <a:t>Elsa Maulina S</a:t>
            </a:r>
          </a:p>
          <a:p>
            <a:r>
              <a:rPr lang="id-ID" b="1" dirty="0" smtClean="0">
                <a:solidFill>
                  <a:schemeClr val="tx1"/>
                </a:solidFill>
                <a:latin typeface="Trebuchet MS" pitchFamily="34" charset="0"/>
              </a:rPr>
              <a:t>Fariqoh</a:t>
            </a:r>
          </a:p>
          <a:p>
            <a:r>
              <a:rPr lang="id-ID" b="1" dirty="0" smtClean="0">
                <a:solidFill>
                  <a:schemeClr val="tx1"/>
                </a:solidFill>
                <a:latin typeface="Trebuchet MS" pitchFamily="34" charset="0"/>
              </a:rPr>
              <a:t>Martha Uly Agnes</a:t>
            </a:r>
          </a:p>
          <a:p>
            <a:r>
              <a:rPr lang="id-ID" b="1" dirty="0" smtClean="0">
                <a:solidFill>
                  <a:schemeClr val="tx1"/>
                </a:solidFill>
                <a:latin typeface="Trebuchet MS" pitchFamily="34" charset="0"/>
              </a:rPr>
              <a:t>Meishinta Nabilah</a:t>
            </a:r>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600" dirty="0" smtClean="0">
                <a:latin typeface="Bauhaus 93" pitchFamily="82" charset="0"/>
              </a:rPr>
              <a:t>Pengaturan fisiologi cairan dan Elektrolit</a:t>
            </a:r>
            <a:endParaRPr lang="id-ID" sz="3600" dirty="0">
              <a:latin typeface="Bauhaus 93" pitchFamily="82" charset="0"/>
            </a:endParaRPr>
          </a:p>
        </p:txBody>
      </p:sp>
      <p:sp>
        <p:nvSpPr>
          <p:cNvPr id="3" name="Content Placeholder 2"/>
          <p:cNvSpPr>
            <a:spLocks noGrp="1"/>
          </p:cNvSpPr>
          <p:nvPr>
            <p:ph idx="1"/>
          </p:nvPr>
        </p:nvSpPr>
        <p:spPr/>
        <p:txBody>
          <a:bodyPr>
            <a:normAutofit/>
          </a:bodyPr>
          <a:lstStyle/>
          <a:p>
            <a:pPr>
              <a:buNone/>
            </a:pPr>
            <a:r>
              <a:rPr lang="id-ID" dirty="0" smtClean="0"/>
              <a:t>	</a:t>
            </a:r>
            <a:r>
              <a:rPr lang="id-ID" sz="2800" dirty="0" smtClean="0">
                <a:latin typeface="Arial Narrow" pitchFamily="34" charset="0"/>
              </a:rPr>
              <a:t>Sejumlah mekanisme homeostatik bekerja tidak hanya memperthankan konsentrasi elektrolit dan osmotik cairan tubuh, tetapi juga volume cairan tubuh total. </a:t>
            </a:r>
          </a:p>
          <a:p>
            <a:pPr>
              <a:buNone/>
            </a:pPr>
            <a:endParaRPr lang="id-ID" sz="2800" dirty="0">
              <a:latin typeface="Arial Narrow" pitchFamily="34" charset="0"/>
            </a:endParaRPr>
          </a:p>
          <a:p>
            <a:pPr>
              <a:buNone/>
            </a:pPr>
            <a:r>
              <a:rPr lang="id-ID" sz="2800" dirty="0" smtClean="0">
                <a:latin typeface="Arial Narrow" pitchFamily="34" charset="0"/>
              </a:rPr>
              <a:t>	Keseimbangan cairan tubuh dan elektrolit normal terjadi akibat keseimbangan dinamis antara makanan dan minuman yang masuk dengan keseimbagan yang melibatkan sejumlah besar sistem organ</a:t>
            </a:r>
            <a:r>
              <a:rPr lang="id-ID" dirty="0" smtClean="0">
                <a:latin typeface="Arial Narrow"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pPr>
              <a:buNone/>
            </a:pPr>
            <a:r>
              <a:rPr lang="id-ID" dirty="0" smtClean="0">
                <a:latin typeface="Arial Narrow" pitchFamily="34" charset="0"/>
              </a:rPr>
              <a:t>	Yang terutama berperan adalah ginjal, sistem kardiovaskular, kelenjar hipofise, kelenjar paratiroid, kelenjar adrenal, dan paru. </a:t>
            </a:r>
          </a:p>
          <a:p>
            <a:pPr>
              <a:buNone/>
            </a:pPr>
            <a:endParaRPr lang="id-ID" dirty="0" smtClean="0">
              <a:latin typeface="Arial Narrow" pitchFamily="34" charset="0"/>
            </a:endParaRPr>
          </a:p>
          <a:p>
            <a:pPr>
              <a:buNone/>
            </a:pPr>
            <a:r>
              <a:rPr lang="id-ID" dirty="0" smtClean="0">
                <a:latin typeface="Arial Narrow" pitchFamily="34" charset="0"/>
              </a:rPr>
              <a:t>	Ginjal memperantarai sebagian besar pengendalian kadar eektrolit dan cairan. TBW dan konsentrasi elektrolit sangat ditentukan oleh apa yang disimpan ginjal. Ginjal sendiri berespon terhadap sejumlah hormon dalam menjalankan fungsi regulasinya. </a:t>
            </a:r>
            <a:endParaRPr lang="id-ID" dirty="0">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Berlin Sans FB" pitchFamily="34" charset="0"/>
              </a:rPr>
              <a:t>Natrium dan Air</a:t>
            </a:r>
            <a:endParaRPr lang="id-ID" dirty="0">
              <a:latin typeface="Berlin Sans FB" pitchFamily="34" charset="0"/>
            </a:endParaRPr>
          </a:p>
        </p:txBody>
      </p:sp>
      <p:sp>
        <p:nvSpPr>
          <p:cNvPr id="3" name="Content Placeholder 2"/>
          <p:cNvSpPr>
            <a:spLocks noGrp="1"/>
          </p:cNvSpPr>
          <p:nvPr>
            <p:ph idx="1"/>
          </p:nvPr>
        </p:nvSpPr>
        <p:spPr/>
        <p:txBody>
          <a:bodyPr>
            <a:normAutofit fontScale="85000" lnSpcReduction="10000"/>
          </a:bodyPr>
          <a:lstStyle/>
          <a:p>
            <a:r>
              <a:rPr lang="id-ID" dirty="0" smtClean="0"/>
              <a:t>Keseimbangan tubuh dan garam (NaCl) berkaitan erat mempengaruhi osmolaritas maupun volume ECF. Tetapi, keseimbangan natrium dan air melibatkan mekanisme yang berbeda namun saling tumpah tindih.</a:t>
            </a:r>
          </a:p>
          <a:p>
            <a:pPr>
              <a:buNone/>
            </a:pPr>
            <a:r>
              <a:rPr lang="id-ID" dirty="0" smtClean="0"/>
              <a:t> </a:t>
            </a:r>
          </a:p>
          <a:p>
            <a:r>
              <a:rPr lang="id-ID" dirty="0" smtClean="0"/>
              <a:t>Keseimbangan air tubuh terutama diatur oleh mekanisme rasa haus dan hormon antidiuretik (ADH) untuk mempertahankan isoosmotik plasma. Sebaliknya keseimbangan natrium terutama diatur oleh aldosteron untuk mempertahankan volume ECF dan perfusi jaringan. </a:t>
            </a:r>
            <a:endParaRPr lang="id-ID"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600" dirty="0" smtClean="0">
                <a:latin typeface="Franklin Gothic Demi Cond" pitchFamily="34" charset="0"/>
              </a:rPr>
              <a:t>Keseimbangan Air Dan Pengaturan Osmotik </a:t>
            </a:r>
            <a:endParaRPr lang="id-ID" sz="3600" dirty="0">
              <a:latin typeface="Franklin Gothic Demi Cond" pitchFamily="34" charset="0"/>
            </a:endParaRPr>
          </a:p>
        </p:txBody>
      </p:sp>
      <p:sp>
        <p:nvSpPr>
          <p:cNvPr id="3" name="Content Placeholder 2"/>
          <p:cNvSpPr>
            <a:spLocks noGrp="1"/>
          </p:cNvSpPr>
          <p:nvPr>
            <p:ph idx="1"/>
          </p:nvPr>
        </p:nvSpPr>
        <p:spPr/>
        <p:txBody>
          <a:bodyPr>
            <a:normAutofit lnSpcReduction="10000"/>
          </a:bodyPr>
          <a:lstStyle/>
          <a:p>
            <a:r>
              <a:rPr lang="id-ID" dirty="0" smtClean="0"/>
              <a:t>Pengaturan osmotik diperantarai oleh hipotalamus, hipofisis dan tubulus ginjal</a:t>
            </a:r>
          </a:p>
          <a:p>
            <a:r>
              <a:rPr lang="id-ID" dirty="0" smtClean="0"/>
              <a:t>ADH adl hormon peptida yg disintesis di hipotalamus dan disimpan di hipofisis</a:t>
            </a:r>
          </a:p>
          <a:p>
            <a:r>
              <a:rPr lang="id-ID" dirty="0" smtClean="0"/>
              <a:t>Hipotalamus merupakan pusat rasa haus dan mempunyai osmoreseptor yg peka terhadap osmolalitas darah</a:t>
            </a:r>
          </a:p>
          <a:p>
            <a:r>
              <a:rPr lang="id-ID" dirty="0" smtClean="0"/>
              <a:t>Peningkatan osmolalitas plasma merangsang rasa haus maupun pelepasan ADH</a:t>
            </a:r>
          </a:p>
          <a:p>
            <a:endParaRPr lang="id-ID"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Rasa haus merangsang pemasukan air dan merangsang ADH untuk mengubah permeabilitas duktus koligentes gijal, meningkatkan absorpsi air.</a:t>
            </a:r>
          </a:p>
          <a:p>
            <a:r>
              <a:rPr lang="id-ID" dirty="0" smtClean="0"/>
              <a:t>Akibatnya terjadi peningkatan volume air tubuh yg akan memulihkan osmolalitas plasma kembali ormal dan terbentuknya urin yang hiperosmotik (pekat) dalam volume lebih sedikit.</a:t>
            </a:r>
          </a:p>
          <a:p>
            <a:r>
              <a:rPr lang="id-ID" dirty="0" smtClean="0"/>
              <a:t>Penurunan osmolalitas plasma mengakibatkan hal yg sebaliknya yi terjadi penekanan rasa haus dan pelepasan ADH</a:t>
            </a:r>
            <a:endParaRPr lang="id-ID"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1143000"/>
          </a:xfrm>
        </p:spPr>
        <p:txBody>
          <a:bodyPr>
            <a:normAutofit fontScale="90000"/>
          </a:bodyPr>
          <a:lstStyle/>
          <a:p>
            <a:r>
              <a:rPr lang="id-ID" dirty="0" smtClean="0">
                <a:latin typeface="Bauhaus 93" pitchFamily="82" charset="0"/>
              </a:rPr>
              <a:t>Pengaturan Keseimbangan Natrium dan Air</a:t>
            </a:r>
            <a:endParaRPr lang="id-ID" dirty="0">
              <a:latin typeface="Bauhaus 93" pitchFamily="82" charset="0"/>
            </a:endParaRPr>
          </a:p>
        </p:txBody>
      </p:sp>
      <p:sp>
        <p:nvSpPr>
          <p:cNvPr id="3" name="Content Placeholder 2"/>
          <p:cNvSpPr>
            <a:spLocks noGrp="1"/>
          </p:cNvSpPr>
          <p:nvPr>
            <p:ph idx="1"/>
          </p:nvPr>
        </p:nvSpPr>
        <p:spPr>
          <a:xfrm>
            <a:off x="485804" y="2280494"/>
            <a:ext cx="8229600" cy="4525963"/>
          </a:xfrm>
        </p:spPr>
        <p:txBody>
          <a:bodyPr/>
          <a:lstStyle/>
          <a:p>
            <a:r>
              <a:rPr lang="id-ID" dirty="0" smtClean="0">
                <a:latin typeface="Arial Narrow" pitchFamily="34" charset="0"/>
              </a:rPr>
              <a:t>Mekanisme pengaturan ekskresi natrium oleh ginjal sangat berperan penting dalam pengaturan volume dalam darah</a:t>
            </a:r>
          </a:p>
          <a:p>
            <a:r>
              <a:rPr lang="id-ID" dirty="0" smtClean="0">
                <a:latin typeface="Arial Narrow" pitchFamily="34" charset="0"/>
              </a:rPr>
              <a:t>Sistem renin-agiotensin-aldosteron adl mekanisme yang snagat penting dlm pengaturn volume ECF dan ekskresi natrium oleh ginjal </a:t>
            </a:r>
            <a:endParaRPr lang="id-ID" dirty="0">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dirty="0" smtClean="0">
                <a:latin typeface="Arial Narrow" pitchFamily="34" charset="0"/>
              </a:rPr>
              <a:t>Aldosteron adl hormon yg disekresi oleh daerah gloerulosa korteks adrenal. Produksi aldosteron terutama dirangsang oleh refleks yg diatur oleh baroreseptor yg terdapat pd arteriol aferen ginjal.</a:t>
            </a:r>
          </a:p>
          <a:p>
            <a:r>
              <a:rPr lang="id-ID" dirty="0" smtClean="0">
                <a:latin typeface="Arial Narrow" pitchFamily="34" charset="0"/>
              </a:rPr>
              <a:t>Penurunan volume sirkulasi efektif dideteksi oleh baroreseptor, yg mengakibatkan sel2 jugstaglomerular ginjal memproduksi protein yaitu renin.</a:t>
            </a:r>
            <a:endParaRPr lang="id-ID" dirty="0">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latin typeface="Arial Narrow" pitchFamily="34" charset="0"/>
              </a:rPr>
              <a:t>Renin bekerja sbg enzim yg melepaskan angiotensi 1 dari protein plasma angiotensinogen. </a:t>
            </a:r>
          </a:p>
          <a:p>
            <a:r>
              <a:rPr lang="id-ID" dirty="0" smtClean="0">
                <a:latin typeface="Arial Narrow" pitchFamily="34" charset="0"/>
              </a:rPr>
              <a:t>Angiotensin 1 kemudian dirubah menjadi angiotensi II pd paru.</a:t>
            </a:r>
          </a:p>
          <a:p>
            <a:r>
              <a:rPr lang="id-ID" dirty="0" smtClean="0">
                <a:latin typeface="Arial Narrow" pitchFamily="34" charset="0"/>
              </a:rPr>
              <a:t>Angiotensin II merangsang korteks adrenal utuk menyekresi hormol aldosteron</a:t>
            </a:r>
            <a:endParaRPr lang="id-ID" dirty="0">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normAutofit lnSpcReduction="10000"/>
          </a:bodyPr>
          <a:lstStyle/>
          <a:p>
            <a:r>
              <a:rPr lang="id-ID" dirty="0" smtClean="0">
                <a:latin typeface="Arial Narrow" pitchFamily="34" charset="0"/>
              </a:rPr>
              <a:t>Aldosteron bekerja pd duktus koligentes gijal yg mengakibatkan retensi natriium (dan air)</a:t>
            </a:r>
          </a:p>
          <a:p>
            <a:r>
              <a:rPr lang="id-ID" dirty="0" smtClean="0">
                <a:latin typeface="Arial Narrow" pitchFamily="34" charset="0"/>
              </a:rPr>
              <a:t>Angiotensin juga menyebabkan vasokontriksi pd otot polos ateriol.</a:t>
            </a:r>
          </a:p>
          <a:p>
            <a:r>
              <a:rPr lang="id-ID" dirty="0" smtClean="0">
                <a:latin typeface="Arial Narrow" pitchFamily="34" charset="0"/>
              </a:rPr>
              <a:t>Kedua mekanisme ini membantu emulihkan volume sirkulasi efektif</a:t>
            </a:r>
          </a:p>
          <a:p>
            <a:r>
              <a:rPr lang="id-ID" dirty="0" smtClean="0">
                <a:latin typeface="Arial Narrow" pitchFamily="34" charset="0"/>
              </a:rPr>
              <a:t>Penurunan konsentrasi natrium plasma yg hanya sebanya 4-5 mEq /L adl rangsangan lain untuk pengeluaran aldosteron </a:t>
            </a:r>
            <a:endParaRPr lang="id-ID" dirty="0">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r>
              <a:rPr lang="id-ID" dirty="0" smtClean="0">
                <a:latin typeface="Arial Narrow" pitchFamily="34" charset="0"/>
              </a:rPr>
              <a:t>Sekresi aldostreon meningkat pd psien yg hiponatremia yg volumenya menurun, tetapi menurun pada pasien dg volume ECF yg meningkat akibat adanya retensi air </a:t>
            </a:r>
            <a:endParaRPr lang="id-ID" dirty="0">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id-ID" sz="3200" b="1" i="0" u="none" strike="noStrike" kern="1200" cap="none" spc="0" normalizeH="0" baseline="0" noProof="0" dirty="0" smtClean="0">
                <a:ln>
                  <a:noFill/>
                </a:ln>
                <a:solidFill>
                  <a:schemeClr val="tx1"/>
                </a:solidFill>
                <a:effectLst/>
                <a:uLnTx/>
                <a:uFillTx/>
                <a:latin typeface="+mn-lt"/>
                <a:ea typeface="+mn-ea"/>
                <a:cs typeface="+mn-cs"/>
              </a:rPr>
              <a:t>Keseimbangan cairan dan elektrolit</a:t>
            </a:r>
            <a:r>
              <a:rPr kumimoji="0" lang="id-ID" sz="3200" b="0" i="0" u="none" strike="noStrike" kern="1200" cap="none" spc="0" normalizeH="0" baseline="0" noProof="0" dirty="0" smtClean="0">
                <a:ln>
                  <a:noFill/>
                </a:ln>
                <a:solidFill>
                  <a:schemeClr val="tx1"/>
                </a:solidFill>
                <a:effectLst/>
                <a:uLnTx/>
                <a:uFillTx/>
                <a:latin typeface="+mn-lt"/>
                <a:ea typeface="+mn-ea"/>
                <a:cs typeface="+mn-cs"/>
              </a:rPr>
              <a:t> mencakup</a:t>
            </a:r>
          </a:p>
          <a:p>
            <a:pPr marL="34290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id-ID" sz="3200" b="0" i="0" u="none" strike="noStrike" kern="1200" cap="none" spc="0" normalizeH="0" baseline="0" noProof="0" dirty="0" smtClean="0">
                <a:ln>
                  <a:noFill/>
                </a:ln>
                <a:solidFill>
                  <a:schemeClr val="tx1"/>
                </a:solidFill>
                <a:effectLst/>
                <a:uLnTx/>
                <a:uFillTx/>
                <a:latin typeface="+mn-lt"/>
                <a:ea typeface="+mn-ea"/>
                <a:cs typeface="+mn-cs"/>
              </a:rPr>
              <a:t>komposisi dan perpindahan berbagai cairan</a:t>
            </a:r>
          </a:p>
          <a:p>
            <a:pPr marL="34290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id-ID" sz="3200" b="0" i="0" u="none" strike="noStrike" kern="1200" cap="none" spc="0" normalizeH="0" baseline="0" noProof="0" dirty="0" smtClean="0">
                <a:ln>
                  <a:noFill/>
                </a:ln>
                <a:solidFill>
                  <a:schemeClr val="tx1"/>
                </a:solidFill>
                <a:effectLst/>
                <a:uLnTx/>
                <a:uFillTx/>
                <a:latin typeface="+mn-lt"/>
                <a:ea typeface="+mn-ea"/>
                <a:cs typeface="+mn-cs"/>
              </a:rPr>
              <a:t>tubuh. </a:t>
            </a:r>
          </a:p>
          <a:p>
            <a:pPr marL="342900" marR="0" lvl="0" indent="-342900" algn="just" defTabSz="914400" rtl="0" eaLnBrk="1" fontAlgn="base" latinLnBrk="0" hangingPunct="1">
              <a:lnSpc>
                <a:spcPct val="100000"/>
              </a:lnSpc>
              <a:spcBef>
                <a:spcPct val="20000"/>
              </a:spcBef>
              <a:spcAft>
                <a:spcPct val="0"/>
              </a:spcAft>
              <a:buClrTx/>
              <a:buSzTx/>
              <a:buFont typeface="Arial" charset="0"/>
              <a:buBlip>
                <a:blip r:embed="rId2"/>
              </a:buBlip>
              <a:tabLst/>
              <a:defRPr/>
            </a:pPr>
            <a:r>
              <a:rPr kumimoji="0" lang="id-ID" sz="2400" b="1" i="0" u="none" strike="noStrike" kern="1200" cap="none" spc="0" normalizeH="0" baseline="0" noProof="0" dirty="0" smtClean="0">
                <a:ln>
                  <a:noFill/>
                </a:ln>
                <a:solidFill>
                  <a:schemeClr val="tx1"/>
                </a:solidFill>
                <a:effectLst/>
                <a:uLnTx/>
                <a:uFillTx/>
                <a:latin typeface="+mn-lt"/>
                <a:ea typeface="+mn-ea"/>
                <a:cs typeface="+mn-cs"/>
              </a:rPr>
              <a:t>Cairan tubuh </a:t>
            </a:r>
            <a:r>
              <a:rPr kumimoji="0" lang="id-ID" sz="2400" b="0" i="0" u="none" strike="noStrike" kern="1200" cap="none" spc="0" normalizeH="0" baseline="0" noProof="0" dirty="0" smtClean="0">
                <a:ln>
                  <a:noFill/>
                </a:ln>
                <a:solidFill>
                  <a:schemeClr val="tx1"/>
                </a:solidFill>
                <a:effectLst/>
                <a:uLnTx/>
                <a:uFillTx/>
                <a:latin typeface="+mn-lt"/>
                <a:ea typeface="+mn-ea"/>
                <a:cs typeface="+mn-cs"/>
              </a:rPr>
              <a:t>→ larutan yang terdiri dari air dan zat terlalut. </a:t>
            </a:r>
          </a:p>
          <a:p>
            <a:pPr marL="342900" marR="0" lvl="0" indent="-342900" algn="just" defTabSz="914400" rtl="0" eaLnBrk="1" fontAlgn="base" latinLnBrk="0" hangingPunct="1">
              <a:lnSpc>
                <a:spcPct val="100000"/>
              </a:lnSpc>
              <a:spcBef>
                <a:spcPct val="20000"/>
              </a:spcBef>
              <a:spcAft>
                <a:spcPct val="0"/>
              </a:spcAft>
              <a:buClrTx/>
              <a:buSzTx/>
              <a:buFont typeface="Arial" charset="0"/>
              <a:buBlip>
                <a:blip r:embed="rId2"/>
              </a:buBlip>
              <a:tabLst/>
              <a:defRPr/>
            </a:pPr>
            <a:r>
              <a:rPr kumimoji="0" lang="id-ID" sz="2400" b="1" i="0" u="none" strike="noStrike" kern="1200" cap="none" spc="0" normalizeH="0" baseline="0" noProof="0" dirty="0" smtClean="0">
                <a:ln>
                  <a:noFill/>
                </a:ln>
                <a:solidFill>
                  <a:schemeClr val="tx1"/>
                </a:solidFill>
                <a:effectLst/>
                <a:uLnTx/>
                <a:uFillTx/>
                <a:latin typeface="+mn-lt"/>
                <a:ea typeface="+mn-ea"/>
                <a:cs typeface="+mn-cs"/>
              </a:rPr>
              <a:t>Elektrolit</a:t>
            </a:r>
            <a:r>
              <a:rPr kumimoji="0" lang="id-ID" sz="2400" b="0" i="0" u="none" strike="noStrike" kern="1200" cap="none" spc="0" normalizeH="0" baseline="0" noProof="0" dirty="0" smtClean="0">
                <a:ln>
                  <a:noFill/>
                </a:ln>
                <a:solidFill>
                  <a:schemeClr val="tx1"/>
                </a:solidFill>
                <a:effectLst/>
                <a:uLnTx/>
                <a:uFillTx/>
                <a:latin typeface="+mn-lt"/>
                <a:ea typeface="+mn-ea"/>
                <a:cs typeface="+mn-cs"/>
              </a:rPr>
              <a:t> → partikel bermuatan listrik yang di sebut ion jika berada dalam larutan.</a:t>
            </a:r>
            <a:endParaRPr kumimoji="0" lang="id-ID"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id-ID"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1143000"/>
          </a:xfrm>
        </p:spPr>
        <p:txBody>
          <a:bodyPr>
            <a:normAutofit/>
          </a:bodyPr>
          <a:lstStyle/>
          <a:p>
            <a:r>
              <a:rPr lang="id-ID" sz="3600" b="1" dirty="0" smtClean="0"/>
              <a:t>Pengaturan Kalium pada ECF</a:t>
            </a:r>
            <a:endParaRPr lang="id-ID" sz="3600" dirty="0"/>
          </a:p>
        </p:txBody>
      </p:sp>
      <p:sp>
        <p:nvSpPr>
          <p:cNvPr id="3" name="Content Placeholder 2"/>
          <p:cNvSpPr>
            <a:spLocks noGrp="1"/>
          </p:cNvSpPr>
          <p:nvPr>
            <p:ph idx="1"/>
          </p:nvPr>
        </p:nvSpPr>
        <p:spPr>
          <a:xfrm>
            <a:off x="585774" y="1714488"/>
            <a:ext cx="7972452" cy="4143404"/>
          </a:xfrm>
        </p:spPr>
        <p:txBody>
          <a:bodyPr>
            <a:noAutofit/>
          </a:bodyPr>
          <a:lstStyle/>
          <a:p>
            <a:pPr algn="just">
              <a:buNone/>
            </a:pPr>
            <a:r>
              <a:rPr lang="id-ID" sz="2600" dirty="0" smtClean="0">
                <a:latin typeface="MS UI Gothic" pitchFamily="34" charset="-128"/>
                <a:ea typeface="MS UI Gothic" pitchFamily="34" charset="-128"/>
              </a:rPr>
              <a:t>	</a:t>
            </a:r>
            <a:r>
              <a:rPr lang="id-ID" sz="2600" b="1" dirty="0" smtClean="0">
                <a:latin typeface="MS UI Gothic" pitchFamily="34" charset="-128"/>
                <a:ea typeface="MS UI Gothic" pitchFamily="34" charset="-128"/>
              </a:rPr>
              <a:t>Aldosteron</a:t>
            </a:r>
            <a:r>
              <a:rPr lang="id-ID" sz="2600" dirty="0" smtClean="0">
                <a:latin typeface="MS UI Gothic" pitchFamily="34" charset="-128"/>
                <a:ea typeface="MS UI Gothic" pitchFamily="34" charset="-128"/>
              </a:rPr>
              <a:t> adalah mekanisme pengendali utama bagi sekresi kalium pada nefron distal ginjal. Peningkatan sekresi aldosteron menyebabkan reabsorbsi natrium (dan air) dan ekskresi kalium. Sebaliknya, penurunan akan menyebabkan ekskresi natrium dan air serta penyimpanan kalium.</a:t>
            </a:r>
          </a:p>
          <a:p>
            <a:pPr algn="just">
              <a:buNone/>
            </a:pPr>
            <a:r>
              <a:rPr lang="id-ID" sz="2600" dirty="0" smtClean="0">
                <a:latin typeface="MS UI Gothic" pitchFamily="34" charset="-128"/>
                <a:ea typeface="MS UI Gothic" pitchFamily="34" charset="-128"/>
              </a:rPr>
              <a:t>	Ekskresi kalium dipengaruhi </a:t>
            </a:r>
            <a:r>
              <a:rPr lang="id-ID" sz="2600" dirty="0" smtClean="0">
                <a:latin typeface="MS UI Gothic" pitchFamily="34" charset="-128"/>
                <a:ea typeface="MS UI Gothic" pitchFamily="34" charset="-128"/>
                <a:sym typeface="Wingdings"/>
              </a:rPr>
              <a:t></a:t>
            </a:r>
            <a:r>
              <a:rPr lang="id-ID" sz="2600" dirty="0" smtClean="0">
                <a:latin typeface="MS UI Gothic" pitchFamily="34" charset="-128"/>
                <a:ea typeface="MS UI Gothic" pitchFamily="34" charset="-128"/>
              </a:rPr>
              <a:t> status asam basa dan kecepatan aliran di tubulus distal. Pada keadaan alkali(basa) ekskresi kalium meningkat, begitu sebaliknya.</a:t>
            </a:r>
          </a:p>
          <a:p>
            <a:pPr algn="just">
              <a:buNone/>
            </a:pPr>
            <a:r>
              <a:rPr lang="id-ID" sz="2600" dirty="0" smtClean="0">
                <a:latin typeface="MS UI Gothic" pitchFamily="34" charset="-128"/>
                <a:ea typeface="MS UI Gothic" pitchFamily="34" charset="-128"/>
              </a:rPr>
              <a:t>	</a:t>
            </a:r>
            <a:endParaRPr lang="id-ID" sz="2600" dirty="0">
              <a:latin typeface="MS UI Gothic" pitchFamily="34" charset="-128"/>
              <a:ea typeface="MS UI Gothic"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sz="4000" dirty="0" smtClean="0">
                <a:latin typeface="High Tower Text" pitchFamily="18" charset="0"/>
              </a:rPr>
              <a:t>Lanjutan...</a:t>
            </a:r>
            <a:endParaRPr lang="id-ID" sz="4000" dirty="0">
              <a:latin typeface="High Tower Text" pitchFamily="18" charset="0"/>
            </a:endParaRPr>
          </a:p>
        </p:txBody>
      </p:sp>
      <p:sp>
        <p:nvSpPr>
          <p:cNvPr id="3" name="Content Placeholder 2"/>
          <p:cNvSpPr>
            <a:spLocks noGrp="1"/>
          </p:cNvSpPr>
          <p:nvPr>
            <p:ph idx="1"/>
          </p:nvPr>
        </p:nvSpPr>
        <p:spPr>
          <a:xfrm>
            <a:off x="457200" y="1357298"/>
            <a:ext cx="8229600" cy="4500594"/>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just">
              <a:buNone/>
            </a:pPr>
            <a:r>
              <a:rPr lang="id-ID" dirty="0" smtClean="0">
                <a:latin typeface="Gill Sans MT Condensed" pitchFamily="34" charset="0"/>
              </a:rPr>
              <a:t>	</a:t>
            </a:r>
          </a:p>
          <a:p>
            <a:pPr algn="just">
              <a:buNone/>
            </a:pPr>
            <a:r>
              <a:rPr lang="id-ID" dirty="0" smtClean="0">
                <a:latin typeface="Gill Sans MT Condensed" pitchFamily="34" charset="0"/>
              </a:rPr>
              <a:t>	</a:t>
            </a:r>
            <a:r>
              <a:rPr lang="id-ID" sz="3000" dirty="0" smtClean="0">
                <a:latin typeface="Gill Sans MT Condensed" pitchFamily="34" charset="0"/>
              </a:rPr>
              <a:t>Berikut sedikit penjelasan mekanisme hipokalemi biasa disertai dengan alkalosis, dan hiperkalemi disertai asidosis : pada tubulus distal, ion H+ dan ion K+ bersaing untuk dieksresi sebagai pertukaran dengan reabsorbsi Na+ untuk mempertahankan muatan listrik tubuh yang netral. Keadaan akalosis metabolik yang disertai kekurangan ion H+, tubulus akan menukar Na+ dengan K+ demi mempertahankan ion H+. Sedangkan asidosis metabolik meningkatkan ekskresi H+ dan menurunkan ekskresi K+.</a:t>
            </a:r>
          </a:p>
          <a:p>
            <a:pPr algn="just">
              <a:buNone/>
            </a:pPr>
            <a:r>
              <a:rPr lang="id-ID" sz="3000" dirty="0" smtClean="0">
                <a:latin typeface="Gill Sans MT Condensed" pitchFamily="34" charset="0"/>
              </a:rPr>
              <a:t>	Kecepatan aliran urin juga mempengaruhi ekskresi K+, kecepatan tinggi </a:t>
            </a:r>
            <a:r>
              <a:rPr lang="id-ID" sz="3000" dirty="0" smtClean="0">
                <a:latin typeface="Gill Sans MT Condensed" pitchFamily="34" charset="0"/>
                <a:sym typeface="Wingdings"/>
              </a:rPr>
              <a:t></a:t>
            </a:r>
            <a:r>
              <a:rPr lang="id-ID" sz="3000" dirty="0" smtClean="0">
                <a:latin typeface="Gill Sans MT Condensed" pitchFamily="34" charset="0"/>
              </a:rPr>
              <a:t> peningkatan ekskresi K+, begitupun sebaliknya.</a:t>
            </a:r>
          </a:p>
          <a:p>
            <a:pPr>
              <a:buNone/>
            </a:pPr>
            <a:endParaRPr lang="id-ID" dirty="0">
              <a:latin typeface="Gill Sans MT Condensed"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t>Pengaturan Kalsium dan Fosfat pada ECF</a:t>
            </a:r>
            <a:endParaRPr lang="id-ID" sz="3600" dirty="0"/>
          </a:p>
        </p:txBody>
      </p:sp>
      <p:sp>
        <p:nvSpPr>
          <p:cNvPr id="3" name="Content Placeholder 2"/>
          <p:cNvSpPr>
            <a:spLocks noGrp="1"/>
          </p:cNvSpPr>
          <p:nvPr>
            <p:ph idx="1"/>
          </p:nvPr>
        </p:nvSpPr>
        <p:spPr>
          <a:xfrm>
            <a:off x="457200" y="1428736"/>
            <a:ext cx="8229600" cy="4686320"/>
          </a:xfrm>
        </p:spPr>
        <p:style>
          <a:lnRef idx="2">
            <a:schemeClr val="accent5"/>
          </a:lnRef>
          <a:fillRef idx="1">
            <a:schemeClr val="lt1"/>
          </a:fillRef>
          <a:effectRef idx="0">
            <a:schemeClr val="accent5"/>
          </a:effectRef>
          <a:fontRef idx="minor">
            <a:schemeClr val="dk1"/>
          </a:fontRef>
        </p:style>
        <p:txBody>
          <a:bodyPr>
            <a:noAutofit/>
          </a:bodyPr>
          <a:lstStyle/>
          <a:p>
            <a:pPr algn="just">
              <a:buNone/>
            </a:pPr>
            <a:r>
              <a:rPr lang="id-ID" sz="2000" dirty="0" smtClean="0"/>
              <a:t>	Diatur oleh tiga mekanisme: absorpsi usus halus, pertukaran antara ECF dan tulang, dan ekskresi ginjal. Diatur dibawah kendali hormon, hormon paratiroid.</a:t>
            </a:r>
          </a:p>
          <a:p>
            <a:pPr algn="just">
              <a:buNone/>
            </a:pPr>
            <a:r>
              <a:rPr lang="id-ID" sz="2000" dirty="0" smtClean="0"/>
              <a:t>	Kadar kalsium dan fosfat serum saling berbanding terbalik.</a:t>
            </a:r>
          </a:p>
          <a:p>
            <a:pPr algn="just">
              <a:buNone/>
            </a:pPr>
            <a:r>
              <a:rPr lang="id-ID" sz="2000" dirty="0" smtClean="0"/>
              <a:t>	Pelepasan PTH disebabkan oleh penurunan kadar Ca++ serum.</a:t>
            </a:r>
          </a:p>
          <a:p>
            <a:pPr algn="just">
              <a:buNone/>
            </a:pPr>
            <a:r>
              <a:rPr lang="id-ID" sz="2000" dirty="0" smtClean="0"/>
              <a:t>	PTH akan meningkatkan kadar Ca++ serum melaui  tiga jalan : </a:t>
            </a:r>
          </a:p>
          <a:p>
            <a:pPr marL="857250" lvl="1" indent="-457200" algn="just">
              <a:buFont typeface="+mj-lt"/>
              <a:buAutoNum type="arabicParenR"/>
            </a:pPr>
            <a:r>
              <a:rPr lang="id-ID" sz="1800" dirty="0" smtClean="0"/>
              <a:t>Merangsang reabsorsi tulang jika tersedia vitamin D3 dalam jumlah cukup, yang menyebabkan kalsium fosfat. </a:t>
            </a:r>
          </a:p>
          <a:p>
            <a:pPr marL="857250" lvl="1" indent="-457200" algn="just">
              <a:buFont typeface="+mj-lt"/>
              <a:buAutoNum type="arabicParenR"/>
            </a:pPr>
            <a:r>
              <a:rPr lang="id-ID" sz="1800" dirty="0" smtClean="0"/>
              <a:t>Merangsang aktivasi vitamin D3 oleh ginjal, yang akan merangsang absorbsi kalsium fosfat melalui mukosa usus halus. </a:t>
            </a:r>
          </a:p>
          <a:p>
            <a:pPr marL="857250" lvl="1" indent="-457200" algn="just">
              <a:buFont typeface="+mj-lt"/>
              <a:buAutoNum type="arabicParenR"/>
            </a:pPr>
            <a:r>
              <a:rPr lang="id-ID" sz="1800" dirty="0" smtClean="0"/>
              <a:t>Meningkatkan reabropsi kalsium pada tubulus ginjal dan ekskresi fosfat pada urin; kenaikan kadar Ca++ serum akan menekan sekresi PTH.</a:t>
            </a:r>
          </a:p>
          <a:p>
            <a:pPr algn="just">
              <a:buNone/>
            </a:pPr>
            <a:r>
              <a:rPr lang="id-ID" sz="2000" dirty="0" smtClean="0"/>
              <a:t>	Kalsitonin adalah hormon yang diproduksi oleh sel-sel parafolikular kelenjar tiroid dan dilepaskan jika terdapat peningkatan Ca++ serum.</a:t>
            </a:r>
          </a:p>
          <a:p>
            <a:pPr>
              <a:buNone/>
            </a:pPr>
            <a:endParaRPr lang="id-ID"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400" b="1" dirty="0" smtClean="0"/>
              <a:t>Pengaturan Konsentrasi Hidrogen pada ECF</a:t>
            </a:r>
            <a:endParaRPr lang="id-ID" sz="3400"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buNone/>
            </a:pPr>
            <a:r>
              <a:rPr lang="id-ID" dirty="0" smtClean="0"/>
              <a:t>	Bufer darah, paru dan ginjal berperan penting dalam memelihara keseimbangan asam-basa dengan mengatur konsentrasi ion H+ pada ECF.</a:t>
            </a:r>
          </a:p>
          <a:p>
            <a:pPr algn="just">
              <a:buNone/>
            </a:pPr>
            <a:r>
              <a:rPr lang="id-ID" dirty="0" smtClean="0"/>
              <a:t>	Bufer darah dapat menerima atau melepaskan H+ sehingga dapat bekerja cepat untuk mencegah fluktuasi besar dalam keseimbangan asam-basa.</a:t>
            </a:r>
          </a:p>
          <a:p>
            <a:pPr algn="just">
              <a:buNone/>
            </a:pPr>
            <a:r>
              <a:rPr lang="id-ID" dirty="0" smtClean="0"/>
              <a:t>	Paru mengatur H+ dengan mengendalikan kadar CO2 dalam ECF.</a:t>
            </a:r>
          </a:p>
          <a:p>
            <a:pPr algn="just">
              <a:buNone/>
            </a:pPr>
            <a:r>
              <a:rPr lang="id-ID" dirty="0" smtClean="0"/>
              <a:t>	Ginjal mengatur dengan mengeksresikan kelebihan H+ dan mampu mengkompensasi asidosis dan alkalosis respiratorik dengan meningkatkan atau menurunkan reabsorpsi bikarbonat.</a:t>
            </a:r>
          </a:p>
          <a:p>
            <a:pPr algn="just">
              <a:buNone/>
            </a:pPr>
            <a:endParaRPr lang="id-ID"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Pengaturan</a:t>
            </a:r>
            <a:r>
              <a:rPr lang="en-US" sz="3200" b="1" dirty="0" smtClean="0"/>
              <a:t> </a:t>
            </a:r>
            <a:r>
              <a:rPr lang="en-US" sz="3200" b="1" dirty="0" err="1" smtClean="0"/>
              <a:t>Konsentrasi</a:t>
            </a:r>
            <a:r>
              <a:rPr lang="en-US" sz="3200" b="1" dirty="0" smtClean="0"/>
              <a:t> Ion </a:t>
            </a:r>
            <a:r>
              <a:rPr lang="en-US" sz="3200" b="1" dirty="0" err="1" smtClean="0"/>
              <a:t>Hidrogen</a:t>
            </a:r>
            <a:r>
              <a:rPr lang="en-US" sz="3200" b="1" dirty="0" smtClean="0"/>
              <a:t> </a:t>
            </a:r>
            <a:r>
              <a:rPr lang="en-US" sz="3200" b="1" dirty="0" err="1" smtClean="0"/>
              <a:t>Pada</a:t>
            </a:r>
            <a:r>
              <a:rPr lang="en-US" sz="3200" b="1" dirty="0" smtClean="0"/>
              <a:t> ECF</a:t>
            </a:r>
            <a:endParaRPr lang="en-US" sz="3200" b="1"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just"/>
            <a:r>
              <a:rPr lang="en-US" dirty="0" err="1" smtClean="0"/>
              <a:t>Bufer</a:t>
            </a:r>
            <a:r>
              <a:rPr lang="en-US" dirty="0" smtClean="0"/>
              <a:t> </a:t>
            </a:r>
            <a:r>
              <a:rPr lang="en-US" dirty="0" err="1" smtClean="0"/>
              <a:t>darah</a:t>
            </a:r>
            <a:r>
              <a:rPr lang="en-US" dirty="0" smtClean="0"/>
              <a:t>, </a:t>
            </a:r>
            <a:r>
              <a:rPr lang="en-US" dirty="0" err="1" smtClean="0"/>
              <a:t>paru</a:t>
            </a:r>
            <a:r>
              <a:rPr lang="en-US" dirty="0" smtClean="0"/>
              <a:t>, </a:t>
            </a:r>
            <a:r>
              <a:rPr lang="en-US" dirty="0" err="1" smtClean="0"/>
              <a:t>dan</a:t>
            </a:r>
            <a:r>
              <a:rPr lang="en-US" dirty="0" smtClean="0"/>
              <a:t> </a:t>
            </a:r>
            <a:r>
              <a:rPr lang="en-US" dirty="0" err="1" smtClean="0"/>
              <a:t>ginjal</a:t>
            </a:r>
            <a:r>
              <a:rPr lang="en-US" dirty="0" smtClean="0"/>
              <a:t> </a:t>
            </a:r>
            <a:r>
              <a:rPr lang="en-US" dirty="0" err="1" smtClean="0"/>
              <a:t>berperan</a:t>
            </a:r>
            <a:r>
              <a:rPr lang="en-US" dirty="0" smtClean="0"/>
              <a:t> </a:t>
            </a:r>
            <a:r>
              <a:rPr lang="en-US" dirty="0" err="1" smtClean="0"/>
              <a:t>penting</a:t>
            </a:r>
            <a:r>
              <a:rPr lang="en-US" dirty="0" smtClean="0"/>
              <a:t> </a:t>
            </a:r>
            <a:r>
              <a:rPr lang="en-US" dirty="0" err="1" smtClean="0"/>
              <a:t>dalam</a:t>
            </a:r>
            <a:r>
              <a:rPr lang="en-US" dirty="0" smtClean="0"/>
              <a:t> </a:t>
            </a:r>
            <a:r>
              <a:rPr lang="en-US" dirty="0" err="1" smtClean="0"/>
              <a:t>memelihara</a:t>
            </a:r>
            <a:r>
              <a:rPr lang="en-US" dirty="0" smtClean="0"/>
              <a:t> </a:t>
            </a:r>
            <a:r>
              <a:rPr lang="en-US" dirty="0" err="1" smtClean="0"/>
              <a:t>keseimbangan</a:t>
            </a:r>
            <a:r>
              <a:rPr lang="en-US" dirty="0" smtClean="0"/>
              <a:t> </a:t>
            </a:r>
            <a:r>
              <a:rPr lang="en-US" dirty="0" err="1" smtClean="0"/>
              <a:t>asam-basa</a:t>
            </a:r>
            <a:r>
              <a:rPr lang="en-US" dirty="0" smtClean="0"/>
              <a:t> </a:t>
            </a:r>
            <a:r>
              <a:rPr lang="en-US" dirty="0" err="1" smtClean="0"/>
              <a:t>dengan</a:t>
            </a:r>
            <a:r>
              <a:rPr lang="en-US" dirty="0" smtClean="0"/>
              <a:t> </a:t>
            </a:r>
            <a:r>
              <a:rPr lang="en-US" dirty="0" err="1" smtClean="0"/>
              <a:t>mengatur</a:t>
            </a:r>
            <a:r>
              <a:rPr lang="en-US" dirty="0" smtClean="0"/>
              <a:t> </a:t>
            </a:r>
            <a:r>
              <a:rPr lang="en-US" dirty="0" err="1" smtClean="0"/>
              <a:t>konsentrasi</a:t>
            </a:r>
            <a:r>
              <a:rPr lang="en-US" dirty="0" smtClean="0"/>
              <a:t> ion </a:t>
            </a:r>
            <a:r>
              <a:rPr lang="en-US" dirty="0" err="1" smtClean="0"/>
              <a:t>hidrogen</a:t>
            </a:r>
            <a:r>
              <a:rPr lang="en-US" dirty="0" smtClean="0"/>
              <a:t> (H+) </a:t>
            </a:r>
            <a:r>
              <a:rPr lang="en-US" dirty="0" err="1" smtClean="0"/>
              <a:t>pada</a:t>
            </a:r>
            <a:r>
              <a:rPr lang="en-US" dirty="0" smtClean="0"/>
              <a:t> ECF.</a:t>
            </a:r>
          </a:p>
          <a:p>
            <a:pPr algn="just"/>
            <a:r>
              <a:rPr lang="en-US" dirty="0" err="1" smtClean="0"/>
              <a:t>Bufer</a:t>
            </a:r>
            <a:r>
              <a:rPr lang="en-US" dirty="0" smtClean="0"/>
              <a:t> </a:t>
            </a:r>
            <a:r>
              <a:rPr lang="en-US" dirty="0" err="1" smtClean="0"/>
              <a:t>darah</a:t>
            </a:r>
            <a:r>
              <a:rPr lang="en-US" dirty="0" smtClean="0"/>
              <a:t> </a:t>
            </a:r>
            <a:r>
              <a:rPr lang="en-US" dirty="0" err="1" smtClean="0"/>
              <a:t>dapat</a:t>
            </a:r>
            <a:r>
              <a:rPr lang="en-US" dirty="0" smtClean="0"/>
              <a:t> </a:t>
            </a:r>
            <a:r>
              <a:rPr lang="en-US" dirty="0" err="1" smtClean="0"/>
              <a:t>menerima</a:t>
            </a:r>
            <a:r>
              <a:rPr lang="en-US" dirty="0" smtClean="0"/>
              <a:t> </a:t>
            </a:r>
            <a:r>
              <a:rPr lang="en-US" dirty="0" err="1" smtClean="0"/>
              <a:t>atau</a:t>
            </a:r>
            <a:r>
              <a:rPr lang="en-US" dirty="0" smtClean="0"/>
              <a:t> </a:t>
            </a:r>
            <a:r>
              <a:rPr lang="en-US" dirty="0" err="1" smtClean="0"/>
              <a:t>melepaskan</a:t>
            </a:r>
            <a:r>
              <a:rPr lang="en-US" dirty="0" smtClean="0"/>
              <a:t> H+, </a:t>
            </a:r>
            <a:r>
              <a:rPr lang="en-US" dirty="0" err="1" smtClean="0"/>
              <a:t>sehingga</a:t>
            </a:r>
            <a:r>
              <a:rPr lang="en-US" dirty="0" smtClean="0"/>
              <a:t> </a:t>
            </a:r>
            <a:r>
              <a:rPr lang="en-US" dirty="0" err="1" smtClean="0"/>
              <a:t>dapat</a:t>
            </a:r>
            <a:r>
              <a:rPr lang="en-US" dirty="0" smtClean="0"/>
              <a:t> </a:t>
            </a:r>
            <a:r>
              <a:rPr lang="en-US" dirty="0" err="1" smtClean="0"/>
              <a:t>bekerja</a:t>
            </a:r>
            <a:r>
              <a:rPr lang="en-US" dirty="0" smtClean="0"/>
              <a:t> </a:t>
            </a:r>
            <a:r>
              <a:rPr lang="en-US" dirty="0" err="1" smtClean="0"/>
              <a:t>cepat</a:t>
            </a:r>
            <a:r>
              <a:rPr lang="en-US" dirty="0" smtClean="0"/>
              <a:t> </a:t>
            </a:r>
            <a:r>
              <a:rPr lang="en-US" dirty="0" err="1" smtClean="0"/>
              <a:t>untuk</a:t>
            </a:r>
            <a:r>
              <a:rPr lang="en-US" dirty="0" smtClean="0"/>
              <a:t> </a:t>
            </a:r>
            <a:r>
              <a:rPr lang="en-US" dirty="0" err="1" smtClean="0"/>
              <a:t>mencegah</a:t>
            </a:r>
            <a:r>
              <a:rPr lang="en-US" dirty="0" smtClean="0"/>
              <a:t> </a:t>
            </a:r>
            <a:r>
              <a:rPr lang="en-US" dirty="0" err="1" smtClean="0"/>
              <a:t>fluktuasi</a:t>
            </a:r>
            <a:r>
              <a:rPr lang="en-US" dirty="0" smtClean="0"/>
              <a:t> </a:t>
            </a:r>
            <a:r>
              <a:rPr lang="en-US" dirty="0" err="1" smtClean="0"/>
              <a:t>besar</a:t>
            </a:r>
            <a:r>
              <a:rPr lang="en-US" dirty="0" smtClean="0"/>
              <a:t> </a:t>
            </a:r>
            <a:r>
              <a:rPr lang="en-US" dirty="0" err="1" smtClean="0"/>
              <a:t>dalam</a:t>
            </a:r>
            <a:r>
              <a:rPr lang="en-US" dirty="0" smtClean="0"/>
              <a:t> </a:t>
            </a:r>
            <a:r>
              <a:rPr lang="en-US" dirty="0" err="1" smtClean="0"/>
              <a:t>keseimbangan</a:t>
            </a:r>
            <a:r>
              <a:rPr lang="en-US" dirty="0" smtClean="0"/>
              <a:t> </a:t>
            </a:r>
            <a:r>
              <a:rPr lang="en-US" dirty="0" err="1" smtClean="0"/>
              <a:t>asam-basa</a:t>
            </a:r>
            <a:r>
              <a:rPr lang="en-US" dirty="0" smtClean="0"/>
              <a:t>.</a:t>
            </a:r>
          </a:p>
          <a:p>
            <a:pPr algn="just"/>
            <a:r>
              <a:rPr lang="en-US" dirty="0" err="1" smtClean="0"/>
              <a:t>Paru</a:t>
            </a:r>
            <a:r>
              <a:rPr lang="en-US" dirty="0" smtClean="0"/>
              <a:t> </a:t>
            </a:r>
            <a:r>
              <a:rPr lang="en-US" dirty="0" err="1" smtClean="0"/>
              <a:t>berperan</a:t>
            </a:r>
            <a:r>
              <a:rPr lang="en-US" dirty="0" smtClean="0"/>
              <a:t> </a:t>
            </a:r>
            <a:r>
              <a:rPr lang="en-US" dirty="0" err="1" smtClean="0"/>
              <a:t>penting</a:t>
            </a:r>
            <a:r>
              <a:rPr lang="en-US" dirty="0" smtClean="0"/>
              <a:t> </a:t>
            </a:r>
            <a:r>
              <a:rPr lang="en-US" dirty="0" err="1" smtClean="0"/>
              <a:t>dalam</a:t>
            </a:r>
            <a:r>
              <a:rPr lang="en-US" dirty="0" smtClean="0"/>
              <a:t> </a:t>
            </a:r>
            <a:r>
              <a:rPr lang="en-US" dirty="0" err="1" smtClean="0"/>
              <a:t>memelihara</a:t>
            </a:r>
            <a:r>
              <a:rPr lang="en-US" dirty="0" smtClean="0"/>
              <a:t> </a:t>
            </a:r>
            <a:r>
              <a:rPr lang="en-US" dirty="0" err="1" smtClean="0"/>
              <a:t>homeostatis</a:t>
            </a:r>
            <a:r>
              <a:rPr lang="en-US" dirty="0" smtClean="0"/>
              <a:t>. </a:t>
            </a:r>
            <a:r>
              <a:rPr lang="en-US" dirty="0" err="1" smtClean="0"/>
              <a:t>Paru</a:t>
            </a:r>
            <a:r>
              <a:rPr lang="en-US" dirty="0" smtClean="0"/>
              <a:t> </a:t>
            </a:r>
            <a:r>
              <a:rPr lang="en-US" dirty="0" err="1" smtClean="0"/>
              <a:t>mengatur</a:t>
            </a:r>
            <a:r>
              <a:rPr lang="en-US" dirty="0" smtClean="0"/>
              <a:t> (H+) </a:t>
            </a:r>
            <a:r>
              <a:rPr lang="en-US" dirty="0" err="1" smtClean="0"/>
              <a:t>dengan</a:t>
            </a:r>
            <a:r>
              <a:rPr lang="en-US" dirty="0" smtClean="0"/>
              <a:t> </a:t>
            </a:r>
            <a:r>
              <a:rPr lang="en-US" dirty="0" err="1" smtClean="0"/>
              <a:t>mengendalikan</a:t>
            </a:r>
            <a:r>
              <a:rPr lang="en-US" dirty="0" smtClean="0"/>
              <a:t> </a:t>
            </a:r>
            <a:r>
              <a:rPr lang="en-US" dirty="0" err="1" smtClean="0"/>
              <a:t>kadar</a:t>
            </a:r>
            <a:r>
              <a:rPr lang="en-US" dirty="0" smtClean="0"/>
              <a:t> CO2 </a:t>
            </a:r>
            <a:r>
              <a:rPr lang="en-US" dirty="0" err="1" smtClean="0"/>
              <a:t>dalam</a:t>
            </a:r>
            <a:r>
              <a:rPr lang="en-US" dirty="0" smtClean="0"/>
              <a:t> ECF.</a:t>
            </a:r>
          </a:p>
          <a:p>
            <a:pPr algn="just"/>
            <a:r>
              <a:rPr lang="en-US" dirty="0" err="1" smtClean="0"/>
              <a:t>Ginjal</a:t>
            </a:r>
            <a:r>
              <a:rPr lang="en-US" dirty="0" smtClean="0"/>
              <a:t> </a:t>
            </a:r>
            <a:r>
              <a:rPr lang="en-US" dirty="0" err="1" smtClean="0"/>
              <a:t>berperan</a:t>
            </a:r>
            <a:r>
              <a:rPr lang="en-US" dirty="0" smtClean="0"/>
              <a:t> </a:t>
            </a:r>
            <a:r>
              <a:rPr lang="en-US" dirty="0" err="1" smtClean="0"/>
              <a:t>dalam</a:t>
            </a:r>
            <a:r>
              <a:rPr lang="en-US" dirty="0" smtClean="0"/>
              <a:t> </a:t>
            </a:r>
            <a:r>
              <a:rPr lang="en-US" dirty="0" err="1" smtClean="0"/>
              <a:t>homeostatis</a:t>
            </a:r>
            <a:r>
              <a:rPr lang="en-US" dirty="0" smtClean="0"/>
              <a:t> </a:t>
            </a:r>
            <a:r>
              <a:rPr lang="en-US" dirty="0" err="1" smtClean="0"/>
              <a:t>asam-basa</a:t>
            </a:r>
            <a:r>
              <a:rPr lang="en-US" dirty="0" smtClean="0"/>
              <a:t> </a:t>
            </a:r>
            <a:r>
              <a:rPr lang="en-US" dirty="0" err="1" smtClean="0"/>
              <a:t>dengan</a:t>
            </a:r>
            <a:r>
              <a:rPr lang="en-US" dirty="0" smtClean="0"/>
              <a:t> </a:t>
            </a:r>
            <a:r>
              <a:rPr lang="en-US" dirty="0" err="1" smtClean="0"/>
              <a:t>mengekskresi</a:t>
            </a:r>
            <a:r>
              <a:rPr lang="en-US" dirty="0" smtClean="0"/>
              <a:t> </a:t>
            </a:r>
            <a:r>
              <a:rPr lang="en-US" dirty="0" err="1" smtClean="0"/>
              <a:t>kelebihan</a:t>
            </a:r>
            <a:r>
              <a:rPr lang="en-US" dirty="0" smtClean="0"/>
              <a:t> h+ </a:t>
            </a:r>
            <a:r>
              <a:rPr lang="en-US" dirty="0" err="1" smtClean="0"/>
              <a:t>dan</a:t>
            </a:r>
            <a:r>
              <a:rPr lang="en-US" dirty="0" smtClean="0"/>
              <a:t> </a:t>
            </a:r>
            <a:r>
              <a:rPr lang="en-US" dirty="0" err="1" smtClean="0"/>
              <a:t>mampu</a:t>
            </a:r>
            <a:r>
              <a:rPr lang="en-US" dirty="0" smtClean="0"/>
              <a:t> </a:t>
            </a:r>
            <a:r>
              <a:rPr lang="en-US" dirty="0" err="1" smtClean="0"/>
              <a:t>mengkompensasi</a:t>
            </a:r>
            <a:r>
              <a:rPr lang="en-US" dirty="0" smtClean="0"/>
              <a:t> </a:t>
            </a:r>
            <a:r>
              <a:rPr lang="en-US" dirty="0" err="1" smtClean="0"/>
              <a:t>asidosis</a:t>
            </a:r>
            <a:r>
              <a:rPr lang="en-US" dirty="0" smtClean="0"/>
              <a:t> </a:t>
            </a:r>
            <a:r>
              <a:rPr lang="en-US" dirty="0" err="1" smtClean="0"/>
              <a:t>dan</a:t>
            </a:r>
            <a:r>
              <a:rPr lang="en-US" dirty="0" smtClean="0"/>
              <a:t> alkalosis </a:t>
            </a:r>
            <a:r>
              <a:rPr lang="en-US" dirty="0" err="1" smtClean="0"/>
              <a:t>respiratorik</a:t>
            </a:r>
            <a:r>
              <a:rPr lang="en-US" dirty="0" smtClean="0"/>
              <a:t> </a:t>
            </a:r>
            <a:r>
              <a:rPr lang="en-US" dirty="0" err="1" smtClean="0"/>
              <a:t>dengan</a:t>
            </a:r>
            <a:r>
              <a:rPr lang="en-US" dirty="0" smtClean="0"/>
              <a:t> </a:t>
            </a:r>
            <a:r>
              <a:rPr lang="en-US" dirty="0" err="1" smtClean="0"/>
              <a:t>meningkatkan</a:t>
            </a:r>
            <a:r>
              <a:rPr lang="en-US" dirty="0" smtClean="0"/>
              <a:t> </a:t>
            </a:r>
            <a:r>
              <a:rPr lang="en-US" dirty="0" err="1" smtClean="0"/>
              <a:t>atau</a:t>
            </a:r>
            <a:r>
              <a:rPr lang="en-US" dirty="0" smtClean="0"/>
              <a:t> </a:t>
            </a:r>
            <a:r>
              <a:rPr lang="en-US" dirty="0" err="1" smtClean="0"/>
              <a:t>menurunkan</a:t>
            </a:r>
            <a:r>
              <a:rPr lang="en-US" dirty="0" smtClean="0"/>
              <a:t>  </a:t>
            </a:r>
            <a:r>
              <a:rPr lang="en-US" dirty="0" err="1" smtClean="0"/>
              <a:t>reabsorpsi</a:t>
            </a:r>
            <a:r>
              <a:rPr lang="en-US" dirty="0" smtClean="0"/>
              <a:t> </a:t>
            </a:r>
            <a:r>
              <a:rPr lang="en-US" dirty="0" err="1" smtClean="0"/>
              <a:t>bikarbonat</a:t>
            </a:r>
            <a:r>
              <a:rPr lang="en-US" dirty="0" smtClean="0"/>
              <a:t>.</a:t>
            </a:r>
            <a:endParaRPr lang="en-US" dirty="0"/>
          </a:p>
        </p:txBody>
      </p:sp>
    </p:spTree>
    <p:extLst>
      <p:ext uri="{BB962C8B-B14F-4D97-AF65-F5344CB8AC3E}">
        <p14:creationId xmlns="" xmlns:p14="http://schemas.microsoft.com/office/powerpoint/2010/main" val="213861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latin typeface="Berlin Sans FB" pitchFamily="34" charset="0"/>
              </a:rPr>
              <a:t>Penilaian</a:t>
            </a:r>
            <a:r>
              <a:rPr lang="en-US" sz="3200" dirty="0" smtClean="0">
                <a:latin typeface="Berlin Sans FB" pitchFamily="34" charset="0"/>
              </a:rPr>
              <a:t> Status </a:t>
            </a:r>
            <a:r>
              <a:rPr lang="en-US" sz="3200" dirty="0" err="1" smtClean="0">
                <a:latin typeface="Berlin Sans FB" pitchFamily="34" charset="0"/>
              </a:rPr>
              <a:t>Cairan</a:t>
            </a:r>
            <a:r>
              <a:rPr lang="en-US" sz="3200" dirty="0" smtClean="0">
                <a:latin typeface="Berlin Sans FB" pitchFamily="34" charset="0"/>
              </a:rPr>
              <a:t> &amp; </a:t>
            </a:r>
            <a:r>
              <a:rPr lang="en-US" sz="3200" dirty="0" err="1" smtClean="0">
                <a:latin typeface="Berlin Sans FB" pitchFamily="34" charset="0"/>
              </a:rPr>
              <a:t>Elektrolit</a:t>
            </a:r>
            <a:endParaRPr lang="en-US" sz="3200" dirty="0">
              <a:latin typeface="Berlin Sans FB" pitchFamily="34" charset="0"/>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buNone/>
            </a:pPr>
            <a:r>
              <a:rPr lang="en-US" dirty="0" smtClean="0"/>
              <a:t>Anamnesis : </a:t>
            </a:r>
            <a:r>
              <a:rPr lang="en-US" dirty="0" err="1" smtClean="0"/>
              <a:t>Petunjuk</a:t>
            </a:r>
            <a:r>
              <a:rPr lang="en-US" dirty="0" smtClean="0"/>
              <a:t> </a:t>
            </a:r>
            <a:r>
              <a:rPr lang="en-US" dirty="0" err="1" smtClean="0"/>
              <a:t>untuk</a:t>
            </a:r>
            <a:r>
              <a:rPr lang="en-US" dirty="0" smtClean="0"/>
              <a:t> </a:t>
            </a:r>
            <a:r>
              <a:rPr lang="en-US" dirty="0" err="1" smtClean="0"/>
              <a:t>mengetahui</a:t>
            </a:r>
            <a:r>
              <a:rPr lang="en-US" dirty="0" smtClean="0"/>
              <a:t> </a:t>
            </a:r>
            <a:r>
              <a:rPr lang="en-US" dirty="0" err="1" smtClean="0"/>
              <a:t>ketidakseimbangan</a:t>
            </a:r>
            <a:endParaRPr lang="en-US" dirty="0" smtClean="0"/>
          </a:p>
          <a:p>
            <a:pPr marL="0" indent="0">
              <a:buNone/>
            </a:pPr>
            <a:endParaRPr lang="en-US" dirty="0" smtClean="0"/>
          </a:p>
          <a:p>
            <a:pPr algn="just"/>
            <a:r>
              <a:rPr lang="en-US" dirty="0" smtClean="0"/>
              <a:t>Cara yang </a:t>
            </a:r>
            <a:r>
              <a:rPr lang="en-US" dirty="0" err="1" smtClean="0"/>
              <a:t>baik</a:t>
            </a:r>
            <a:r>
              <a:rPr lang="en-US" dirty="0" smtClean="0"/>
              <a:t> </a:t>
            </a:r>
            <a:r>
              <a:rPr lang="en-US" dirty="0" err="1" smtClean="0"/>
              <a:t>untuk</a:t>
            </a:r>
            <a:r>
              <a:rPr lang="en-US" dirty="0" smtClean="0"/>
              <a:t> </a:t>
            </a:r>
            <a:r>
              <a:rPr lang="en-US" dirty="0" err="1" smtClean="0"/>
              <a:t>menilai</a:t>
            </a:r>
            <a:r>
              <a:rPr lang="en-US" dirty="0" smtClean="0"/>
              <a:t> status </a:t>
            </a:r>
            <a:r>
              <a:rPr lang="en-US" dirty="0" err="1" smtClean="0"/>
              <a:t>cairan</a:t>
            </a:r>
            <a:r>
              <a:rPr lang="en-US" dirty="0" smtClean="0"/>
              <a:t> </a:t>
            </a:r>
            <a:r>
              <a:rPr lang="en-US" dirty="0" err="1" smtClean="0"/>
              <a:t>dan</a:t>
            </a:r>
            <a:r>
              <a:rPr lang="en-US" dirty="0" smtClean="0"/>
              <a:t> </a:t>
            </a:r>
            <a:r>
              <a:rPr lang="en-US" dirty="0" err="1" smtClean="0"/>
              <a:t>elektrolit</a:t>
            </a:r>
            <a:r>
              <a:rPr lang="en-US" dirty="0" smtClean="0"/>
              <a:t> </a:t>
            </a:r>
            <a:r>
              <a:rPr lang="en-US" dirty="0" err="1" smtClean="0"/>
              <a:t>berdasarkan</a:t>
            </a:r>
            <a:r>
              <a:rPr lang="en-US" dirty="0" smtClean="0"/>
              <a:t> </a:t>
            </a:r>
            <a:r>
              <a:rPr lang="en-US" dirty="0" err="1" smtClean="0"/>
              <a:t>hubungan</a:t>
            </a:r>
            <a:r>
              <a:rPr lang="en-US" dirty="0" smtClean="0"/>
              <a:t> </a:t>
            </a:r>
            <a:r>
              <a:rPr lang="en-US" dirty="0" err="1" smtClean="0"/>
              <a:t>dan</a:t>
            </a:r>
            <a:r>
              <a:rPr lang="en-US" dirty="0" smtClean="0"/>
              <a:t> </a:t>
            </a:r>
            <a:r>
              <a:rPr lang="en-US" dirty="0" err="1" smtClean="0"/>
              <a:t>analisa</a:t>
            </a:r>
            <a:r>
              <a:rPr lang="en-US" dirty="0" smtClean="0"/>
              <a:t> </a:t>
            </a:r>
            <a:r>
              <a:rPr lang="en-US" dirty="0" err="1" smtClean="0"/>
              <a:t>dari</a:t>
            </a:r>
            <a:r>
              <a:rPr lang="en-US" dirty="0" smtClean="0"/>
              <a:t> anamnesis, </a:t>
            </a:r>
            <a:r>
              <a:rPr lang="en-US" dirty="0" err="1" smtClean="0"/>
              <a:t>penilaian</a:t>
            </a:r>
            <a:r>
              <a:rPr lang="en-US" dirty="0" smtClean="0"/>
              <a:t> data </a:t>
            </a:r>
            <a:r>
              <a:rPr lang="en-US" dirty="0" err="1" smtClean="0"/>
              <a:t>klinis</a:t>
            </a:r>
            <a:r>
              <a:rPr lang="en-US" dirty="0" smtClean="0"/>
              <a:t> </a:t>
            </a:r>
            <a:r>
              <a:rPr lang="en-US" dirty="0" err="1" smtClean="0"/>
              <a:t>dan</a:t>
            </a:r>
            <a:r>
              <a:rPr lang="en-US" dirty="0" smtClean="0"/>
              <a:t> </a:t>
            </a:r>
            <a:r>
              <a:rPr lang="en-US" dirty="0" err="1" smtClean="0"/>
              <a:t>tes</a:t>
            </a:r>
            <a:r>
              <a:rPr lang="en-US" dirty="0" smtClean="0"/>
              <a:t> </a:t>
            </a:r>
            <a:r>
              <a:rPr lang="en-US" dirty="0" err="1" smtClean="0"/>
              <a:t>laboratorium</a:t>
            </a:r>
            <a:r>
              <a:rPr lang="en-US" dirty="0" smtClean="0"/>
              <a:t>.</a:t>
            </a:r>
          </a:p>
          <a:p>
            <a:pPr algn="just"/>
            <a:r>
              <a:rPr lang="en-US" dirty="0" err="1" smtClean="0"/>
              <a:t>Pada</a:t>
            </a:r>
            <a:r>
              <a:rPr lang="en-US" dirty="0" smtClean="0"/>
              <a:t> </a:t>
            </a:r>
            <a:r>
              <a:rPr lang="en-US" dirty="0" err="1" smtClean="0"/>
              <a:t>pasien</a:t>
            </a:r>
            <a:r>
              <a:rPr lang="en-US" dirty="0" smtClean="0"/>
              <a:t> </a:t>
            </a:r>
            <a:r>
              <a:rPr lang="en-US" dirty="0" err="1" smtClean="0"/>
              <a:t>gagal</a:t>
            </a:r>
            <a:r>
              <a:rPr lang="en-US" dirty="0" smtClean="0"/>
              <a:t> </a:t>
            </a:r>
            <a:r>
              <a:rPr lang="en-US" dirty="0" err="1" smtClean="0"/>
              <a:t>ginjal</a:t>
            </a:r>
            <a:r>
              <a:rPr lang="en-US" dirty="0" smtClean="0"/>
              <a:t> </a:t>
            </a:r>
            <a:r>
              <a:rPr lang="en-US" dirty="0" err="1" smtClean="0"/>
              <a:t>tahap</a:t>
            </a:r>
            <a:r>
              <a:rPr lang="en-US" dirty="0" smtClean="0"/>
              <a:t> </a:t>
            </a:r>
            <a:r>
              <a:rPr lang="en-US" dirty="0" err="1" smtClean="0"/>
              <a:t>akhir</a:t>
            </a:r>
            <a:r>
              <a:rPr lang="en-US" dirty="0" smtClean="0"/>
              <a:t>, </a:t>
            </a:r>
            <a:r>
              <a:rPr lang="en-US" dirty="0" err="1" smtClean="0"/>
              <a:t>dapat</a:t>
            </a:r>
            <a:r>
              <a:rPr lang="en-US" dirty="0" smtClean="0"/>
              <a:t> </a:t>
            </a:r>
            <a:r>
              <a:rPr lang="en-US" dirty="0" err="1" smtClean="0"/>
              <a:t>mengantisipasi</a:t>
            </a:r>
            <a:r>
              <a:rPr lang="en-US" dirty="0" smtClean="0"/>
              <a:t> </a:t>
            </a:r>
            <a:r>
              <a:rPr lang="en-US" dirty="0" err="1" smtClean="0"/>
              <a:t>keadaan</a:t>
            </a:r>
            <a:r>
              <a:rPr lang="en-US" dirty="0" smtClean="0"/>
              <a:t> volume </a:t>
            </a:r>
            <a:r>
              <a:rPr lang="en-US" dirty="0" err="1" smtClean="0"/>
              <a:t>cairan</a:t>
            </a:r>
            <a:r>
              <a:rPr lang="en-US" dirty="0" smtClean="0"/>
              <a:t> yang </a:t>
            </a:r>
            <a:r>
              <a:rPr lang="en-US" dirty="0" err="1" smtClean="0"/>
              <a:t>meningkat</a:t>
            </a:r>
            <a:r>
              <a:rPr lang="en-US" dirty="0" smtClean="0"/>
              <a:t>, </a:t>
            </a:r>
            <a:r>
              <a:rPr lang="en-US" dirty="0" err="1" smtClean="0"/>
              <a:t>asidosis</a:t>
            </a:r>
            <a:r>
              <a:rPr lang="en-US" dirty="0" smtClean="0"/>
              <a:t> </a:t>
            </a:r>
            <a:r>
              <a:rPr lang="en-US" dirty="0" err="1" smtClean="0"/>
              <a:t>metabolik</a:t>
            </a:r>
            <a:r>
              <a:rPr lang="en-US" dirty="0" smtClean="0"/>
              <a:t>, </a:t>
            </a:r>
            <a:r>
              <a:rPr lang="en-US" dirty="0" err="1" smtClean="0"/>
              <a:t>hiperkalemia</a:t>
            </a:r>
            <a:r>
              <a:rPr lang="en-US" dirty="0" smtClean="0"/>
              <a:t> </a:t>
            </a:r>
            <a:r>
              <a:rPr lang="en-US" dirty="0" err="1" smtClean="0"/>
              <a:t>dan</a:t>
            </a:r>
            <a:r>
              <a:rPr lang="en-US" dirty="0" smtClean="0"/>
              <a:t> </a:t>
            </a:r>
            <a:r>
              <a:rPr lang="en-US" dirty="0" err="1" smtClean="0"/>
              <a:t>gangguan</a:t>
            </a:r>
            <a:r>
              <a:rPr lang="en-US" dirty="0" smtClean="0"/>
              <a:t> </a:t>
            </a:r>
            <a:r>
              <a:rPr lang="en-US" dirty="0" err="1" smtClean="0"/>
              <a:t>kalsium</a:t>
            </a:r>
            <a:r>
              <a:rPr lang="en-US" dirty="0" smtClean="0"/>
              <a:t> </a:t>
            </a:r>
            <a:r>
              <a:rPr lang="en-US" dirty="0" err="1" smtClean="0"/>
              <a:t>karena</a:t>
            </a:r>
            <a:r>
              <a:rPr lang="en-US" dirty="0" smtClean="0"/>
              <a:t> </a:t>
            </a:r>
            <a:r>
              <a:rPr lang="en-US" dirty="0" err="1" smtClean="0"/>
              <a:t>ketidakmampuan</a:t>
            </a:r>
            <a:r>
              <a:rPr lang="en-US" dirty="0" smtClean="0"/>
              <a:t> </a:t>
            </a:r>
            <a:r>
              <a:rPr lang="en-US" dirty="0" err="1" smtClean="0"/>
              <a:t>ginjal</a:t>
            </a:r>
            <a:r>
              <a:rPr lang="en-US" dirty="0" smtClean="0"/>
              <a:t> </a:t>
            </a:r>
            <a:r>
              <a:rPr lang="en-US" dirty="0" err="1" smtClean="0"/>
              <a:t>untuk</a:t>
            </a:r>
            <a:r>
              <a:rPr lang="en-US" dirty="0" smtClean="0"/>
              <a:t> </a:t>
            </a:r>
            <a:r>
              <a:rPr lang="en-US" dirty="0" err="1" smtClean="0"/>
              <a:t>mengekskresi</a:t>
            </a:r>
            <a:r>
              <a:rPr lang="en-US" dirty="0" smtClean="0"/>
              <a:t> </a:t>
            </a:r>
            <a:r>
              <a:rPr lang="en-US" dirty="0" err="1" smtClean="0"/>
              <a:t>metabolit-metabolit</a:t>
            </a:r>
            <a:r>
              <a:rPr lang="en-US" dirty="0" smtClean="0"/>
              <a:t> </a:t>
            </a:r>
            <a:r>
              <a:rPr lang="en-US" dirty="0" err="1" smtClean="0"/>
              <a:t>asam</a:t>
            </a:r>
            <a:r>
              <a:rPr lang="en-US" dirty="0" smtClean="0"/>
              <a:t>, </a:t>
            </a:r>
            <a:r>
              <a:rPr lang="en-US" dirty="0" err="1" smtClean="0"/>
              <a:t>kalium</a:t>
            </a:r>
            <a:r>
              <a:rPr lang="en-US" dirty="0" smtClean="0"/>
              <a:t> </a:t>
            </a:r>
            <a:r>
              <a:rPr lang="en-US" dirty="0" err="1" smtClean="0"/>
              <a:t>dan</a:t>
            </a:r>
            <a:r>
              <a:rPr lang="en-US" dirty="0" smtClean="0"/>
              <a:t> </a:t>
            </a:r>
            <a:r>
              <a:rPr lang="en-US" dirty="0" err="1" smtClean="0"/>
              <a:t>cairan</a:t>
            </a:r>
            <a:r>
              <a:rPr lang="en-US" dirty="0" smtClean="0"/>
              <a:t> </a:t>
            </a:r>
            <a:r>
              <a:rPr lang="en-US" dirty="0" err="1" smtClean="0"/>
              <a:t>dalam</a:t>
            </a:r>
            <a:r>
              <a:rPr lang="en-US" dirty="0" smtClean="0"/>
              <a:t> </a:t>
            </a:r>
            <a:r>
              <a:rPr lang="en-US" dirty="0" err="1" smtClean="0"/>
              <a:t>jumlah</a:t>
            </a:r>
            <a:r>
              <a:rPr lang="en-US" dirty="0" smtClean="0"/>
              <a:t> yang </a:t>
            </a:r>
            <a:r>
              <a:rPr lang="en-US" dirty="0" err="1" smtClean="0"/>
              <a:t>cukup</a:t>
            </a:r>
            <a:r>
              <a:rPr lang="en-US" dirty="0" smtClean="0"/>
              <a:t>. </a:t>
            </a:r>
            <a:r>
              <a:rPr lang="en-US" dirty="0" err="1" smtClean="0"/>
              <a:t>Gangguan</a:t>
            </a:r>
            <a:r>
              <a:rPr lang="en-US" dirty="0" smtClean="0"/>
              <a:t> </a:t>
            </a:r>
            <a:r>
              <a:rPr lang="en-US" dirty="0" err="1" smtClean="0"/>
              <a:t>kalsium</a:t>
            </a:r>
            <a:r>
              <a:rPr lang="en-US" dirty="0" smtClean="0"/>
              <a:t> </a:t>
            </a:r>
            <a:r>
              <a:rPr lang="en-US" dirty="0" err="1" smtClean="0"/>
              <a:t>disebabkan</a:t>
            </a:r>
            <a:r>
              <a:rPr lang="en-US" dirty="0" smtClean="0"/>
              <a:t> </a:t>
            </a:r>
            <a:r>
              <a:rPr lang="en-US" dirty="0" err="1" smtClean="0"/>
              <a:t>oleh</a:t>
            </a:r>
            <a:r>
              <a:rPr lang="en-US" dirty="0" smtClean="0"/>
              <a:t> </a:t>
            </a:r>
            <a:r>
              <a:rPr lang="en-US" dirty="0" err="1" smtClean="0"/>
              <a:t>retensi</a:t>
            </a:r>
            <a:r>
              <a:rPr lang="en-US" dirty="0" smtClean="0"/>
              <a:t> </a:t>
            </a:r>
            <a:r>
              <a:rPr lang="en-US" dirty="0" err="1" smtClean="0"/>
              <a:t>folat</a:t>
            </a:r>
            <a:r>
              <a:rPr lang="en-US" dirty="0" smtClean="0"/>
              <a:t> </a:t>
            </a:r>
            <a:r>
              <a:rPr lang="en-US" dirty="0" err="1" smtClean="0"/>
              <a:t>dan</a:t>
            </a:r>
            <a:r>
              <a:rPr lang="en-US" dirty="0" smtClean="0"/>
              <a:t> </a:t>
            </a:r>
            <a:r>
              <a:rPr lang="en-US" dirty="0" err="1" smtClean="0"/>
              <a:t>hiperparatiroidisme</a:t>
            </a:r>
            <a:r>
              <a:rPr lang="en-US" dirty="0" smtClean="0"/>
              <a:t> </a:t>
            </a:r>
            <a:r>
              <a:rPr lang="en-US" dirty="0" err="1" smtClean="0"/>
              <a:t>sekunder</a:t>
            </a:r>
            <a:r>
              <a:rPr lang="en-US" dirty="0" smtClean="0"/>
              <a:t>. </a:t>
            </a:r>
            <a:endParaRPr lang="en-US" dirty="0"/>
          </a:p>
        </p:txBody>
      </p:sp>
    </p:spTree>
    <p:extLst>
      <p:ext uri="{BB962C8B-B14F-4D97-AF65-F5344CB8AC3E}">
        <p14:creationId xmlns="" xmlns:p14="http://schemas.microsoft.com/office/powerpoint/2010/main" val="2773279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49963"/>
          </a:xfrm>
        </p:spPr>
        <p:txBody>
          <a:bodyPr>
            <a:normAutofit/>
          </a:bodyPr>
          <a:lstStyle/>
          <a:p>
            <a:pPr algn="just"/>
            <a:r>
              <a:rPr lang="en-US" sz="2500" dirty="0" err="1" smtClean="0"/>
              <a:t>Saluran</a:t>
            </a:r>
            <a:r>
              <a:rPr lang="en-US" sz="2500" dirty="0" smtClean="0"/>
              <a:t> gastrointestinal (GI) </a:t>
            </a:r>
            <a:r>
              <a:rPr lang="en-US" sz="2500" dirty="0" err="1" smtClean="0"/>
              <a:t>adalah</a:t>
            </a:r>
            <a:r>
              <a:rPr lang="en-US" sz="2500" dirty="0" smtClean="0"/>
              <a:t> </a:t>
            </a:r>
            <a:r>
              <a:rPr lang="en-US" sz="2500" dirty="0" err="1" smtClean="0"/>
              <a:t>tempat</a:t>
            </a:r>
            <a:r>
              <a:rPr lang="en-US" sz="2500" dirty="0" smtClean="0"/>
              <a:t> </a:t>
            </a:r>
            <a:r>
              <a:rPr lang="en-US" sz="2500" dirty="0" err="1" smtClean="0"/>
              <a:t>tersering</a:t>
            </a:r>
            <a:r>
              <a:rPr lang="en-US" sz="2500" dirty="0" smtClean="0"/>
              <a:t> </a:t>
            </a:r>
            <a:r>
              <a:rPr lang="en-US" sz="2500" dirty="0" err="1" smtClean="0"/>
              <a:t>terjadinya</a:t>
            </a:r>
            <a:r>
              <a:rPr lang="en-US" sz="2500" dirty="0" smtClean="0"/>
              <a:t> </a:t>
            </a:r>
            <a:r>
              <a:rPr lang="en-US" sz="2500" dirty="0" err="1" smtClean="0"/>
              <a:t>kehilangan</a:t>
            </a:r>
            <a:r>
              <a:rPr lang="en-US" sz="2500" dirty="0" smtClean="0"/>
              <a:t> </a:t>
            </a:r>
            <a:r>
              <a:rPr lang="en-US" sz="2500" dirty="0" err="1" smtClean="0"/>
              <a:t>cairan</a:t>
            </a:r>
            <a:r>
              <a:rPr lang="en-US" sz="2500" dirty="0" smtClean="0"/>
              <a:t>.</a:t>
            </a:r>
          </a:p>
          <a:p>
            <a:pPr algn="just"/>
            <a:r>
              <a:rPr lang="en-US" sz="2500" dirty="0" err="1" smtClean="0"/>
              <a:t>Dalam</a:t>
            </a:r>
            <a:r>
              <a:rPr lang="en-US" sz="2500" dirty="0" smtClean="0"/>
              <a:t> </a:t>
            </a:r>
            <a:r>
              <a:rPr lang="en-US" sz="2500" dirty="0" err="1" smtClean="0"/>
              <a:t>keadaan</a:t>
            </a:r>
            <a:r>
              <a:rPr lang="en-US" sz="2500" dirty="0" smtClean="0"/>
              <a:t> normal, </a:t>
            </a:r>
            <a:r>
              <a:rPr lang="en-US" sz="2500" dirty="0" err="1" smtClean="0"/>
              <a:t>kira-kira</a:t>
            </a:r>
            <a:r>
              <a:rPr lang="en-US" sz="2500" dirty="0" smtClean="0"/>
              <a:t> 8 liter </a:t>
            </a:r>
            <a:r>
              <a:rPr lang="en-US" sz="2500" dirty="0" err="1" smtClean="0"/>
              <a:t>sekresi</a:t>
            </a:r>
            <a:r>
              <a:rPr lang="en-US" sz="2500" dirty="0" smtClean="0"/>
              <a:t> GI </a:t>
            </a:r>
            <a:r>
              <a:rPr lang="en-US" sz="2500" dirty="0" err="1" smtClean="0"/>
              <a:t>diproduksi</a:t>
            </a:r>
            <a:r>
              <a:rPr lang="en-US" sz="2500" dirty="0" smtClean="0"/>
              <a:t> </a:t>
            </a:r>
            <a:r>
              <a:rPr lang="en-US" sz="2500" dirty="0" err="1" smtClean="0"/>
              <a:t>tiap</a:t>
            </a:r>
            <a:r>
              <a:rPr lang="en-US" sz="2500" dirty="0" smtClean="0"/>
              <a:t> </a:t>
            </a:r>
            <a:r>
              <a:rPr lang="en-US" sz="2500" dirty="0" err="1" smtClean="0"/>
              <a:t>hari</a:t>
            </a:r>
            <a:r>
              <a:rPr lang="en-US" sz="2500" dirty="0" smtClean="0"/>
              <a:t>, </a:t>
            </a:r>
            <a:r>
              <a:rPr lang="en-US" sz="2500" dirty="0" err="1" smtClean="0"/>
              <a:t>sebagian</a:t>
            </a:r>
            <a:r>
              <a:rPr lang="en-US" sz="2500" dirty="0" smtClean="0"/>
              <a:t> </a:t>
            </a:r>
            <a:r>
              <a:rPr lang="en-US" sz="2500" dirty="0" err="1" smtClean="0"/>
              <a:t>besar</a:t>
            </a:r>
            <a:r>
              <a:rPr lang="en-US" sz="2500" dirty="0" smtClean="0"/>
              <a:t> </a:t>
            </a:r>
            <a:r>
              <a:rPr lang="en-US" sz="2500" dirty="0" err="1" smtClean="0"/>
              <a:t>direabsorpsi</a:t>
            </a:r>
            <a:r>
              <a:rPr lang="en-US" sz="2500" dirty="0" smtClean="0"/>
              <a:t> </a:t>
            </a:r>
            <a:r>
              <a:rPr lang="en-US" sz="2500" dirty="0" err="1" smtClean="0"/>
              <a:t>kembali</a:t>
            </a:r>
            <a:r>
              <a:rPr lang="en-US" sz="2500" dirty="0" smtClean="0"/>
              <a:t> (</a:t>
            </a:r>
            <a:r>
              <a:rPr lang="en-US" sz="2500" dirty="0" err="1" smtClean="0"/>
              <a:t>sekitar</a:t>
            </a:r>
            <a:r>
              <a:rPr lang="en-US" sz="2500" dirty="0" smtClean="0"/>
              <a:t>  100 </a:t>
            </a:r>
            <a:r>
              <a:rPr lang="en-US" sz="2500" dirty="0" err="1" smtClean="0"/>
              <a:t>sampai</a:t>
            </a:r>
            <a:r>
              <a:rPr lang="en-US" sz="2500" dirty="0" smtClean="0"/>
              <a:t> 200 ml </a:t>
            </a:r>
            <a:r>
              <a:rPr lang="en-US" sz="2500" dirty="0" err="1" smtClean="0"/>
              <a:t>diekskresi</a:t>
            </a:r>
            <a:r>
              <a:rPr lang="en-US" sz="2500" dirty="0" smtClean="0"/>
              <a:t> </a:t>
            </a:r>
            <a:r>
              <a:rPr lang="en-US" sz="2500" dirty="0" err="1" smtClean="0"/>
              <a:t>dalam</a:t>
            </a:r>
            <a:r>
              <a:rPr lang="en-US" sz="2500" dirty="0" smtClean="0"/>
              <a:t> </a:t>
            </a:r>
            <a:r>
              <a:rPr lang="en-US" sz="2500" dirty="0" err="1" smtClean="0"/>
              <a:t>feses</a:t>
            </a:r>
            <a:r>
              <a:rPr lang="en-US" sz="2500" dirty="0" smtClean="0"/>
              <a:t>).</a:t>
            </a:r>
          </a:p>
          <a:p>
            <a:pPr algn="just"/>
            <a:r>
              <a:rPr lang="en-US" sz="2500" dirty="0" err="1" smtClean="0"/>
              <a:t>Kehilangan</a:t>
            </a:r>
            <a:r>
              <a:rPr lang="en-US" sz="2500" dirty="0" smtClean="0"/>
              <a:t> volume </a:t>
            </a:r>
            <a:r>
              <a:rPr lang="en-US" sz="2500" dirty="0" err="1" smtClean="0"/>
              <a:t>cairan</a:t>
            </a:r>
            <a:r>
              <a:rPr lang="en-US" sz="2500" dirty="0" smtClean="0"/>
              <a:t> paling </a:t>
            </a:r>
            <a:r>
              <a:rPr lang="en-US" sz="2500" dirty="0" err="1" smtClean="0"/>
              <a:t>sering</a:t>
            </a:r>
            <a:r>
              <a:rPr lang="en-US" sz="2500" dirty="0" smtClean="0"/>
              <a:t> </a:t>
            </a:r>
            <a:r>
              <a:rPr lang="en-US" sz="2500" dirty="0" err="1" smtClean="0"/>
              <a:t>terjadi</a:t>
            </a:r>
            <a:r>
              <a:rPr lang="en-US" sz="2500" dirty="0" smtClean="0"/>
              <a:t> </a:t>
            </a:r>
            <a:r>
              <a:rPr lang="en-US" sz="2500" dirty="0" err="1" smtClean="0"/>
              <a:t>akibat</a:t>
            </a:r>
            <a:r>
              <a:rPr lang="en-US" sz="2500" dirty="0" smtClean="0"/>
              <a:t> </a:t>
            </a:r>
            <a:r>
              <a:rPr lang="en-US" sz="2500" dirty="0" err="1" smtClean="0"/>
              <a:t>muntah</a:t>
            </a:r>
            <a:r>
              <a:rPr lang="en-US" sz="2500" dirty="0" smtClean="0"/>
              <a:t>, </a:t>
            </a:r>
            <a:r>
              <a:rPr lang="en-US" sz="2500" dirty="0" err="1" smtClean="0"/>
              <a:t>penyedotan</a:t>
            </a:r>
            <a:r>
              <a:rPr lang="en-US" sz="2500" dirty="0" smtClean="0"/>
              <a:t> </a:t>
            </a:r>
            <a:r>
              <a:rPr lang="en-US" sz="2500" dirty="0" err="1" smtClean="0"/>
              <a:t>lambung</a:t>
            </a:r>
            <a:r>
              <a:rPr lang="en-US" sz="2500" dirty="0" smtClean="0"/>
              <a:t>, </a:t>
            </a:r>
            <a:r>
              <a:rPr lang="en-US" sz="2500" dirty="0" err="1" smtClean="0"/>
              <a:t>diare</a:t>
            </a:r>
            <a:r>
              <a:rPr lang="en-US" sz="2500" dirty="0" smtClean="0"/>
              <a:t> </a:t>
            </a:r>
            <a:r>
              <a:rPr lang="en-US" sz="2500" dirty="0" err="1" smtClean="0"/>
              <a:t>atau</a:t>
            </a:r>
            <a:r>
              <a:rPr lang="en-US" sz="2500" dirty="0" smtClean="0"/>
              <a:t> </a:t>
            </a:r>
            <a:r>
              <a:rPr lang="en-US" sz="2500" dirty="0" err="1" smtClean="0"/>
              <a:t>drainase</a:t>
            </a:r>
            <a:r>
              <a:rPr lang="en-US" sz="2500" dirty="0" smtClean="0"/>
              <a:t> </a:t>
            </a:r>
            <a:r>
              <a:rPr lang="en-US" sz="2500" dirty="0" err="1" smtClean="0"/>
              <a:t>dari</a:t>
            </a:r>
            <a:r>
              <a:rPr lang="en-US" sz="2500" dirty="0" smtClean="0"/>
              <a:t> fistula </a:t>
            </a:r>
            <a:r>
              <a:rPr lang="en-US" sz="2500" dirty="0" err="1" smtClean="0"/>
              <a:t>atau</a:t>
            </a:r>
            <a:r>
              <a:rPr lang="en-US" sz="2500" dirty="0" smtClean="0"/>
              <a:t> </a:t>
            </a:r>
            <a:r>
              <a:rPr lang="en-US" sz="2500" dirty="0" err="1" smtClean="0"/>
              <a:t>ostomi</a:t>
            </a:r>
            <a:r>
              <a:rPr lang="en-US" sz="2500" dirty="0" smtClean="0"/>
              <a:t>.</a:t>
            </a:r>
          </a:p>
          <a:p>
            <a:pPr algn="just"/>
            <a:r>
              <a:rPr lang="en-US" sz="2500" dirty="0" err="1" smtClean="0"/>
              <a:t>Sekresi</a:t>
            </a:r>
            <a:r>
              <a:rPr lang="en-US" sz="2500" dirty="0" smtClean="0"/>
              <a:t> </a:t>
            </a:r>
            <a:r>
              <a:rPr lang="en-US" sz="2500" dirty="0" err="1" smtClean="0"/>
              <a:t>lambung</a:t>
            </a:r>
            <a:r>
              <a:rPr lang="en-US" sz="2500" dirty="0" smtClean="0"/>
              <a:t> </a:t>
            </a:r>
            <a:r>
              <a:rPr lang="en-US" sz="2500" dirty="0" err="1" smtClean="0"/>
              <a:t>sangat</a:t>
            </a:r>
            <a:r>
              <a:rPr lang="en-US" sz="2500" dirty="0" smtClean="0"/>
              <a:t> </a:t>
            </a:r>
            <a:r>
              <a:rPr lang="en-US" sz="2500" dirty="0" err="1" smtClean="0"/>
              <a:t>bersifat</a:t>
            </a:r>
            <a:r>
              <a:rPr lang="en-US" sz="2500" dirty="0" smtClean="0"/>
              <a:t> </a:t>
            </a:r>
            <a:r>
              <a:rPr lang="en-US" sz="2500" dirty="0" err="1" smtClean="0"/>
              <a:t>asam</a:t>
            </a:r>
            <a:r>
              <a:rPr lang="en-US" sz="2500" dirty="0" smtClean="0"/>
              <a:t> (pH = 1-3) </a:t>
            </a:r>
            <a:r>
              <a:rPr lang="en-US" sz="2500" dirty="0" err="1" smtClean="0"/>
              <a:t>dan</a:t>
            </a:r>
            <a:r>
              <a:rPr lang="en-US" sz="2500" dirty="0" smtClean="0"/>
              <a:t> </a:t>
            </a:r>
            <a:r>
              <a:rPr lang="en-US" sz="2500" dirty="0" err="1" smtClean="0"/>
              <a:t>mengandung</a:t>
            </a:r>
            <a:r>
              <a:rPr lang="en-US" sz="2500" dirty="0" smtClean="0"/>
              <a:t> </a:t>
            </a:r>
            <a:r>
              <a:rPr lang="en-US" sz="2500" dirty="0" err="1" smtClean="0"/>
              <a:t>cukup</a:t>
            </a:r>
            <a:r>
              <a:rPr lang="en-US" sz="2500" dirty="0" smtClean="0"/>
              <a:t> </a:t>
            </a:r>
            <a:r>
              <a:rPr lang="en-US" sz="2500" dirty="0" err="1" smtClean="0"/>
              <a:t>banyak</a:t>
            </a:r>
            <a:r>
              <a:rPr lang="en-US" sz="2500" dirty="0" smtClean="0"/>
              <a:t> </a:t>
            </a:r>
            <a:r>
              <a:rPr lang="en-US" sz="2500" dirty="0" err="1" smtClean="0"/>
              <a:t>natrium</a:t>
            </a:r>
            <a:r>
              <a:rPr lang="en-US" sz="2500" dirty="0" smtClean="0"/>
              <a:t> </a:t>
            </a:r>
            <a:r>
              <a:rPr lang="en-US" sz="2500" dirty="0" err="1" smtClean="0"/>
              <a:t>dan</a:t>
            </a:r>
            <a:r>
              <a:rPr lang="en-US" sz="2500" dirty="0" smtClean="0"/>
              <a:t> </a:t>
            </a:r>
            <a:r>
              <a:rPr lang="en-US" sz="2500" dirty="0" err="1" smtClean="0"/>
              <a:t>kalium</a:t>
            </a:r>
            <a:r>
              <a:rPr lang="en-US" sz="2500" dirty="0" smtClean="0"/>
              <a:t> </a:t>
            </a:r>
            <a:r>
              <a:rPr lang="en-US" sz="2500" dirty="0" err="1" smtClean="0"/>
              <a:t>klorida</a:t>
            </a:r>
            <a:r>
              <a:rPr lang="en-US" sz="2500" dirty="0" smtClean="0"/>
              <a:t>. </a:t>
            </a:r>
            <a:r>
              <a:rPr lang="en-US" sz="2500" dirty="0" err="1"/>
              <a:t>M</a:t>
            </a:r>
            <a:r>
              <a:rPr lang="en-US" sz="2500" dirty="0" err="1" smtClean="0"/>
              <a:t>untah</a:t>
            </a:r>
            <a:r>
              <a:rPr lang="en-US" sz="2500" dirty="0" smtClean="0"/>
              <a:t> </a:t>
            </a:r>
            <a:r>
              <a:rPr lang="en-US" sz="2500" dirty="0" err="1" smtClean="0"/>
              <a:t>dan</a:t>
            </a:r>
            <a:r>
              <a:rPr lang="en-US" sz="2500" dirty="0" smtClean="0"/>
              <a:t> </a:t>
            </a:r>
            <a:r>
              <a:rPr lang="en-US" sz="2500" dirty="0" err="1" smtClean="0"/>
              <a:t>penyedotan</a:t>
            </a:r>
            <a:r>
              <a:rPr lang="en-US" sz="2500" dirty="0" smtClean="0"/>
              <a:t> </a:t>
            </a:r>
            <a:r>
              <a:rPr lang="en-US" sz="2500" dirty="0" err="1" smtClean="0"/>
              <a:t>lambung</a:t>
            </a:r>
            <a:r>
              <a:rPr lang="en-US" sz="2500" dirty="0" smtClean="0"/>
              <a:t>  </a:t>
            </a:r>
            <a:r>
              <a:rPr lang="en-US" sz="2500" dirty="0" err="1" smtClean="0"/>
              <a:t>dalam</a:t>
            </a:r>
            <a:r>
              <a:rPr lang="en-US" sz="2500" dirty="0" smtClean="0"/>
              <a:t> </a:t>
            </a:r>
            <a:r>
              <a:rPr lang="en-US" sz="2500" dirty="0" err="1" smtClean="0"/>
              <a:t>jangka</a:t>
            </a:r>
            <a:r>
              <a:rPr lang="en-US" sz="2500" dirty="0" smtClean="0"/>
              <a:t> </a:t>
            </a:r>
            <a:r>
              <a:rPr lang="en-US" sz="2500" dirty="0" err="1" smtClean="0"/>
              <a:t>panjang</a:t>
            </a:r>
            <a:r>
              <a:rPr lang="en-US" sz="2500" dirty="0" smtClean="0"/>
              <a:t> </a:t>
            </a:r>
            <a:r>
              <a:rPr lang="en-US" sz="2500" dirty="0" err="1" smtClean="0"/>
              <a:t>sering</a:t>
            </a:r>
            <a:r>
              <a:rPr lang="en-US" sz="2500" dirty="0" smtClean="0"/>
              <a:t> </a:t>
            </a:r>
            <a:r>
              <a:rPr lang="en-US" sz="2500" dirty="0" err="1" smtClean="0"/>
              <a:t>menyebabkan</a:t>
            </a:r>
            <a:r>
              <a:rPr lang="en-US" sz="2500" dirty="0" smtClean="0"/>
              <a:t> </a:t>
            </a:r>
            <a:r>
              <a:rPr lang="en-US" sz="2500" dirty="0" err="1" smtClean="0"/>
              <a:t>kekurangan</a:t>
            </a:r>
            <a:r>
              <a:rPr lang="en-US" sz="2500" dirty="0" smtClean="0"/>
              <a:t> </a:t>
            </a:r>
            <a:r>
              <a:rPr lang="en-US" sz="2500" dirty="0" err="1" smtClean="0"/>
              <a:t>kalium</a:t>
            </a:r>
            <a:r>
              <a:rPr lang="en-US" sz="2500" dirty="0" smtClean="0"/>
              <a:t>, </a:t>
            </a:r>
            <a:r>
              <a:rPr lang="en-US" sz="2500" dirty="0" err="1" smtClean="0"/>
              <a:t>natrium</a:t>
            </a:r>
            <a:r>
              <a:rPr lang="en-US" sz="2500" dirty="0" smtClean="0"/>
              <a:t>  </a:t>
            </a:r>
            <a:r>
              <a:rPr lang="en-US" sz="2500" dirty="0" err="1" smtClean="0"/>
              <a:t>serta</a:t>
            </a:r>
            <a:r>
              <a:rPr lang="en-US" sz="2500" dirty="0" smtClean="0"/>
              <a:t> alkalosis </a:t>
            </a:r>
            <a:r>
              <a:rPr lang="en-US" sz="2500" dirty="0" err="1" smtClean="0"/>
              <a:t>metabolik</a:t>
            </a:r>
            <a:r>
              <a:rPr lang="en-US" sz="2500" dirty="0" smtClean="0"/>
              <a:t>. </a:t>
            </a:r>
          </a:p>
          <a:p>
            <a:pPr marL="0" indent="0" algn="just">
              <a:buNone/>
            </a:pPr>
            <a:endParaRPr lang="en-US" sz="2500" dirty="0"/>
          </a:p>
        </p:txBody>
      </p:sp>
    </p:spTree>
    <p:extLst>
      <p:ext uri="{BB962C8B-B14F-4D97-AF65-F5344CB8AC3E}">
        <p14:creationId xmlns="" xmlns:p14="http://schemas.microsoft.com/office/powerpoint/2010/main" val="40366984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516563"/>
          </a:xfrm>
        </p:spPr>
        <p:txBody>
          <a:bodyPr>
            <a:normAutofit/>
          </a:bodyPr>
          <a:lstStyle/>
          <a:p>
            <a:pPr algn="just"/>
            <a:r>
              <a:rPr lang="en-US" sz="2500" dirty="0" err="1" smtClean="0"/>
              <a:t>Sekresi</a:t>
            </a:r>
            <a:r>
              <a:rPr lang="en-US" sz="2500" dirty="0" smtClean="0"/>
              <a:t> </a:t>
            </a:r>
            <a:r>
              <a:rPr lang="en-US" sz="2500" dirty="0" err="1" smtClean="0"/>
              <a:t>empedu</a:t>
            </a:r>
            <a:r>
              <a:rPr lang="en-US" sz="2500" dirty="0" smtClean="0"/>
              <a:t>, </a:t>
            </a:r>
            <a:r>
              <a:rPr lang="en-US" sz="2500" dirty="0" err="1" smtClean="0"/>
              <a:t>usus</a:t>
            </a:r>
            <a:r>
              <a:rPr lang="en-US" sz="2500" dirty="0" smtClean="0"/>
              <a:t> </a:t>
            </a:r>
            <a:r>
              <a:rPr lang="en-US" sz="2500" dirty="0" err="1" smtClean="0"/>
              <a:t>halus</a:t>
            </a:r>
            <a:r>
              <a:rPr lang="en-US" sz="2500" dirty="0" smtClean="0"/>
              <a:t> </a:t>
            </a:r>
            <a:r>
              <a:rPr lang="en-US" sz="2500" dirty="0" err="1" smtClean="0"/>
              <a:t>dan</a:t>
            </a:r>
            <a:r>
              <a:rPr lang="en-US" sz="2500" dirty="0" smtClean="0"/>
              <a:t> </a:t>
            </a:r>
            <a:r>
              <a:rPr lang="en-US" sz="2500" dirty="0" err="1" smtClean="0"/>
              <a:t>pankreas</a:t>
            </a:r>
            <a:r>
              <a:rPr lang="en-US" sz="2500" dirty="0" smtClean="0"/>
              <a:t> </a:t>
            </a:r>
            <a:r>
              <a:rPr lang="en-US" sz="2500" dirty="0" err="1" smtClean="0"/>
              <a:t>cukup</a:t>
            </a:r>
            <a:r>
              <a:rPr lang="en-US" sz="2500" dirty="0" smtClean="0"/>
              <a:t> </a:t>
            </a:r>
            <a:r>
              <a:rPr lang="en-US" sz="2500" dirty="0" err="1" smtClean="0"/>
              <a:t>bersifat</a:t>
            </a:r>
            <a:r>
              <a:rPr lang="en-US" sz="2500" dirty="0" smtClean="0"/>
              <a:t> </a:t>
            </a:r>
            <a:r>
              <a:rPr lang="en-US" sz="2500" dirty="0" err="1" smtClean="0"/>
              <a:t>basa</a:t>
            </a:r>
            <a:r>
              <a:rPr lang="en-US" sz="2500" dirty="0" smtClean="0"/>
              <a:t>  (pH = 8) </a:t>
            </a:r>
            <a:r>
              <a:rPr lang="en-US" sz="2500" dirty="0" err="1" smtClean="0"/>
              <a:t>dan</a:t>
            </a:r>
            <a:r>
              <a:rPr lang="en-US" sz="2500" dirty="0" smtClean="0"/>
              <a:t> </a:t>
            </a:r>
            <a:r>
              <a:rPr lang="en-US" sz="2500" dirty="0" err="1" smtClean="0"/>
              <a:t>mempunyai</a:t>
            </a:r>
            <a:r>
              <a:rPr lang="en-US" sz="2500" dirty="0" smtClean="0"/>
              <a:t> </a:t>
            </a:r>
            <a:r>
              <a:rPr lang="en-US" sz="2500" dirty="0" err="1" smtClean="0"/>
              <a:t>kadar</a:t>
            </a:r>
            <a:r>
              <a:rPr lang="en-US" sz="2500" dirty="0" smtClean="0"/>
              <a:t> </a:t>
            </a:r>
            <a:r>
              <a:rPr lang="en-US" sz="2500" dirty="0" err="1" smtClean="0"/>
              <a:t>natrium</a:t>
            </a:r>
            <a:r>
              <a:rPr lang="en-US" sz="2500" dirty="0" smtClean="0"/>
              <a:t>, </a:t>
            </a:r>
            <a:r>
              <a:rPr lang="en-US" sz="2500" dirty="0" err="1" smtClean="0"/>
              <a:t>kalium</a:t>
            </a:r>
            <a:r>
              <a:rPr lang="en-US" sz="2500" dirty="0" smtClean="0"/>
              <a:t> </a:t>
            </a:r>
            <a:r>
              <a:rPr lang="en-US" sz="2500" dirty="0" err="1" smtClean="0"/>
              <a:t>dan</a:t>
            </a:r>
            <a:r>
              <a:rPr lang="en-US" sz="2500" dirty="0" smtClean="0"/>
              <a:t> </a:t>
            </a:r>
            <a:r>
              <a:rPr lang="en-US" sz="2500" dirty="0" err="1" smtClean="0"/>
              <a:t>bikarbonat</a:t>
            </a:r>
            <a:r>
              <a:rPr lang="en-US" sz="2500" dirty="0" smtClean="0"/>
              <a:t> yang </a:t>
            </a:r>
            <a:r>
              <a:rPr lang="en-US" sz="2500" dirty="0" err="1" smtClean="0"/>
              <a:t>tinggi</a:t>
            </a:r>
            <a:r>
              <a:rPr lang="en-US" sz="2500" dirty="0" smtClean="0"/>
              <a:t>. </a:t>
            </a:r>
            <a:endParaRPr lang="en-US" sz="2500" dirty="0"/>
          </a:p>
          <a:p>
            <a:pPr algn="just"/>
            <a:r>
              <a:rPr lang="en-US" sz="2500" dirty="0" err="1" smtClean="0"/>
              <a:t>Diare</a:t>
            </a:r>
            <a:r>
              <a:rPr lang="en-US" sz="2500" dirty="0" smtClean="0"/>
              <a:t>, </a:t>
            </a:r>
            <a:r>
              <a:rPr lang="en-US" sz="2500" dirty="0" err="1" smtClean="0"/>
              <a:t>penyedotan</a:t>
            </a:r>
            <a:r>
              <a:rPr lang="en-US" sz="2500" dirty="0" smtClean="0"/>
              <a:t> </a:t>
            </a:r>
            <a:r>
              <a:rPr lang="en-US" sz="2500" dirty="0" err="1" smtClean="0"/>
              <a:t>usus</a:t>
            </a:r>
            <a:r>
              <a:rPr lang="en-US" sz="2500" dirty="0" smtClean="0"/>
              <a:t> </a:t>
            </a:r>
            <a:r>
              <a:rPr lang="en-US" sz="2500" dirty="0" err="1" smtClean="0"/>
              <a:t>halus</a:t>
            </a:r>
            <a:r>
              <a:rPr lang="en-US" sz="2500" dirty="0" smtClean="0"/>
              <a:t>, fistula </a:t>
            </a:r>
            <a:r>
              <a:rPr lang="en-US" sz="2500" dirty="0" err="1" smtClean="0"/>
              <a:t>atau</a:t>
            </a:r>
            <a:r>
              <a:rPr lang="en-US" sz="2500" dirty="0" smtClean="0"/>
              <a:t> </a:t>
            </a:r>
            <a:r>
              <a:rPr lang="en-US" sz="2500" dirty="0" err="1" smtClean="0"/>
              <a:t>drainase</a:t>
            </a:r>
            <a:r>
              <a:rPr lang="en-US" sz="2500" dirty="0" smtClean="0"/>
              <a:t> </a:t>
            </a:r>
            <a:r>
              <a:rPr lang="en-US" sz="2500" dirty="0" err="1" smtClean="0"/>
              <a:t>pipa</a:t>
            </a:r>
            <a:r>
              <a:rPr lang="en-US" sz="2500" dirty="0" smtClean="0"/>
              <a:t>-T </a:t>
            </a:r>
            <a:r>
              <a:rPr lang="en-US" sz="2500" dirty="0" err="1" smtClean="0"/>
              <a:t>dari</a:t>
            </a:r>
            <a:r>
              <a:rPr lang="en-US" sz="2500" dirty="0" smtClean="0"/>
              <a:t> </a:t>
            </a:r>
            <a:r>
              <a:rPr lang="en-US" sz="2500" dirty="0" err="1" smtClean="0"/>
              <a:t>kantong</a:t>
            </a:r>
            <a:r>
              <a:rPr lang="en-US" sz="2500" dirty="0" smtClean="0"/>
              <a:t> </a:t>
            </a:r>
            <a:r>
              <a:rPr lang="en-US" sz="2500" dirty="0" err="1" smtClean="0"/>
              <a:t>empedu</a:t>
            </a:r>
            <a:r>
              <a:rPr lang="en-US" sz="2500" dirty="0" smtClean="0"/>
              <a:t> </a:t>
            </a:r>
            <a:r>
              <a:rPr lang="en-US" sz="2500" dirty="0" err="1" smtClean="0"/>
              <a:t>setelah</a:t>
            </a:r>
            <a:r>
              <a:rPr lang="en-US" sz="2500" dirty="0" smtClean="0"/>
              <a:t> </a:t>
            </a:r>
            <a:r>
              <a:rPr lang="en-US" sz="2500" dirty="0" err="1" smtClean="0"/>
              <a:t>operasi</a:t>
            </a:r>
            <a:r>
              <a:rPr lang="en-US" sz="2500" dirty="0" smtClean="0"/>
              <a:t> </a:t>
            </a:r>
            <a:r>
              <a:rPr lang="en-US" sz="2500" dirty="0" err="1" smtClean="0"/>
              <a:t>kantong</a:t>
            </a:r>
            <a:r>
              <a:rPr lang="en-US" sz="2500" dirty="0" smtClean="0"/>
              <a:t> </a:t>
            </a:r>
            <a:r>
              <a:rPr lang="en-US" sz="2500" dirty="0" err="1" smtClean="0"/>
              <a:t>empedu</a:t>
            </a:r>
            <a:r>
              <a:rPr lang="en-US" sz="2500" dirty="0" smtClean="0"/>
              <a:t> </a:t>
            </a:r>
            <a:r>
              <a:rPr lang="en-US" sz="2500" dirty="0" err="1" smtClean="0"/>
              <a:t>sering</a:t>
            </a:r>
            <a:r>
              <a:rPr lang="en-US" sz="2500" dirty="0" smtClean="0"/>
              <a:t> </a:t>
            </a:r>
            <a:r>
              <a:rPr lang="en-US" sz="2500" dirty="0" err="1" smtClean="0"/>
              <a:t>disertai</a:t>
            </a:r>
            <a:r>
              <a:rPr lang="en-US" sz="2500" dirty="0" smtClean="0"/>
              <a:t> </a:t>
            </a:r>
            <a:r>
              <a:rPr lang="en-US" sz="2500" dirty="0" err="1" smtClean="0"/>
              <a:t>dengan</a:t>
            </a:r>
            <a:r>
              <a:rPr lang="en-US" sz="2500" dirty="0" smtClean="0"/>
              <a:t> </a:t>
            </a:r>
            <a:r>
              <a:rPr lang="en-US" sz="2500" dirty="0" err="1" smtClean="0"/>
              <a:t>kekurangan</a:t>
            </a:r>
            <a:r>
              <a:rPr lang="en-US" sz="2500" dirty="0" smtClean="0"/>
              <a:t> volume </a:t>
            </a:r>
            <a:r>
              <a:rPr lang="en-US" sz="2500" dirty="0" err="1" smtClean="0"/>
              <a:t>cairan</a:t>
            </a:r>
            <a:r>
              <a:rPr lang="en-US" sz="2500" dirty="0" smtClean="0"/>
              <a:t>, </a:t>
            </a:r>
            <a:r>
              <a:rPr lang="en-US" sz="2500" dirty="0" err="1" smtClean="0"/>
              <a:t>natrium</a:t>
            </a:r>
            <a:r>
              <a:rPr lang="en-US" sz="2500" dirty="0" smtClean="0"/>
              <a:t>, </a:t>
            </a:r>
            <a:r>
              <a:rPr lang="en-US" sz="2500" dirty="0" err="1" smtClean="0"/>
              <a:t>kalium</a:t>
            </a:r>
            <a:r>
              <a:rPr lang="en-US" sz="2500" dirty="0" smtClean="0"/>
              <a:t> </a:t>
            </a:r>
            <a:r>
              <a:rPr lang="en-US" sz="2500" dirty="0" err="1" smtClean="0"/>
              <a:t>dan</a:t>
            </a:r>
            <a:r>
              <a:rPr lang="en-US" sz="2500" dirty="0" smtClean="0"/>
              <a:t> </a:t>
            </a:r>
            <a:r>
              <a:rPr lang="en-US" sz="2500" dirty="0" err="1" smtClean="0"/>
              <a:t>asidosis</a:t>
            </a:r>
            <a:r>
              <a:rPr lang="en-US" sz="2500" dirty="0" smtClean="0"/>
              <a:t> </a:t>
            </a:r>
            <a:r>
              <a:rPr lang="en-US" sz="2500" dirty="0" err="1" smtClean="0"/>
              <a:t>metabolik</a:t>
            </a:r>
            <a:r>
              <a:rPr lang="en-US" sz="2500" dirty="0" smtClean="0"/>
              <a:t>  </a:t>
            </a:r>
            <a:r>
              <a:rPr lang="en-US" sz="2500" dirty="0" err="1" smtClean="0"/>
              <a:t>akibat</a:t>
            </a:r>
            <a:r>
              <a:rPr lang="en-US" sz="2500" dirty="0" smtClean="0"/>
              <a:t> </a:t>
            </a:r>
            <a:r>
              <a:rPr lang="en-US" sz="2500" dirty="0" err="1" smtClean="0"/>
              <a:t>hilangnya</a:t>
            </a:r>
            <a:r>
              <a:rPr lang="en-US" sz="2500" dirty="0" smtClean="0"/>
              <a:t> </a:t>
            </a:r>
            <a:r>
              <a:rPr lang="en-US" sz="2500" dirty="0" err="1" smtClean="0"/>
              <a:t>bikarbonat</a:t>
            </a:r>
            <a:r>
              <a:rPr lang="en-US" sz="2500" dirty="0" smtClean="0"/>
              <a:t>. </a:t>
            </a:r>
          </a:p>
          <a:p>
            <a:pPr algn="just"/>
            <a:r>
              <a:rPr lang="en-US" sz="2500" dirty="0" err="1" smtClean="0"/>
              <a:t>Keringat</a:t>
            </a:r>
            <a:r>
              <a:rPr lang="en-US" sz="2500" dirty="0" smtClean="0"/>
              <a:t> (</a:t>
            </a:r>
            <a:r>
              <a:rPr lang="en-US" sz="2500" dirty="0" err="1" smtClean="0"/>
              <a:t>cairan</a:t>
            </a:r>
            <a:r>
              <a:rPr lang="en-US" sz="2500" dirty="0" smtClean="0"/>
              <a:t> </a:t>
            </a:r>
            <a:r>
              <a:rPr lang="en-US" sz="2500" dirty="0" err="1" smtClean="0"/>
              <a:t>hipotonik</a:t>
            </a:r>
            <a:r>
              <a:rPr lang="en-US" sz="2500" dirty="0" smtClean="0"/>
              <a:t> </a:t>
            </a:r>
            <a:r>
              <a:rPr lang="en-US" sz="2500" dirty="0" err="1" smtClean="0"/>
              <a:t>dapat</a:t>
            </a:r>
            <a:r>
              <a:rPr lang="en-US" sz="2500" dirty="0" smtClean="0"/>
              <a:t> </a:t>
            </a:r>
            <a:r>
              <a:rPr lang="en-US" sz="2500" dirty="0" err="1" smtClean="0"/>
              <a:t>menyebabkan</a:t>
            </a:r>
            <a:r>
              <a:rPr lang="en-US" sz="2500" dirty="0" smtClean="0"/>
              <a:t> </a:t>
            </a:r>
            <a:r>
              <a:rPr lang="en-US" sz="2500" dirty="0" err="1" smtClean="0"/>
              <a:t>kehilangan</a:t>
            </a:r>
            <a:r>
              <a:rPr lang="en-US" sz="2500" dirty="0" smtClean="0"/>
              <a:t> air </a:t>
            </a:r>
            <a:r>
              <a:rPr lang="en-US" sz="2500" dirty="0" err="1" smtClean="0"/>
              <a:t>dan</a:t>
            </a:r>
            <a:r>
              <a:rPr lang="en-US" sz="2500" dirty="0" smtClean="0"/>
              <a:t> </a:t>
            </a:r>
            <a:r>
              <a:rPr lang="en-US" sz="2500" dirty="0" err="1" smtClean="0"/>
              <a:t>meningkatnya</a:t>
            </a:r>
            <a:r>
              <a:rPr lang="en-US" sz="2500" dirty="0" smtClean="0"/>
              <a:t> </a:t>
            </a:r>
            <a:r>
              <a:rPr lang="en-US" sz="2500" dirty="0" err="1" smtClean="0"/>
              <a:t>kadar</a:t>
            </a:r>
            <a:r>
              <a:rPr lang="en-US" sz="2500" dirty="0" smtClean="0"/>
              <a:t> </a:t>
            </a:r>
            <a:r>
              <a:rPr lang="en-US" sz="2500" dirty="0" err="1" smtClean="0"/>
              <a:t>natrium</a:t>
            </a:r>
            <a:r>
              <a:rPr lang="en-US" sz="2500" dirty="0" smtClean="0"/>
              <a:t> ) </a:t>
            </a:r>
            <a:r>
              <a:rPr lang="en-US" sz="2500" dirty="0" err="1" smtClean="0"/>
              <a:t>mengakibatkan</a:t>
            </a:r>
            <a:r>
              <a:rPr lang="en-US" sz="2500" dirty="0" smtClean="0"/>
              <a:t> </a:t>
            </a:r>
            <a:r>
              <a:rPr lang="en-US" sz="2500" dirty="0" err="1" smtClean="0"/>
              <a:t>hipernatremia</a:t>
            </a:r>
            <a:r>
              <a:rPr lang="en-US" sz="2500" dirty="0" smtClean="0"/>
              <a:t>. </a:t>
            </a:r>
            <a:r>
              <a:rPr lang="en-US" sz="2500" dirty="0" err="1" smtClean="0"/>
              <a:t>Pengeluaran</a:t>
            </a:r>
            <a:r>
              <a:rPr lang="en-US" sz="2500" dirty="0" smtClean="0"/>
              <a:t> </a:t>
            </a:r>
            <a:r>
              <a:rPr lang="en-US" sz="2500" dirty="0" err="1" smtClean="0"/>
              <a:t>cairan</a:t>
            </a:r>
            <a:r>
              <a:rPr lang="en-US" sz="2500" dirty="0" smtClean="0"/>
              <a:t> </a:t>
            </a:r>
            <a:r>
              <a:rPr lang="en-US" sz="2500" dirty="0" err="1" smtClean="0"/>
              <a:t>melalui</a:t>
            </a:r>
            <a:r>
              <a:rPr lang="en-US" sz="2500" dirty="0" smtClean="0"/>
              <a:t> </a:t>
            </a:r>
            <a:r>
              <a:rPr lang="en-US" sz="2500" dirty="0" err="1" smtClean="0"/>
              <a:t>keringat</a:t>
            </a:r>
            <a:r>
              <a:rPr lang="en-US" sz="2500" dirty="0" smtClean="0"/>
              <a:t>  </a:t>
            </a:r>
            <a:r>
              <a:rPr lang="en-US" sz="2500" dirty="0" err="1" smtClean="0"/>
              <a:t>dapat</a:t>
            </a:r>
            <a:r>
              <a:rPr lang="en-US" sz="2500" dirty="0" smtClean="0"/>
              <a:t> </a:t>
            </a:r>
            <a:r>
              <a:rPr lang="en-US" sz="2500" dirty="0" err="1" smtClean="0"/>
              <a:t>meningkat</a:t>
            </a:r>
            <a:r>
              <a:rPr lang="en-US" sz="2500" dirty="0" smtClean="0"/>
              <a:t> </a:t>
            </a:r>
            <a:r>
              <a:rPr lang="en-US" sz="2500" dirty="0" err="1" smtClean="0"/>
              <a:t>secara</a:t>
            </a:r>
            <a:r>
              <a:rPr lang="en-US" sz="2500" dirty="0" smtClean="0"/>
              <a:t> </a:t>
            </a:r>
            <a:r>
              <a:rPr lang="en-US" sz="2500" dirty="0" err="1" smtClean="0"/>
              <a:t>berlebihan</a:t>
            </a:r>
            <a:r>
              <a:rPr lang="en-US" sz="2500" dirty="0" smtClean="0"/>
              <a:t> </a:t>
            </a:r>
            <a:r>
              <a:rPr lang="en-US" sz="2500" dirty="0" err="1" smtClean="0"/>
              <a:t>sampai</a:t>
            </a:r>
            <a:r>
              <a:rPr lang="en-US" sz="2500" dirty="0" smtClean="0"/>
              <a:t> 1 L per </a:t>
            </a:r>
            <a:r>
              <a:rPr lang="en-US" sz="2500" dirty="0" err="1" smtClean="0"/>
              <a:t>hari</a:t>
            </a:r>
            <a:r>
              <a:rPr lang="en-US" sz="2500" dirty="0" smtClean="0"/>
              <a:t> (</a:t>
            </a:r>
            <a:r>
              <a:rPr lang="en-US" sz="2500" dirty="0" err="1" smtClean="0"/>
              <a:t>latihan</a:t>
            </a:r>
            <a:r>
              <a:rPr lang="en-US" sz="2500" dirty="0" smtClean="0"/>
              <a:t> </a:t>
            </a:r>
            <a:r>
              <a:rPr lang="en-US" sz="2500" dirty="0" err="1" smtClean="0"/>
              <a:t>berat</a:t>
            </a:r>
            <a:r>
              <a:rPr lang="en-US" sz="2500" dirty="0" smtClean="0"/>
              <a:t> </a:t>
            </a:r>
            <a:r>
              <a:rPr lang="en-US" sz="2500" dirty="0" err="1" smtClean="0"/>
              <a:t>dan</a:t>
            </a:r>
            <a:r>
              <a:rPr lang="en-US" sz="2500" dirty="0" smtClean="0"/>
              <a:t> </a:t>
            </a:r>
            <a:r>
              <a:rPr lang="en-US" sz="2500" dirty="0" err="1" smtClean="0"/>
              <a:t>lingkungan</a:t>
            </a:r>
            <a:r>
              <a:rPr lang="en-US" sz="2500" dirty="0" smtClean="0"/>
              <a:t> </a:t>
            </a:r>
            <a:r>
              <a:rPr lang="en-US" sz="2500" dirty="0" err="1" smtClean="0"/>
              <a:t>panas</a:t>
            </a:r>
            <a:r>
              <a:rPr lang="en-US" sz="2500" dirty="0" smtClean="0"/>
              <a:t>)</a:t>
            </a:r>
          </a:p>
          <a:p>
            <a:pPr marL="0" indent="0" algn="just">
              <a:buNone/>
            </a:pPr>
            <a:endParaRPr lang="en-US" sz="2500" dirty="0" smtClean="0"/>
          </a:p>
          <a:p>
            <a:pPr algn="just"/>
            <a:endParaRPr lang="en-US" sz="2500" dirty="0"/>
          </a:p>
        </p:txBody>
      </p:sp>
    </p:spTree>
    <p:extLst>
      <p:ext uri="{BB962C8B-B14F-4D97-AF65-F5344CB8AC3E}">
        <p14:creationId xmlns="" xmlns:p14="http://schemas.microsoft.com/office/powerpoint/2010/main" val="1259279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err="1" smtClean="0"/>
              <a:t>Penilaian</a:t>
            </a:r>
            <a:r>
              <a:rPr lang="en-US" sz="3200" dirty="0" smtClean="0"/>
              <a:t> </a:t>
            </a:r>
            <a:r>
              <a:rPr lang="en-US" sz="3200" dirty="0" err="1" smtClean="0"/>
              <a:t>Klinis</a:t>
            </a:r>
            <a:endParaRPr lang="en-US" sz="3200" dirty="0"/>
          </a:p>
        </p:txBody>
      </p:sp>
      <p:pic>
        <p:nvPicPr>
          <p:cNvPr id="1026" name="Picture 2" descr="E:\IMG20180112191850.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67000" y="1066800"/>
            <a:ext cx="4021336" cy="53617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81900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714620"/>
            <a:ext cx="3571900" cy="1428760"/>
          </a:xfrm>
        </p:spPr>
        <p:txBody>
          <a:bodyPr>
            <a:normAutofit fontScale="90000"/>
          </a:bodyPr>
          <a:lstStyle/>
          <a:p>
            <a:r>
              <a:rPr lang="id-ID" dirty="0" smtClean="0">
                <a:latin typeface="Berlin Sans FB Demi" pitchFamily="34" charset="0"/>
              </a:rPr>
              <a:t>TERIMAKASIH</a:t>
            </a:r>
            <a:endParaRPr lang="id-ID" dirty="0">
              <a:latin typeface="Berlin Sans FB Dem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7"/>
            <a:ext cx="8229600" cy="3929090"/>
          </a:xfrm>
        </p:spPr>
        <p:style>
          <a:lnRef idx="2">
            <a:schemeClr val="accent5"/>
          </a:lnRef>
          <a:fillRef idx="1">
            <a:schemeClr val="lt1"/>
          </a:fillRef>
          <a:effectRef idx="0">
            <a:schemeClr val="accent5"/>
          </a:effectRef>
          <a:fontRef idx="minor">
            <a:schemeClr val="dk1"/>
          </a:fontRef>
        </p:style>
        <p:txBody>
          <a:bodyPr/>
          <a:lstStyle/>
          <a:p>
            <a:pPr algn="just">
              <a:buNone/>
            </a:pPr>
            <a:r>
              <a:rPr lang="id-ID" dirty="0" smtClean="0"/>
              <a:t>	</a:t>
            </a:r>
            <a:r>
              <a:rPr lang="id-ID" b="1" dirty="0" smtClean="0"/>
              <a:t>Keseimbangan </a:t>
            </a:r>
            <a:r>
              <a:rPr lang="id-ID" b="1" dirty="0"/>
              <a:t>cairan dan elektrolit</a:t>
            </a:r>
            <a:r>
              <a:rPr lang="id-ID" dirty="0"/>
              <a:t> berarti bahwa cairan dan elektrolit tubuh total </a:t>
            </a:r>
            <a:r>
              <a:rPr lang="id-ID" dirty="0" smtClean="0"/>
              <a:t>(Total </a:t>
            </a:r>
            <a:r>
              <a:rPr lang="id-ID" dirty="0"/>
              <a:t>Body </a:t>
            </a:r>
            <a:r>
              <a:rPr lang="id-ID" dirty="0" smtClean="0"/>
              <a:t>Water/TBW) </a:t>
            </a:r>
            <a:r>
              <a:rPr lang="id-ID" dirty="0"/>
              <a:t>yang normal, demikian juga distribusinya di dalam </a:t>
            </a:r>
            <a:r>
              <a:rPr lang="id-ID" dirty="0" smtClean="0"/>
              <a:t>tubuh.</a:t>
            </a:r>
          </a:p>
          <a:p>
            <a:pPr algn="just">
              <a:buNone/>
            </a:pPr>
            <a:r>
              <a:rPr lang="id-ID" dirty="0"/>
              <a:t>	</a:t>
            </a:r>
            <a:r>
              <a:rPr lang="id-ID" b="1" dirty="0" smtClean="0"/>
              <a:t>Ketidakseimbangan </a:t>
            </a:r>
            <a:r>
              <a:rPr lang="id-ID" b="1" dirty="0"/>
              <a:t>cairan dan elektrolit</a:t>
            </a:r>
            <a:r>
              <a:rPr lang="id-ID" dirty="0"/>
              <a:t> di hubungkan dengan semua penyakit utama dan beberapa penyakit minor.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b="1" dirty="0" smtClean="0"/>
              <a:t>CAIRAN TUBUH TOTAL DAN DISTRIBUSINYA</a:t>
            </a:r>
            <a:endParaRPr lang="id-ID" sz="3200" dirty="0"/>
          </a:p>
        </p:txBody>
      </p:sp>
      <p:sp>
        <p:nvSpPr>
          <p:cNvPr id="3" name="Content Placeholder 2"/>
          <p:cNvSpPr>
            <a:spLocks noGrp="1"/>
          </p:cNvSpPr>
          <p:nvPr>
            <p:ph idx="1"/>
          </p:nvPr>
        </p:nvSpPr>
        <p:spPr/>
        <p:txBody>
          <a:bodyPr>
            <a:normAutofit fontScale="77500" lnSpcReduction="20000"/>
          </a:bodyPr>
          <a:lstStyle/>
          <a:p>
            <a:pPr algn="just">
              <a:buNone/>
            </a:pPr>
            <a:r>
              <a:rPr lang="id-ID" dirty="0" smtClean="0"/>
              <a:t>	Air </a:t>
            </a:r>
            <a:r>
              <a:rPr lang="id-ID" dirty="0"/>
              <a:t>tubuh total (Total Body </a:t>
            </a:r>
            <a:r>
              <a:rPr lang="id-ID" dirty="0" smtClean="0"/>
              <a:t>Water/TBW) yaitu </a:t>
            </a:r>
            <a:r>
              <a:rPr lang="id-ID" dirty="0"/>
              <a:t>presentase dari berat tubuh total yang tersusun atas air, </a:t>
            </a:r>
            <a:r>
              <a:rPr lang="id-ID" dirty="0" smtClean="0"/>
              <a:t>jumlahnya </a:t>
            </a:r>
            <a:r>
              <a:rPr lang="id-ID" dirty="0"/>
              <a:t>bervariasi sesuai dengan JK, usia, dan lemak tubuh. Yaitu </a:t>
            </a:r>
            <a:r>
              <a:rPr lang="id-ID" dirty="0" smtClean="0"/>
              <a:t>:</a:t>
            </a:r>
          </a:p>
          <a:p>
            <a:pPr>
              <a:buNone/>
            </a:pPr>
            <a:endParaRPr lang="id-ID" b="1" dirty="0"/>
          </a:p>
          <a:p>
            <a:pPr>
              <a:buNone/>
            </a:pPr>
            <a:r>
              <a:rPr lang="id-ID" dirty="0" smtClean="0"/>
              <a:t>	Bayi </a:t>
            </a:r>
            <a:r>
              <a:rPr lang="id-ID" dirty="0"/>
              <a:t>(baru lahir) 75 %</a:t>
            </a:r>
            <a:endParaRPr lang="id-ID" b="1" dirty="0"/>
          </a:p>
          <a:p>
            <a:pPr>
              <a:buNone/>
            </a:pPr>
            <a:r>
              <a:rPr lang="id-ID" dirty="0" smtClean="0"/>
              <a:t>	Dewasa </a:t>
            </a:r>
            <a:r>
              <a:rPr lang="id-ID" dirty="0"/>
              <a:t>:</a:t>
            </a:r>
            <a:endParaRPr lang="id-ID" b="1" dirty="0"/>
          </a:p>
          <a:p>
            <a:pPr lvl="0">
              <a:buNone/>
            </a:pPr>
            <a:r>
              <a:rPr lang="id-ID" dirty="0" smtClean="0"/>
              <a:t>		Wanita </a:t>
            </a:r>
            <a:r>
              <a:rPr lang="id-ID" dirty="0"/>
              <a:t>(20-40 th) 50 %</a:t>
            </a:r>
            <a:endParaRPr lang="id-ID" b="1" dirty="0"/>
          </a:p>
          <a:p>
            <a:pPr lvl="0">
              <a:buNone/>
            </a:pPr>
            <a:r>
              <a:rPr lang="id-ID" dirty="0" smtClean="0"/>
              <a:t>		Laki-laki </a:t>
            </a:r>
            <a:r>
              <a:rPr lang="id-ID" dirty="0"/>
              <a:t>(20-40 th) 60 %</a:t>
            </a:r>
            <a:endParaRPr lang="id-ID" b="1" dirty="0"/>
          </a:p>
          <a:p>
            <a:pPr>
              <a:buNone/>
            </a:pPr>
            <a:r>
              <a:rPr lang="id-ID" dirty="0" smtClean="0"/>
              <a:t>	Lansia </a:t>
            </a:r>
            <a:r>
              <a:rPr lang="id-ID" dirty="0"/>
              <a:t>(50+th) 45-50%</a:t>
            </a:r>
            <a:endParaRPr lang="id-ID" b="1" dirty="0"/>
          </a:p>
          <a:p>
            <a:pPr>
              <a:buNone/>
            </a:pPr>
            <a:r>
              <a:rPr lang="id-ID" dirty="0" smtClean="0"/>
              <a:t>	Lemak </a:t>
            </a:r>
            <a:r>
              <a:rPr lang="id-ID" dirty="0"/>
              <a:t>tubuh ↑ maka ↓ TBW</a:t>
            </a:r>
            <a:endParaRPr lang="id-ID" b="1" dirty="0"/>
          </a:p>
          <a:p>
            <a:pPr>
              <a:buNone/>
            </a:pPr>
            <a:r>
              <a:rPr lang="id-ID" dirty="0" smtClean="0"/>
              <a:t>	</a:t>
            </a:r>
            <a:endParaRPr lang="id-ID" b="1" dirty="0"/>
          </a:p>
          <a:p>
            <a:pPr>
              <a:buNone/>
            </a:pP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Bagian Utama Cairan </a:t>
            </a:r>
            <a:r>
              <a:rPr lang="id-ID" b="1" dirty="0" smtClean="0"/>
              <a:t>Tubuh</a:t>
            </a:r>
            <a:endParaRPr lang="id-ID" dirty="0"/>
          </a:p>
        </p:txBody>
      </p:sp>
      <p:pic>
        <p:nvPicPr>
          <p:cNvPr id="4" name="Content Placeholder 3" descr="IMG-20180111-WA0029.jpg"/>
          <p:cNvPicPr>
            <a:picLocks noGrp="1"/>
          </p:cNvPicPr>
          <p:nvPr>
            <p:ph idx="1"/>
          </p:nvPr>
        </p:nvPicPr>
        <p:blipFill>
          <a:blip r:embed="rId2"/>
          <a:srcRect l="13861" t="51827" r="58124"/>
          <a:stretch>
            <a:fillRect/>
          </a:stretch>
        </p:blipFill>
        <p:spPr>
          <a:xfrm rot="16200000">
            <a:off x="2934217" y="1240987"/>
            <a:ext cx="3303704" cy="3415589"/>
          </a:xfrm>
          <a:prstGeom prst="rect">
            <a:avLst/>
          </a:prstGeom>
        </p:spPr>
      </p:pic>
      <p:sp>
        <p:nvSpPr>
          <p:cNvPr id="10241" name="Rectangle 1"/>
          <p:cNvSpPr>
            <a:spLocks noChangeArrowheads="1"/>
          </p:cNvSpPr>
          <p:nvPr/>
        </p:nvSpPr>
        <p:spPr bwMode="auto">
          <a:xfrm>
            <a:off x="928662" y="4786322"/>
            <a:ext cx="728667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TBW di pisahkan dalam 2 bagian tubuh utama yaitu cairan ekstraseluler (</a:t>
            </a:r>
            <a:r>
              <a:rPr kumimoji="0" lang="id-ID"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ECF/ Extra Celular Fluid)</a:t>
            </a:r>
            <a:r>
              <a:rPr kumimoji="0" lang="id-ID"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dan cairan intraseluler (</a:t>
            </a:r>
            <a:r>
              <a:rPr kumimoji="0" lang="id-ID"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ICF/ Intra Celular). ICF mengandung 40% (2/3) dan ECF mengandung 20% (1/3). ECF selanjutnya di bagi menjadi ISF yang mengandung 15% dan IVF 5%.</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1143000"/>
          </a:xfrm>
        </p:spPr>
        <p:txBody>
          <a:bodyPr>
            <a:normAutofit/>
          </a:bodyPr>
          <a:lstStyle/>
          <a:p>
            <a:r>
              <a:rPr lang="id-ID" b="1" dirty="0"/>
              <a:t>Elektrolit Utama dan </a:t>
            </a:r>
            <a:r>
              <a:rPr lang="id-ID" b="1" dirty="0" smtClean="0"/>
              <a:t>Distribusinya</a:t>
            </a:r>
            <a:endParaRPr lang="id-ID" dirty="0"/>
          </a:p>
        </p:txBody>
      </p:sp>
      <p:pic>
        <p:nvPicPr>
          <p:cNvPr id="18434" name="Picture 2"/>
          <p:cNvPicPr>
            <a:picLocks noGrp="1" noChangeAspect="1" noChangeArrowheads="1"/>
          </p:cNvPicPr>
          <p:nvPr>
            <p:ph idx="1"/>
          </p:nvPr>
        </p:nvPicPr>
        <p:blipFill>
          <a:blip r:embed="rId2"/>
          <a:srcRect l="21603" t="40407" r="22490" b="10663"/>
          <a:stretch>
            <a:fillRect/>
          </a:stretch>
        </p:blipFill>
        <p:spPr bwMode="auto">
          <a:xfrm>
            <a:off x="1071538" y="2357430"/>
            <a:ext cx="6968662"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6072230"/>
          </a:xfrm>
        </p:spPr>
        <p:txBody>
          <a:bodyPr>
            <a:normAutofit fontScale="70000" lnSpcReduction="20000"/>
          </a:bodyPr>
          <a:lstStyle/>
          <a:p>
            <a:pPr algn="just">
              <a:buNone/>
            </a:pPr>
            <a:r>
              <a:rPr lang="id-ID" dirty="0" smtClean="0"/>
              <a:t>	Konsentrasi </a:t>
            </a:r>
            <a:r>
              <a:rPr lang="id-ID" dirty="0"/>
              <a:t>elektrolit dalam cairan tubuh bervariasi dari satu bagian dengan bagian yang </a:t>
            </a:r>
            <a:r>
              <a:rPr lang="id-ID" dirty="0" smtClean="0"/>
              <a:t>lainnya</a:t>
            </a:r>
          </a:p>
          <a:p>
            <a:pPr>
              <a:buNone/>
            </a:pPr>
            <a:endParaRPr lang="id-ID" dirty="0"/>
          </a:p>
          <a:p>
            <a:pPr>
              <a:buNone/>
            </a:pPr>
            <a:endParaRPr lang="id-ID" dirty="0" smtClean="0"/>
          </a:p>
          <a:p>
            <a:pPr>
              <a:buNone/>
            </a:pPr>
            <a:endParaRPr lang="id-ID" dirty="0"/>
          </a:p>
          <a:p>
            <a:pPr>
              <a:buNone/>
            </a:pPr>
            <a:endParaRPr lang="id-ID" dirty="0" smtClean="0"/>
          </a:p>
          <a:p>
            <a:pPr>
              <a:buNone/>
            </a:pPr>
            <a:endParaRPr lang="id-ID" dirty="0"/>
          </a:p>
          <a:p>
            <a:pPr>
              <a:buNone/>
            </a:pPr>
            <a:endParaRPr lang="id-ID" dirty="0" smtClean="0"/>
          </a:p>
          <a:p>
            <a:pPr>
              <a:buNone/>
            </a:pPr>
            <a:endParaRPr lang="id-ID" dirty="0"/>
          </a:p>
          <a:p>
            <a:pPr>
              <a:buNone/>
            </a:pPr>
            <a:r>
              <a:rPr lang="id-ID" dirty="0" smtClean="0"/>
              <a:t>	</a:t>
            </a:r>
          </a:p>
          <a:p>
            <a:pPr>
              <a:buNone/>
            </a:pPr>
            <a:endParaRPr lang="id-ID" dirty="0"/>
          </a:p>
          <a:p>
            <a:pPr>
              <a:buNone/>
            </a:pPr>
            <a:endParaRPr lang="id-ID" dirty="0" smtClean="0"/>
          </a:p>
          <a:p>
            <a:pPr>
              <a:buNone/>
            </a:pPr>
            <a:endParaRPr lang="id-ID" dirty="0" smtClean="0"/>
          </a:p>
          <a:p>
            <a:pPr algn="just">
              <a:buNone/>
            </a:pPr>
            <a:r>
              <a:rPr lang="id-ID" dirty="0"/>
              <a:t>	</a:t>
            </a:r>
            <a:r>
              <a:rPr lang="id-ID" dirty="0" smtClean="0"/>
              <a:t>ECF </a:t>
            </a:r>
            <a:r>
              <a:rPr lang="id-ID" dirty="0"/>
              <a:t>: Kation utama Na</a:t>
            </a:r>
            <a:r>
              <a:rPr lang="id-ID" baseline="30000" dirty="0"/>
              <a:t>+</a:t>
            </a:r>
            <a:r>
              <a:rPr lang="id-ID" dirty="0"/>
              <a:t>, anion utama Cl</a:t>
            </a:r>
            <a:r>
              <a:rPr lang="id-ID" baseline="30000" dirty="0"/>
              <a:t>-</a:t>
            </a:r>
            <a:r>
              <a:rPr lang="id-ID" dirty="0"/>
              <a:t> dan HCO</a:t>
            </a:r>
            <a:r>
              <a:rPr lang="id-ID" baseline="-25000" dirty="0"/>
              <a:t>3</a:t>
            </a:r>
            <a:r>
              <a:rPr lang="id-ID" baseline="30000" dirty="0"/>
              <a:t>-</a:t>
            </a:r>
            <a:r>
              <a:rPr lang="id-ID" dirty="0"/>
              <a:t>. ICF = kation utama K</a:t>
            </a:r>
            <a:r>
              <a:rPr lang="id-ID" baseline="30000" dirty="0"/>
              <a:t>+</a:t>
            </a:r>
            <a:r>
              <a:rPr lang="id-ID" dirty="0"/>
              <a:t> , anion utama HPO</a:t>
            </a:r>
            <a:r>
              <a:rPr lang="id-ID" baseline="-25000" dirty="0"/>
              <a:t>4</a:t>
            </a:r>
            <a:r>
              <a:rPr lang="id-ID" baseline="30000" dirty="0"/>
              <a:t>-</a:t>
            </a:r>
            <a:r>
              <a:rPr lang="id-ID" dirty="0"/>
              <a:t>, dan sebaliknya anion dan kation ini rendah pada ECF. ICF di bagi menjadi 2 yaitu cairan interstisial (ISF/Interstitial fluid) dan cairan plasma darah (IVF/intra vaskuler fluid). Perbedaannya adalah IVF mengandung protein yang lebih tinggi dari ISF. </a:t>
            </a:r>
            <a:endParaRPr lang="id-ID" b="1" dirty="0"/>
          </a:p>
          <a:p>
            <a:pPr>
              <a:buNone/>
            </a:pPr>
            <a:endParaRPr lang="id-ID" dirty="0" smtClean="0"/>
          </a:p>
          <a:p>
            <a:pPr>
              <a:buNone/>
            </a:pPr>
            <a:endParaRPr lang="id-ID" b="1" dirty="0"/>
          </a:p>
          <a:p>
            <a:pPr>
              <a:buNone/>
            </a:pPr>
            <a:endParaRPr lang="id-ID" dirty="0"/>
          </a:p>
        </p:txBody>
      </p:sp>
      <p:pic>
        <p:nvPicPr>
          <p:cNvPr id="4" name="Picture 3" descr="IMG-20180111-WA0028.jpg"/>
          <p:cNvPicPr/>
          <p:nvPr/>
        </p:nvPicPr>
        <p:blipFill>
          <a:blip r:embed="rId2"/>
          <a:srcRect t="21583" r="4036" b="42056"/>
          <a:stretch>
            <a:fillRect/>
          </a:stretch>
        </p:blipFill>
        <p:spPr>
          <a:xfrm>
            <a:off x="2059164" y="1214422"/>
            <a:ext cx="5025671" cy="33162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7"/>
            <a:ext cx="7772400" cy="953203"/>
          </a:xfrm>
        </p:spPr>
        <p:txBody>
          <a:bodyPr/>
          <a:lstStyle/>
          <a:p>
            <a:r>
              <a:rPr lang="id-ID" dirty="0" smtClean="0">
                <a:latin typeface="Franklin Gothic Demi Cond" pitchFamily="34" charset="0"/>
              </a:rPr>
              <a:t>Satuan Pengukuran Zat Terlarut</a:t>
            </a:r>
            <a:endParaRPr lang="id-ID" dirty="0">
              <a:latin typeface="Franklin Gothic Demi Cond" pitchFamily="34" charset="0"/>
            </a:endParaRPr>
          </a:p>
        </p:txBody>
      </p:sp>
      <p:sp>
        <p:nvSpPr>
          <p:cNvPr id="3" name="Subtitle 2"/>
          <p:cNvSpPr>
            <a:spLocks noGrp="1"/>
          </p:cNvSpPr>
          <p:nvPr>
            <p:ph type="subTitle" idx="1"/>
          </p:nvPr>
        </p:nvSpPr>
        <p:spPr>
          <a:xfrm>
            <a:off x="323528" y="1484784"/>
            <a:ext cx="8496944" cy="4968552"/>
          </a:xfrm>
        </p:spPr>
        <p:txBody>
          <a:bodyPr>
            <a:normAutofit fontScale="70000" lnSpcReduction="20000"/>
          </a:bodyPr>
          <a:lstStyle/>
          <a:p>
            <a:pPr marL="457200" indent="-457200" algn="just">
              <a:lnSpc>
                <a:spcPct val="120000"/>
              </a:lnSpc>
              <a:buFont typeface="Wingdings" pitchFamily="2" charset="2"/>
              <a:buChar char="q"/>
            </a:pPr>
            <a:r>
              <a:rPr lang="id-ID" dirty="0" smtClean="0">
                <a:solidFill>
                  <a:schemeClr val="tx1"/>
                </a:solidFill>
              </a:rPr>
              <a:t>Dinyatakan dalam miligram/ desiliter (mg/dl atau mg %), milimol/liter (mmol/L atau mM/L), miliekuivalen/liter (mEq/L) atau miliosmol/kilogram (mOsm/kg)</a:t>
            </a:r>
          </a:p>
          <a:p>
            <a:pPr marL="457200" indent="-457200" algn="just">
              <a:lnSpc>
                <a:spcPct val="120000"/>
              </a:lnSpc>
              <a:buFont typeface="Wingdings" pitchFamily="2" charset="2"/>
              <a:buChar char="q"/>
            </a:pPr>
            <a:r>
              <a:rPr lang="id-ID" dirty="0" smtClean="0">
                <a:solidFill>
                  <a:schemeClr val="tx1"/>
                </a:solidFill>
              </a:rPr>
              <a:t>Berat molekul zat = jumlah berat atom dr unsur</a:t>
            </a:r>
          </a:p>
          <a:p>
            <a:pPr marL="457200" indent="-457200" algn="just">
              <a:lnSpc>
                <a:spcPct val="120000"/>
              </a:lnSpc>
              <a:buFont typeface="Wingdings" pitchFamily="2" charset="2"/>
              <a:buChar char="q"/>
            </a:pPr>
            <a:r>
              <a:rPr lang="id-ID" dirty="0" smtClean="0">
                <a:solidFill>
                  <a:schemeClr val="tx1"/>
                </a:solidFill>
              </a:rPr>
              <a:t>1 mol = berat molekul (atau berat atom), dinyatakan dlm gram dan 1 mmol = 1/1000 dr 1 mol atau beratnya dlm miligram</a:t>
            </a:r>
          </a:p>
          <a:p>
            <a:pPr marL="457200" indent="-457200" algn="just">
              <a:lnSpc>
                <a:spcPct val="120000"/>
              </a:lnSpc>
              <a:buFont typeface="Wingdings" pitchFamily="2" charset="2"/>
              <a:buChar char="q"/>
            </a:pPr>
            <a:r>
              <a:rPr lang="id-ID" dirty="0" smtClean="0">
                <a:solidFill>
                  <a:schemeClr val="tx1"/>
                </a:solidFill>
              </a:rPr>
              <a:t>Mmol atau mol dapat dipakai pd semua zat (organik/anorganik/terionisasi atau tidak)</a:t>
            </a:r>
          </a:p>
          <a:p>
            <a:pPr marL="457200" indent="-457200" algn="just">
              <a:lnSpc>
                <a:spcPct val="120000"/>
              </a:lnSpc>
              <a:buFont typeface="Wingdings" pitchFamily="2" charset="2"/>
              <a:buChar char="q"/>
            </a:pPr>
            <a:r>
              <a:rPr lang="id-ID" dirty="0" smtClean="0">
                <a:solidFill>
                  <a:schemeClr val="tx1"/>
                </a:solidFill>
              </a:rPr>
              <a:t>1 mmol glukosa = 180 mg [6(12) +(1) + 6(16)  = 180] ; 1 mol NaCl = 58mg ( 23+35)</a:t>
            </a:r>
          </a:p>
          <a:p>
            <a:pPr marL="457200" indent="-457200" algn="just">
              <a:lnSpc>
                <a:spcPct val="120000"/>
              </a:lnSpc>
              <a:buFont typeface="Wingdings" pitchFamily="2" charset="2"/>
              <a:buChar char="q"/>
            </a:pPr>
            <a:r>
              <a:rPr lang="id-ID" dirty="0" smtClean="0">
                <a:solidFill>
                  <a:schemeClr val="tx1"/>
                </a:solidFill>
              </a:rPr>
              <a:t>Miliekuivalen = 1/1000 dr ekuivalen atau berat molekul (mg)/valensi</a:t>
            </a:r>
          </a:p>
          <a:p>
            <a:pPr marL="457200" indent="-457200" algn="just">
              <a:lnSpc>
                <a:spcPct val="120000"/>
              </a:lnSpc>
              <a:buFont typeface="Wingdings" pitchFamily="2" charset="2"/>
              <a:buChar char="q"/>
            </a:pPr>
            <a:r>
              <a:rPr lang="id-ID" dirty="0" smtClean="0">
                <a:solidFill>
                  <a:schemeClr val="tx1"/>
                </a:solidFill>
              </a:rPr>
              <a:t>Miliekuivalen senyawa ion sama dengan nilai miliekuivalennya , tapi tidak sama jika dalam satuan mg atau mmol</a:t>
            </a:r>
          </a:p>
          <a:p>
            <a:pPr marL="457200" indent="-457200" algn="just">
              <a:lnSpc>
                <a:spcPct val="120000"/>
              </a:lnSpc>
              <a:buFont typeface="Arial" pitchFamily="34" charset="0"/>
              <a:buChar char="•"/>
            </a:pPr>
            <a:endParaRPr lang="id-ID" dirty="0" smtClean="0">
              <a:solidFill>
                <a:schemeClr val="tx1"/>
              </a:solidFill>
            </a:endParaRPr>
          </a:p>
          <a:p>
            <a:pPr marL="457200" indent="-457200" algn="just">
              <a:lnSpc>
                <a:spcPct val="120000"/>
              </a:lnSpc>
              <a:buFont typeface="Arial" pitchFamily="34" charset="0"/>
              <a:buChar char="•"/>
            </a:pPr>
            <a:endParaRPr lang="id-ID" dirty="0" smtClean="0">
              <a:solidFill>
                <a:schemeClr val="tx1"/>
              </a:solidFill>
            </a:endParaRPr>
          </a:p>
          <a:p>
            <a:pPr marL="457200" indent="-457200" algn="just">
              <a:lnSpc>
                <a:spcPct val="120000"/>
              </a:lnSpc>
              <a:buFont typeface="Arial" pitchFamily="34" charset="0"/>
              <a:buChar char="•"/>
            </a:pPr>
            <a:endParaRPr lang="id-ID" dirty="0">
              <a:solidFill>
                <a:schemeClr val="tx1"/>
              </a:solidFill>
            </a:endParaRPr>
          </a:p>
        </p:txBody>
      </p:sp>
    </p:spTree>
    <p:extLst>
      <p:ext uri="{BB962C8B-B14F-4D97-AF65-F5344CB8AC3E}">
        <p14:creationId xmlns="" xmlns:p14="http://schemas.microsoft.com/office/powerpoint/2010/main" val="1823404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PPT-UEU-Pertemuan-2-dan-seterusny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TotalTime>
  <Words>1668</Words>
  <Application>Microsoft Office PowerPoint</Application>
  <PresentationFormat>On-screen Show (4:3)</PresentationFormat>
  <Paragraphs>185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Template-PPT-UEU-Pertemuan-2-dan-seterusnya1</vt:lpstr>
      <vt:lpstr>Slide 1</vt:lpstr>
      <vt:lpstr>Disusun Oleh</vt:lpstr>
      <vt:lpstr>Slide 3</vt:lpstr>
      <vt:lpstr>Slide 4</vt:lpstr>
      <vt:lpstr>CAIRAN TUBUH TOTAL DAN DISTRIBUSINYA</vt:lpstr>
      <vt:lpstr>Bagian Utama Cairan Tubuh</vt:lpstr>
      <vt:lpstr>Elektrolit Utama dan Distribusinya</vt:lpstr>
      <vt:lpstr>Slide 8</vt:lpstr>
      <vt:lpstr>Satuan Pengukuran Zat Terlarut</vt:lpstr>
      <vt:lpstr>Perpindahan Cairan dan Elektrolit Tubuh</vt:lpstr>
      <vt:lpstr>Perpindahan Zat  Terlarut di Antara Bagian-bagian Cairan Tubuh</vt:lpstr>
      <vt:lpstr>Perpindahan Air di Antara Bagian-bagian Cairan Tubuh</vt:lpstr>
      <vt:lpstr>Tekanan Osmotik dan Tekanan Hidrostatik</vt:lpstr>
      <vt:lpstr>Slide 14</vt:lpstr>
      <vt:lpstr>Perpindahan Air Di Antara Plasma dan Cairan Interstisial</vt:lpstr>
      <vt:lpstr>Slide 16</vt:lpstr>
      <vt:lpstr>Perpindahan Air Di Antara ECF dan ICF</vt:lpstr>
      <vt:lpstr>Pertukaran Air Dengan Lingkungan Eksternal</vt:lpstr>
      <vt:lpstr>Slide 19</vt:lpstr>
      <vt:lpstr>Pengaturan fisiologi cairan dan Elektrolit</vt:lpstr>
      <vt:lpstr>Slide 21</vt:lpstr>
      <vt:lpstr>Natrium dan Air</vt:lpstr>
      <vt:lpstr>Keseimbangan Air Dan Pengaturan Osmotik </vt:lpstr>
      <vt:lpstr>Slide 24</vt:lpstr>
      <vt:lpstr>Pengaturan Keseimbangan Natrium dan Air</vt:lpstr>
      <vt:lpstr>Slide 26</vt:lpstr>
      <vt:lpstr>Slide 27</vt:lpstr>
      <vt:lpstr>Slide 28</vt:lpstr>
      <vt:lpstr>Slide 29</vt:lpstr>
      <vt:lpstr>Pengaturan Kalium pada ECF</vt:lpstr>
      <vt:lpstr>Lanjutan...</vt:lpstr>
      <vt:lpstr>Pengaturan Kalsium dan Fosfat pada ECF</vt:lpstr>
      <vt:lpstr>Pengaturan Konsentrasi Hidrogen pada ECF</vt:lpstr>
      <vt:lpstr>Pengaturan Konsentrasi Ion Hidrogen Pada ECF</vt:lpstr>
      <vt:lpstr>Penilaian Status Cairan &amp; Elektrolit</vt:lpstr>
      <vt:lpstr>Slide 36</vt:lpstr>
      <vt:lpstr>Slide 37</vt:lpstr>
      <vt:lpstr>Penilaian Klinis</vt:lpstr>
      <vt:lpstr>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KESEIMBANGAN CAIRAN DAN ELEKTROLIT SERTA PENILAINNYA</dc:title>
  <dc:creator>Acer</dc:creator>
  <cp:lastModifiedBy>mertien</cp:lastModifiedBy>
  <cp:revision>5</cp:revision>
  <dcterms:created xsi:type="dcterms:W3CDTF">2018-01-12T01:28:22Z</dcterms:created>
  <dcterms:modified xsi:type="dcterms:W3CDTF">2018-01-22T11:37:15Z</dcterms:modified>
</cp:coreProperties>
</file>