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sldIdLst>
    <p:sldId id="272" r:id="rId2"/>
    <p:sldId id="256" r:id="rId3"/>
    <p:sldId id="257" r:id="rId4"/>
    <p:sldId id="258" r:id="rId5"/>
    <p:sldId id="259" r:id="rId6"/>
    <p:sldId id="260" r:id="rId7"/>
    <p:sldId id="261" r:id="rId8"/>
    <p:sldId id="262" r:id="rId9"/>
    <p:sldId id="263" r:id="rId10"/>
    <p:sldId id="264" r:id="rId11"/>
    <p:sldId id="267" r:id="rId12"/>
    <p:sldId id="268" r:id="rId13"/>
    <p:sldId id="269"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4D926BC-8E78-4CCF-A7B2-8DF8460C404D}" type="datetime1">
              <a:rPr lang="en-US" smtClean="0"/>
              <a:pPr/>
              <a:t>1/22/2018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372853-67FE-4B33-8352-7E4108629A36}" type="datetime1">
              <a:rPr lang="en-US" smtClean="0"/>
              <a:pPr/>
              <a:t>1/22/2018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08F43FD-ABDB-43CF-A014-C9419E2A3211}" type="datetime1">
              <a:rPr lang="en-US" smtClean="0"/>
              <a:pPr/>
              <a:t>1/22/2018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03250A7-F2AC-4A3A-BAC6-4433188AF404}" type="datetime1">
              <a:rPr lang="en-US" smtClean="0"/>
              <a:pPr/>
              <a:t>1/22/2018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48785BE-30D6-45E9-9828-9A90A2D6DF6D}" type="datetime1">
              <a:rPr lang="en-US" smtClean="0"/>
              <a:pPr/>
              <a:t>1/22/2018</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9F603B8-852C-4305-A8B5-259A7A1815FE}" type="datetime1">
              <a:rPr lang="en-US" smtClean="0"/>
              <a:pPr/>
              <a:t>1/22/2018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33025EA-66B7-4B75-BC7E-E841861BC2EE}" type="datetime1">
              <a:rPr lang="en-US" smtClean="0"/>
              <a:pPr/>
              <a:t>1/22/2018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A0C081B-7565-4E7A-9F9F-F1076E2DDB85}" type="datetime1">
              <a:rPr lang="en-US" smtClean="0"/>
              <a:pPr/>
              <a:t>1/22/2018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300E28A-3A4F-4E6B-B567-EC8C4C5EF7EB}" type="datetime1">
              <a:rPr lang="en-US" smtClean="0"/>
              <a:pPr/>
              <a:t>1/22/2018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F08A9-3E88-45E3-A460-6C4313B1A85D}" type="datetime1">
              <a:rPr lang="en-US" smtClean="0"/>
              <a:pPr/>
              <a:t>1/22/2018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121CF1C-1A92-4FD7-820B-88967322F7A9}" type="datetime1">
              <a:rPr lang="en-US" smtClean="0"/>
              <a:pPr/>
              <a:t>1/22/2018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A84A37A-AFC2-4A01-80A1-FC20F2C0D5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E48785BE-30D6-45E9-9828-9A90A2D6DF6D}" type="datetime1">
              <a:rPr lang="en-US" smtClean="0"/>
              <a:pPr/>
              <a:t>1/22/2018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fld id="{FA84A37A-AFC2-4A01-80A1-FC20F2C0D5B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0"/>
            <a:ext cx="9144000" cy="7145338"/>
          </a:xfrm>
          <a:prstGeom prst="rect">
            <a:avLst/>
          </a:prstGeom>
          <a:noFill/>
          <a:ln w="9525">
            <a:noFill/>
            <a:miter lim="800000"/>
            <a:headEnd/>
            <a:tailEnd/>
          </a:ln>
        </p:spPr>
      </p:pic>
      <p:sp>
        <p:nvSpPr>
          <p:cNvPr id="2051" name="TextBox 1"/>
          <p:cNvSpPr txBox="1">
            <a:spLocks noChangeArrowheads="1"/>
          </p:cNvSpPr>
          <p:nvPr/>
        </p:nvSpPr>
        <p:spPr bwMode="auto">
          <a:xfrm>
            <a:off x="2928926" y="3643314"/>
            <a:ext cx="6215074" cy="1569660"/>
          </a:xfrm>
          <a:prstGeom prst="rect">
            <a:avLst/>
          </a:prstGeom>
          <a:noFill/>
          <a:ln w="9525">
            <a:noFill/>
            <a:miter lim="800000"/>
            <a:headEnd/>
            <a:tailEnd/>
          </a:ln>
        </p:spPr>
        <p:txBody>
          <a:bodyPr wrap="square">
            <a:spAutoFit/>
          </a:bodyPr>
          <a:lstStyle/>
          <a:p>
            <a:pPr algn="ctr"/>
            <a:r>
              <a:rPr lang="id-ID" sz="2400" b="1" dirty="0" smtClean="0">
                <a:solidFill>
                  <a:schemeClr val="bg1"/>
                </a:solidFill>
              </a:rPr>
              <a:t>PATOFISIOLOGI PENYAKIT TIDAK MENULAR</a:t>
            </a:r>
          </a:p>
          <a:p>
            <a:pPr algn="ctr"/>
            <a:r>
              <a:rPr lang="en-US" sz="2400" b="1" dirty="0" smtClean="0">
                <a:solidFill>
                  <a:schemeClr val="bg1"/>
                </a:solidFill>
              </a:rPr>
              <a:t>O</a:t>
            </a:r>
            <a:r>
              <a:rPr lang="id-ID" sz="2400" b="1" dirty="0" smtClean="0">
                <a:solidFill>
                  <a:schemeClr val="bg1"/>
                </a:solidFill>
              </a:rPr>
              <a:t>NKOLOGI</a:t>
            </a:r>
            <a:endParaRPr lang="en-US" sz="2400" b="1" dirty="0">
              <a:solidFill>
                <a:schemeClr val="bg1"/>
              </a:solidFill>
            </a:endParaRPr>
          </a:p>
          <a:p>
            <a:pPr algn="ctr"/>
            <a:r>
              <a:rPr lang="en-US" sz="2400" b="1" dirty="0" smtClean="0">
                <a:solidFill>
                  <a:schemeClr val="bg1"/>
                </a:solidFill>
              </a:rPr>
              <a:t>ILMU </a:t>
            </a:r>
            <a:r>
              <a:rPr lang="en-US" sz="2400" b="1" dirty="0">
                <a:solidFill>
                  <a:schemeClr val="bg1"/>
                </a:solidFill>
              </a:rPr>
              <a:t>GIZI / FAKULTAS ILMU KESEHATAN </a:t>
            </a:r>
          </a:p>
          <a:p>
            <a:pPr algn="ct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533400"/>
          </a:xfrm>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id-ID" sz="3100" dirty="0" smtClean="0"/>
              <a:t>Ada </a:t>
            </a:r>
            <a:r>
              <a:rPr lang="id-ID" sz="3100" dirty="0"/>
              <a:t>Sel Kanker tapi Tidak Ada Penyakit Kanker</a:t>
            </a:r>
            <a:r>
              <a:rPr lang="id-ID" sz="3100" dirty="0" smtClean="0"/>
              <a:t>?</a:t>
            </a:r>
            <a:r>
              <a:rPr lang="en-US" dirty="0"/>
              <a:t/>
            </a:r>
            <a:br>
              <a:rPr lang="en-US" dirty="0"/>
            </a:br>
            <a:endParaRPr lang="en-US" dirty="0"/>
          </a:p>
        </p:txBody>
      </p:sp>
      <p:sp>
        <p:nvSpPr>
          <p:cNvPr id="3" name="Content Placeholder 2"/>
          <p:cNvSpPr>
            <a:spLocks noGrp="1"/>
          </p:cNvSpPr>
          <p:nvPr>
            <p:ph idx="1"/>
          </p:nvPr>
        </p:nvSpPr>
        <p:spPr>
          <a:xfrm>
            <a:off x="381000" y="990600"/>
            <a:ext cx="8229600" cy="4572000"/>
          </a:xfrm>
        </p:spPr>
        <p:txBody>
          <a:bodyPr/>
          <a:lstStyle/>
          <a:p>
            <a:r>
              <a:rPr lang="en-US" dirty="0"/>
              <a:t>B</a:t>
            </a:r>
            <a:r>
              <a:rPr lang="id-ID" dirty="0" smtClean="0"/>
              <a:t>ahwa </a:t>
            </a:r>
            <a:r>
              <a:rPr lang="en-US" dirty="0" err="1" smtClean="0"/>
              <a:t>setiap</a:t>
            </a:r>
            <a:r>
              <a:rPr lang="en-US" dirty="0" smtClean="0"/>
              <a:t> </a:t>
            </a:r>
            <a:r>
              <a:rPr lang="en-US" dirty="0" err="1" smtClean="0"/>
              <a:t>manusia</a:t>
            </a:r>
            <a:r>
              <a:rPr lang="en-US" dirty="0" smtClean="0"/>
              <a:t> </a:t>
            </a:r>
            <a:r>
              <a:rPr lang="en-US" dirty="0" err="1" smtClean="0"/>
              <a:t>memiliki</a:t>
            </a:r>
            <a:r>
              <a:rPr lang="en-US" dirty="0" smtClean="0"/>
              <a:t> </a:t>
            </a:r>
            <a:r>
              <a:rPr lang="id-ID" dirty="0" smtClean="0"/>
              <a:t>sel </a:t>
            </a:r>
            <a:r>
              <a:rPr lang="id-ID" dirty="0"/>
              <a:t>kanker </a:t>
            </a:r>
            <a:r>
              <a:rPr lang="en-US" dirty="0" smtClean="0"/>
              <a:t> </a:t>
            </a:r>
            <a:r>
              <a:rPr lang="en-US" dirty="0" err="1" smtClean="0"/>
              <a:t>dalam</a:t>
            </a:r>
            <a:r>
              <a:rPr lang="en-US" dirty="0" smtClean="0"/>
              <a:t> </a:t>
            </a:r>
            <a:r>
              <a:rPr lang="en-US" dirty="0" err="1" smtClean="0"/>
              <a:t>tubuhnya</a:t>
            </a:r>
            <a:r>
              <a:rPr lang="en-US" dirty="0" smtClean="0"/>
              <a:t> </a:t>
            </a:r>
            <a:r>
              <a:rPr lang="en-US" dirty="0" err="1" smtClean="0"/>
              <a:t>walaupun</a:t>
            </a:r>
            <a:r>
              <a:rPr lang="en-US" dirty="0" smtClean="0"/>
              <a:t> </a:t>
            </a:r>
            <a:r>
              <a:rPr lang="id-ID" dirty="0" smtClean="0"/>
              <a:t>tanpa </a:t>
            </a:r>
            <a:r>
              <a:rPr lang="id-ID" dirty="0"/>
              <a:t>kanker </a:t>
            </a:r>
            <a:r>
              <a:rPr lang="en-US" dirty="0" smtClean="0"/>
              <a:t>juga </a:t>
            </a:r>
            <a:r>
              <a:rPr lang="id-ID" dirty="0" smtClean="0"/>
              <a:t>dalam </a:t>
            </a:r>
            <a:r>
              <a:rPr lang="id-ID" dirty="0"/>
              <a:t>organisme yang </a:t>
            </a:r>
            <a:r>
              <a:rPr lang="id-ID" dirty="0" smtClean="0"/>
              <a:t>sehat</a:t>
            </a:r>
            <a:r>
              <a:rPr lang="en-US" dirty="0" smtClean="0"/>
              <a:t>. </a:t>
            </a:r>
          </a:p>
          <a:p>
            <a:r>
              <a:rPr lang="en-US" dirty="0" err="1" smtClean="0"/>
              <a:t>Pada</a:t>
            </a:r>
            <a:r>
              <a:rPr lang="en-US" dirty="0" smtClean="0"/>
              <a:t> orang </a:t>
            </a:r>
            <a:r>
              <a:rPr lang="en-US" dirty="0" err="1" smtClean="0"/>
              <a:t>sehat</a:t>
            </a:r>
            <a:r>
              <a:rPr lang="en-US" dirty="0" smtClean="0"/>
              <a:t>, </a:t>
            </a:r>
            <a:r>
              <a:rPr lang="en-US" dirty="0" err="1" smtClean="0"/>
              <a:t>sel</a:t>
            </a:r>
            <a:r>
              <a:rPr lang="en-US" dirty="0" smtClean="0"/>
              <a:t> </a:t>
            </a:r>
            <a:r>
              <a:rPr lang="en-US" dirty="0" err="1" smtClean="0"/>
              <a:t>kanker</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tumbuh</a:t>
            </a:r>
            <a:r>
              <a:rPr lang="en-US" dirty="0" smtClean="0"/>
              <a:t> </a:t>
            </a:r>
            <a:r>
              <a:rPr lang="en-US" dirty="0" err="1" smtClean="0"/>
              <a:t>hidup</a:t>
            </a:r>
            <a:r>
              <a:rPr lang="en-US" dirty="0" smtClean="0"/>
              <a:t> </a:t>
            </a:r>
            <a:r>
              <a:rPr lang="en-US" dirty="0" err="1" smtClean="0"/>
              <a:t>dan</a:t>
            </a:r>
            <a:r>
              <a:rPr lang="en-US" dirty="0" smtClean="0"/>
              <a:t> </a:t>
            </a:r>
            <a:r>
              <a:rPr lang="en-US" dirty="0" err="1" smtClean="0"/>
              <a:t>berkembang</a:t>
            </a:r>
            <a:r>
              <a:rPr lang="en-US" dirty="0" smtClean="0"/>
              <a:t>,  </a:t>
            </a:r>
            <a:r>
              <a:rPr lang="en-US" dirty="0" err="1" smtClean="0"/>
              <a:t>dan</a:t>
            </a:r>
            <a:r>
              <a:rPr lang="en-US" dirty="0" smtClean="0"/>
              <a:t> </a:t>
            </a:r>
            <a:r>
              <a:rPr lang="en-US" dirty="0" err="1" smtClean="0"/>
              <a:t>sebaliknya</a:t>
            </a:r>
            <a:r>
              <a:rPr lang="en-US" dirty="0" smtClean="0"/>
              <a:t> </a:t>
            </a:r>
            <a:r>
              <a:rPr lang="en-US" dirty="0" err="1" smtClean="0"/>
              <a:t>disaat</a:t>
            </a:r>
            <a:r>
              <a:rPr lang="en-US" dirty="0" smtClean="0"/>
              <a:t> </a:t>
            </a:r>
            <a:r>
              <a:rPr lang="en-US" dirty="0" err="1" smtClean="0"/>
              <a:t>sel</a:t>
            </a:r>
            <a:r>
              <a:rPr lang="en-US" dirty="0" smtClean="0"/>
              <a:t> </a:t>
            </a:r>
            <a:r>
              <a:rPr lang="en-US" dirty="0" err="1" smtClean="0"/>
              <a:t>kanker</a:t>
            </a:r>
            <a:r>
              <a:rPr lang="en-US" dirty="0" smtClean="0"/>
              <a:t> </a:t>
            </a:r>
            <a:r>
              <a:rPr lang="en-US" dirty="0" err="1" smtClean="0"/>
              <a:t>itu</a:t>
            </a:r>
            <a:r>
              <a:rPr lang="en-US" dirty="0" smtClean="0"/>
              <a:t> </a:t>
            </a:r>
            <a:r>
              <a:rPr lang="en-US" dirty="0" err="1" smtClean="0"/>
              <a:t>dipicu</a:t>
            </a:r>
            <a:r>
              <a:rPr lang="en-US" dirty="0" smtClean="0"/>
              <a:t> </a:t>
            </a:r>
            <a:r>
              <a:rPr lang="en-US" dirty="0" err="1" smtClean="0"/>
              <a:t>melalui</a:t>
            </a:r>
            <a:r>
              <a:rPr lang="en-US" dirty="0" smtClean="0"/>
              <a:t> </a:t>
            </a:r>
            <a:r>
              <a:rPr lang="en-US" dirty="0" err="1" smtClean="0"/>
              <a:t>pola</a:t>
            </a:r>
            <a:r>
              <a:rPr lang="en-US" dirty="0" smtClean="0"/>
              <a:t> </a:t>
            </a:r>
            <a:r>
              <a:rPr lang="en-US" dirty="0" err="1" smtClean="0"/>
              <a:t>hidup</a:t>
            </a:r>
            <a:r>
              <a:rPr lang="en-US" dirty="0" smtClean="0"/>
              <a:t> yang </a:t>
            </a:r>
            <a:r>
              <a:rPr lang="en-US" dirty="0" err="1" smtClean="0"/>
              <a:t>sehat</a:t>
            </a:r>
            <a:r>
              <a:rPr lang="en-US" dirty="0" smtClean="0"/>
              <a:t>  </a:t>
            </a:r>
            <a:r>
              <a:rPr lang="en-US" dirty="0" err="1" smtClean="0"/>
              <a:t>maka</a:t>
            </a:r>
            <a:r>
              <a:rPr lang="en-US" dirty="0" smtClean="0"/>
              <a:t> </a:t>
            </a:r>
            <a:r>
              <a:rPr lang="en-US" dirty="0" err="1" smtClean="0"/>
              <a:t>sel</a:t>
            </a:r>
            <a:r>
              <a:rPr lang="en-US" dirty="0" smtClean="0"/>
              <a:t> </a:t>
            </a:r>
            <a:r>
              <a:rPr lang="en-US" dirty="0" err="1" smtClean="0"/>
              <a:t>kanker</a:t>
            </a:r>
            <a:r>
              <a:rPr lang="en-US" dirty="0" smtClean="0"/>
              <a:t> </a:t>
            </a:r>
            <a:r>
              <a:rPr lang="en-US" dirty="0" err="1" smtClean="0"/>
              <a:t>tersebut</a:t>
            </a:r>
            <a:r>
              <a:rPr lang="en-US" dirty="0" smtClean="0"/>
              <a:t> </a:t>
            </a:r>
            <a:r>
              <a:rPr lang="en-US" dirty="0" err="1" smtClean="0"/>
              <a:t>akan</a:t>
            </a:r>
            <a:r>
              <a:rPr lang="en-US" dirty="0" smtClean="0"/>
              <a:t> </a:t>
            </a:r>
            <a:r>
              <a:rPr lang="en-US" dirty="0" err="1" smtClean="0"/>
              <a:t>tumbuh</a:t>
            </a:r>
            <a:r>
              <a:rPr lang="en-US" dirty="0" smtClean="0"/>
              <a:t>. </a:t>
            </a:r>
            <a:endParaRPr lang="en-US" dirty="0"/>
          </a:p>
        </p:txBody>
      </p:sp>
    </p:spTree>
    <p:extLst>
      <p:ext uri="{BB962C8B-B14F-4D97-AF65-F5344CB8AC3E}">
        <p14:creationId xmlns="" xmlns:p14="http://schemas.microsoft.com/office/powerpoint/2010/main" val="2130044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id-ID" dirty="0"/>
              <a:t>Apa yang Dibalik Resistensi Obat Kanker</a:t>
            </a:r>
            <a:r>
              <a:rPr lang="id-ID" dirty="0" smtClean="0"/>
              <a:t>?</a:t>
            </a:r>
            <a:endParaRPr lang="en-US" dirty="0"/>
          </a:p>
        </p:txBody>
      </p:sp>
      <p:sp>
        <p:nvSpPr>
          <p:cNvPr id="3" name="Content Placeholder 2"/>
          <p:cNvSpPr>
            <a:spLocks noGrp="1"/>
          </p:cNvSpPr>
          <p:nvPr>
            <p:ph idx="1"/>
          </p:nvPr>
        </p:nvSpPr>
        <p:spPr/>
        <p:txBody>
          <a:bodyPr/>
          <a:lstStyle/>
          <a:p>
            <a:pPr algn="just"/>
            <a:r>
              <a:rPr lang="id-ID" sz="2800" dirty="0"/>
              <a:t>Seiring dengan sifat alami adaptasi sel kanker, ada lagi mekanisme resistensi obat kanker, yang mengandung transisi sel kanker ke dalam keadaan "tidak aktif" selama kemoterapi, di mana sel kanker tidak peka terhadap obat kemoterapi. </a:t>
            </a:r>
            <a:endParaRPr lang="en-US" sz="2800" dirty="0"/>
          </a:p>
          <a:p>
            <a:pPr algn="just"/>
            <a:r>
              <a:rPr lang="id-ID" sz="2800" dirty="0"/>
              <a:t>Dari sudut pandang yang ditunjukkan dalam patogenesis kanker, kemoterapi menekan komponen CRT yang terkait dengan peradangan dan proliferasi pada saat pelaksanaannya, sehingga sel kanker masuk ke keadaan "tidak aktif". </a:t>
            </a:r>
            <a:endParaRPr lang="en-US" sz="2800" dirty="0"/>
          </a:p>
        </p:txBody>
      </p:sp>
    </p:spTree>
    <p:extLst>
      <p:ext uri="{BB962C8B-B14F-4D97-AF65-F5344CB8AC3E}">
        <p14:creationId xmlns="" xmlns:p14="http://schemas.microsoft.com/office/powerpoint/2010/main" val="1103528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normAutofit fontScale="90000"/>
          </a:bodyPr>
          <a:lstStyle/>
          <a:p>
            <a:r>
              <a:rPr lang="id-ID" dirty="0"/>
              <a:t>Regresi Spontan Kanker?</a:t>
            </a:r>
            <a:r>
              <a:rPr lang="en-US" dirty="0"/>
              <a:t/>
            </a:r>
            <a:br>
              <a:rPr lang="en-US" dirty="0"/>
            </a:br>
            <a:endParaRPr lang="en-US" dirty="0"/>
          </a:p>
        </p:txBody>
      </p:sp>
      <p:sp>
        <p:nvSpPr>
          <p:cNvPr id="3" name="Content Placeholder 2"/>
          <p:cNvSpPr>
            <a:spLocks noGrp="1"/>
          </p:cNvSpPr>
          <p:nvPr>
            <p:ph idx="1"/>
          </p:nvPr>
        </p:nvSpPr>
        <p:spPr>
          <a:xfrm>
            <a:off x="357158" y="1714488"/>
            <a:ext cx="8229600" cy="4572000"/>
          </a:xfrm>
        </p:spPr>
        <p:txBody>
          <a:bodyPr>
            <a:normAutofit fontScale="85000" lnSpcReduction="20000"/>
          </a:bodyPr>
          <a:lstStyle/>
          <a:p>
            <a:pPr algn="just"/>
            <a:r>
              <a:rPr lang="id-ID" dirty="0"/>
              <a:t>Regresi spontan tumor ganas didefinisikan sebagai hilangnya tumor ganas secara parsial atau lengkap tanpa adanya pengobatan atau dengan adanya terapi, yang dianggap tidak memadai untuk memberikan pengaruh yang signifikan terhadap penyakit neoplastik. </a:t>
            </a:r>
            <a:endParaRPr lang="en-US" dirty="0" smtClean="0"/>
          </a:p>
          <a:p>
            <a:pPr algn="just"/>
            <a:r>
              <a:rPr lang="en-US" dirty="0"/>
              <a:t>M</a:t>
            </a:r>
            <a:r>
              <a:rPr lang="id-ID" dirty="0" smtClean="0"/>
              <a:t>ekanisme </a:t>
            </a:r>
            <a:r>
              <a:rPr lang="id-ID" dirty="0"/>
              <a:t>regresi spontan kanker terletak pada perubahan regulasi sistem saraf otonom pada tingkat struktur otonom suprasegmental, yaitu struktur kompleks reticular limbik dengan "peralihan" kondisi sympathicotonia / hypersympathicotonia ke normotonia / Kondisi vagotonia dengan menghalangi keadaan CRT pada organisme. </a:t>
            </a:r>
            <a:endParaRPr lang="en-US" dirty="0"/>
          </a:p>
        </p:txBody>
      </p:sp>
    </p:spTree>
    <p:extLst>
      <p:ext uri="{BB962C8B-B14F-4D97-AF65-F5344CB8AC3E}">
        <p14:creationId xmlns="" xmlns:p14="http://schemas.microsoft.com/office/powerpoint/2010/main" val="421444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noAutofit/>
          </a:bodyPr>
          <a:lstStyle/>
          <a:p>
            <a:r>
              <a:rPr lang="id-ID" sz="3000" dirty="0"/>
              <a:t>Prospek Penerapan Klinis dari Pendekatan Baru terhadap Patogenesis </a:t>
            </a:r>
            <a:r>
              <a:rPr lang="id-ID" sz="3000" dirty="0" smtClean="0"/>
              <a:t>Kanker</a:t>
            </a:r>
            <a:r>
              <a:rPr lang="en-US" sz="3000" dirty="0"/>
              <a:t/>
            </a:r>
            <a:br>
              <a:rPr lang="en-US" sz="3000" dirty="0"/>
            </a:br>
            <a:endParaRPr lang="en-US" sz="3000" dirty="0"/>
          </a:p>
        </p:txBody>
      </p:sp>
      <p:sp>
        <p:nvSpPr>
          <p:cNvPr id="3" name="Content Placeholder 2"/>
          <p:cNvSpPr>
            <a:spLocks noGrp="1"/>
          </p:cNvSpPr>
          <p:nvPr>
            <p:ph idx="1"/>
          </p:nvPr>
        </p:nvSpPr>
        <p:spPr>
          <a:xfrm>
            <a:off x="500034" y="1785926"/>
            <a:ext cx="8229600" cy="4572000"/>
          </a:xfrm>
        </p:spPr>
        <p:txBody>
          <a:bodyPr>
            <a:normAutofit fontScale="77500" lnSpcReduction="20000"/>
          </a:bodyPr>
          <a:lstStyle/>
          <a:p>
            <a:pPr algn="just"/>
            <a:r>
              <a:rPr lang="id-ID" dirty="0"/>
              <a:t>Penerapan pengobatan kanker standar (operasi, kemoterapi, radioterapi) ditujukan untuk mencapai remisi kanker / </a:t>
            </a:r>
            <a:r>
              <a:rPr lang="id-ID" dirty="0" smtClean="0"/>
              <a:t>penyembuhan</a:t>
            </a:r>
            <a:r>
              <a:rPr lang="en-US" dirty="0" smtClean="0"/>
              <a:t>.</a:t>
            </a:r>
          </a:p>
          <a:p>
            <a:pPr algn="just"/>
            <a:r>
              <a:rPr lang="id-ID" dirty="0"/>
              <a:t>Dari posisi pandangan baru tentang patogenesis kanker, pencarian obat-obatan termasuk obat kombinasi yang ditujukan untuk menghalangi obat anti-CRT negara bagian tampaknya </a:t>
            </a:r>
            <a:r>
              <a:rPr lang="id-ID" dirty="0" smtClean="0"/>
              <a:t>menjanjikan</a:t>
            </a:r>
            <a:r>
              <a:rPr lang="en-US" dirty="0" smtClean="0"/>
              <a:t>, </a:t>
            </a:r>
            <a:r>
              <a:rPr lang="en-US" dirty="0" err="1" smtClean="0"/>
              <a:t>namun</a:t>
            </a:r>
            <a:r>
              <a:rPr lang="en-US" dirty="0" smtClean="0"/>
              <a:t> </a:t>
            </a:r>
            <a:r>
              <a:rPr lang="en-US" dirty="0" err="1" smtClean="0"/>
              <a:t>obat</a:t>
            </a:r>
            <a:r>
              <a:rPr lang="en-US" dirty="0" smtClean="0"/>
              <a:t> </a:t>
            </a:r>
            <a:r>
              <a:rPr lang="en-US" dirty="0" err="1" smtClean="0"/>
              <a:t>tersebut</a:t>
            </a:r>
            <a:r>
              <a:rPr lang="en-US" dirty="0" smtClean="0"/>
              <a:t> </a:t>
            </a:r>
            <a:r>
              <a:rPr lang="en-US" dirty="0" err="1" smtClean="0"/>
              <a:t>belum</a:t>
            </a:r>
            <a:r>
              <a:rPr lang="en-US" dirty="0" smtClean="0"/>
              <a:t> </a:t>
            </a:r>
            <a:r>
              <a:rPr lang="en-US" dirty="0" err="1" smtClean="0"/>
              <a:t>tentu</a:t>
            </a:r>
            <a:r>
              <a:rPr lang="en-US" dirty="0" smtClean="0"/>
              <a:t> </a:t>
            </a:r>
            <a:r>
              <a:rPr lang="en-US" dirty="0" err="1" smtClean="0"/>
              <a:t>dapat</a:t>
            </a:r>
            <a:r>
              <a:rPr lang="en-US" dirty="0" smtClean="0"/>
              <a:t> </a:t>
            </a:r>
            <a:r>
              <a:rPr lang="en-US" dirty="0" err="1" smtClean="0"/>
              <a:t>membunuh</a:t>
            </a:r>
            <a:r>
              <a:rPr lang="en-US" dirty="0" smtClean="0"/>
              <a:t> </a:t>
            </a:r>
            <a:r>
              <a:rPr lang="en-US" dirty="0" err="1" smtClean="0"/>
              <a:t>sel</a:t>
            </a:r>
            <a:r>
              <a:rPr lang="en-US" dirty="0" smtClean="0"/>
              <a:t> </a:t>
            </a:r>
            <a:r>
              <a:rPr lang="en-US" dirty="0" err="1" smtClean="0"/>
              <a:t>kanker</a:t>
            </a:r>
            <a:r>
              <a:rPr lang="en-US" dirty="0" smtClean="0"/>
              <a:t>. </a:t>
            </a:r>
          </a:p>
          <a:p>
            <a:pPr algn="just"/>
            <a:r>
              <a:rPr lang="en-US" dirty="0" err="1" smtClean="0"/>
              <a:t>Beberapa</a:t>
            </a:r>
            <a:r>
              <a:rPr lang="en-US" dirty="0" smtClean="0"/>
              <a:t> </a:t>
            </a:r>
            <a:r>
              <a:rPr lang="en-US" dirty="0" err="1" smtClean="0"/>
              <a:t>obat</a:t>
            </a:r>
            <a:r>
              <a:rPr lang="en-US" dirty="0" smtClean="0"/>
              <a:t> yang </a:t>
            </a:r>
            <a:r>
              <a:rPr lang="en-US" dirty="0" err="1" smtClean="0"/>
              <a:t>mungkin</a:t>
            </a:r>
            <a:r>
              <a:rPr lang="en-US" dirty="0" smtClean="0"/>
              <a:t> </a:t>
            </a:r>
            <a:r>
              <a:rPr lang="en-US" dirty="0" err="1" smtClean="0"/>
              <a:t>dapat</a:t>
            </a:r>
            <a:r>
              <a:rPr lang="en-US" dirty="0" smtClean="0"/>
              <a:t> </a:t>
            </a:r>
            <a:r>
              <a:rPr lang="en-US" dirty="0" err="1" smtClean="0"/>
              <a:t>mengatasi</a:t>
            </a:r>
            <a:r>
              <a:rPr lang="en-US" dirty="0" smtClean="0"/>
              <a:t> </a:t>
            </a:r>
            <a:r>
              <a:rPr lang="en-US" dirty="0" err="1" smtClean="0"/>
              <a:t>sel</a:t>
            </a:r>
            <a:r>
              <a:rPr lang="en-US" dirty="0" smtClean="0"/>
              <a:t> </a:t>
            </a:r>
            <a:r>
              <a:rPr lang="en-US" dirty="0" err="1" smtClean="0"/>
              <a:t>kanker</a:t>
            </a:r>
            <a:r>
              <a:rPr lang="en-US" dirty="0" smtClean="0"/>
              <a:t> </a:t>
            </a:r>
            <a:r>
              <a:rPr lang="id-ID" dirty="0"/>
              <a:t>, obat antiinflamasi nonsteroid, obat imunomodulator dengan aktivitas antiangiogenik, obat otonom dan psikotropika (anxiolytics, antidepresan), dan berbagai kombinasi obat dapat digunakan. </a:t>
            </a:r>
            <a:endParaRPr lang="en-US" dirty="0"/>
          </a:p>
        </p:txBody>
      </p:sp>
    </p:spTree>
    <p:extLst>
      <p:ext uri="{BB962C8B-B14F-4D97-AF65-F5344CB8AC3E}">
        <p14:creationId xmlns="" xmlns:p14="http://schemas.microsoft.com/office/powerpoint/2010/main" val="3969640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dirty="0"/>
          </a:p>
        </p:txBody>
      </p:sp>
      <p:pic>
        <p:nvPicPr>
          <p:cNvPr id="1026" name="Picture 2" descr="E:\ONKOLOGI\F.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2400" y="192957"/>
            <a:ext cx="2838450" cy="1649362"/>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E:\ONKOLOGI\A.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200400" y="242119"/>
            <a:ext cx="2857500" cy="16002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E:\ONKOLOGI\B.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248400" y="242118"/>
            <a:ext cx="2609850" cy="1600201"/>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E:\ONKOLOGI\C.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6248400" y="5055931"/>
            <a:ext cx="2609850" cy="1687768"/>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E:\ONKOLOGI\D.jp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3200400" y="5055931"/>
            <a:ext cx="2857500" cy="1687768"/>
          </a:xfrm>
          <a:prstGeom prst="rect">
            <a:avLst/>
          </a:prstGeom>
          <a:noFill/>
          <a:extLst>
            <a:ext uri="{909E8E84-426E-40DD-AFC4-6F175D3DCCD1}">
              <a14:hiddenFill xmlns="" xmlns:a14="http://schemas.microsoft.com/office/drawing/2010/main">
                <a:solidFill>
                  <a:srgbClr val="FFFFFF"/>
                </a:solidFill>
              </a14:hiddenFill>
            </a:ext>
          </a:extLst>
        </p:spPr>
      </p:pic>
      <p:pic>
        <p:nvPicPr>
          <p:cNvPr id="1031" name="Picture 7" descr="E:\ONKOLOGI\E.jp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52400" y="5055930"/>
            <a:ext cx="2667000" cy="1687769"/>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E:\ONKOLOGI\I.jp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6248400" y="2623062"/>
            <a:ext cx="2609850" cy="1743075"/>
          </a:xfrm>
          <a:prstGeom prst="rect">
            <a:avLst/>
          </a:prstGeom>
          <a:noFill/>
          <a:extLst>
            <a:ext uri="{909E8E84-426E-40DD-AFC4-6F175D3DCCD1}">
              <a14:hiddenFill xmlns="" xmlns:a14="http://schemas.microsoft.com/office/drawing/2010/main">
                <a:solidFill>
                  <a:srgbClr val="FFFFFF"/>
                </a:solidFill>
              </a14:hiddenFill>
            </a:ext>
          </a:extLst>
        </p:spPr>
      </p:pic>
      <p:pic>
        <p:nvPicPr>
          <p:cNvPr id="1033" name="Picture 9" descr="E:\ONKOLOGI\G.jpg"/>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3200400" y="2623062"/>
            <a:ext cx="2857500" cy="1743075"/>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E:\ONKOLOGI\H.jpg"/>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152400" y="2623062"/>
            <a:ext cx="2838450" cy="17430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8265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219200"/>
          </a:xfrm>
        </p:spPr>
        <p:txBody>
          <a:bodyPr/>
          <a:lstStyle/>
          <a:p>
            <a:pPr algn="ctr"/>
            <a:r>
              <a:rPr lang="en-US" dirty="0" smtClean="0"/>
              <a:t>TERIMAKASIH </a:t>
            </a:r>
            <a:r>
              <a:rPr lang="en-US" dirty="0" smtClean="0">
                <a:sym typeface="Wingdings" panose="05000000000000000000" pitchFamily="2" charset="2"/>
              </a:rPr>
              <a:t></a:t>
            </a:r>
            <a:endParaRPr lang="en-US" dirty="0"/>
          </a:p>
        </p:txBody>
      </p:sp>
    </p:spTree>
    <p:extLst>
      <p:ext uri="{BB962C8B-B14F-4D97-AF65-F5344CB8AC3E}">
        <p14:creationId xmlns="" xmlns:p14="http://schemas.microsoft.com/office/powerpoint/2010/main" val="3867486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1472" y="1000108"/>
            <a:ext cx="8358246"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omic Sans MS" panose="030F0702030302020204" pitchFamily="66" charset="0"/>
              </a:rPr>
              <a:t>KELOMPOK : 3 </a:t>
            </a:r>
            <a:endParaRPr lang="en-US" sz="2400" dirty="0" smtClean="0">
              <a:solidFill>
                <a:schemeClr val="bg1"/>
              </a:solidFill>
              <a:latin typeface="Comic Sans MS" panose="030F0702030302020204" pitchFamily="66" charset="0"/>
            </a:endParaRPr>
          </a:p>
          <a:p>
            <a:pPr algn="ctr"/>
            <a:endParaRPr lang="en-US" sz="2400" dirty="0">
              <a:solidFill>
                <a:schemeClr val="bg1"/>
              </a:solidFill>
              <a:latin typeface="Comic Sans MS" panose="030F0702030302020204" pitchFamily="66" charset="0"/>
            </a:endParaRPr>
          </a:p>
          <a:p>
            <a:pPr algn="just"/>
            <a:r>
              <a:rPr lang="en-US" sz="2400" dirty="0" err="1" smtClean="0">
                <a:solidFill>
                  <a:schemeClr val="bg1"/>
                </a:solidFill>
                <a:latin typeface="Comic Sans MS" panose="030F0702030302020204" pitchFamily="66" charset="0"/>
              </a:rPr>
              <a:t>Aisyah</a:t>
            </a:r>
            <a:r>
              <a:rPr lang="en-US" sz="2400" dirty="0" smtClean="0">
                <a:solidFill>
                  <a:schemeClr val="bg1"/>
                </a:solidFill>
                <a:latin typeface="Comic Sans MS" panose="030F0702030302020204" pitchFamily="66" charset="0"/>
              </a:rPr>
              <a:t> 				20170302145</a:t>
            </a:r>
            <a:endParaRPr lang="en-US" sz="2400" dirty="0">
              <a:solidFill>
                <a:schemeClr val="bg1"/>
              </a:solidFill>
              <a:latin typeface="Comic Sans MS" panose="030F0702030302020204" pitchFamily="66" charset="0"/>
            </a:endParaRPr>
          </a:p>
          <a:p>
            <a:pPr algn="just"/>
            <a:r>
              <a:rPr lang="en-US" sz="2400" dirty="0" err="1">
                <a:solidFill>
                  <a:schemeClr val="bg1"/>
                </a:solidFill>
                <a:latin typeface="Comic Sans MS" panose="030F0702030302020204" pitchFamily="66" charset="0"/>
              </a:rPr>
              <a:t>Jumilah</a:t>
            </a:r>
            <a:r>
              <a:rPr lang="en-US" sz="2400" dirty="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		</a:t>
            </a:r>
            <a:r>
              <a:rPr lang="id-ID" sz="2400" dirty="0" smtClean="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20170302140</a:t>
            </a:r>
            <a:endParaRPr lang="en-US" sz="2400" dirty="0">
              <a:solidFill>
                <a:schemeClr val="bg1"/>
              </a:solidFill>
              <a:latin typeface="Comic Sans MS" panose="030F0702030302020204" pitchFamily="66" charset="0"/>
            </a:endParaRPr>
          </a:p>
          <a:p>
            <a:pPr algn="just"/>
            <a:r>
              <a:rPr lang="en-US" sz="2400" dirty="0" err="1">
                <a:solidFill>
                  <a:schemeClr val="bg1"/>
                </a:solidFill>
                <a:latin typeface="Comic Sans MS" panose="030F0702030302020204" pitchFamily="66" charset="0"/>
              </a:rPr>
              <a:t>Kintan</a:t>
            </a:r>
            <a:r>
              <a:rPr lang="en-US" sz="2400" dirty="0">
                <a:solidFill>
                  <a:schemeClr val="bg1"/>
                </a:solidFill>
                <a:latin typeface="Comic Sans MS" panose="030F0702030302020204" pitchFamily="66" charset="0"/>
              </a:rPr>
              <a:t> </a:t>
            </a:r>
            <a:r>
              <a:rPr lang="en-US" sz="2400" dirty="0" err="1">
                <a:solidFill>
                  <a:schemeClr val="bg1"/>
                </a:solidFill>
                <a:latin typeface="Comic Sans MS" panose="030F0702030302020204" pitchFamily="66" charset="0"/>
              </a:rPr>
              <a:t>Nuraulia</a:t>
            </a:r>
            <a:r>
              <a:rPr lang="en-US" sz="2400" dirty="0">
                <a:solidFill>
                  <a:schemeClr val="bg1"/>
                </a:solidFill>
                <a:latin typeface="Comic Sans MS" panose="030F0702030302020204" pitchFamily="66" charset="0"/>
              </a:rPr>
              <a:t> </a:t>
            </a:r>
            <a:r>
              <a:rPr lang="en-US" sz="2400" dirty="0" err="1">
                <a:solidFill>
                  <a:schemeClr val="bg1"/>
                </a:solidFill>
                <a:latin typeface="Comic Sans MS" panose="030F0702030302020204" pitchFamily="66" charset="0"/>
              </a:rPr>
              <a:t>Hefi</a:t>
            </a:r>
            <a:r>
              <a:rPr lang="en-US" sz="2400" dirty="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		20170302137</a:t>
            </a:r>
            <a:endParaRPr lang="en-US" sz="2400" dirty="0">
              <a:solidFill>
                <a:schemeClr val="bg1"/>
              </a:solidFill>
              <a:latin typeface="Comic Sans MS" panose="030F0702030302020204" pitchFamily="66" charset="0"/>
            </a:endParaRPr>
          </a:p>
          <a:p>
            <a:pPr algn="just"/>
            <a:r>
              <a:rPr lang="en-US" sz="2400" dirty="0" err="1" smtClean="0">
                <a:solidFill>
                  <a:schemeClr val="bg1"/>
                </a:solidFill>
                <a:latin typeface="Comic Sans MS" panose="030F0702030302020204" pitchFamily="66" charset="0"/>
              </a:rPr>
              <a:t>Maristya</a:t>
            </a:r>
            <a:r>
              <a:rPr lang="en-US" sz="2400" dirty="0" smtClean="0">
                <a:solidFill>
                  <a:schemeClr val="bg1"/>
                </a:solidFill>
                <a:latin typeface="Comic Sans MS" panose="030F0702030302020204" pitchFamily="66" charset="0"/>
              </a:rPr>
              <a:t> </a:t>
            </a:r>
            <a:r>
              <a:rPr lang="en-US" sz="2400" dirty="0" err="1">
                <a:solidFill>
                  <a:schemeClr val="bg1"/>
                </a:solidFill>
                <a:latin typeface="Comic Sans MS" panose="030F0702030302020204" pitchFamily="66" charset="0"/>
              </a:rPr>
              <a:t>Pebriana</a:t>
            </a:r>
            <a:r>
              <a:rPr lang="en-US" sz="2400" dirty="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		</a:t>
            </a:r>
            <a:r>
              <a:rPr lang="id-ID" sz="2400" dirty="0" smtClean="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20170302136</a:t>
            </a:r>
            <a:endParaRPr lang="en-US" sz="2400" dirty="0">
              <a:solidFill>
                <a:schemeClr val="bg1"/>
              </a:solidFill>
              <a:latin typeface="Comic Sans MS" panose="030F0702030302020204" pitchFamily="66" charset="0"/>
            </a:endParaRPr>
          </a:p>
          <a:p>
            <a:pPr algn="just"/>
            <a:r>
              <a:rPr lang="en-US" sz="2400" dirty="0" err="1">
                <a:solidFill>
                  <a:schemeClr val="bg1"/>
                </a:solidFill>
                <a:latin typeface="Comic Sans MS" panose="030F0702030302020204" pitchFamily="66" charset="0"/>
              </a:rPr>
              <a:t>Merza</a:t>
            </a:r>
            <a:r>
              <a:rPr lang="en-US" sz="2400" dirty="0">
                <a:solidFill>
                  <a:schemeClr val="bg1"/>
                </a:solidFill>
                <a:latin typeface="Comic Sans MS" panose="030F0702030302020204" pitchFamily="66" charset="0"/>
              </a:rPr>
              <a:t> Tri Dara </a:t>
            </a:r>
            <a:r>
              <a:rPr lang="en-US" sz="2400" dirty="0" err="1">
                <a:solidFill>
                  <a:schemeClr val="bg1"/>
                </a:solidFill>
                <a:latin typeface="Comic Sans MS" panose="030F0702030302020204" pitchFamily="66" charset="0"/>
              </a:rPr>
              <a:t>Yanti</a:t>
            </a:r>
            <a:r>
              <a:rPr lang="en-US" sz="2400" dirty="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		20170302123</a:t>
            </a:r>
            <a:endParaRPr lang="en-US" sz="2400" dirty="0">
              <a:solidFill>
                <a:schemeClr val="bg1"/>
              </a:solidFill>
              <a:latin typeface="Comic Sans MS" panose="030F0702030302020204" pitchFamily="66" charset="0"/>
            </a:endParaRPr>
          </a:p>
          <a:p>
            <a:pPr algn="just"/>
            <a:r>
              <a:rPr lang="en-US" sz="2400" dirty="0" smtClean="0">
                <a:solidFill>
                  <a:schemeClr val="bg1"/>
                </a:solidFill>
                <a:latin typeface="Comic Sans MS" panose="030F0702030302020204" pitchFamily="66" charset="0"/>
              </a:rPr>
              <a:t>Reni </a:t>
            </a:r>
            <a:r>
              <a:rPr lang="en-US" sz="2400" dirty="0" err="1">
                <a:solidFill>
                  <a:schemeClr val="bg1"/>
                </a:solidFill>
                <a:latin typeface="Comic Sans MS" panose="030F0702030302020204" pitchFamily="66" charset="0"/>
              </a:rPr>
              <a:t>Purnama</a:t>
            </a:r>
            <a:r>
              <a:rPr lang="en-US" sz="2400" dirty="0">
                <a:solidFill>
                  <a:schemeClr val="bg1"/>
                </a:solidFill>
                <a:latin typeface="Comic Sans MS" panose="030F0702030302020204" pitchFamily="66" charset="0"/>
              </a:rPr>
              <a:t> Indah Lestari </a:t>
            </a:r>
            <a:r>
              <a:rPr lang="en-US" sz="2400" dirty="0" smtClean="0">
                <a:solidFill>
                  <a:schemeClr val="bg1"/>
                </a:solidFill>
                <a:latin typeface="Comic Sans MS" panose="030F0702030302020204" pitchFamily="66" charset="0"/>
              </a:rPr>
              <a:t>	20170302138</a:t>
            </a:r>
            <a:endParaRPr lang="en-US" sz="2400" dirty="0">
              <a:solidFill>
                <a:schemeClr val="bg1"/>
              </a:solidFill>
              <a:latin typeface="Comic Sans MS" panose="030F0702030302020204" pitchFamily="66" charset="0"/>
            </a:endParaRPr>
          </a:p>
          <a:p>
            <a:pPr algn="just"/>
            <a:r>
              <a:rPr lang="en-US" sz="2400" dirty="0">
                <a:solidFill>
                  <a:schemeClr val="bg1"/>
                </a:solidFill>
                <a:latin typeface="Comic Sans MS" panose="030F0702030302020204" pitchFamily="66" charset="0"/>
              </a:rPr>
              <a:t>Sin sun sari </a:t>
            </a:r>
            <a:r>
              <a:rPr lang="en-US" sz="2400" dirty="0" smtClean="0">
                <a:solidFill>
                  <a:schemeClr val="bg1"/>
                </a:solidFill>
                <a:latin typeface="Comic Sans MS" panose="030F0702030302020204" pitchFamily="66" charset="0"/>
              </a:rPr>
              <a:t>			</a:t>
            </a:r>
            <a:r>
              <a:rPr lang="id-ID" sz="2400" dirty="0" smtClean="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20170302139</a:t>
            </a:r>
            <a:endParaRPr lang="en-US" sz="2400" dirty="0">
              <a:solidFill>
                <a:schemeClr val="bg1"/>
              </a:solidFill>
              <a:latin typeface="Comic Sans MS" panose="030F0702030302020204" pitchFamily="66" charset="0"/>
            </a:endParaRPr>
          </a:p>
          <a:p>
            <a:pPr algn="just"/>
            <a:r>
              <a:rPr lang="en-US" sz="2400" dirty="0" err="1">
                <a:solidFill>
                  <a:schemeClr val="bg1"/>
                </a:solidFill>
                <a:latin typeface="Comic Sans MS" panose="030F0702030302020204" pitchFamily="66" charset="0"/>
              </a:rPr>
              <a:t>Wanyny</a:t>
            </a:r>
            <a:r>
              <a:rPr lang="en-US" sz="2400" dirty="0">
                <a:solidFill>
                  <a:schemeClr val="bg1"/>
                </a:solidFill>
                <a:latin typeface="Comic Sans MS" panose="030F0702030302020204" pitchFamily="66" charset="0"/>
              </a:rPr>
              <a:t> </a:t>
            </a:r>
            <a:r>
              <a:rPr lang="en-US" sz="2400" dirty="0" err="1">
                <a:solidFill>
                  <a:schemeClr val="bg1"/>
                </a:solidFill>
                <a:latin typeface="Comic Sans MS" panose="030F0702030302020204" pitchFamily="66" charset="0"/>
              </a:rPr>
              <a:t>Ariance</a:t>
            </a:r>
            <a:r>
              <a:rPr lang="en-US" sz="2400" dirty="0">
                <a:solidFill>
                  <a:schemeClr val="bg1"/>
                </a:solidFill>
                <a:latin typeface="Comic Sans MS" panose="030F0702030302020204" pitchFamily="66" charset="0"/>
              </a:rPr>
              <a:t> </a:t>
            </a:r>
            <a:r>
              <a:rPr lang="en-US" sz="2400" dirty="0" err="1">
                <a:solidFill>
                  <a:schemeClr val="bg1"/>
                </a:solidFill>
                <a:latin typeface="Comic Sans MS" panose="030F0702030302020204" pitchFamily="66" charset="0"/>
              </a:rPr>
              <a:t>Haku</a:t>
            </a:r>
            <a:r>
              <a:rPr lang="en-US" sz="2400" dirty="0">
                <a:solidFill>
                  <a:schemeClr val="bg1"/>
                </a:solidFill>
                <a:latin typeface="Comic Sans MS" panose="030F0702030302020204" pitchFamily="66" charset="0"/>
              </a:rPr>
              <a:t> </a:t>
            </a:r>
            <a:r>
              <a:rPr lang="en-US" sz="2400" dirty="0" smtClean="0">
                <a:solidFill>
                  <a:schemeClr val="bg1"/>
                </a:solidFill>
                <a:latin typeface="Comic Sans MS" panose="030F0702030302020204" pitchFamily="66" charset="0"/>
              </a:rPr>
              <a:t>		20170302167</a:t>
            </a:r>
            <a:endParaRPr lang="en-US" sz="2400" dirty="0">
              <a:solidFill>
                <a:schemeClr val="bg1"/>
              </a:solidFill>
              <a:latin typeface="Comic Sans MS" panose="030F0702030302020204" pitchFamily="66" charset="0"/>
            </a:endParaRPr>
          </a:p>
        </p:txBody>
      </p:sp>
    </p:spTree>
    <p:extLst>
      <p:ext uri="{BB962C8B-B14F-4D97-AF65-F5344CB8AC3E}">
        <p14:creationId xmlns="" xmlns:p14="http://schemas.microsoft.com/office/powerpoint/2010/main" val="84897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Perkenalan</a:t>
            </a:r>
            <a:endParaRPr lang="en-US" dirty="0"/>
          </a:p>
        </p:txBody>
      </p:sp>
      <p:sp>
        <p:nvSpPr>
          <p:cNvPr id="3" name="Content Placeholder 2"/>
          <p:cNvSpPr>
            <a:spLocks noGrp="1"/>
          </p:cNvSpPr>
          <p:nvPr>
            <p:ph idx="1"/>
          </p:nvPr>
        </p:nvSpPr>
        <p:spPr/>
        <p:txBody>
          <a:bodyPr>
            <a:normAutofit fontScale="77500" lnSpcReduction="20000"/>
          </a:bodyPr>
          <a:lstStyle/>
          <a:p>
            <a:pPr algn="just"/>
            <a:r>
              <a:rPr lang="id-ID" dirty="0"/>
              <a:t>Data tentang kelangsungan hidup pasien kanker terhadap pengobatan, yang selama 30 tahun terakhir hanya ada meningkat 14% (dari 50% menjadi 64</a:t>
            </a:r>
            <a:r>
              <a:rPr lang="id-ID" dirty="0" smtClean="0"/>
              <a:t>%)</a:t>
            </a:r>
            <a:endParaRPr lang="en-US" dirty="0" smtClean="0"/>
          </a:p>
          <a:p>
            <a:pPr algn="just"/>
            <a:r>
              <a:rPr lang="id-ID" dirty="0"/>
              <a:t>kejadian kanker secara global telah meningkat hanya dalam empat tahun dari 12,7 juta di tahun 2008 menjadi 14,1 juta kasus baru di tahun 2012, bila terjadi 8,2 juta kematian. Di atas 20 tahun ke depan, diperkirakan akan mencapai 25 juta setahun - meningkat 75% . </a:t>
            </a:r>
            <a:endParaRPr lang="en-US" dirty="0" smtClean="0"/>
          </a:p>
          <a:p>
            <a:pPr lvl="0" algn="just"/>
            <a:r>
              <a:rPr lang="id-ID" dirty="0"/>
              <a:t>Tujuan makalah ini adalah untuk menyajikan pandangan sistemik baru tentang patogenesis kanker dengan harapan itu akan memungkinkan komunitas ilmiah untuk melengkapi strategi pengobatan berbasis patogenetika baru dalam "perang</a:t>
            </a:r>
            <a:br>
              <a:rPr lang="id-ID" dirty="0"/>
            </a:br>
            <a:r>
              <a:rPr lang="id-ID" dirty="0"/>
              <a:t>melawan kanker ".</a:t>
            </a:r>
            <a:endParaRPr lang="en-US" dirty="0"/>
          </a:p>
          <a:p>
            <a:pPr algn="just"/>
            <a:endParaRPr lang="en-US" dirty="0"/>
          </a:p>
        </p:txBody>
      </p:sp>
    </p:spTree>
    <p:extLst>
      <p:ext uri="{BB962C8B-B14F-4D97-AF65-F5344CB8AC3E}">
        <p14:creationId xmlns="" xmlns:p14="http://schemas.microsoft.com/office/powerpoint/2010/main" val="227645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9726"/>
            <a:ext cx="8458200" cy="1417638"/>
          </a:xfrm>
        </p:spPr>
        <p:txBody>
          <a:bodyPr>
            <a:normAutofit/>
          </a:bodyPr>
          <a:lstStyle/>
          <a:p>
            <a:r>
              <a:rPr lang="id-ID" sz="2800" dirty="0" smtClean="0"/>
              <a:t>Pengetahuan </a:t>
            </a:r>
            <a:r>
              <a:rPr lang="id-ID" sz="2800" dirty="0"/>
              <a:t>Ilmiah Saat Ini tentang Etiologi Kanker dan Kanker </a:t>
            </a:r>
            <a:r>
              <a:rPr lang="id-ID" sz="2800" dirty="0" smtClean="0"/>
              <a:t>Etiotropika</a:t>
            </a:r>
            <a:r>
              <a:rPr lang="en-US" sz="2800" dirty="0"/>
              <a:t> </a:t>
            </a:r>
            <a:r>
              <a:rPr lang="id-ID" sz="2800" dirty="0" smtClean="0"/>
              <a:t>Terapi</a:t>
            </a:r>
            <a:endParaRPr lang="en-US" sz="2800" dirty="0"/>
          </a:p>
        </p:txBody>
      </p:sp>
      <p:sp>
        <p:nvSpPr>
          <p:cNvPr id="3" name="Content Placeholder 2"/>
          <p:cNvSpPr>
            <a:spLocks noGrp="1"/>
          </p:cNvSpPr>
          <p:nvPr>
            <p:ph idx="1"/>
          </p:nvPr>
        </p:nvSpPr>
        <p:spPr>
          <a:xfrm>
            <a:off x="457200" y="1981200"/>
            <a:ext cx="8229600" cy="4144963"/>
          </a:xfrm>
        </p:spPr>
        <p:txBody>
          <a:bodyPr>
            <a:normAutofit fontScale="85000" lnSpcReduction="20000"/>
          </a:bodyPr>
          <a:lstStyle/>
          <a:p>
            <a:pPr algn="just"/>
            <a:r>
              <a:rPr lang="en-US" dirty="0"/>
              <a:t>T</a:t>
            </a:r>
            <a:r>
              <a:rPr lang="id-ID" dirty="0" smtClean="0"/>
              <a:t>iga </a:t>
            </a:r>
            <a:r>
              <a:rPr lang="id-ID" dirty="0"/>
              <a:t>penyebab etiologi kanker dan masing-masing, tiga jenis </a:t>
            </a:r>
            <a:r>
              <a:rPr lang="id-ID" dirty="0" smtClean="0"/>
              <a:t>karsinogenesis</a:t>
            </a:r>
            <a:r>
              <a:rPr lang="en-US" dirty="0" smtClean="0"/>
              <a:t> : </a:t>
            </a:r>
          </a:p>
          <a:p>
            <a:pPr marL="457200" indent="-457200" algn="just">
              <a:buFont typeface="+mj-lt"/>
              <a:buAutoNum type="arabicPeriod"/>
            </a:pPr>
            <a:r>
              <a:rPr lang="id-ID" dirty="0">
                <a:solidFill>
                  <a:srgbClr val="FFC000"/>
                </a:solidFill>
              </a:rPr>
              <a:t>karsinogenesis kimia (karsinogen kimia-benzpyrene, asbes dan lebih dari 800 bahan kimia</a:t>
            </a:r>
            <a:r>
              <a:rPr lang="id-ID" dirty="0" smtClean="0">
                <a:solidFill>
                  <a:srgbClr val="FFC000"/>
                </a:solidFill>
              </a:rPr>
              <a:t>)</a:t>
            </a:r>
            <a:endParaRPr lang="en-US" dirty="0" smtClean="0">
              <a:solidFill>
                <a:srgbClr val="FFC000"/>
              </a:solidFill>
            </a:endParaRPr>
          </a:p>
          <a:p>
            <a:pPr marL="457200" indent="-457200" algn="just">
              <a:buFont typeface="+mj-lt"/>
              <a:buAutoNum type="arabicPeriod"/>
            </a:pPr>
            <a:r>
              <a:rPr lang="id-ID" dirty="0">
                <a:solidFill>
                  <a:srgbClr val="FFC000"/>
                </a:solidFill>
              </a:rPr>
              <a:t>karsinogenesis fisik (radiasi pengoksidasi fisik karsinogen, radiasi ultraviolet, dll</a:t>
            </a:r>
            <a:r>
              <a:rPr lang="id-ID" dirty="0" smtClean="0">
                <a:solidFill>
                  <a:srgbClr val="FFC000"/>
                </a:solidFill>
              </a:rPr>
              <a:t>.)</a:t>
            </a:r>
            <a:endParaRPr lang="en-US" dirty="0" smtClean="0">
              <a:solidFill>
                <a:srgbClr val="FFC000"/>
              </a:solidFill>
            </a:endParaRPr>
          </a:p>
          <a:p>
            <a:pPr marL="457200" indent="-457200" algn="just">
              <a:buFont typeface="+mj-lt"/>
              <a:buAutoNum type="arabicPeriod"/>
            </a:pPr>
            <a:r>
              <a:rPr lang="id-ID" dirty="0">
                <a:solidFill>
                  <a:srgbClr val="FFC000"/>
                </a:solidFill>
              </a:rPr>
              <a:t>karsinogenesis biologis (biologis karsinogen-virus, bakteri, jamur</a:t>
            </a:r>
            <a:r>
              <a:rPr lang="id-ID" dirty="0" smtClean="0">
                <a:solidFill>
                  <a:srgbClr val="FFC000"/>
                </a:solidFill>
              </a:rPr>
              <a:t>)</a:t>
            </a:r>
            <a:endParaRPr lang="en-US" dirty="0" smtClean="0">
              <a:solidFill>
                <a:srgbClr val="FFC000"/>
              </a:solidFill>
            </a:endParaRPr>
          </a:p>
          <a:p>
            <a:pPr algn="just"/>
            <a:r>
              <a:rPr lang="en-US" dirty="0"/>
              <a:t>M</a:t>
            </a:r>
            <a:r>
              <a:rPr lang="id-ID" dirty="0"/>
              <a:t>etode modern pengobatan kanker (kemoterapi, radiasi terapi, terapi gen / virotherapy et al.) didasarkan pada penggunaan karsinogen. </a:t>
            </a:r>
            <a:endParaRPr lang="en-US" dirty="0"/>
          </a:p>
          <a:p>
            <a:endParaRPr lang="en-US" dirty="0"/>
          </a:p>
        </p:txBody>
      </p:sp>
    </p:spTree>
    <p:extLst>
      <p:ext uri="{BB962C8B-B14F-4D97-AF65-F5344CB8AC3E}">
        <p14:creationId xmlns="" xmlns:p14="http://schemas.microsoft.com/office/powerpoint/2010/main" val="1587065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Autofit/>
          </a:bodyPr>
          <a:lstStyle/>
          <a:p>
            <a:r>
              <a:rPr lang="id-ID" sz="3000" dirty="0"/>
              <a:t>Gagasan Ilmiah Saat Ini tentang Patogenesis Kanker dan Patogenetik Terapi </a:t>
            </a:r>
            <a:r>
              <a:rPr lang="id-ID" sz="3000" dirty="0" smtClean="0"/>
              <a:t>Kanker</a:t>
            </a:r>
            <a:r>
              <a:rPr lang="en-US" sz="3000" dirty="0" smtClean="0"/>
              <a:t/>
            </a:r>
            <a:br>
              <a:rPr lang="en-US" sz="3000" dirty="0" smtClean="0"/>
            </a:br>
            <a:endParaRPr lang="en-US" sz="3000" dirty="0"/>
          </a:p>
        </p:txBody>
      </p:sp>
      <p:sp>
        <p:nvSpPr>
          <p:cNvPr id="3" name="Content Placeholder 2"/>
          <p:cNvSpPr>
            <a:spLocks noGrp="1"/>
          </p:cNvSpPr>
          <p:nvPr>
            <p:ph idx="1"/>
          </p:nvPr>
        </p:nvSpPr>
        <p:spPr/>
        <p:txBody>
          <a:bodyPr>
            <a:normAutofit fontScale="77500" lnSpcReduction="20000"/>
          </a:bodyPr>
          <a:lstStyle/>
          <a:p>
            <a:pPr algn="just"/>
            <a:r>
              <a:rPr lang="en-US" dirty="0"/>
              <a:t>D</a:t>
            </a:r>
            <a:r>
              <a:rPr lang="id-ID" dirty="0" smtClean="0"/>
              <a:t>asar </a:t>
            </a:r>
            <a:r>
              <a:rPr lang="id-ID" dirty="0"/>
              <a:t>patogenesis kanker yang umum diterima adalah kerusakan pada genetik aparatus sel (mutasi, gangguan ekspresi gen, aktivasi gen promoter tumor, inaktivasi gen supresor tumor, dll</a:t>
            </a:r>
            <a:r>
              <a:rPr lang="id-ID" dirty="0" smtClean="0"/>
              <a:t>.)</a:t>
            </a:r>
            <a:endParaRPr lang="en-US" dirty="0" smtClean="0"/>
          </a:p>
          <a:p>
            <a:pPr algn="just"/>
            <a:r>
              <a:rPr lang="en-US" dirty="0"/>
              <a:t>S</a:t>
            </a:r>
            <a:r>
              <a:rPr lang="id-ID" dirty="0" smtClean="0"/>
              <a:t>atu-satunya </a:t>
            </a:r>
            <a:r>
              <a:rPr lang="id-ID" dirty="0"/>
              <a:t>terapi kanker patogenetik adalah penerapan metode terapi gen kanker (pendekatan RNAi, resistensi obat, transfer gen sel progenitor hematopoietik, sel induk kanker, rekombinasi homolog, teknologi ribozyme, teknologi antisense, supresor tumor, sistem pengiriman gen-terapi virus dan non viral, anti-gen - antisense, siRNA &amp; ribozim; apoptosis, DNA sintesis dan perbaikan</a:t>
            </a:r>
            <a:r>
              <a:rPr lang="id-ID" dirty="0" smtClean="0"/>
              <a:t>)</a:t>
            </a:r>
            <a:r>
              <a:rPr lang="en-US" dirty="0" smtClean="0"/>
              <a:t> </a:t>
            </a:r>
            <a:r>
              <a:rPr lang="id-ID" dirty="0"/>
              <a:t>bertujuan untuk menghilangkan kerusakan genetik dan pengendalian sel kanker.</a:t>
            </a:r>
            <a:endParaRPr lang="en-US" dirty="0"/>
          </a:p>
        </p:txBody>
      </p:sp>
    </p:spTree>
    <p:extLst>
      <p:ext uri="{BB962C8B-B14F-4D97-AF65-F5344CB8AC3E}">
        <p14:creationId xmlns="" xmlns:p14="http://schemas.microsoft.com/office/powerpoint/2010/main" val="319034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id-ID" dirty="0"/>
              <a:t> </a:t>
            </a:r>
            <a:r>
              <a:rPr lang="en-US" dirty="0"/>
              <a:t/>
            </a:r>
            <a:br>
              <a:rPr lang="en-US" dirty="0"/>
            </a:br>
            <a:r>
              <a:rPr lang="id-ID" dirty="0"/>
              <a:t>Pengobatan Modern Tumor </a:t>
            </a:r>
            <a:r>
              <a:rPr lang="id-ID" dirty="0" smtClean="0"/>
              <a:t>Ganas</a:t>
            </a:r>
            <a:endParaRPr lang="en-US" dirty="0"/>
          </a:p>
        </p:txBody>
      </p:sp>
      <p:sp>
        <p:nvSpPr>
          <p:cNvPr id="3" name="Content Placeholder 2"/>
          <p:cNvSpPr>
            <a:spLocks noGrp="1"/>
          </p:cNvSpPr>
          <p:nvPr>
            <p:ph idx="1"/>
          </p:nvPr>
        </p:nvSpPr>
        <p:spPr/>
        <p:txBody>
          <a:bodyPr>
            <a:normAutofit fontScale="77500" lnSpcReduction="20000"/>
          </a:bodyPr>
          <a:lstStyle/>
          <a:p>
            <a:pPr algn="just"/>
            <a:r>
              <a:rPr lang="id-ID" dirty="0"/>
              <a:t>Tumor ganas disebabkan oleh aktivitas sel kanker </a:t>
            </a:r>
            <a:r>
              <a:rPr lang="en-US" dirty="0" smtClean="0"/>
              <a:t>, </a:t>
            </a:r>
            <a:r>
              <a:rPr lang="en-US" dirty="0" err="1" smtClean="0"/>
              <a:t>sel</a:t>
            </a:r>
            <a:r>
              <a:rPr lang="en-US" dirty="0" smtClean="0"/>
              <a:t> </a:t>
            </a:r>
            <a:r>
              <a:rPr lang="en-US" dirty="0" err="1" smtClean="0"/>
              <a:t>kanker</a:t>
            </a:r>
            <a:r>
              <a:rPr lang="en-US" dirty="0" smtClean="0"/>
              <a:t> </a:t>
            </a:r>
            <a:r>
              <a:rPr lang="en-US" dirty="0" err="1" smtClean="0"/>
              <a:t>dapat</a:t>
            </a:r>
            <a:r>
              <a:rPr lang="en-US" dirty="0" smtClean="0"/>
              <a:t> </a:t>
            </a:r>
            <a:r>
              <a:rPr lang="en-US" dirty="0" err="1" smtClean="0"/>
              <a:t>menyebabkan</a:t>
            </a:r>
            <a:r>
              <a:rPr lang="en-US" dirty="0" smtClean="0"/>
              <a:t> </a:t>
            </a:r>
            <a:r>
              <a:rPr lang="en-US" dirty="0" err="1" smtClean="0"/>
              <a:t>peradangan</a:t>
            </a:r>
            <a:r>
              <a:rPr lang="en-US" dirty="0" smtClean="0"/>
              <a:t> </a:t>
            </a:r>
            <a:r>
              <a:rPr lang="id-ID" dirty="0" smtClean="0"/>
              <a:t>(</a:t>
            </a:r>
            <a:r>
              <a:rPr lang="id-ID" dirty="0"/>
              <a:t>produksi sel sitokin pro-inflamasi, faktor pertumbuhan, dan </a:t>
            </a:r>
            <a:r>
              <a:rPr lang="id-ID" dirty="0" smtClean="0"/>
              <a:t>lainnya</a:t>
            </a:r>
            <a:r>
              <a:rPr lang="en-US" dirty="0" smtClean="0"/>
              <a:t>). </a:t>
            </a:r>
          </a:p>
          <a:p>
            <a:pPr algn="just"/>
            <a:r>
              <a:rPr lang="en-US" dirty="0"/>
              <a:t>B</a:t>
            </a:r>
            <a:r>
              <a:rPr lang="id-ID" dirty="0" smtClean="0"/>
              <a:t>erbagai </a:t>
            </a:r>
            <a:r>
              <a:rPr lang="id-ID" dirty="0"/>
              <a:t>metode terapi </a:t>
            </a:r>
            <a:r>
              <a:rPr lang="en-US" dirty="0" smtClean="0"/>
              <a:t> </a:t>
            </a:r>
            <a:r>
              <a:rPr lang="en-US" dirty="0" err="1" smtClean="0"/>
              <a:t>diantaranya</a:t>
            </a:r>
            <a:r>
              <a:rPr lang="en-US" dirty="0" smtClean="0"/>
              <a:t> : </a:t>
            </a:r>
            <a:r>
              <a:rPr lang="en-US" dirty="0" err="1" smtClean="0"/>
              <a:t>terapi</a:t>
            </a:r>
            <a:r>
              <a:rPr lang="en-US" dirty="0" smtClean="0"/>
              <a:t> </a:t>
            </a:r>
            <a:r>
              <a:rPr lang="id-ID" dirty="0" smtClean="0"/>
              <a:t>antioksidan</a:t>
            </a:r>
            <a:r>
              <a:rPr lang="id-ID" dirty="0"/>
              <a:t>, terapi sitokin, terapi sel, terapi target, terapi vaksin, termasuk vaksin DNA, metode untuk memblokir neoangiogenesis </a:t>
            </a:r>
            <a:r>
              <a:rPr lang="en-US" dirty="0" smtClean="0"/>
              <a:t>.</a:t>
            </a:r>
          </a:p>
          <a:p>
            <a:pPr algn="just"/>
            <a:r>
              <a:rPr lang="en-US" dirty="0"/>
              <a:t>M</a:t>
            </a:r>
            <a:r>
              <a:rPr lang="id-ID" dirty="0" smtClean="0"/>
              <a:t>enurut </a:t>
            </a:r>
            <a:r>
              <a:rPr lang="id-ID" dirty="0"/>
              <a:t>sebuah </a:t>
            </a:r>
            <a:r>
              <a:rPr lang="en-US" dirty="0" err="1" smtClean="0"/>
              <a:t>penelitian</a:t>
            </a:r>
            <a:r>
              <a:rPr lang="en-US" dirty="0" smtClean="0"/>
              <a:t> </a:t>
            </a:r>
            <a:r>
              <a:rPr lang="id-ID" dirty="0" smtClean="0"/>
              <a:t>tentang </a:t>
            </a:r>
            <a:r>
              <a:rPr lang="id-ID" dirty="0"/>
              <a:t>karsinogenesis, standar pengobatan kanker modern </a:t>
            </a:r>
            <a:r>
              <a:rPr lang="en-US" dirty="0" smtClean="0"/>
              <a:t> </a:t>
            </a:r>
            <a:r>
              <a:rPr lang="en-US" dirty="0" err="1" smtClean="0"/>
              <a:t>yaitu</a:t>
            </a:r>
            <a:r>
              <a:rPr lang="en-US" dirty="0" smtClean="0"/>
              <a:t> </a:t>
            </a:r>
            <a:r>
              <a:rPr lang="id-ID" dirty="0" smtClean="0"/>
              <a:t>(operasi</a:t>
            </a:r>
            <a:r>
              <a:rPr lang="id-ID" dirty="0"/>
              <a:t>, kemoterapi, terapi radiasi) juga simtomatik karena </a:t>
            </a:r>
            <a:r>
              <a:rPr lang="id-ID" dirty="0" smtClean="0"/>
              <a:t>hanya </a:t>
            </a:r>
            <a:r>
              <a:rPr lang="id-ID" dirty="0"/>
              <a:t>diarahkan untuk menghilangkan sel tumor ganas dari tubuh, dan bukan pada mekanisme kemunculannya (kerusakan DNA, et.). </a:t>
            </a:r>
            <a:endParaRPr lang="en-US" dirty="0"/>
          </a:p>
        </p:txBody>
      </p:sp>
    </p:spTree>
    <p:extLst>
      <p:ext uri="{BB962C8B-B14F-4D97-AF65-F5344CB8AC3E}">
        <p14:creationId xmlns="" xmlns:p14="http://schemas.microsoft.com/office/powerpoint/2010/main" val="38540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189038"/>
          </a:xfrm>
        </p:spPr>
        <p:txBody>
          <a:bodyPr>
            <a:normAutofit fontScale="90000"/>
          </a:bodyPr>
          <a:lstStyle/>
          <a:p>
            <a:pPr lvl="0"/>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id-ID" dirty="0" smtClean="0"/>
              <a:t> Mekanisme Patofisiologis Umum Penyakit Kanker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b="0" dirty="0"/>
          </a:p>
        </p:txBody>
      </p:sp>
      <p:sp>
        <p:nvSpPr>
          <p:cNvPr id="3" name="Content Placeholder 2"/>
          <p:cNvSpPr>
            <a:spLocks noGrp="1"/>
          </p:cNvSpPr>
          <p:nvPr>
            <p:ph idx="1"/>
          </p:nvPr>
        </p:nvSpPr>
        <p:spPr>
          <a:xfrm>
            <a:off x="428596" y="1928802"/>
            <a:ext cx="8229600" cy="4525963"/>
          </a:xfrm>
        </p:spPr>
        <p:txBody>
          <a:bodyPr/>
          <a:lstStyle/>
          <a:p>
            <a:r>
              <a:rPr lang="en-US" dirty="0"/>
              <a:t>S</a:t>
            </a:r>
            <a:r>
              <a:rPr lang="id-ID" dirty="0" smtClean="0"/>
              <a:t>el </a:t>
            </a:r>
            <a:r>
              <a:rPr lang="id-ID" dirty="0"/>
              <a:t>jaringan berkembang biak dan sel tumor serupa dalam struktur dan sifatnya, sehingga kekebalan anti tumor yang aktif akan menghalangi proses perbaikan jaringan yang rusak melalui eliminasi dari sel proliferasi. </a:t>
            </a:r>
            <a:endParaRPr lang="en-US" dirty="0" smtClean="0"/>
          </a:p>
          <a:p>
            <a:endParaRPr lang="en-US" dirty="0"/>
          </a:p>
          <a:p>
            <a:endParaRPr lang="en-US" dirty="0" smtClean="0"/>
          </a:p>
        </p:txBody>
      </p:sp>
    </p:spTree>
    <p:extLst>
      <p:ext uri="{BB962C8B-B14F-4D97-AF65-F5344CB8AC3E}">
        <p14:creationId xmlns="" xmlns:p14="http://schemas.microsoft.com/office/powerpoint/2010/main" val="241330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id-ID" sz="2800" dirty="0"/>
              <a:t>Kerusakan DNA dan Penampilan Sel Kanker. Apakah mereka cukup untuk Pengembangan Penyakit Kanker? </a:t>
            </a:r>
            <a:endParaRPr lang="en-US" sz="2800" dirty="0"/>
          </a:p>
        </p:txBody>
      </p:sp>
      <p:sp>
        <p:nvSpPr>
          <p:cNvPr id="3" name="Content Placeholder 2"/>
          <p:cNvSpPr>
            <a:spLocks noGrp="1"/>
          </p:cNvSpPr>
          <p:nvPr>
            <p:ph idx="1"/>
          </p:nvPr>
        </p:nvSpPr>
        <p:spPr>
          <a:xfrm>
            <a:off x="457200" y="1981200"/>
            <a:ext cx="8229600" cy="4525963"/>
          </a:xfrm>
        </p:spPr>
        <p:txBody>
          <a:bodyPr>
            <a:normAutofit fontScale="85000" lnSpcReduction="20000"/>
          </a:bodyPr>
          <a:lstStyle/>
          <a:p>
            <a:pPr algn="just"/>
            <a:r>
              <a:rPr lang="id-ID" dirty="0"/>
              <a:t>Kerusakan sel DNA adalah proses permanen dan alami pada organisme yang terjadi paling intensif di lokasi dari peradangan kronis</a:t>
            </a:r>
            <a:r>
              <a:rPr lang="id-ID" dirty="0" smtClean="0"/>
              <a:t>.</a:t>
            </a:r>
            <a:endParaRPr lang="en-US" dirty="0" smtClean="0"/>
          </a:p>
          <a:p>
            <a:pPr algn="just"/>
            <a:r>
              <a:rPr lang="id-ID" dirty="0"/>
              <a:t>Akumulasi sel-sel kerusakan DNA dan jumlah fokus kronis Peradangan pasti meningkat seiring bertambahnya </a:t>
            </a:r>
            <a:r>
              <a:rPr lang="id-ID" dirty="0" smtClean="0"/>
              <a:t>usia</a:t>
            </a:r>
            <a:r>
              <a:rPr lang="en-US" dirty="0" smtClean="0"/>
              <a:t>.  </a:t>
            </a:r>
          </a:p>
          <a:p>
            <a:pPr marL="0" indent="0" algn="just">
              <a:buNone/>
            </a:pPr>
            <a:r>
              <a:rPr lang="en-US" dirty="0" err="1" smtClean="0"/>
              <a:t>Mengapa</a:t>
            </a:r>
            <a:r>
              <a:rPr lang="en-US" dirty="0" smtClean="0"/>
              <a:t>?? </a:t>
            </a:r>
            <a:r>
              <a:rPr lang="id-ID" dirty="0" smtClean="0"/>
              <a:t> </a:t>
            </a:r>
            <a:endParaRPr lang="en-US" dirty="0" smtClean="0"/>
          </a:p>
          <a:p>
            <a:pPr algn="just"/>
            <a:r>
              <a:rPr lang="id-ID" dirty="0"/>
              <a:t>Terjadinya kanker hanya mungkin bila terjadi patofisiologi  "perangkap reparatif kanker" terbentuk dalam organisme.</a:t>
            </a:r>
            <a:endParaRPr lang="en-US" dirty="0"/>
          </a:p>
          <a:p>
            <a:pPr marL="0" indent="0">
              <a:buNone/>
            </a:pPr>
            <a:r>
              <a:rPr lang="id-ID" dirty="0"/>
              <a:t/>
            </a:r>
            <a:br>
              <a:rPr lang="id-ID" dirty="0"/>
            </a:br>
            <a:endParaRPr lang="en-US" dirty="0"/>
          </a:p>
        </p:txBody>
      </p:sp>
    </p:spTree>
    <p:extLst>
      <p:ext uri="{BB962C8B-B14F-4D97-AF65-F5344CB8AC3E}">
        <p14:creationId xmlns="" xmlns:p14="http://schemas.microsoft.com/office/powerpoint/2010/main" val="379104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3100" dirty="0"/>
              <a:t>D</a:t>
            </a:r>
            <a:r>
              <a:rPr lang="id-ID" sz="3100" dirty="0" smtClean="0"/>
              <a:t>arimana </a:t>
            </a:r>
            <a:r>
              <a:rPr lang="id-ID" sz="3100" dirty="0"/>
              <a:t>asal sel kanker? Sel kanker dan sel induk sangat mirip. Salah satu ciri umum sel </a:t>
            </a:r>
            <a:r>
              <a:rPr lang="id-ID" sz="3100" dirty="0" smtClean="0"/>
              <a:t>kanker</a:t>
            </a:r>
            <a:r>
              <a:rPr lang="en-US" sz="3100"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S</a:t>
            </a:r>
            <a:r>
              <a:rPr lang="id-ID" dirty="0" smtClean="0"/>
              <a:t>ingularitas </a:t>
            </a:r>
            <a:r>
              <a:rPr lang="id-ID" dirty="0"/>
              <a:t>sel kanker ini didapat sebagai </a:t>
            </a:r>
            <a:r>
              <a:rPr lang="id-ID" dirty="0" smtClean="0"/>
              <a:t>hasilnya</a:t>
            </a:r>
            <a:r>
              <a:rPr lang="en-US" dirty="0" smtClean="0"/>
              <a:t> </a:t>
            </a:r>
            <a:r>
              <a:rPr lang="en-US" dirty="0" err="1" smtClean="0"/>
              <a:t>dari</a:t>
            </a:r>
            <a:r>
              <a:rPr lang="id-ID" dirty="0" smtClean="0"/>
              <a:t> </a:t>
            </a:r>
            <a:r>
              <a:rPr lang="id-ID" dirty="0"/>
              <a:t>mutasi </a:t>
            </a:r>
            <a:r>
              <a:rPr lang="en-US" dirty="0" smtClean="0"/>
              <a:t>p</a:t>
            </a:r>
            <a:r>
              <a:rPr lang="id-ID" dirty="0" smtClean="0"/>
              <a:t>ada </a:t>
            </a:r>
            <a:r>
              <a:rPr lang="id-ID" dirty="0"/>
              <a:t>saat </a:t>
            </a:r>
            <a:r>
              <a:rPr lang="id-ID" dirty="0" smtClean="0"/>
              <a:t>yang</a:t>
            </a:r>
            <a:r>
              <a:rPr lang="en-US" dirty="0" smtClean="0"/>
              <a:t> </a:t>
            </a:r>
            <a:r>
              <a:rPr lang="en-US" dirty="0" err="1" smtClean="0"/>
              <a:t>bersamaan</a:t>
            </a:r>
            <a:r>
              <a:rPr lang="en-US" dirty="0"/>
              <a:t>,</a:t>
            </a:r>
            <a:r>
              <a:rPr lang="id-ID" dirty="0" smtClean="0"/>
              <a:t> </a:t>
            </a:r>
            <a:r>
              <a:rPr lang="id-ID" dirty="0"/>
              <a:t>glikolisis anaerob yang intens berbeda tidak hanya sel kanker tetapi juga sel induk. </a:t>
            </a:r>
            <a:endParaRPr lang="en-US" dirty="0" smtClean="0"/>
          </a:p>
          <a:p>
            <a:pPr algn="just"/>
            <a:r>
              <a:rPr lang="en-US" dirty="0" err="1" smtClean="0"/>
              <a:t>Kemiripan</a:t>
            </a:r>
            <a:r>
              <a:rPr lang="en-US" dirty="0" smtClean="0"/>
              <a:t> yang </a:t>
            </a:r>
            <a:r>
              <a:rPr lang="en-US" dirty="0" err="1" smtClean="0"/>
              <a:t>terjadi</a:t>
            </a:r>
            <a:r>
              <a:rPr lang="en-US" dirty="0" smtClean="0"/>
              <a:t> </a:t>
            </a:r>
            <a:r>
              <a:rPr lang="en-US" dirty="0" err="1" smtClean="0"/>
              <a:t>pada</a:t>
            </a:r>
            <a:r>
              <a:rPr lang="en-US" dirty="0" smtClean="0"/>
              <a:t> </a:t>
            </a:r>
            <a:r>
              <a:rPr lang="en-US" dirty="0" err="1" smtClean="0"/>
              <a:t>sel</a:t>
            </a:r>
            <a:r>
              <a:rPr lang="en-US" dirty="0" smtClean="0"/>
              <a:t> </a:t>
            </a:r>
            <a:r>
              <a:rPr lang="en-US" dirty="0" err="1" smtClean="0"/>
              <a:t>kanker</a:t>
            </a:r>
            <a:r>
              <a:rPr lang="en-US" dirty="0" smtClean="0"/>
              <a:t> </a:t>
            </a:r>
            <a:r>
              <a:rPr lang="en-US" dirty="0" err="1" smtClean="0"/>
              <a:t>dan</a:t>
            </a:r>
            <a:r>
              <a:rPr lang="en-US" dirty="0" smtClean="0"/>
              <a:t> </a:t>
            </a:r>
            <a:r>
              <a:rPr lang="en-US" dirty="0" err="1" smtClean="0"/>
              <a:t>sel</a:t>
            </a:r>
            <a:r>
              <a:rPr lang="en-US" dirty="0" smtClean="0"/>
              <a:t> </a:t>
            </a:r>
            <a:r>
              <a:rPr lang="en-US" dirty="0" err="1" smtClean="0"/>
              <a:t>induk</a:t>
            </a:r>
            <a:r>
              <a:rPr lang="en-US" dirty="0" smtClean="0"/>
              <a:t> </a:t>
            </a:r>
            <a:r>
              <a:rPr lang="id-ID" dirty="0"/>
              <a:t> adalah kemampuan mereka berkembang biak tanpa diferensiasi dalam kondisi hipoksia</a:t>
            </a:r>
            <a:r>
              <a:rPr lang="en-US" dirty="0"/>
              <a:t>.</a:t>
            </a:r>
          </a:p>
          <a:p>
            <a:pPr algn="just"/>
            <a:r>
              <a:rPr lang="en-US" dirty="0" err="1" smtClean="0"/>
              <a:t>Ciri</a:t>
            </a:r>
            <a:r>
              <a:rPr lang="en-US" dirty="0" smtClean="0"/>
              <a:t> </a:t>
            </a:r>
            <a:r>
              <a:rPr lang="en-US" dirty="0" err="1" smtClean="0"/>
              <a:t>umum</a:t>
            </a:r>
            <a:r>
              <a:rPr lang="en-US" dirty="0" smtClean="0"/>
              <a:t> </a:t>
            </a:r>
            <a:r>
              <a:rPr lang="en-US" dirty="0" err="1" smtClean="0"/>
              <a:t>sel</a:t>
            </a:r>
            <a:r>
              <a:rPr lang="en-US" dirty="0" smtClean="0"/>
              <a:t> </a:t>
            </a:r>
            <a:r>
              <a:rPr lang="en-US" dirty="0" err="1" smtClean="0"/>
              <a:t>kanker</a:t>
            </a:r>
            <a:r>
              <a:rPr lang="en-US" dirty="0" smtClean="0"/>
              <a:t> : </a:t>
            </a:r>
            <a:r>
              <a:rPr lang="id-ID" dirty="0"/>
              <a:t>Pada sel kanker sifat sel induk oleh lingkungan mikro dipertahankan yang memiliki orientasi reparatif, yaitu mempertahankan proliferasi sel melalui keadaan organisme CRT. Pada saat bersamaan, saat kondisi lingkungan mikro berubah, yaitu menghilangkan keadaan CRT dari organisme, sel kanker bisa menjadi normal.</a:t>
            </a:r>
            <a:endParaRPr lang="en-US" dirty="0"/>
          </a:p>
          <a:p>
            <a:endParaRPr lang="en-US" dirty="0"/>
          </a:p>
        </p:txBody>
      </p:sp>
    </p:spTree>
    <p:extLst>
      <p:ext uri="{BB962C8B-B14F-4D97-AF65-F5344CB8AC3E}">
        <p14:creationId xmlns="" xmlns:p14="http://schemas.microsoft.com/office/powerpoint/2010/main" val="2527629202"/>
      </p:ext>
    </p:extLst>
  </p:cSld>
  <p:clrMapOvr>
    <a:masterClrMapping/>
  </p:clrMapOvr>
</p:sld>
</file>

<file path=ppt/theme/theme1.xml><?xml version="1.0" encoding="utf-8"?>
<a:theme xmlns:a="http://schemas.openxmlformats.org/drawingml/2006/main" name="Template-PPT-UEU-Pertemuan-2-dan-seterusny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Template-PPT-UEU-Pertemuan-2-dan-seterusnya1</Template>
  <TotalTime>90</TotalTime>
  <Words>953</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Template-PPT-UEU-Pertemuan-2-dan-seterusnya1</vt:lpstr>
      <vt:lpstr>Slide 1</vt:lpstr>
      <vt:lpstr>Slide 2</vt:lpstr>
      <vt:lpstr>Perkenalan</vt:lpstr>
      <vt:lpstr>Pengetahuan Ilmiah Saat Ini tentang Etiologi Kanker dan Kanker Etiotropika Terapi</vt:lpstr>
      <vt:lpstr>Gagasan Ilmiah Saat Ini tentang Patogenesis Kanker dan Patogenetik Terapi Kanker </vt:lpstr>
      <vt:lpstr>  Pengobatan Modern Tumor Ganas</vt:lpstr>
      <vt:lpstr>     Mekanisme Patofisiologis Umum Penyakit Kanker     </vt:lpstr>
      <vt:lpstr>Kerusakan DNA dan Penampilan Sel Kanker. Apakah mereka cukup untuk Pengembangan Penyakit Kanker? </vt:lpstr>
      <vt:lpstr>Darimana asal sel kanker? Sel kanker dan sel induk sangat mirip. Salah satu ciri umum sel kanker?? </vt:lpstr>
      <vt:lpstr>    Ada Sel Kanker tapi Tidak Ada Penyakit Kanker? </vt:lpstr>
      <vt:lpstr>Apa yang Dibalik Resistensi Obat Kanker?</vt:lpstr>
      <vt:lpstr>Regresi Spontan Kanker? </vt:lpstr>
      <vt:lpstr>Prospek Penerapan Klinis dari Pendekatan Baru terhadap Patogenesis Kanker </vt:lpstr>
      <vt:lpstr>Slide 14</vt:lpstr>
      <vt:lpstr>TERIMAKASIH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ONKOLOGI</dc:title>
  <dc:creator>ACER</dc:creator>
  <cp:lastModifiedBy>mertien</cp:lastModifiedBy>
  <cp:revision>13</cp:revision>
  <dcterms:created xsi:type="dcterms:W3CDTF">2018-01-12T16:41:48Z</dcterms:created>
  <dcterms:modified xsi:type="dcterms:W3CDTF">2018-01-22T11:44:30Z</dcterms:modified>
</cp:coreProperties>
</file>