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2" r:id="rId2"/>
    <p:sldId id="256" r:id="rId3"/>
    <p:sldId id="257" r:id="rId4"/>
    <p:sldId id="267" r:id="rId5"/>
    <p:sldId id="262" r:id="rId6"/>
    <p:sldId id="258" r:id="rId7"/>
    <p:sldId id="279" r:id="rId8"/>
    <p:sldId id="281" r:id="rId9"/>
    <p:sldId id="268" r:id="rId10"/>
    <p:sldId id="269" r:id="rId11"/>
    <p:sldId id="270" r:id="rId12"/>
    <p:sldId id="271" r:id="rId13"/>
    <p:sldId id="272" r:id="rId14"/>
    <p:sldId id="273" r:id="rId15"/>
    <p:sldId id="274" r:id="rId16"/>
    <p:sldId id="277" r:id="rId17"/>
    <p:sldId id="278" r:id="rId18"/>
    <p:sldId id="275" r:id="rId19"/>
    <p:sldId id="276" r:id="rId20"/>
    <p:sldId id="265" r:id="rId21"/>
    <p:sldId id="266" r:id="rId22"/>
    <p:sldId id="280" r:id="rId2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125" autoAdjust="0"/>
  </p:normalViewPr>
  <p:slideViewPr>
    <p:cSldViewPr>
      <p:cViewPr>
        <p:scale>
          <a:sx n="55" d="100"/>
          <a:sy n="55" d="100"/>
        </p:scale>
        <p:origin x="-1806"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8" name="Footer Placeholder 4"/>
          <p:cNvSpPr>
            <a:spLocks noGrp="1"/>
          </p:cNvSpPr>
          <p:nvPr>
            <p:ph type="ftr" sz="quarter" idx="11"/>
          </p:nvPr>
        </p:nvSpPr>
        <p:spPr/>
        <p:txBody>
          <a:bodyPr/>
          <a:lstStyle>
            <a:lvl1pPr>
              <a:defRPr/>
            </a:lvl1pPr>
          </a:lstStyle>
          <a:p>
            <a:endParaRPr lang="id-ID"/>
          </a:p>
        </p:txBody>
      </p:sp>
      <p:sp>
        <p:nvSpPr>
          <p:cNvPr id="9"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4" name="Footer Placeholder 4"/>
          <p:cNvSpPr>
            <a:spLocks noGrp="1"/>
          </p:cNvSpPr>
          <p:nvPr>
            <p:ph type="ftr" sz="quarter" idx="11"/>
          </p:nvPr>
        </p:nvSpPr>
        <p:spPr/>
        <p:txBody>
          <a:bodyPr/>
          <a:lstStyle>
            <a:lvl1pPr>
              <a:defRPr/>
            </a:lvl1pPr>
          </a:lstStyle>
          <a:p>
            <a:endParaRPr lang="id-ID"/>
          </a:p>
        </p:txBody>
      </p:sp>
      <p:sp>
        <p:nvSpPr>
          <p:cNvPr id="5"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3" name="Footer Placeholder 4"/>
          <p:cNvSpPr>
            <a:spLocks noGrp="1"/>
          </p:cNvSpPr>
          <p:nvPr>
            <p:ph type="ftr" sz="quarter" idx="11"/>
          </p:nvPr>
        </p:nvSpPr>
        <p:spPr/>
        <p:txBody>
          <a:bodyPr/>
          <a:lstStyle>
            <a:lvl1pPr>
              <a:defRPr/>
            </a:lvl1pPr>
          </a:lstStyle>
          <a:p>
            <a:endParaRPr lang="id-ID"/>
          </a:p>
        </p:txBody>
      </p:sp>
      <p:sp>
        <p:nvSpPr>
          <p:cNvPr id="4"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2510FB-DBAF-4D27-B095-49F10F8F8908}"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1623B417-B3A4-4A1E-B8B0-DFC8675BFAFA}"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F22510FB-DBAF-4D27-B095-49F10F8F8908}" type="datetimeFigureOut">
              <a:rPr lang="id-ID" smtClean="0"/>
              <a:pPr/>
              <a:t>22/01/2018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fld id="{1623B417-B3A4-4A1E-B8B0-DFC8675BFAF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5" name="TextBox 1"/>
          <p:cNvSpPr txBox="1">
            <a:spLocks noChangeArrowheads="1"/>
          </p:cNvSpPr>
          <p:nvPr/>
        </p:nvSpPr>
        <p:spPr bwMode="auto">
          <a:xfrm>
            <a:off x="2928926" y="3500438"/>
            <a:ext cx="6215074" cy="1569660"/>
          </a:xfrm>
          <a:prstGeom prst="rect">
            <a:avLst/>
          </a:prstGeom>
          <a:noFill/>
          <a:ln w="9525">
            <a:noFill/>
            <a:miter lim="800000"/>
            <a:headEnd/>
            <a:tailEnd/>
          </a:ln>
        </p:spPr>
        <p:txBody>
          <a:bodyPr wrap="square">
            <a:spAutoFit/>
          </a:bodyPr>
          <a:lstStyle/>
          <a:p>
            <a:pPr algn="ctr"/>
            <a:r>
              <a:rPr lang="id-ID" sz="2400" b="1" dirty="0" smtClean="0">
                <a:solidFill>
                  <a:schemeClr val="bg1"/>
                </a:solidFill>
              </a:rPr>
              <a:t>PATOFISIOLOGI PENYAKIT TIDAK MENULAR</a:t>
            </a:r>
          </a:p>
          <a:p>
            <a:pPr algn="ctr"/>
            <a:r>
              <a:rPr lang="id-ID" sz="2400" b="1" dirty="0" smtClean="0">
                <a:solidFill>
                  <a:schemeClr val="bg1"/>
                </a:solidFill>
              </a:rPr>
              <a:t>HIPERTENSI</a:t>
            </a:r>
            <a:endParaRPr lang="en-US" sz="2400" b="1" dirty="0">
              <a:solidFill>
                <a:schemeClr val="bg1"/>
              </a:solidFill>
            </a:endParaRPr>
          </a:p>
          <a:p>
            <a:pPr algn="ctr"/>
            <a:r>
              <a:rPr lang="en-US" sz="2400" b="1" dirty="0" smtClean="0">
                <a:solidFill>
                  <a:schemeClr val="bg1"/>
                </a:solidFill>
              </a:rPr>
              <a:t>ILMU </a:t>
            </a:r>
            <a:r>
              <a:rPr lang="en-US" sz="2400" b="1" dirty="0">
                <a:solidFill>
                  <a:schemeClr val="bg1"/>
                </a:solidFill>
              </a:rPr>
              <a:t>GIZI / FAKULTAS ILMU KESEHATAN </a:t>
            </a:r>
          </a:p>
          <a:p>
            <a:pPr algn="ctr"/>
            <a:endParaRPr lang="en-US"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SISTEM RENIN-ANGIOTENSIN</a:t>
            </a:r>
            <a:endParaRPr lang="id-ID" b="1" dirty="0"/>
          </a:p>
        </p:txBody>
      </p:sp>
      <p:sp>
        <p:nvSpPr>
          <p:cNvPr id="3" name="Content Placeholder 2"/>
          <p:cNvSpPr>
            <a:spLocks noGrp="1"/>
          </p:cNvSpPr>
          <p:nvPr>
            <p:ph idx="1"/>
          </p:nvPr>
        </p:nvSpPr>
        <p:spPr>
          <a:xfrm>
            <a:off x="4143372" y="1600200"/>
            <a:ext cx="4622676" cy="4495800"/>
          </a:xfrm>
        </p:spPr>
        <p:txBody>
          <a:bodyPr>
            <a:normAutofit fontScale="85000" lnSpcReduction="10000"/>
          </a:bodyPr>
          <a:lstStyle/>
          <a:p>
            <a:r>
              <a:rPr lang="id-ID" dirty="0"/>
              <a:t>Sistem renin-angiotensin mungkin yang paling penting dari sistem endokrin yang mempengaruhi kontrol tekanan darah.</a:t>
            </a:r>
          </a:p>
          <a:p>
            <a:r>
              <a:rPr lang="id-ID" dirty="0"/>
              <a:t>Sirkulasi Sistem renin-angiotensin tidak dianggap bertanggung jawab secara langsung terhadap kenaikan tekanan darah pada hipertensi esensial</a:t>
            </a:r>
            <a:r>
              <a:rPr lang="id-ID" dirty="0" smtClean="0"/>
              <a:t>.</a:t>
            </a:r>
            <a:endParaRPr lang="id-ID" dirty="0"/>
          </a:p>
        </p:txBody>
      </p:sp>
      <p:pic>
        <p:nvPicPr>
          <p:cNvPr id="11265" name="Picture 1"/>
          <p:cNvPicPr>
            <a:picLocks noChangeAspect="1" noChangeArrowheads="1"/>
          </p:cNvPicPr>
          <p:nvPr/>
        </p:nvPicPr>
        <p:blipFill>
          <a:blip r:embed="rId2"/>
          <a:srcRect l="51062" t="21484" r="17093" b="9179"/>
          <a:stretch>
            <a:fillRect/>
          </a:stretch>
        </p:blipFill>
        <p:spPr bwMode="auto">
          <a:xfrm>
            <a:off x="0" y="1500174"/>
            <a:ext cx="4143404" cy="535782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SISTEM SARAF OTONOM</a:t>
            </a:r>
            <a:endParaRPr lang="id-ID" b="1" dirty="0"/>
          </a:p>
        </p:txBody>
      </p:sp>
      <p:sp>
        <p:nvSpPr>
          <p:cNvPr id="3" name="Content Placeholder 2"/>
          <p:cNvSpPr>
            <a:spLocks noGrp="1"/>
          </p:cNvSpPr>
          <p:nvPr>
            <p:ph idx="1"/>
          </p:nvPr>
        </p:nvSpPr>
        <p:spPr>
          <a:xfrm>
            <a:off x="3923928" y="1600200"/>
            <a:ext cx="4842120" cy="4495800"/>
          </a:xfrm>
        </p:spPr>
        <p:txBody>
          <a:bodyPr>
            <a:normAutofit fontScale="70000" lnSpcReduction="20000"/>
          </a:bodyPr>
          <a:lstStyle/>
          <a:p>
            <a:r>
              <a:rPr lang="id-ID" dirty="0"/>
              <a:t>Sistem saraf otonom memiliki peran penting dalam menjaga tekanan darah normal.</a:t>
            </a:r>
          </a:p>
          <a:p>
            <a:r>
              <a:rPr lang="id-ID" dirty="0"/>
              <a:t>Hal ini juga penting dalam mediasi perubahan tekanan darah jangka pendek sebagai respons terhadap stres dan latihan fisik.</a:t>
            </a:r>
          </a:p>
          <a:p>
            <a:r>
              <a:rPr lang="id-ID" dirty="0"/>
              <a:t>Kemungkinan hipertensi berhubungan dengan interaksi antara sistem saraf otonom dan sistem renin-angiotensin, bersama dengan faktor lainnya, termasuk sodium, volume sirkulasi, dan beberapa hormon yang baru saja dijelaskan</a:t>
            </a:r>
            <a:r>
              <a:rPr lang="id-ID" dirty="0" smtClean="0"/>
              <a:t>.</a:t>
            </a:r>
            <a:endParaRPr lang="id-ID" dirty="0"/>
          </a:p>
        </p:txBody>
      </p:sp>
      <p:pic>
        <p:nvPicPr>
          <p:cNvPr id="10241" name="Picture 1"/>
          <p:cNvPicPr>
            <a:picLocks noChangeAspect="1" noChangeArrowheads="1"/>
          </p:cNvPicPr>
          <p:nvPr/>
        </p:nvPicPr>
        <p:blipFill>
          <a:blip r:embed="rId2"/>
          <a:srcRect l="50513" t="22461" r="14348" b="10156"/>
          <a:stretch>
            <a:fillRect/>
          </a:stretch>
        </p:blipFill>
        <p:spPr bwMode="auto">
          <a:xfrm>
            <a:off x="0" y="1571612"/>
            <a:ext cx="3707904" cy="492922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DISFUNGSI ENDOTEL</a:t>
            </a:r>
            <a:endParaRPr lang="id-ID" b="1" dirty="0"/>
          </a:p>
        </p:txBody>
      </p:sp>
      <p:sp>
        <p:nvSpPr>
          <p:cNvPr id="3" name="Content Placeholder 2"/>
          <p:cNvSpPr>
            <a:spLocks noGrp="1"/>
          </p:cNvSpPr>
          <p:nvPr>
            <p:ph idx="1"/>
          </p:nvPr>
        </p:nvSpPr>
        <p:spPr/>
        <p:txBody>
          <a:bodyPr>
            <a:normAutofit fontScale="92500" lnSpcReduction="20000"/>
          </a:bodyPr>
          <a:lstStyle/>
          <a:p>
            <a:r>
              <a:rPr lang="id-ID" dirty="0"/>
              <a:t>Sel endotel vaskular memainkan peran kunci dalam regulasi kardiovaskular dengan menghasilkan sejumlah agen vasoaktif lokal yang potensial, termasuk molekul vasodilator nitrat oksida dan endotelin peptida vasokonstriktor.</a:t>
            </a:r>
          </a:p>
          <a:p>
            <a:r>
              <a:rPr lang="id-ID" dirty="0"/>
              <a:t>Disfungsi endothelium telah terlibat dalam hipertensi esensial manusia.</a:t>
            </a:r>
          </a:p>
          <a:p>
            <a:r>
              <a:rPr lang="id-ID" dirty="0"/>
              <a:t>Modulasi fungsi endotel merupakan pilihan terapeutik yang menarik dalam usaha meminimalkan beberapa komplikasi hipertensi yang penting.</a:t>
            </a:r>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ZAT VASOAKTIF</a:t>
            </a:r>
            <a:endParaRPr lang="id-ID" b="1" dirty="0"/>
          </a:p>
        </p:txBody>
      </p:sp>
      <p:sp>
        <p:nvSpPr>
          <p:cNvPr id="3" name="Content Placeholder 2"/>
          <p:cNvSpPr>
            <a:spLocks noGrp="1"/>
          </p:cNvSpPr>
          <p:nvPr>
            <p:ph idx="1"/>
          </p:nvPr>
        </p:nvSpPr>
        <p:spPr/>
        <p:txBody>
          <a:bodyPr/>
          <a:lstStyle/>
          <a:p>
            <a:r>
              <a:rPr lang="id-ID" dirty="0"/>
              <a:t>Banyak sistem dan mekanisme vasoaktif lainnya yang mempengaruhi transportasi natrium dan nada vaskular terlibat dalam pemeliharaan tekanan darah normal.</a:t>
            </a:r>
          </a:p>
          <a:p>
            <a:r>
              <a:rPr lang="id-ID" dirty="0"/>
              <a:t>Transportasi natrium di dinding sel otot polos vaskular juga diperkirakan mempengaruhi tekanan darah melalui keterkaitannya dengan transportasi kalsium.</a:t>
            </a:r>
          </a:p>
          <a:p>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HIPERKOAGULABILITAS</a:t>
            </a:r>
            <a:endParaRPr lang="id-ID" b="1" dirty="0"/>
          </a:p>
        </p:txBody>
      </p:sp>
      <p:sp>
        <p:nvSpPr>
          <p:cNvPr id="3" name="Content Placeholder 2"/>
          <p:cNvSpPr>
            <a:spLocks noGrp="1"/>
          </p:cNvSpPr>
          <p:nvPr>
            <p:ph idx="1"/>
          </p:nvPr>
        </p:nvSpPr>
        <p:spPr/>
        <p:txBody>
          <a:bodyPr/>
          <a:lstStyle/>
          <a:p>
            <a:r>
              <a:rPr lang="id-ID" dirty="0"/>
              <a:t>Pasien dengan hipertensi menunjukkan kelainan pada dinding pembuluh darah (disfungsi endotel atau kerusakan), konstituen darah (tingkat abnormal faktor hemostatik, aktivasi platelet, dan fibrinolisis), dan aliran darah (reologi, viskositas, dan cadangan aliran), menunjukkan bahwa hipertensi memberi obat keadaan prothrombotic atau hypercoagulable</a:t>
            </a:r>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SENSITIVITAS INSULIN</a:t>
            </a:r>
            <a:endParaRPr lang="id-ID" b="1" dirty="0"/>
          </a:p>
        </p:txBody>
      </p:sp>
      <p:sp>
        <p:nvSpPr>
          <p:cNvPr id="3" name="Content Placeholder 2"/>
          <p:cNvSpPr>
            <a:spLocks noGrp="1"/>
          </p:cNvSpPr>
          <p:nvPr>
            <p:ph idx="1"/>
          </p:nvPr>
        </p:nvSpPr>
        <p:spPr/>
        <p:txBody>
          <a:bodyPr>
            <a:normAutofit/>
          </a:bodyPr>
          <a:lstStyle/>
          <a:p>
            <a:r>
              <a:rPr lang="id-ID" dirty="0" smtClean="0"/>
              <a:t>Sindrom tunggal (metabolik sindrom X atau sindrom Reaven ini) </a:t>
            </a:r>
            <a:r>
              <a:rPr lang="id-ID" dirty="0" smtClean="0">
                <a:sym typeface="Wingdings" pitchFamily="2" charset="2"/>
              </a:rPr>
              <a:t> </a:t>
            </a:r>
            <a:r>
              <a:rPr lang="id-ID" dirty="0" smtClean="0">
                <a:sym typeface="Symbol"/>
              </a:rPr>
              <a:t> </a:t>
            </a:r>
            <a:r>
              <a:rPr lang="id-ID" dirty="0" smtClean="0"/>
              <a:t> tekanan darah dan kerusakan pembuluh. </a:t>
            </a:r>
          </a:p>
          <a:p>
            <a:r>
              <a:rPr lang="id-ID" dirty="0" smtClean="0"/>
              <a:t>Beberapa pasien hipertensi tidak resistensi obesitas terhadap insulin.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FAKTOR GENETIK</a:t>
            </a:r>
            <a:endParaRPr lang="id-ID" b="1" dirty="0"/>
          </a:p>
        </p:txBody>
      </p:sp>
      <p:sp>
        <p:nvSpPr>
          <p:cNvPr id="3" name="Content Placeholder 2"/>
          <p:cNvSpPr>
            <a:spLocks noGrp="1"/>
          </p:cNvSpPr>
          <p:nvPr>
            <p:ph idx="1"/>
          </p:nvPr>
        </p:nvSpPr>
        <p:spPr>
          <a:xfrm>
            <a:off x="0" y="1571636"/>
            <a:ext cx="6572264" cy="5357826"/>
          </a:xfrm>
        </p:spPr>
        <p:txBody>
          <a:bodyPr>
            <a:noAutofit/>
          </a:bodyPr>
          <a:lstStyle/>
          <a:p>
            <a:r>
              <a:rPr lang="id-ID" sz="1950" b="1" dirty="0" smtClean="0">
                <a:sym typeface="Wingdings" pitchFamily="2" charset="2"/>
              </a:rPr>
              <a:t>2x berisiko bila minimal ayah/ibu adalah penderita</a:t>
            </a:r>
          </a:p>
          <a:p>
            <a:r>
              <a:rPr lang="id-ID" sz="1950" dirty="0" smtClean="0"/>
              <a:t>Faktor genetik </a:t>
            </a:r>
            <a:r>
              <a:rPr lang="id-ID" sz="1950" u="sng" dirty="0" smtClean="0"/>
              <a:t>+</a:t>
            </a:r>
            <a:r>
              <a:rPr lang="id-ID" sz="1950" dirty="0" smtClean="0"/>
              <a:t> </a:t>
            </a:r>
            <a:r>
              <a:rPr lang="id-ID" sz="1950" b="1" dirty="0" smtClean="0"/>
              <a:t>30%</a:t>
            </a:r>
            <a:r>
              <a:rPr lang="id-ID" sz="1950" dirty="0" smtClean="0"/>
              <a:t>, karena</a:t>
            </a:r>
            <a:r>
              <a:rPr lang="id-ID" sz="1950" dirty="0" smtClean="0">
                <a:sym typeface="Wingdings" pitchFamily="2" charset="2"/>
              </a:rPr>
              <a:t> </a:t>
            </a:r>
            <a:r>
              <a:rPr lang="id-ID" sz="1950" dirty="0" smtClean="0"/>
              <a:t>gaya hidup bersama faktor (terutama makanan).</a:t>
            </a:r>
          </a:p>
          <a:p>
            <a:r>
              <a:rPr lang="id-ID" sz="1950" dirty="0" smtClean="0"/>
              <a:t>Mutasi genetik tertentu </a:t>
            </a:r>
            <a:r>
              <a:rPr lang="id-ID" sz="1950" dirty="0" smtClean="0">
                <a:sym typeface="Wingdings" pitchFamily="2" charset="2"/>
              </a:rPr>
              <a:t> </a:t>
            </a:r>
            <a:r>
              <a:rPr lang="id-ID" sz="1950" dirty="0" smtClean="0"/>
              <a:t>hipertensi warisan</a:t>
            </a:r>
          </a:p>
          <a:p>
            <a:r>
              <a:rPr lang="id-ID" sz="1950" b="1" dirty="0" smtClean="0">
                <a:sym typeface="Symbol"/>
              </a:rPr>
              <a:t> </a:t>
            </a:r>
            <a:r>
              <a:rPr lang="id-ID" sz="1950" b="1" dirty="0" smtClean="0"/>
              <a:t>Kadar plasma angiotensinogen</a:t>
            </a:r>
            <a:r>
              <a:rPr lang="id-ID" sz="1950" dirty="0" smtClean="0"/>
              <a:t>, substrat protein bertindak dengan renin untuk menghasilkan angiotensin I, juga telah dilaporkan dalam mata pelajaran hipertensi dan pada anak-anak dari orang tua hipertensi.</a:t>
            </a:r>
          </a:p>
          <a:p>
            <a:r>
              <a:rPr lang="id-ID" sz="1950" dirty="0" smtClean="0"/>
              <a:t>Hipertensi sangat umum di kota-kota Afrika dan pada populasi hitam di Inggris dan Amerika Serikat. </a:t>
            </a:r>
          </a:p>
          <a:p>
            <a:r>
              <a:rPr lang="id-ID" sz="1950" dirty="0" smtClean="0"/>
              <a:t>Ada beberapa bukti dari studi memuat garam dalam mahasiswa kedokteran yang hitam Amerika lebih rentan terhadap beban garam diberikan dari kulit putih Amerika, dan mungkin lebih sensitif terhadap efek menguntungkan dari pembatasan garam.</a:t>
            </a:r>
          </a:p>
          <a:p>
            <a:endParaRPr lang="id-ID" sz="1950" dirty="0"/>
          </a:p>
        </p:txBody>
      </p:sp>
      <p:pic>
        <p:nvPicPr>
          <p:cNvPr id="4" name="Picture 3" descr="hipertensi-genetik.jpg"/>
          <p:cNvPicPr>
            <a:picLocks noChangeAspect="1"/>
          </p:cNvPicPr>
          <p:nvPr/>
        </p:nvPicPr>
        <p:blipFill>
          <a:blip r:embed="rId2"/>
          <a:stretch>
            <a:fillRect/>
          </a:stretch>
        </p:blipFill>
        <p:spPr>
          <a:xfrm>
            <a:off x="6457443" y="2500306"/>
            <a:ext cx="2686557" cy="31432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FAKTOR GENETIK</a:t>
            </a:r>
            <a:endParaRPr lang="id-ID" b="1" dirty="0"/>
          </a:p>
        </p:txBody>
      </p:sp>
      <p:sp>
        <p:nvSpPr>
          <p:cNvPr id="3" name="Content Placeholder 2"/>
          <p:cNvSpPr>
            <a:spLocks noGrp="1"/>
          </p:cNvSpPr>
          <p:nvPr>
            <p:ph idx="1"/>
          </p:nvPr>
        </p:nvSpPr>
        <p:spPr>
          <a:xfrm>
            <a:off x="0" y="1428736"/>
            <a:ext cx="9144000" cy="5214950"/>
          </a:xfrm>
        </p:spPr>
        <p:txBody>
          <a:bodyPr>
            <a:noAutofit/>
          </a:bodyPr>
          <a:lstStyle/>
          <a:p>
            <a:r>
              <a:rPr lang="id-ID" sz="2000" b="1" dirty="0" smtClean="0"/>
              <a:t>Sindrom Liddle </a:t>
            </a:r>
            <a:r>
              <a:rPr lang="id-ID" sz="2000" b="1" dirty="0" smtClean="0">
                <a:sym typeface="Wingdings" pitchFamily="2" charset="2"/>
              </a:rPr>
              <a:t> </a:t>
            </a:r>
            <a:r>
              <a:rPr lang="id-ID" sz="2000" dirty="0" smtClean="0"/>
              <a:t>hipertensi, plasma renin dan aldosteron </a:t>
            </a:r>
            <a:r>
              <a:rPr lang="id-ID" sz="2000" dirty="0" smtClean="0">
                <a:sym typeface="Symbol"/>
              </a:rPr>
              <a:t> </a:t>
            </a:r>
            <a:r>
              <a:rPr lang="id-ID" sz="2000" dirty="0" smtClean="0"/>
              <a:t>dan hipokalemia, penghambat saluran natrium epitel ginjal distal</a:t>
            </a:r>
          </a:p>
          <a:p>
            <a:r>
              <a:rPr lang="id-ID" sz="2000" b="1" dirty="0" smtClean="0"/>
              <a:t>Glukokortikoid, </a:t>
            </a:r>
            <a:r>
              <a:rPr lang="id-ID" sz="2000" dirty="0" smtClean="0"/>
              <a:t>mirip sindrom Conn, ada gen chimeric terbentuk dari bagian-bagian dari 11. Hasil di hiperaldosteronisme, yang responsif terhadap deksametason dan memiliki insiden tinggi stroke.</a:t>
            </a:r>
          </a:p>
          <a:p>
            <a:r>
              <a:rPr lang="id-ID" sz="2000" b="1" dirty="0" smtClean="0"/>
              <a:t>Hiperplasia adrenal kongenital </a:t>
            </a:r>
            <a:r>
              <a:rPr lang="id-ID" sz="2000" b="1" dirty="0" smtClean="0">
                <a:sym typeface="Wingdings" pitchFamily="2" charset="2"/>
              </a:rPr>
              <a:t></a:t>
            </a:r>
            <a:r>
              <a:rPr lang="id-ID" sz="2000" b="1" dirty="0" smtClean="0"/>
              <a:t> </a:t>
            </a:r>
            <a:r>
              <a:rPr lang="id-ID" sz="2000" dirty="0" smtClean="0"/>
              <a:t>11 Sebuah- hidroksilase </a:t>
            </a:r>
            <a:r>
              <a:rPr lang="id-ID" sz="2000" dirty="0" smtClean="0">
                <a:sym typeface="Symbol"/>
              </a:rPr>
              <a:t> </a:t>
            </a:r>
            <a:r>
              <a:rPr lang="id-ID" sz="2000" dirty="0" smtClean="0"/>
              <a:t>, dikaitkan dengan 10 mutasi berbeda dari gen CYP11B1</a:t>
            </a:r>
          </a:p>
          <a:p>
            <a:r>
              <a:rPr lang="id-ID" sz="2000" b="1" dirty="0" smtClean="0"/>
              <a:t>Sindrom kelebihan mineralokortikoid jelas,</a:t>
            </a:r>
            <a:r>
              <a:rPr lang="id-ID" sz="2000" dirty="0" smtClean="0"/>
              <a:t> mutasi gen enzim ginjal 11. Sebuah- dehidrogenase hydroxysteroid; enzim yang rusak memungkinkan konsentrasi beredar normal kortisol </a:t>
            </a:r>
            <a:r>
              <a:rPr lang="id-ID" sz="2000" dirty="0" smtClean="0">
                <a:sym typeface="Wingdings" pitchFamily="2" charset="2"/>
              </a:rPr>
              <a:t></a:t>
            </a:r>
            <a:r>
              <a:rPr lang="id-ID" sz="2000" dirty="0" smtClean="0"/>
              <a:t> reseptor mineralokortikoid aktif</a:t>
            </a:r>
          </a:p>
          <a:p>
            <a:r>
              <a:rPr lang="id-ID" sz="2000" b="1" dirty="0" smtClean="0"/>
              <a:t>Hiperplasia adrenal kongenital </a:t>
            </a:r>
            <a:r>
              <a:rPr lang="id-ID" sz="2000" b="1" dirty="0" smtClean="0">
                <a:sym typeface="Wingdings" pitchFamily="2" charset="2"/>
              </a:rPr>
              <a:t></a:t>
            </a:r>
            <a:r>
              <a:rPr lang="id-ID" sz="2000" b="1" dirty="0" smtClean="0"/>
              <a:t> </a:t>
            </a:r>
            <a:r>
              <a:rPr lang="id-ID" sz="2000" dirty="0" smtClean="0"/>
              <a:t>17 Sebuah- hidroksilase </a:t>
            </a:r>
            <a:r>
              <a:rPr lang="id-ID" sz="2000" dirty="0" smtClean="0">
                <a:sym typeface="Symbol"/>
              </a:rPr>
              <a:t></a:t>
            </a:r>
            <a:r>
              <a:rPr lang="id-ID" sz="2000" dirty="0" smtClean="0"/>
              <a:t>, gangguan hyporeninaemia hypoaldosteronism </a:t>
            </a:r>
            <a:r>
              <a:rPr lang="id-ID" sz="2000" dirty="0" smtClean="0">
                <a:sym typeface="Wingdings" pitchFamily="2" charset="2"/>
              </a:rPr>
              <a:t> </a:t>
            </a:r>
            <a:r>
              <a:rPr lang="id-ID" sz="2000" dirty="0" smtClean="0"/>
              <a:t>hipokalemia</a:t>
            </a:r>
          </a:p>
          <a:p>
            <a:r>
              <a:rPr lang="id-ID" sz="2000" b="1" dirty="0" smtClean="0"/>
              <a:t>Sindrom Gordon (</a:t>
            </a:r>
            <a:r>
              <a:rPr lang="id-ID" sz="2000" b="1" i="1" dirty="0" smtClean="0"/>
              <a:t>pseudo-hypoaldosteronism</a:t>
            </a:r>
            <a:r>
              <a:rPr lang="id-ID" sz="2000" b="1" dirty="0" smtClean="0"/>
              <a:t>), </a:t>
            </a:r>
            <a:r>
              <a:rPr lang="id-ID" sz="2000" dirty="0" smtClean="0"/>
              <a:t>hipertensi dengan hiperkalemia, terkait lengan panjang kromosom 17</a:t>
            </a:r>
          </a:p>
          <a:p>
            <a:r>
              <a:rPr lang="id-ID" sz="2000" dirty="0" smtClean="0"/>
              <a:t>Feokromositoma (neoplasia endokrin multipel, MEN-II syndrome), sindrom Cushing, sindrom Conn, arteri ginjal stenosis karena fibromuskular dysplasia</a:t>
            </a:r>
          </a:p>
          <a:p>
            <a:endParaRPr lang="id-ID" sz="195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ertensi-bblr.jpg"/>
          <p:cNvPicPr>
            <a:picLocks noChangeAspect="1"/>
          </p:cNvPicPr>
          <p:nvPr/>
        </p:nvPicPr>
        <p:blipFill>
          <a:blip r:embed="rId2">
            <a:lum bright="70000" contrast="-70000"/>
          </a:blip>
          <a:srcRect b="16949"/>
          <a:stretch>
            <a:fillRect/>
          </a:stretch>
        </p:blipFill>
        <p:spPr>
          <a:xfrm>
            <a:off x="0" y="3357562"/>
            <a:ext cx="9167836" cy="3500462"/>
          </a:xfrm>
          <a:prstGeom prst="rect">
            <a:avLst/>
          </a:prstGeom>
        </p:spPr>
      </p:pic>
      <p:sp>
        <p:nvSpPr>
          <p:cNvPr id="2" name="Title 1"/>
          <p:cNvSpPr>
            <a:spLocks noGrp="1"/>
          </p:cNvSpPr>
          <p:nvPr>
            <p:ph type="title"/>
          </p:nvPr>
        </p:nvSpPr>
        <p:spPr/>
        <p:txBody>
          <a:bodyPr/>
          <a:lstStyle/>
          <a:p>
            <a:pPr algn="ctr"/>
            <a:r>
              <a:rPr lang="id-ID" b="1" dirty="0" smtClean="0"/>
              <a:t>PENGARUH INTRAUTERINE</a:t>
            </a:r>
            <a:endParaRPr lang="id-ID" b="1" dirty="0"/>
          </a:p>
        </p:txBody>
      </p:sp>
      <p:sp>
        <p:nvSpPr>
          <p:cNvPr id="3" name="Content Placeholder 2"/>
          <p:cNvSpPr>
            <a:spLocks noGrp="1"/>
          </p:cNvSpPr>
          <p:nvPr>
            <p:ph idx="1"/>
          </p:nvPr>
        </p:nvSpPr>
        <p:spPr>
          <a:xfrm>
            <a:off x="357158" y="1714488"/>
            <a:ext cx="8358246" cy="4572032"/>
          </a:xfrm>
        </p:spPr>
        <p:txBody>
          <a:bodyPr>
            <a:normAutofit/>
          </a:bodyPr>
          <a:lstStyle/>
          <a:p>
            <a:r>
              <a:rPr lang="id-ID" b="1" dirty="0" smtClean="0"/>
              <a:t>BBLR </a:t>
            </a:r>
            <a:r>
              <a:rPr lang="id-ID" b="1" dirty="0" smtClean="0">
                <a:sym typeface="Wingdings" pitchFamily="2" charset="2"/>
              </a:rPr>
              <a:t> </a:t>
            </a:r>
            <a:r>
              <a:rPr lang="id-ID" b="1" dirty="0" smtClean="0"/>
              <a:t>Kelainan metabolik </a:t>
            </a:r>
            <a:r>
              <a:rPr lang="id-ID" b="1" dirty="0" smtClean="0">
                <a:sym typeface="Wingdings" pitchFamily="2" charset="2"/>
              </a:rPr>
              <a:t> </a:t>
            </a:r>
            <a:r>
              <a:rPr lang="id-ID" b="1" dirty="0" smtClean="0"/>
              <a:t>Hipertensi dan penyakit kardiovaskular, seperti resistensi insulin, diabetes mellitus, hiperlipidemia, dan obesitas abdominal.</a:t>
            </a:r>
          </a:p>
          <a:p>
            <a:pPr algn="r">
              <a:buNone/>
            </a:pPr>
            <a:r>
              <a:rPr lang="id-ID" b="1" dirty="0" smtClean="0"/>
              <a:t>-Barker Hipotesis-</a:t>
            </a:r>
          </a:p>
          <a:p>
            <a:r>
              <a:rPr lang="id-ID" b="1" dirty="0" smtClean="0"/>
              <a:t>Ibu dengan tekanan darah rata-rata di atas dalam kehamilan melahirkan bayi yang hipertensi pada akhirnya.  Kemungkinan bahwa kesamaan tekanan darah pada ibu dan anak adalah genetik.</a:t>
            </a:r>
            <a:endParaRPr lang="id-ID"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l="52709" t="25781" r="10504" b="10742"/>
          <a:stretch>
            <a:fillRect/>
          </a:stretch>
        </p:blipFill>
        <p:spPr bwMode="auto">
          <a:xfrm>
            <a:off x="5214942" y="3046226"/>
            <a:ext cx="3929058" cy="3811773"/>
          </a:xfrm>
          <a:prstGeom prst="rect">
            <a:avLst/>
          </a:prstGeom>
          <a:noFill/>
          <a:ln w="9525">
            <a:noFill/>
            <a:miter lim="800000"/>
            <a:headEnd/>
            <a:tailEnd/>
          </a:ln>
          <a:effectLst/>
        </p:spPr>
      </p:pic>
      <p:sp>
        <p:nvSpPr>
          <p:cNvPr id="2" name="Title 1"/>
          <p:cNvSpPr>
            <a:spLocks noGrp="1"/>
          </p:cNvSpPr>
          <p:nvPr>
            <p:ph type="title"/>
          </p:nvPr>
        </p:nvSpPr>
        <p:spPr/>
        <p:txBody>
          <a:bodyPr/>
          <a:lstStyle/>
          <a:p>
            <a:pPr algn="ctr"/>
            <a:r>
              <a:rPr lang="id-ID" b="1" dirty="0" smtClean="0"/>
              <a:t>DISFUNGSI DIASTOLIK</a:t>
            </a:r>
            <a:endParaRPr lang="id-ID" b="1" dirty="0"/>
          </a:p>
        </p:txBody>
      </p:sp>
      <p:sp>
        <p:nvSpPr>
          <p:cNvPr id="3" name="Content Placeholder 2"/>
          <p:cNvSpPr>
            <a:spLocks noGrp="1"/>
          </p:cNvSpPr>
          <p:nvPr>
            <p:ph idx="1"/>
          </p:nvPr>
        </p:nvSpPr>
        <p:spPr>
          <a:xfrm>
            <a:off x="0" y="1571612"/>
            <a:ext cx="9144000" cy="2071702"/>
          </a:xfrm>
        </p:spPr>
        <p:txBody>
          <a:bodyPr>
            <a:normAutofit/>
          </a:bodyPr>
          <a:lstStyle/>
          <a:p>
            <a:r>
              <a:rPr lang="id-ID" sz="2400" b="1" dirty="0" smtClean="0"/>
              <a:t>HT Hipertrofi Ventrikel Kiri </a:t>
            </a:r>
            <a:r>
              <a:rPr lang="id-ID" sz="2400" b="1" dirty="0" smtClean="0">
                <a:sym typeface="Wingdings" pitchFamily="2" charset="2"/>
              </a:rPr>
              <a:t></a:t>
            </a:r>
            <a:r>
              <a:rPr lang="id-ID" sz="2400" b="1" dirty="0" smtClean="0"/>
              <a:t> tidak bisa bersantai normal di diastole. </a:t>
            </a:r>
          </a:p>
          <a:p>
            <a:r>
              <a:rPr lang="id-ID" sz="2400" b="1" dirty="0" smtClean="0"/>
              <a:t>Tekanan atrium kiri </a:t>
            </a:r>
            <a:r>
              <a:rPr lang="id-ID" sz="2400" b="1" dirty="0" smtClean="0">
                <a:sym typeface="Symbol"/>
              </a:rPr>
              <a:t></a:t>
            </a:r>
            <a:r>
              <a:rPr lang="id-ID" sz="2400" b="1" dirty="0" smtClean="0"/>
              <a:t> menyebabkan efek hisap.</a:t>
            </a:r>
          </a:p>
          <a:p>
            <a:r>
              <a:rPr lang="id-ID" sz="2400" b="1" dirty="0" smtClean="0">
                <a:sym typeface="Symbol"/>
              </a:rPr>
              <a:t>  </a:t>
            </a:r>
            <a:r>
              <a:rPr lang="id-ID" sz="2400" b="1" dirty="0" smtClean="0"/>
              <a:t>tekanan kapiler paru</a:t>
            </a:r>
          </a:p>
        </p:txBody>
      </p:sp>
      <p:sp>
        <p:nvSpPr>
          <p:cNvPr id="10" name="Content Placeholder 2"/>
          <p:cNvSpPr txBox="1">
            <a:spLocks/>
          </p:cNvSpPr>
          <p:nvPr/>
        </p:nvSpPr>
        <p:spPr>
          <a:xfrm>
            <a:off x="0" y="3357562"/>
            <a:ext cx="5429256" cy="3500438"/>
          </a:xfrm>
          <a:prstGeom prst="rect">
            <a:avLst/>
          </a:prstGeom>
        </p:spPr>
        <p:txBody>
          <a:bodyPr vert="horz">
            <a:normAutofit fontScale="850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id-ID" sz="2900" b="1" i="0" u="none" strike="noStrike" kern="1200" cap="none" spc="0" normalizeH="0" baseline="0" noProof="0" dirty="0" smtClean="0">
                <a:ln>
                  <a:noFill/>
                </a:ln>
                <a:solidFill>
                  <a:schemeClr val="tx1"/>
                </a:solidFill>
                <a:effectLst/>
                <a:uLnTx/>
                <a:uFillTx/>
                <a:latin typeface="+mn-lt"/>
                <a:ea typeface="+mn-ea"/>
                <a:cs typeface="+mn-cs"/>
                <a:sym typeface="Symbol"/>
              </a:rPr>
              <a:t>  </a:t>
            </a:r>
            <a:r>
              <a:rPr kumimoji="0" lang="id-ID" sz="2900" b="1" i="0" u="none" strike="noStrike" kern="1200" cap="none" spc="0" normalizeH="0" baseline="0" noProof="0" dirty="0" smtClean="0">
                <a:ln>
                  <a:noFill/>
                </a:ln>
                <a:solidFill>
                  <a:schemeClr val="tx1"/>
                </a:solidFill>
                <a:effectLst/>
                <a:uLnTx/>
                <a:uFillTx/>
                <a:latin typeface="+mn-lt"/>
                <a:ea typeface="+mn-ea"/>
                <a:cs typeface="+mn-cs"/>
              </a:rPr>
              <a:t>tek. atrium </a:t>
            </a:r>
            <a:r>
              <a:rPr kumimoji="0" lang="id-ID" sz="29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id-ID" sz="2900" b="1" i="0" u="none" strike="noStrike" kern="1200" cap="none" spc="0" normalizeH="0" baseline="0" noProof="0" dirty="0" smtClean="0">
                <a:ln>
                  <a:noFill/>
                </a:ln>
                <a:solidFill>
                  <a:schemeClr val="tx1"/>
                </a:solidFill>
                <a:effectLst/>
                <a:uLnTx/>
                <a:uFillTx/>
                <a:latin typeface="+mn-lt"/>
                <a:ea typeface="+mn-ea"/>
                <a:cs typeface="+mn-cs"/>
              </a:rPr>
              <a:t> fibrilasi atrium, dan dalam ventrikel hipertrofi tergantung pada sistol atrium hilangnya transportasi atrium dapat </a:t>
            </a:r>
            <a:r>
              <a:rPr kumimoji="0" lang="id-ID" sz="29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id-ID" sz="2900" b="1" i="0" u="none" strike="noStrike" kern="1200" cap="none" spc="0" normalizeH="0" baseline="0" noProof="0" dirty="0" smtClean="0">
                <a:ln>
                  <a:noFill/>
                </a:ln>
                <a:solidFill>
                  <a:schemeClr val="tx1"/>
                </a:solidFill>
                <a:effectLst/>
                <a:uLnTx/>
                <a:uFillTx/>
                <a:latin typeface="+mn-lt"/>
                <a:ea typeface="+mn-ea"/>
                <a:cs typeface="+mn-cs"/>
              </a:rPr>
              <a:t>stroke volume dan edema paru.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id-ID" sz="2900" b="1" i="0" u="none" strike="noStrike" kern="1200" cap="none" spc="0" normalizeH="0" baseline="0" noProof="0" dirty="0" smtClean="0">
                <a:ln>
                  <a:noFill/>
                </a:ln>
                <a:solidFill>
                  <a:schemeClr val="tx1"/>
                </a:solidFill>
                <a:effectLst/>
                <a:uLnTx/>
                <a:uFillTx/>
                <a:latin typeface="+mn-lt"/>
                <a:ea typeface="+mn-ea"/>
                <a:cs typeface="+mn-cs"/>
              </a:rPr>
              <a:t>Latihan diinduksi iskemia subendokard juga dapat menghasilkan “berlebihan” gangguan relaksasi diastolik miokardium hipertrofi.</a:t>
            </a:r>
            <a:endParaRPr kumimoji="0" lang="id-ID"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id-ID"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554" y="-214338"/>
            <a:ext cx="5786446" cy="1071594"/>
          </a:xfrm>
        </p:spPr>
        <p:txBody>
          <a:bodyPr>
            <a:normAutofit/>
          </a:bodyPr>
          <a:lstStyle/>
          <a:p>
            <a:pPr algn="ctr"/>
            <a:r>
              <a:rPr lang="id-ID" sz="6000" b="1" dirty="0" smtClean="0"/>
              <a:t>HIPERTENSI</a:t>
            </a:r>
            <a:endParaRPr lang="id-ID" sz="6000" dirty="0"/>
          </a:p>
        </p:txBody>
      </p:sp>
      <p:sp>
        <p:nvSpPr>
          <p:cNvPr id="3" name="Subtitle 2"/>
          <p:cNvSpPr>
            <a:spLocks noGrp="1"/>
          </p:cNvSpPr>
          <p:nvPr>
            <p:ph type="subTitle" idx="1"/>
          </p:nvPr>
        </p:nvSpPr>
        <p:spPr>
          <a:xfrm>
            <a:off x="3275856" y="4857760"/>
            <a:ext cx="5966974" cy="785818"/>
          </a:xfrm>
        </p:spPr>
        <p:txBody>
          <a:bodyPr numCol="2">
            <a:noAutofit/>
          </a:bodyPr>
          <a:lstStyle/>
          <a:p>
            <a:pPr>
              <a:spcBef>
                <a:spcPts val="0"/>
              </a:spcBef>
            </a:pPr>
            <a:r>
              <a:rPr lang="id-ID" sz="1400" dirty="0" smtClean="0">
                <a:solidFill>
                  <a:schemeClr val="tx1"/>
                </a:solidFill>
              </a:rPr>
              <a:t>RAHMA ANISAH           20170302128</a:t>
            </a:r>
          </a:p>
          <a:p>
            <a:pPr>
              <a:spcBef>
                <a:spcPts val="0"/>
              </a:spcBef>
            </a:pPr>
            <a:r>
              <a:rPr lang="id-ID" sz="1400" dirty="0" smtClean="0">
                <a:solidFill>
                  <a:schemeClr val="tx1"/>
                </a:solidFill>
              </a:rPr>
              <a:t>FRYDA AYU SURYANI    20170302129</a:t>
            </a:r>
          </a:p>
          <a:p>
            <a:pPr>
              <a:spcBef>
                <a:spcPts val="0"/>
              </a:spcBef>
            </a:pPr>
            <a:r>
              <a:rPr lang="id-ID" sz="1400" dirty="0" smtClean="0">
                <a:solidFill>
                  <a:schemeClr val="tx1"/>
                </a:solidFill>
              </a:rPr>
              <a:t>EFA SUSILAWATI           20170302130</a:t>
            </a:r>
          </a:p>
          <a:p>
            <a:pPr>
              <a:spcBef>
                <a:spcPts val="0"/>
              </a:spcBef>
            </a:pPr>
            <a:r>
              <a:rPr lang="id-ID" sz="1400" dirty="0" smtClean="0">
                <a:solidFill>
                  <a:schemeClr val="tx1"/>
                </a:solidFill>
              </a:rPr>
              <a:t>ERIKA NOVYA H.          20170302131</a:t>
            </a:r>
            <a:endParaRPr lang="id-ID" sz="1400" dirty="0">
              <a:solidFill>
                <a:schemeClr val="tx1"/>
              </a:solidFill>
            </a:endParaRPr>
          </a:p>
          <a:p>
            <a:pPr>
              <a:spcBef>
                <a:spcPts val="0"/>
              </a:spcBef>
            </a:pPr>
            <a:r>
              <a:rPr lang="id-ID" sz="1400" dirty="0" smtClean="0">
                <a:solidFill>
                  <a:schemeClr val="tx1"/>
                </a:solidFill>
              </a:rPr>
              <a:t>  AGUSTINA	                20170302134</a:t>
            </a:r>
          </a:p>
          <a:p>
            <a:pPr marL="87313">
              <a:spcBef>
                <a:spcPts val="0"/>
              </a:spcBef>
            </a:pPr>
            <a:r>
              <a:rPr lang="id-ID" sz="1400" dirty="0" smtClean="0">
                <a:solidFill>
                  <a:schemeClr val="tx1"/>
                </a:solidFill>
              </a:rPr>
              <a:t>JESI ARIANTI               20170302133</a:t>
            </a:r>
          </a:p>
          <a:p>
            <a:pPr marL="87313">
              <a:spcBef>
                <a:spcPts val="0"/>
              </a:spcBef>
            </a:pPr>
            <a:r>
              <a:rPr lang="id-ID" sz="1400" dirty="0" smtClean="0">
                <a:solidFill>
                  <a:schemeClr val="tx1"/>
                </a:solidFill>
              </a:rPr>
              <a:t>NURAINI                     20170302132</a:t>
            </a:r>
          </a:p>
        </p:txBody>
      </p:sp>
      <p:pic>
        <p:nvPicPr>
          <p:cNvPr id="4" name="Picture 2" descr="C:\Users\RASMIN\Pictures\heartint3.jpg"/>
          <p:cNvPicPr>
            <a:picLocks noChangeAspect="1" noChangeArrowheads="1"/>
          </p:cNvPicPr>
          <p:nvPr/>
        </p:nvPicPr>
        <p:blipFill>
          <a:blip r:embed="rId2" cstate="print"/>
          <a:srcRect/>
          <a:stretch>
            <a:fillRect/>
          </a:stretch>
        </p:blipFill>
        <p:spPr bwMode="auto">
          <a:xfrm>
            <a:off x="0" y="0"/>
            <a:ext cx="3357554" cy="6858000"/>
          </a:xfrm>
          <a:prstGeom prst="rect">
            <a:avLst/>
          </a:prstGeom>
          <a:noFill/>
          <a:ln w="9525">
            <a:noFill/>
            <a:miter lim="800000"/>
            <a:headEnd/>
            <a:tailEnd/>
          </a:ln>
        </p:spPr>
      </p:pic>
      <p:pic>
        <p:nvPicPr>
          <p:cNvPr id="5" name="Picture 4" descr="jpg0625f1"/>
          <p:cNvPicPr>
            <a:picLocks noChangeAspect="1" noChangeArrowheads="1"/>
          </p:cNvPicPr>
          <p:nvPr/>
        </p:nvPicPr>
        <p:blipFill>
          <a:blip r:embed="rId3"/>
          <a:srcRect/>
          <a:stretch>
            <a:fillRect/>
          </a:stretch>
        </p:blipFill>
        <p:spPr bwMode="auto">
          <a:xfrm>
            <a:off x="3338500" y="785794"/>
            <a:ext cx="5805500" cy="3786214"/>
          </a:xfrm>
          <a:prstGeom prst="rect">
            <a:avLst/>
          </a:prstGeom>
          <a:noFill/>
          <a:ln w="9525">
            <a:noFill/>
            <a:miter lim="800000"/>
            <a:headEnd/>
            <a:tailEnd/>
          </a:ln>
        </p:spPr>
      </p:pic>
      <p:sp>
        <p:nvSpPr>
          <p:cNvPr id="6" name="Subtitle 2"/>
          <p:cNvSpPr txBox="1">
            <a:spLocks/>
          </p:cNvSpPr>
          <p:nvPr/>
        </p:nvSpPr>
        <p:spPr>
          <a:xfrm>
            <a:off x="3357554" y="6000768"/>
            <a:ext cx="5786446" cy="785818"/>
          </a:xfrm>
          <a:prstGeom prst="rect">
            <a:avLst/>
          </a:prstGeom>
        </p:spPr>
        <p:txBody>
          <a:bodyPr vert="horz" numCol="1" anchor="ctr">
            <a:noAutofit/>
          </a:bodyPr>
          <a:lstStyle/>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id-ID" sz="1400" b="0" i="0" u="none" strike="noStrike" kern="1200" cap="none" spc="0" normalizeH="0" baseline="0" noProof="0" dirty="0" smtClean="0">
                <a:ln>
                  <a:noFill/>
                </a:ln>
                <a:solidFill>
                  <a:schemeClr val="tx1"/>
                </a:solidFill>
                <a:effectLst/>
                <a:uLnTx/>
                <a:uFillTx/>
                <a:latin typeface="+mn-lt"/>
                <a:ea typeface="+mn-ea"/>
                <a:cs typeface="+mn-cs"/>
              </a:rPr>
              <a:t>PATOFISIOLOGI</a:t>
            </a:r>
            <a:r>
              <a:rPr kumimoji="0" lang="id-ID" sz="1400" b="0" i="0" u="none" strike="noStrike" kern="1200" cap="none" spc="0" normalizeH="0" noProof="0" dirty="0" smtClean="0">
                <a:ln>
                  <a:noFill/>
                </a:ln>
                <a:solidFill>
                  <a:schemeClr val="tx1"/>
                </a:solidFill>
                <a:effectLst/>
                <a:uLnTx/>
                <a:uFillTx/>
                <a:latin typeface="+mn-lt"/>
                <a:ea typeface="+mn-ea"/>
                <a:cs typeface="+mn-cs"/>
              </a:rPr>
              <a:t> PENYAKIT TIDAK MENULAR SEKSI 11</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lang="id-ID" sz="1400" baseline="0" dirty="0" smtClean="0"/>
              <a:t>ILMU</a:t>
            </a:r>
            <a:r>
              <a:rPr lang="id-ID" sz="1400" dirty="0" smtClean="0"/>
              <a:t> GIZI UNIVERSITAS ESA UNGGUL</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id-ID" sz="1400" b="0" i="0" u="none" strike="noStrike" kern="1200" cap="none" spc="0" normalizeH="0" baseline="0" noProof="0" dirty="0" smtClean="0">
                <a:ln>
                  <a:noFill/>
                </a:ln>
                <a:solidFill>
                  <a:schemeClr val="tx1"/>
                </a:solidFill>
                <a:effectLst/>
                <a:uLnTx/>
                <a:uFillTx/>
                <a:latin typeface="+mn-lt"/>
                <a:ea typeface="+mn-ea"/>
                <a:cs typeface="+mn-cs"/>
              </a:rPr>
              <a:t>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Komplikasi</a:t>
            </a:r>
            <a:endParaRPr lang="id-ID" dirty="0"/>
          </a:p>
        </p:txBody>
      </p:sp>
      <p:pic>
        <p:nvPicPr>
          <p:cNvPr id="5" name="Content Placeholder 4" descr="hipertensi-9-638.jpg"/>
          <p:cNvPicPr>
            <a:picLocks noGrp="1" noChangeAspect="1"/>
          </p:cNvPicPr>
          <p:nvPr>
            <p:ph idx="1"/>
          </p:nvPr>
        </p:nvPicPr>
        <p:blipFill>
          <a:blip r:embed="rId2"/>
          <a:stretch>
            <a:fillRect/>
          </a:stretch>
        </p:blipFill>
        <p:spPr>
          <a:xfrm>
            <a:off x="0" y="0"/>
            <a:ext cx="9144000" cy="686516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ermas sehat.jpg"/>
          <p:cNvPicPr>
            <a:picLocks noChangeAspect="1"/>
          </p:cNvPicPr>
          <p:nvPr/>
        </p:nvPicPr>
        <p:blipFill>
          <a:blip r:embed="rId2"/>
          <a:stretch>
            <a:fillRect/>
          </a:stretch>
        </p:blipFill>
        <p:spPr>
          <a:xfrm>
            <a:off x="0" y="1143000"/>
            <a:ext cx="9144000" cy="457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ermas makasih.jpg"/>
          <p:cNvPicPr>
            <a:picLocks noGrp="1" noChangeAspect="1"/>
          </p:cNvPicPr>
          <p:nvPr>
            <p:ph sz="quarter" idx="4294967295"/>
          </p:nvPr>
        </p:nvPicPr>
        <p:blipFill>
          <a:blip r:embed="rId2"/>
          <a:stretch>
            <a:fillRect/>
          </a:stretch>
        </p:blipFill>
        <p:spPr>
          <a:xfrm>
            <a:off x="638175" y="681038"/>
            <a:ext cx="8505825" cy="5319712"/>
          </a:xfrm>
        </p:spPr>
      </p:pic>
      <p:pic>
        <p:nvPicPr>
          <p:cNvPr id="32770" name="Picture 2"/>
          <p:cNvPicPr>
            <a:picLocks noChangeAspect="1" noChangeArrowheads="1"/>
          </p:cNvPicPr>
          <p:nvPr/>
        </p:nvPicPr>
        <p:blipFill>
          <a:blip r:embed="rId3"/>
          <a:srcRect l="80766" b="86122"/>
          <a:stretch>
            <a:fillRect/>
          </a:stretch>
        </p:blipFill>
        <p:spPr bwMode="auto">
          <a:xfrm>
            <a:off x="7072330" y="285728"/>
            <a:ext cx="1531959" cy="1523542"/>
          </a:xfrm>
          <a:prstGeom prst="pentagon">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pertensi.png"/>
          <p:cNvPicPr>
            <a:picLocks noChangeAspect="1"/>
          </p:cNvPicPr>
          <p:nvPr/>
        </p:nvPicPr>
        <p:blipFill>
          <a:blip r:embed="rId2"/>
          <a:stretch>
            <a:fillRect/>
          </a:stretch>
        </p:blipFill>
        <p:spPr>
          <a:xfrm>
            <a:off x="0" y="-1"/>
            <a:ext cx="9351819" cy="6858001"/>
          </a:xfrm>
          <a:prstGeom prst="rect">
            <a:avLst/>
          </a:prstGeom>
        </p:spPr>
      </p:pic>
      <p:sp>
        <p:nvSpPr>
          <p:cNvPr id="3" name="Content Placeholder 2"/>
          <p:cNvSpPr>
            <a:spLocks noGrp="1"/>
          </p:cNvSpPr>
          <p:nvPr>
            <p:ph idx="1"/>
          </p:nvPr>
        </p:nvSpPr>
        <p:spPr>
          <a:xfrm>
            <a:off x="4071934" y="4714908"/>
            <a:ext cx="5122742" cy="2214554"/>
          </a:xfrm>
        </p:spPr>
        <p:txBody>
          <a:bodyPr>
            <a:normAutofit fontScale="85000" lnSpcReduction="10000"/>
          </a:bodyPr>
          <a:lstStyle/>
          <a:p>
            <a:pPr algn="just">
              <a:buNone/>
            </a:pPr>
            <a:r>
              <a:rPr lang="id-ID" dirty="0" smtClean="0"/>
              <a:t>		Tekanan </a:t>
            </a:r>
            <a:r>
              <a:rPr lang="id-ID" dirty="0"/>
              <a:t>darah persisten dimana tekanan sistoliknya diatas 140 mmHg dan tekanan diastoliknya diatas 90 mmHg</a:t>
            </a:r>
            <a:r>
              <a:rPr lang="id-ID" dirty="0" smtClean="0"/>
              <a:t>.</a:t>
            </a:r>
          </a:p>
          <a:p>
            <a:pPr algn="r">
              <a:buNone/>
            </a:pPr>
            <a:r>
              <a:rPr lang="id-ID" dirty="0" smtClean="0"/>
              <a:t>(Smith </a:t>
            </a:r>
            <a:r>
              <a:rPr lang="id-ID" dirty="0"/>
              <a:t>Tom, </a:t>
            </a:r>
            <a:r>
              <a:rPr lang="id-ID" dirty="0" smtClean="0"/>
              <a:t>1995)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771640"/>
          </a:xfrm>
          <a:solidFill>
            <a:schemeClr val="bg1"/>
          </a:solidFill>
        </p:spPr>
        <p:txBody>
          <a:bodyPr/>
          <a:lstStyle/>
          <a:p>
            <a:r>
              <a:rPr lang="id-ID" dirty="0" smtClean="0"/>
              <a:t> </a:t>
            </a:r>
            <a:endParaRPr lang="id-ID" dirty="0"/>
          </a:p>
        </p:txBody>
      </p:sp>
      <p:pic>
        <p:nvPicPr>
          <p:cNvPr id="4" name="Content Placeholder 3" descr="Infografik-Hipertensi.png"/>
          <p:cNvPicPr>
            <a:picLocks noGrp="1" noChangeAspect="1"/>
          </p:cNvPicPr>
          <p:nvPr>
            <p:ph idx="1"/>
          </p:nvPr>
        </p:nvPicPr>
        <p:blipFill>
          <a:blip r:embed="rId2"/>
          <a:stretch>
            <a:fillRect/>
          </a:stretch>
        </p:blipFill>
        <p:spPr>
          <a:xfrm>
            <a:off x="1785919" y="-1893"/>
            <a:ext cx="5357849" cy="693368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8526" y="1628469"/>
          <a:ext cx="8902630" cy="5120794"/>
        </p:xfrm>
        <a:graphic>
          <a:graphicData uri="http://schemas.openxmlformats.org/drawingml/2006/table">
            <a:tbl>
              <a:tblPr>
                <a:tableStyleId>{3C2FFA5D-87B4-456A-9821-1D502468CF0F}</a:tableStyleId>
              </a:tblPr>
              <a:tblGrid>
                <a:gridCol w="3403948"/>
                <a:gridCol w="2618419"/>
                <a:gridCol w="2880263"/>
              </a:tblGrid>
              <a:tr h="581944">
                <a:tc>
                  <a:txBody>
                    <a:bodyPr/>
                    <a:lstStyle/>
                    <a:p>
                      <a:pPr algn="ctr">
                        <a:lnSpc>
                          <a:spcPct val="150000"/>
                        </a:lnSpc>
                        <a:spcAft>
                          <a:spcPts val="0"/>
                        </a:spcAft>
                      </a:pPr>
                      <a:r>
                        <a:rPr lang="id-ID" sz="2400" b="1" dirty="0"/>
                        <a:t>Kategori</a:t>
                      </a:r>
                      <a:endParaRPr lang="id-ID" sz="2400" b="1" dirty="0">
                        <a:solidFill>
                          <a:srgbClr val="FF0000"/>
                        </a:solidFill>
                        <a:latin typeface="Calibri"/>
                        <a:ea typeface="Calibri"/>
                        <a:cs typeface="Arial"/>
                      </a:endParaRPr>
                    </a:p>
                  </a:txBody>
                  <a:tcPr marL="53474" marR="53474" marT="0" marB="0"/>
                </a:tc>
                <a:tc>
                  <a:txBody>
                    <a:bodyPr/>
                    <a:lstStyle/>
                    <a:p>
                      <a:pPr algn="ctr">
                        <a:lnSpc>
                          <a:spcPct val="150000"/>
                        </a:lnSpc>
                        <a:spcAft>
                          <a:spcPts val="0"/>
                        </a:spcAft>
                      </a:pPr>
                      <a:r>
                        <a:rPr lang="id-ID" sz="2400" b="1" dirty="0" smtClean="0"/>
                        <a:t>Sistolik (</a:t>
                      </a:r>
                      <a:r>
                        <a:rPr lang="id-ID" sz="2400" b="1" dirty="0"/>
                        <a:t>mmHg)</a:t>
                      </a:r>
                      <a:endParaRPr lang="id-ID" sz="2400" b="1" dirty="0">
                        <a:solidFill>
                          <a:srgbClr val="FF0000"/>
                        </a:solidFill>
                        <a:latin typeface="Calibri"/>
                        <a:ea typeface="Calibri"/>
                        <a:cs typeface="Arial"/>
                      </a:endParaRPr>
                    </a:p>
                  </a:txBody>
                  <a:tcPr marL="53474" marR="53474" marT="0" marB="0"/>
                </a:tc>
                <a:tc>
                  <a:txBody>
                    <a:bodyPr/>
                    <a:lstStyle/>
                    <a:p>
                      <a:pPr algn="ctr">
                        <a:lnSpc>
                          <a:spcPct val="150000"/>
                        </a:lnSpc>
                        <a:spcAft>
                          <a:spcPts val="0"/>
                        </a:spcAft>
                      </a:pPr>
                      <a:r>
                        <a:rPr lang="id-ID" sz="2400" b="1" dirty="0" smtClean="0"/>
                        <a:t>Diastolik (</a:t>
                      </a:r>
                      <a:r>
                        <a:rPr lang="id-ID" sz="2400" b="1" dirty="0"/>
                        <a:t>mmHg)</a:t>
                      </a:r>
                      <a:endParaRPr lang="id-ID" sz="2400" b="1" dirty="0">
                        <a:solidFill>
                          <a:srgbClr val="FF0000"/>
                        </a:solidFill>
                        <a:latin typeface="Calibri"/>
                        <a:ea typeface="Calibri"/>
                        <a:cs typeface="Arial"/>
                      </a:endParaRPr>
                    </a:p>
                  </a:txBody>
                  <a:tcPr marL="53474" marR="53474" marT="0" marB="0"/>
                </a:tc>
              </a:tr>
              <a:tr h="578539">
                <a:tc>
                  <a:txBody>
                    <a:bodyPr/>
                    <a:lstStyle/>
                    <a:p>
                      <a:pPr algn="just">
                        <a:lnSpc>
                          <a:spcPct val="150000"/>
                        </a:lnSpc>
                        <a:spcAft>
                          <a:spcPts val="0"/>
                        </a:spcAft>
                      </a:pPr>
                      <a:r>
                        <a:rPr lang="id-ID" sz="2400" dirty="0"/>
                        <a:t>Optimal</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dirty="0"/>
                        <a:t>&lt;120</a:t>
                      </a:r>
                      <a:endParaRPr lang="id-ID" sz="2400" dirty="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&lt;80</a:t>
                      </a: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a:t>Normal</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dirty="0"/>
                        <a:t>120 – 129</a:t>
                      </a:r>
                      <a:endParaRPr lang="id-ID" sz="2400" dirty="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80 – 84</a:t>
                      </a: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a:t>High Normal</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a:t>130 – 139</a:t>
                      </a:r>
                      <a:endParaRPr lang="id-ID" sz="240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85 – 89</a:t>
                      </a: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a:t>Hipertensi</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endParaRPr lang="id-ID" sz="2400" dirty="0">
                        <a:solidFill>
                          <a:srgbClr val="FF0000"/>
                        </a:solidFill>
                        <a:latin typeface="Bernard MT Condensed" pitchFamily="18" charset="0"/>
                        <a:ea typeface="Calibri"/>
                        <a:cs typeface="Arial"/>
                      </a:endParaRPr>
                    </a:p>
                  </a:txBody>
                  <a:tcPr marL="53474" marR="53474" marT="0" marB="0" anchor="ctr"/>
                </a:tc>
                <a:tc>
                  <a:txBody>
                    <a:bodyPr/>
                    <a:lstStyle/>
                    <a:p>
                      <a:pPr algn="ct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smtClean="0"/>
                        <a:t>  Grade </a:t>
                      </a:r>
                      <a:r>
                        <a:rPr lang="id-ID" sz="2400" dirty="0"/>
                        <a:t>1 (ringan)</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dirty="0"/>
                        <a:t>140 – 159</a:t>
                      </a:r>
                      <a:endParaRPr lang="id-ID" sz="2400" dirty="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90 – 99</a:t>
                      </a: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smtClean="0"/>
                        <a:t>  Grade </a:t>
                      </a:r>
                      <a:r>
                        <a:rPr lang="id-ID" sz="2400" dirty="0"/>
                        <a:t>2 (sedang)</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a:t>160 – 179</a:t>
                      </a:r>
                      <a:endParaRPr lang="id-ID" sz="240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100 – 109</a:t>
                      </a:r>
                      <a:endParaRPr lang="id-ID" sz="2400" dirty="0">
                        <a:solidFill>
                          <a:srgbClr val="FF0000"/>
                        </a:solidFill>
                        <a:latin typeface="Bernard MT Condensed" pitchFamily="18" charset="0"/>
                        <a:ea typeface="Calibri"/>
                        <a:cs typeface="Arial"/>
                      </a:endParaRPr>
                    </a:p>
                  </a:txBody>
                  <a:tcPr marL="53474" marR="53474" marT="0" marB="0" anchor="ctr"/>
                </a:tc>
              </a:tr>
              <a:tr h="578539">
                <a:tc>
                  <a:txBody>
                    <a:bodyPr/>
                    <a:lstStyle/>
                    <a:p>
                      <a:pPr algn="just">
                        <a:lnSpc>
                          <a:spcPct val="150000"/>
                        </a:lnSpc>
                        <a:spcAft>
                          <a:spcPts val="0"/>
                        </a:spcAft>
                      </a:pPr>
                      <a:r>
                        <a:rPr lang="id-ID" sz="2400" dirty="0" smtClean="0"/>
                        <a:t>  Grade </a:t>
                      </a:r>
                      <a:r>
                        <a:rPr lang="id-ID" sz="2400" dirty="0"/>
                        <a:t>3 (berat)</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a:t>180 – 209</a:t>
                      </a:r>
                      <a:endParaRPr lang="id-ID" sz="240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100 – 119</a:t>
                      </a:r>
                      <a:endParaRPr lang="id-ID" sz="2400" dirty="0">
                        <a:solidFill>
                          <a:srgbClr val="FF0000"/>
                        </a:solidFill>
                        <a:latin typeface="Bernard MT Condensed" pitchFamily="18" charset="0"/>
                        <a:ea typeface="Calibri"/>
                        <a:cs typeface="Arial"/>
                      </a:endParaRPr>
                    </a:p>
                  </a:txBody>
                  <a:tcPr marL="53474" marR="53474" marT="0" marB="0" anchor="ctr"/>
                </a:tc>
              </a:tr>
              <a:tr h="472782">
                <a:tc>
                  <a:txBody>
                    <a:bodyPr/>
                    <a:lstStyle/>
                    <a:p>
                      <a:pPr algn="just">
                        <a:lnSpc>
                          <a:spcPct val="150000"/>
                        </a:lnSpc>
                        <a:spcAft>
                          <a:spcPts val="0"/>
                        </a:spcAft>
                      </a:pPr>
                      <a:r>
                        <a:rPr lang="id-ID" sz="2400" dirty="0" smtClean="0"/>
                        <a:t>  Grade </a:t>
                      </a:r>
                      <a:r>
                        <a:rPr lang="id-ID" sz="2400" dirty="0"/>
                        <a:t>4 (sangat berat)</a:t>
                      </a:r>
                      <a:endParaRPr lang="id-ID" sz="2400" dirty="0">
                        <a:solidFill>
                          <a:srgbClr val="FF0000"/>
                        </a:solidFill>
                        <a:latin typeface="Bernard MT Condensed" pitchFamily="18" charset="0"/>
                        <a:ea typeface="Calibri"/>
                        <a:cs typeface="Arial"/>
                      </a:endParaRPr>
                    </a:p>
                  </a:txBody>
                  <a:tcPr marL="53474" marR="53474" marT="0" marB="0"/>
                </a:tc>
                <a:tc>
                  <a:txBody>
                    <a:bodyPr/>
                    <a:lstStyle/>
                    <a:p>
                      <a:pPr algn="ctr">
                        <a:lnSpc>
                          <a:spcPct val="150000"/>
                        </a:lnSpc>
                        <a:spcAft>
                          <a:spcPts val="0"/>
                        </a:spcAft>
                      </a:pPr>
                      <a:r>
                        <a:rPr lang="id-ID" sz="2400" dirty="0"/>
                        <a:t>&gt;210</a:t>
                      </a:r>
                      <a:endParaRPr lang="id-ID" sz="2400" dirty="0">
                        <a:solidFill>
                          <a:srgbClr val="FF0000"/>
                        </a:solidFill>
                        <a:latin typeface="Bernard MT Condensed" pitchFamily="18" charset="0"/>
                        <a:ea typeface="Calibri"/>
                        <a:cs typeface="Arial"/>
                      </a:endParaRPr>
                    </a:p>
                  </a:txBody>
                  <a:tcPr marL="53474" marR="53474" marT="0" marB="0" anchor="ctr"/>
                </a:tc>
                <a:tc>
                  <a:txBody>
                    <a:bodyPr/>
                    <a:lstStyle/>
                    <a:p>
                      <a:pPr algn="ctr">
                        <a:lnSpc>
                          <a:spcPct val="150000"/>
                        </a:lnSpc>
                        <a:spcAft>
                          <a:spcPts val="0"/>
                        </a:spcAft>
                      </a:pPr>
                      <a:r>
                        <a:rPr lang="id-ID" sz="2400" dirty="0"/>
                        <a:t>&gt;120</a:t>
                      </a:r>
                      <a:endParaRPr lang="id-ID" sz="2400" dirty="0">
                        <a:solidFill>
                          <a:srgbClr val="FF0000"/>
                        </a:solidFill>
                        <a:latin typeface="Bernard MT Condensed" pitchFamily="18" charset="0"/>
                        <a:ea typeface="Calibri"/>
                        <a:cs typeface="Arial"/>
                      </a:endParaRPr>
                    </a:p>
                  </a:txBody>
                  <a:tcPr marL="53474" marR="53474" marT="0" marB="0" anchor="ctr"/>
                </a:tc>
              </a:tr>
            </a:tbl>
          </a:graphicData>
        </a:graphic>
      </p:graphicFrame>
      <p:sp>
        <p:nvSpPr>
          <p:cNvPr id="6" name="Title 5"/>
          <p:cNvSpPr>
            <a:spLocks noGrp="1"/>
          </p:cNvSpPr>
          <p:nvPr>
            <p:ph type="title"/>
          </p:nvPr>
        </p:nvSpPr>
        <p:spPr/>
        <p:txBody>
          <a:bodyPr/>
          <a:lstStyle/>
          <a:p>
            <a:pPr algn="ctr"/>
            <a:r>
              <a:rPr lang="id-ID" b="1" dirty="0" smtClean="0"/>
              <a:t>KLASIFIKASI TEKANAN DARAH</a:t>
            </a:r>
            <a:endParaRPr lang="id-ID"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ipertensi Penyebab.jpg"/>
          <p:cNvPicPr>
            <a:picLocks noGrp="1" noChangeAspect="1"/>
          </p:cNvPicPr>
          <p:nvPr>
            <p:ph idx="1"/>
          </p:nvPr>
        </p:nvPicPr>
        <p:blipFill>
          <a:blip r:embed="rId2"/>
          <a:stretch>
            <a:fillRect/>
          </a:stretch>
        </p:blipFill>
        <p:spPr>
          <a:xfrm>
            <a:off x="0" y="0"/>
            <a:ext cx="9222085"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Picture 6" descr="hypertension-211.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r>
              <a:rPr lang="id-ID" dirty="0"/>
              <a:t>Masih banyak ketidakpastian tentang patofisiologi hipertensi. </a:t>
            </a:r>
          </a:p>
          <a:p>
            <a:r>
              <a:rPr lang="id-ID" dirty="0"/>
              <a:t>Tidak adanya penyebab hipertensi yang jelas disebut Hipertensi Esensial</a:t>
            </a:r>
          </a:p>
          <a:p>
            <a:r>
              <a:rPr lang="id-ID" dirty="0"/>
              <a:t>Sejumlah kecil pasien (antara 2% dan 5%) memiliki penyakit ginjal atau adrenal yang mendasari penyebab meningkatnya tekanan darah mereka.</a:t>
            </a:r>
          </a:p>
          <a:p>
            <a:r>
              <a:rPr lang="id-ID" dirty="0"/>
              <a:t>Berdasarkan beberapa studi, Faktor yang dapat mempengaruhi antara lain asupan garam, obesitas, dan resistensi insulin</a:t>
            </a:r>
          </a:p>
          <a:p>
            <a:endParaRPr lang="id-ID" sz="2400" dirty="0"/>
          </a:p>
          <a:p>
            <a:endParaRPr lang="id-ID" dirty="0"/>
          </a:p>
          <a:p>
            <a:endParaRPr lang="id-ID" dirty="0"/>
          </a:p>
        </p:txBody>
      </p:sp>
    </p:spTree>
    <p:extLst>
      <p:ext uri="{BB962C8B-B14F-4D97-AF65-F5344CB8AC3E}">
        <p14:creationId xmlns:p14="http://schemas.microsoft.com/office/powerpoint/2010/main" xmlns="" val="30877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50"/>
            <a:ext cx="9144000" cy="1143000"/>
          </a:xfrm>
        </p:spPr>
        <p:txBody>
          <a:bodyPr>
            <a:normAutofit fontScale="90000"/>
          </a:bodyPr>
          <a:lstStyle/>
          <a:p>
            <a:pPr algn="ctr"/>
            <a:r>
              <a:rPr lang="id-ID" b="1" dirty="0" smtClean="0"/>
              <a:t>CURAH JANTUNG &amp;</a:t>
            </a:r>
            <a:br>
              <a:rPr lang="id-ID" b="1" dirty="0" smtClean="0"/>
            </a:br>
            <a:r>
              <a:rPr lang="id-ID" b="1" dirty="0" smtClean="0"/>
              <a:t>RESISTENSI PERIFER</a:t>
            </a:r>
            <a:endParaRPr lang="id-ID" b="1" dirty="0"/>
          </a:p>
        </p:txBody>
      </p:sp>
      <p:sp>
        <p:nvSpPr>
          <p:cNvPr id="3" name="Content Placeholder 2"/>
          <p:cNvSpPr>
            <a:spLocks noGrp="1"/>
          </p:cNvSpPr>
          <p:nvPr>
            <p:ph idx="1"/>
          </p:nvPr>
        </p:nvSpPr>
        <p:spPr/>
        <p:txBody>
          <a:bodyPr>
            <a:normAutofit fontScale="77500" lnSpcReduction="20000"/>
          </a:bodyPr>
          <a:lstStyle/>
          <a:p>
            <a:r>
              <a:rPr lang="id-ID" dirty="0"/>
              <a:t>Pemeliharaan tekanan darah normal tergantung pada keseimbangan antara curah jantung dan resistensi pembuluh darah perifer. </a:t>
            </a:r>
          </a:p>
          <a:p>
            <a:r>
              <a:rPr lang="id-ID" dirty="0"/>
              <a:t>Sebagian besar pasien dengan hipertensi esensial memiliki curah jantung normal namun resistensi perifer meningkat</a:t>
            </a:r>
          </a:p>
          <a:p>
            <a:r>
              <a:rPr lang="id-ID" dirty="0"/>
              <a:t>Resistansi perifer tidak ditentukan oleh arteri besar atau kapiler tapi oleh arteriol kecil, dindingnya memiliki sel otot polos.</a:t>
            </a:r>
          </a:p>
          <a:p>
            <a:r>
              <a:rPr lang="id-ID" dirty="0"/>
              <a:t>Telah didalilkan bahwa pada hipertensi yang sangat awal, resistensi perifer tidak meningkat dan tingginya tekanan darah disebabkan oleh peningkatan curah jantung, yang berhubungan dengan overaktivitas simpatik.</a:t>
            </a:r>
          </a:p>
          <a:p>
            <a:endParaRPr lang="id-ID"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272</TotalTime>
  <Words>918</Words>
  <Application>Microsoft Office PowerPoint</Application>
  <PresentationFormat>On-screen Show (4:3)</PresentationFormat>
  <Paragraphs>98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Template-PPT-UEU-Pertemuan-2-dan-seterusnya1</vt:lpstr>
      <vt:lpstr>Slide 1</vt:lpstr>
      <vt:lpstr>HIPERTENSI</vt:lpstr>
      <vt:lpstr>Slide 3</vt:lpstr>
      <vt:lpstr> </vt:lpstr>
      <vt:lpstr>KLASIFIKASI TEKANAN DARAH</vt:lpstr>
      <vt:lpstr>Slide 6</vt:lpstr>
      <vt:lpstr>Slide 7</vt:lpstr>
      <vt:lpstr>Slide 8</vt:lpstr>
      <vt:lpstr>CURAH JANTUNG &amp; RESISTENSI PERIFER</vt:lpstr>
      <vt:lpstr>SISTEM RENIN-ANGIOTENSIN</vt:lpstr>
      <vt:lpstr>SISTEM SARAF OTONOM</vt:lpstr>
      <vt:lpstr>DISFUNGSI ENDOTEL</vt:lpstr>
      <vt:lpstr>ZAT VASOAKTIF</vt:lpstr>
      <vt:lpstr>HIPERKOAGULABILITAS</vt:lpstr>
      <vt:lpstr>SENSITIVITAS INSULIN</vt:lpstr>
      <vt:lpstr>FAKTOR GENETIK</vt:lpstr>
      <vt:lpstr>FAKTOR GENETIK</vt:lpstr>
      <vt:lpstr>PENGARUH INTRAUTERINE</vt:lpstr>
      <vt:lpstr>DISFUNGSI DIASTOLIK</vt:lpstr>
      <vt:lpstr>  Komplikasi</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CARDIOVASKULER II HIPERTENSI</dc:title>
  <dc:creator>asus</dc:creator>
  <cp:lastModifiedBy>mertien</cp:lastModifiedBy>
  <cp:revision>28</cp:revision>
  <dcterms:created xsi:type="dcterms:W3CDTF">2012-09-11T11:53:22Z</dcterms:created>
  <dcterms:modified xsi:type="dcterms:W3CDTF">2018-01-22T11:48:44Z</dcterms:modified>
</cp:coreProperties>
</file>