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74" r:id="rId2"/>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90" r:id="rId32"/>
    <p:sldId id="291" r:id="rId33"/>
    <p:sldId id="292" r:id="rId34"/>
    <p:sldId id="293" r:id="rId35"/>
    <p:sldId id="294" r:id="rId36"/>
    <p:sldId id="295" r:id="rId37"/>
    <p:sldId id="296" r:id="rId38"/>
    <p:sldId id="297" r:id="rId39"/>
    <p:sldId id="298" r:id="rId40"/>
    <p:sldId id="299" r:id="rId4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4D94E8-71EB-4436-A031-3F51FE8ACAB1}" type="datetimeFigureOut">
              <a:rPr lang="id-ID" smtClean="0"/>
              <a:t>26/01/2018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9BB57-C1A2-4D2C-A060-7B9C477AB1DE}"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5BF61-68E8-4E8F-9F4D-8ABAF8BF14CB}" type="slidenum">
              <a:rPr lang="en-US" smtClean="0"/>
              <a:pPr/>
              <a:t>32</a:t>
            </a:fld>
            <a:endParaRPr lang="en-US"/>
          </a:p>
        </p:txBody>
      </p:sp>
    </p:spTree>
    <p:extLst>
      <p:ext uri="{BB962C8B-B14F-4D97-AF65-F5344CB8AC3E}">
        <p14:creationId xmlns:p14="http://schemas.microsoft.com/office/powerpoint/2010/main" xmlns="" val="368616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8" name="Footer Placeholder 4"/>
          <p:cNvSpPr>
            <a:spLocks noGrp="1"/>
          </p:cNvSpPr>
          <p:nvPr>
            <p:ph type="ftr" sz="quarter" idx="11"/>
          </p:nvPr>
        </p:nvSpPr>
        <p:spPr/>
        <p:txBody>
          <a:bodyPr/>
          <a:lstStyle>
            <a:lvl1pPr>
              <a:defRPr/>
            </a:lvl1pPr>
          </a:lstStyle>
          <a:p>
            <a:endParaRPr lang="id-ID"/>
          </a:p>
        </p:txBody>
      </p:sp>
      <p:sp>
        <p:nvSpPr>
          <p:cNvPr id="9"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4" name="Footer Placeholder 4"/>
          <p:cNvSpPr>
            <a:spLocks noGrp="1"/>
          </p:cNvSpPr>
          <p:nvPr>
            <p:ph type="ftr" sz="quarter" idx="11"/>
          </p:nvPr>
        </p:nvSpPr>
        <p:spPr/>
        <p:txBody>
          <a:bodyPr/>
          <a:lstStyle>
            <a:lvl1pPr>
              <a:defRPr/>
            </a:lvl1pPr>
          </a:lstStyle>
          <a:p>
            <a:endParaRPr lang="id-ID"/>
          </a:p>
        </p:txBody>
      </p:sp>
      <p:sp>
        <p:nvSpPr>
          <p:cNvPr id="5"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3" name="Footer Placeholder 4"/>
          <p:cNvSpPr>
            <a:spLocks noGrp="1"/>
          </p:cNvSpPr>
          <p:nvPr>
            <p:ph type="ftr" sz="quarter" idx="11"/>
          </p:nvPr>
        </p:nvSpPr>
        <p:spPr/>
        <p:txBody>
          <a:bodyPr/>
          <a:lstStyle>
            <a:lvl1pPr>
              <a:defRPr/>
            </a:lvl1pPr>
          </a:lstStyle>
          <a:p>
            <a:endParaRPr lang="id-ID"/>
          </a:p>
        </p:txBody>
      </p:sp>
      <p:sp>
        <p:nvSpPr>
          <p:cNvPr id="4"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F3C4E13-B698-451F-9117-E5B70203B60C}" type="datetimeFigureOut">
              <a:rPr lang="id-ID" smtClean="0"/>
              <a:pPr/>
              <a:t>26/01/2018</a:t>
            </a:fld>
            <a:endParaRPr lang="id-ID"/>
          </a:p>
        </p:txBody>
      </p:sp>
      <p:sp>
        <p:nvSpPr>
          <p:cNvPr id="6" name="Footer Placeholder 4"/>
          <p:cNvSpPr>
            <a:spLocks noGrp="1"/>
          </p:cNvSpPr>
          <p:nvPr>
            <p:ph type="ftr" sz="quarter" idx="11"/>
          </p:nvPr>
        </p:nvSpPr>
        <p:spPr/>
        <p:txBody>
          <a:bodyPr/>
          <a:lstStyle>
            <a:lvl1pPr>
              <a:defRPr/>
            </a:lvl1pPr>
          </a:lstStyle>
          <a:p>
            <a:endParaRPr lang="id-ID"/>
          </a:p>
        </p:txBody>
      </p:sp>
      <p:sp>
        <p:nvSpPr>
          <p:cNvPr id="7" name="Slide Number Placeholder 5"/>
          <p:cNvSpPr>
            <a:spLocks noGrp="1"/>
          </p:cNvSpPr>
          <p:nvPr>
            <p:ph type="sldNum" sz="quarter" idx="12"/>
          </p:nvPr>
        </p:nvSpPr>
        <p:spPr/>
        <p:txBody>
          <a:bodyPr/>
          <a:lstStyle>
            <a:lvl1pPr>
              <a:defRPr/>
            </a:lvl1pPr>
          </a:lstStyle>
          <a:p>
            <a:fld id="{84FF937F-00F9-4004-9562-76FE9E100D05}"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4F3C4E13-B698-451F-9117-E5B70203B60C}" type="datetimeFigureOut">
              <a:rPr lang="id-ID" smtClean="0"/>
              <a:pPr/>
              <a:t>26/01/2018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fld id="{84FF937F-00F9-4004-9562-76FE9E100D0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5" name="TextBox 1"/>
          <p:cNvSpPr txBox="1">
            <a:spLocks noChangeArrowheads="1"/>
          </p:cNvSpPr>
          <p:nvPr/>
        </p:nvSpPr>
        <p:spPr bwMode="auto">
          <a:xfrm>
            <a:off x="2928926" y="3500438"/>
            <a:ext cx="6215074" cy="1569660"/>
          </a:xfrm>
          <a:prstGeom prst="rect">
            <a:avLst/>
          </a:prstGeom>
          <a:noFill/>
          <a:ln w="9525">
            <a:noFill/>
            <a:miter lim="800000"/>
            <a:headEnd/>
            <a:tailEnd/>
          </a:ln>
        </p:spPr>
        <p:txBody>
          <a:bodyPr wrap="square">
            <a:spAutoFit/>
          </a:bodyPr>
          <a:lstStyle/>
          <a:p>
            <a:pPr algn="ctr"/>
            <a:r>
              <a:rPr lang="id-ID" sz="2400" b="1" dirty="0" smtClean="0">
                <a:solidFill>
                  <a:schemeClr val="bg1"/>
                </a:solidFill>
              </a:rPr>
              <a:t>PATOFISIOLOGI PENYAKIT TIDAK </a:t>
            </a:r>
            <a:r>
              <a:rPr lang="id-ID" sz="2400" b="1" dirty="0" smtClean="0">
                <a:solidFill>
                  <a:schemeClr val="bg1"/>
                </a:solidFill>
              </a:rPr>
              <a:t>MENULAR</a:t>
            </a:r>
          </a:p>
          <a:p>
            <a:pPr algn="ctr"/>
            <a:r>
              <a:rPr lang="id-ID" sz="2400" b="1" dirty="0" smtClean="0">
                <a:solidFill>
                  <a:schemeClr val="bg1"/>
                </a:solidFill>
              </a:rPr>
              <a:t>SISTEM MUSCULOSKELETAL</a:t>
            </a:r>
            <a:endParaRPr lang="en-US" sz="2400" b="1" dirty="0">
              <a:solidFill>
                <a:schemeClr val="bg1"/>
              </a:solidFill>
            </a:endParaRPr>
          </a:p>
          <a:p>
            <a:pPr algn="ctr"/>
            <a:r>
              <a:rPr lang="en-US" sz="2400" b="1" dirty="0" smtClean="0">
                <a:solidFill>
                  <a:schemeClr val="bg1"/>
                </a:solidFill>
              </a:rPr>
              <a:t>ILMU </a:t>
            </a:r>
            <a:r>
              <a:rPr lang="en-US" sz="2400" b="1" dirty="0">
                <a:solidFill>
                  <a:schemeClr val="bg1"/>
                </a:solidFill>
              </a:rPr>
              <a:t>GIZI / FAKULTAS ILMU KESEHATAN </a:t>
            </a:r>
          </a:p>
          <a:p>
            <a:pPr algn="ctr"/>
            <a:endParaRPr lang="en-US" sz="2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b="1" dirty="0" smtClean="0">
                <a:solidFill>
                  <a:schemeClr val="tx1"/>
                </a:solidFill>
              </a:rPr>
              <a:t>Lanjutan Gangguan Pada Tulang</a:t>
            </a:r>
            <a:endParaRPr lang="id-ID" b="1" dirty="0">
              <a:solidFill>
                <a:schemeClr val="tx1"/>
              </a:solidFill>
            </a:endParaRPr>
          </a:p>
        </p:txBody>
      </p:sp>
      <p:sp>
        <p:nvSpPr>
          <p:cNvPr id="3" name="Content Placeholder 2"/>
          <p:cNvSpPr>
            <a:spLocks noGrp="1"/>
          </p:cNvSpPr>
          <p:nvPr>
            <p:ph idx="1"/>
          </p:nvPr>
        </p:nvSpPr>
        <p:spPr/>
        <p:txBody>
          <a:bodyPr/>
          <a:lstStyle/>
          <a:p>
            <a:pPr algn="just"/>
            <a:r>
              <a:rPr lang="id-ID" b="1" dirty="0" smtClean="0">
                <a:solidFill>
                  <a:schemeClr val="tx1"/>
                </a:solidFill>
              </a:rPr>
              <a:t>Osteoporosis tipe 2 </a:t>
            </a:r>
            <a:r>
              <a:rPr lang="id-ID" dirty="0" smtClean="0">
                <a:solidFill>
                  <a:schemeClr val="tx1"/>
                </a:solidFill>
              </a:rPr>
              <a:t>disebabkan karena penurunan jumlah tulang yang terbentuk selama siklus </a:t>
            </a:r>
            <a:r>
              <a:rPr lang="id-ID" i="1" dirty="0" smtClean="0">
                <a:solidFill>
                  <a:schemeClr val="tx1"/>
                </a:solidFill>
              </a:rPr>
              <a:t>remodelling</a:t>
            </a:r>
            <a:r>
              <a:rPr lang="id-ID" dirty="0" smtClean="0">
                <a:solidFill>
                  <a:schemeClr val="tx1"/>
                </a:solidFill>
              </a:rPr>
              <a:t>, osteoporosis ini terjadi pada laki-laki dan perempuan setelah usia 65 tahun.</a:t>
            </a:r>
            <a:endParaRPr lang="id-ID"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4400" b="1" dirty="0" smtClean="0">
                <a:solidFill>
                  <a:schemeClr val="tx1"/>
                </a:solidFill>
                <a:latin typeface="Aharoni" pitchFamily="2" charset="-79"/>
                <a:cs typeface="Aharoni" pitchFamily="2" charset="-79"/>
              </a:rPr>
              <a:t>Sendi</a:t>
            </a:r>
            <a:endParaRPr lang="id-ID" sz="4400" b="1" dirty="0">
              <a:solidFill>
                <a:schemeClr val="tx1"/>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marL="0" indent="0" algn="just">
              <a:buNone/>
            </a:pPr>
            <a:r>
              <a:rPr lang="id-ID" dirty="0" smtClean="0">
                <a:solidFill>
                  <a:schemeClr val="tx1"/>
                </a:solidFill>
              </a:rPr>
              <a:t>Sendi adalah tempat pertemuan dua atau lebih tulang. </a:t>
            </a:r>
          </a:p>
          <a:p>
            <a:pPr algn="just">
              <a:buNone/>
            </a:pPr>
            <a:r>
              <a:rPr lang="id-ID" dirty="0" smtClean="0">
                <a:solidFill>
                  <a:schemeClr val="tx1"/>
                </a:solidFill>
              </a:rPr>
              <a:t>Terdapat 3 tipe sendi : </a:t>
            </a:r>
          </a:p>
          <a:p>
            <a:pPr marL="514350" indent="-514350" algn="just">
              <a:buClr>
                <a:schemeClr val="tx1"/>
              </a:buClr>
              <a:buSzPct val="90000"/>
              <a:buAutoNum type="arabicPeriod"/>
            </a:pPr>
            <a:r>
              <a:rPr lang="id-ID" dirty="0" smtClean="0">
                <a:solidFill>
                  <a:schemeClr val="tx1"/>
                </a:solidFill>
              </a:rPr>
              <a:t>Sendi fibrosa (sinartrodial)</a:t>
            </a:r>
          </a:p>
          <a:p>
            <a:pPr marL="514350" indent="-514350" algn="just">
              <a:buClr>
                <a:schemeClr val="tx1"/>
              </a:buClr>
              <a:buSzPct val="90000"/>
              <a:buAutoNum type="arabicPeriod"/>
            </a:pPr>
            <a:r>
              <a:rPr lang="id-ID" dirty="0" smtClean="0">
                <a:solidFill>
                  <a:schemeClr val="tx1"/>
                </a:solidFill>
              </a:rPr>
              <a:t>Sendi kartilaginosa (amfiartrodial)</a:t>
            </a:r>
          </a:p>
          <a:p>
            <a:pPr marL="514350" indent="-514350" algn="just">
              <a:buClr>
                <a:schemeClr val="tx1"/>
              </a:buClr>
              <a:buSzPct val="90000"/>
              <a:buAutoNum type="arabicPeriod"/>
            </a:pPr>
            <a:r>
              <a:rPr lang="id-ID" dirty="0" smtClean="0">
                <a:solidFill>
                  <a:schemeClr val="tx1"/>
                </a:solidFill>
              </a:rPr>
              <a:t>Sendi sinovial (diartrodial)</a:t>
            </a:r>
          </a:p>
          <a:p>
            <a:pPr marL="514350" indent="-514350" algn="just">
              <a:buAutoNum type="arabicPeriod"/>
            </a:pPr>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tx1"/>
                </a:solidFill>
              </a:rPr>
              <a:t>Sendi Fibrosa</a:t>
            </a:r>
            <a:endParaRPr lang="id-ID" b="1" dirty="0">
              <a:solidFill>
                <a:schemeClr val="tx1"/>
              </a:solidFill>
            </a:endParaRPr>
          </a:p>
        </p:txBody>
      </p:sp>
      <p:sp>
        <p:nvSpPr>
          <p:cNvPr id="3" name="Content Placeholder 2"/>
          <p:cNvSpPr>
            <a:spLocks noGrp="1"/>
          </p:cNvSpPr>
          <p:nvPr>
            <p:ph idx="1"/>
          </p:nvPr>
        </p:nvSpPr>
        <p:spPr>
          <a:xfrm>
            <a:off x="500034" y="1571612"/>
            <a:ext cx="8229600" cy="3697295"/>
          </a:xfrm>
        </p:spPr>
        <p:txBody>
          <a:bodyPr anchor="ctr">
            <a:normAutofit fontScale="92500" lnSpcReduction="10000"/>
          </a:bodyPr>
          <a:lstStyle/>
          <a:p>
            <a:pPr marL="0" indent="0" algn="just">
              <a:buNone/>
            </a:pPr>
            <a:r>
              <a:rPr lang="id-ID" dirty="0" smtClean="0">
                <a:solidFill>
                  <a:schemeClr val="tx1"/>
                </a:solidFill>
              </a:rPr>
              <a:t>Sendi fibrosa merupakan sendi yang tidak dapat bergerak. Sendi fibrosa tidak memiliki tulang rawan, dan tulang yang satu dengan tulang yang lainnya dihubungkan oleh jaringan ikat fibrosa. </a:t>
            </a:r>
          </a:p>
          <a:p>
            <a:pPr marL="0" indent="0" algn="just">
              <a:buNone/>
            </a:pPr>
            <a:r>
              <a:rPr lang="id-ID" dirty="0" smtClean="0">
                <a:solidFill>
                  <a:schemeClr val="tx1"/>
                </a:solidFill>
              </a:rPr>
              <a:t>Tipe sendi fibrosa :</a:t>
            </a:r>
          </a:p>
          <a:p>
            <a:pPr marL="514350" indent="-514350" algn="just">
              <a:buClr>
                <a:schemeClr val="tx1"/>
              </a:buClr>
              <a:buSzPct val="90000"/>
              <a:buAutoNum type="arabicPeriod"/>
            </a:pPr>
            <a:r>
              <a:rPr lang="id-ID" dirty="0" smtClean="0">
                <a:solidFill>
                  <a:schemeClr val="tx1"/>
                </a:solidFill>
              </a:rPr>
              <a:t>Sutura diantara tulang-tulang tengkorak. </a:t>
            </a:r>
          </a:p>
          <a:p>
            <a:pPr marL="514350" indent="-514350" algn="just">
              <a:buClr>
                <a:schemeClr val="tx1"/>
              </a:buClr>
              <a:buSzPct val="90000"/>
              <a:buAutoNum type="arabicPeriod"/>
            </a:pPr>
            <a:r>
              <a:rPr lang="id-ID" dirty="0" smtClean="0">
                <a:solidFill>
                  <a:schemeClr val="tx1"/>
                </a:solidFill>
              </a:rPr>
              <a:t>Sindesmosis yang terdiri dari suatu membran interoseus atau suatu ligamen diantara tulang</a:t>
            </a:r>
            <a:r>
              <a:rPr lang="id-ID" dirty="0" smtClean="0"/>
              <a:t>.</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tx1"/>
                </a:solidFill>
              </a:rPr>
              <a:t>Sendi Kartilaginosa</a:t>
            </a:r>
            <a:endParaRPr lang="id-ID" b="1" dirty="0">
              <a:solidFill>
                <a:schemeClr val="tx1"/>
              </a:solidFill>
            </a:endParaRPr>
          </a:p>
        </p:txBody>
      </p:sp>
      <p:sp>
        <p:nvSpPr>
          <p:cNvPr id="3" name="Content Placeholder 2"/>
          <p:cNvSpPr>
            <a:spLocks noGrp="1"/>
          </p:cNvSpPr>
          <p:nvPr>
            <p:ph idx="1"/>
          </p:nvPr>
        </p:nvSpPr>
        <p:spPr/>
        <p:txBody>
          <a:bodyPr>
            <a:normAutofit fontScale="77500" lnSpcReduction="20000"/>
          </a:bodyPr>
          <a:lstStyle/>
          <a:p>
            <a:pPr marL="0" indent="0" algn="just">
              <a:buNone/>
            </a:pPr>
            <a:r>
              <a:rPr lang="id-ID" dirty="0" smtClean="0">
                <a:solidFill>
                  <a:schemeClr val="tx1"/>
                </a:solidFill>
              </a:rPr>
              <a:t>Sendi kartilaginosa yang merupakan sendi yang dapat sedikit bergerak. </a:t>
            </a:r>
          </a:p>
          <a:p>
            <a:pPr marL="0" indent="0" algn="just">
              <a:buNone/>
            </a:pPr>
            <a:r>
              <a:rPr lang="id-ID" dirty="0" smtClean="0">
                <a:solidFill>
                  <a:schemeClr val="tx1"/>
                </a:solidFill>
              </a:rPr>
              <a:t>Sendi kartilaganosa adalah sendi yang ujung-ujung tulangnya dibungkus oleh rawan hialin, disokong oleh ligamen dan hanya dapat sedikit bergerak. </a:t>
            </a:r>
          </a:p>
          <a:p>
            <a:pPr algn="just">
              <a:buNone/>
            </a:pPr>
            <a:r>
              <a:rPr lang="id-ID" dirty="0" smtClean="0">
                <a:solidFill>
                  <a:schemeClr val="tx1"/>
                </a:solidFill>
              </a:rPr>
              <a:t>Tipe sendi kartilaginosa : </a:t>
            </a:r>
          </a:p>
          <a:p>
            <a:pPr marL="514350" indent="-514350" algn="just">
              <a:buClr>
                <a:schemeClr val="tx1"/>
              </a:buClr>
              <a:buSzPct val="80000"/>
              <a:buAutoNum type="arabicPeriod"/>
            </a:pPr>
            <a:r>
              <a:rPr lang="id-ID" dirty="0" smtClean="0">
                <a:solidFill>
                  <a:schemeClr val="tx1"/>
                </a:solidFill>
              </a:rPr>
              <a:t>Sinkondrosis adalah sendi yang seluruh persendiannya diliputi oleh rawan hialin. Contohnya : sendi kostokondral </a:t>
            </a:r>
          </a:p>
          <a:p>
            <a:pPr marL="514350" indent="-514350" algn="just">
              <a:buClr>
                <a:schemeClr val="tx1"/>
              </a:buClr>
              <a:buSzPct val="80000"/>
              <a:buAutoNum type="arabicPeriod"/>
            </a:pPr>
            <a:r>
              <a:rPr lang="id-ID" dirty="0" smtClean="0">
                <a:solidFill>
                  <a:schemeClr val="tx1"/>
                </a:solidFill>
              </a:rPr>
              <a:t>Simfisis adalah sendi yang tulangnya memiliki suatu hubungan fibrokartilago antara tulang dan selapis tipis rawan hialin yang menyelimuti permukaan sendi. Contohnya : simfisis pudis dan sendi-sendi pada tulang punggung.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tx1"/>
                </a:solidFill>
              </a:rPr>
              <a:t>Sendi Sinovial</a:t>
            </a:r>
            <a:endParaRPr lang="id-ID" b="1" dirty="0">
              <a:solidFill>
                <a:schemeClr val="tx1"/>
              </a:solidFill>
            </a:endParaRPr>
          </a:p>
        </p:txBody>
      </p:sp>
      <p:sp>
        <p:nvSpPr>
          <p:cNvPr id="3" name="Content Placeholder 2"/>
          <p:cNvSpPr>
            <a:spLocks noGrp="1"/>
          </p:cNvSpPr>
          <p:nvPr>
            <p:ph idx="1"/>
          </p:nvPr>
        </p:nvSpPr>
        <p:spPr>
          <a:xfrm>
            <a:off x="500034" y="1357298"/>
            <a:ext cx="8229600" cy="4525963"/>
          </a:xfrm>
        </p:spPr>
        <p:txBody>
          <a:bodyPr>
            <a:normAutofit/>
          </a:bodyPr>
          <a:lstStyle/>
          <a:p>
            <a:pPr marL="0" indent="0" algn="just">
              <a:buNone/>
            </a:pPr>
            <a:r>
              <a:rPr lang="id-ID" sz="2600" dirty="0" smtClean="0">
                <a:solidFill>
                  <a:schemeClr val="tx1"/>
                </a:solidFill>
              </a:rPr>
              <a:t>Sendi sinovial merupakan sendi yang dapat bergerak dengan bebas. Sendi ini memiliki rongga sendi dan permukaan sendi dilapisi rawan hialin. </a:t>
            </a:r>
            <a:endParaRPr lang="id-ID" sz="2600" dirty="0">
              <a:solidFill>
                <a:schemeClr val="tx1"/>
              </a:solidFill>
            </a:endParaRPr>
          </a:p>
        </p:txBody>
      </p:sp>
      <p:pic>
        <p:nvPicPr>
          <p:cNvPr id="4" name="Picture 3" descr="IMG_20171217_121123.jpg"/>
          <p:cNvPicPr>
            <a:picLocks noChangeAspect="1"/>
          </p:cNvPicPr>
          <p:nvPr/>
        </p:nvPicPr>
        <p:blipFill>
          <a:blip r:embed="rId2" cstate="print"/>
          <a:srcRect t="22916" r="6944" b="6250"/>
          <a:stretch>
            <a:fillRect/>
          </a:stretch>
        </p:blipFill>
        <p:spPr>
          <a:xfrm>
            <a:off x="214282" y="2786058"/>
            <a:ext cx="3214692" cy="3262685"/>
          </a:xfrm>
          <a:prstGeom prst="rect">
            <a:avLst/>
          </a:prstGeom>
        </p:spPr>
      </p:pic>
      <p:sp>
        <p:nvSpPr>
          <p:cNvPr id="6" name="TextBox 5"/>
          <p:cNvSpPr txBox="1"/>
          <p:nvPr/>
        </p:nvSpPr>
        <p:spPr>
          <a:xfrm>
            <a:off x="3571868" y="2786058"/>
            <a:ext cx="5286412" cy="3785652"/>
          </a:xfrm>
          <a:prstGeom prst="rect">
            <a:avLst/>
          </a:prstGeom>
          <a:noFill/>
        </p:spPr>
        <p:txBody>
          <a:bodyPr wrap="square" rtlCol="0">
            <a:spAutoFit/>
          </a:bodyPr>
          <a:lstStyle/>
          <a:p>
            <a:pPr marL="342900" indent="-342900"/>
            <a:r>
              <a:rPr lang="id-ID" sz="2400" dirty="0" smtClean="0"/>
              <a:t>Keterangan :</a:t>
            </a:r>
          </a:p>
          <a:p>
            <a:pPr marL="342900" indent="-342900">
              <a:buAutoNum type="arabicPeriod"/>
            </a:pPr>
            <a:r>
              <a:rPr lang="id-ID" sz="2400" dirty="0" smtClean="0"/>
              <a:t>Kapsul sendi teridiri dari selaput penutup fibrosa padat. </a:t>
            </a:r>
          </a:p>
          <a:p>
            <a:pPr marL="342900" indent="-342900">
              <a:buAutoNum type="arabicPeriod"/>
            </a:pPr>
            <a:r>
              <a:rPr lang="id-ID" sz="2400" dirty="0" smtClean="0"/>
              <a:t>Sinovium menghasilkan cairan kental membasahi permukaan sendi. </a:t>
            </a:r>
          </a:p>
          <a:p>
            <a:pPr marL="342900" indent="-342900">
              <a:buAutoNum type="arabicPeriod"/>
            </a:pPr>
            <a:r>
              <a:rPr lang="id-ID" sz="2400" dirty="0" smtClean="0"/>
              <a:t>Kartilago sendi pada orang dewasa tidak mendapat aliran darah, limfe atau persyarafan. </a:t>
            </a:r>
          </a:p>
          <a:p>
            <a:pPr marL="342900" indent="-342900">
              <a:buAutoNum type="arabicPeriod"/>
            </a:pPr>
            <a:endParaRPr lang="id-ID"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tx1"/>
                </a:solidFill>
              </a:rPr>
              <a:t>Jaringan Ikat Pada Sendi</a:t>
            </a:r>
            <a:endParaRPr lang="id-ID" b="1"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lgn="just">
              <a:buNone/>
            </a:pPr>
            <a:r>
              <a:rPr lang="id-ID" dirty="0" smtClean="0">
                <a:solidFill>
                  <a:schemeClr val="tx1"/>
                </a:solidFill>
              </a:rPr>
              <a:t>Jaringan yang ditemukan pada sendi dan daerah sekitarnya terutama adalah jaringan ikat yang tersusun dari sel-sel dan substansi dasar. </a:t>
            </a:r>
          </a:p>
          <a:p>
            <a:pPr marL="0" indent="0" algn="just">
              <a:buNone/>
            </a:pPr>
            <a:r>
              <a:rPr lang="id-ID" dirty="0" smtClean="0">
                <a:solidFill>
                  <a:schemeClr val="tx1"/>
                </a:solidFill>
              </a:rPr>
              <a:t>Dua macam sel pada jaringan ikat : </a:t>
            </a:r>
          </a:p>
          <a:p>
            <a:pPr marL="514350" indent="-514350" algn="just">
              <a:buClr>
                <a:schemeClr val="tx1"/>
              </a:buClr>
              <a:buSzPct val="90000"/>
              <a:buAutoNum type="arabicPeriod"/>
            </a:pPr>
            <a:r>
              <a:rPr lang="id-ID" dirty="0" smtClean="0">
                <a:solidFill>
                  <a:schemeClr val="tx1"/>
                </a:solidFill>
              </a:rPr>
              <a:t>Sel yang tetap atau tidak berkembang : sel mast, sel plasma, limfosit, monosit dan leukosit polimorfonuklear. </a:t>
            </a:r>
          </a:p>
          <a:p>
            <a:pPr marL="514350" indent="-514350" algn="just">
              <a:buClr>
                <a:schemeClr val="tx1"/>
              </a:buClr>
              <a:buSzPct val="90000"/>
              <a:buAutoNum type="arabicPeriod"/>
            </a:pPr>
            <a:r>
              <a:rPr lang="id-ID" dirty="0" smtClean="0">
                <a:solidFill>
                  <a:schemeClr val="tx1"/>
                </a:solidFill>
              </a:rPr>
              <a:t>Sel yang tetap berada dalam jaringan : fibrolas, kondrosit dan osteoblas. </a:t>
            </a:r>
            <a:endParaRPr lang="id-ID"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785794"/>
          </a:xfrm>
        </p:spPr>
        <p:txBody>
          <a:bodyPr/>
          <a:lstStyle/>
          <a:p>
            <a:r>
              <a:rPr lang="id-ID" b="1" dirty="0" smtClean="0">
                <a:solidFill>
                  <a:schemeClr val="tx1"/>
                </a:solidFill>
              </a:rPr>
              <a:t>Evaluasi Cairan Sinovial</a:t>
            </a:r>
            <a:endParaRPr lang="id-ID" b="1" dirty="0">
              <a:solidFill>
                <a:schemeClr val="tx1"/>
              </a:solidFill>
            </a:endParaRPr>
          </a:p>
        </p:txBody>
      </p:sp>
      <p:graphicFrame>
        <p:nvGraphicFramePr>
          <p:cNvPr id="4" name="Content Placeholder 3"/>
          <p:cNvGraphicFramePr>
            <a:graphicFrameLocks noGrp="1"/>
          </p:cNvGraphicFramePr>
          <p:nvPr>
            <p:ph idx="1"/>
          </p:nvPr>
        </p:nvGraphicFramePr>
        <p:xfrm>
          <a:off x="500034" y="928671"/>
          <a:ext cx="8229600" cy="4929222"/>
        </p:xfrm>
        <a:graphic>
          <a:graphicData uri="http://schemas.openxmlformats.org/drawingml/2006/table">
            <a:tbl>
              <a:tblPr firstRow="1" bandRow="1">
                <a:tableStyleId>{5C22544A-7EE6-4342-B048-85BDC9FD1C3A}</a:tableStyleId>
              </a:tblPr>
              <a:tblGrid>
                <a:gridCol w="1028700"/>
                <a:gridCol w="942960"/>
                <a:gridCol w="1114440"/>
                <a:gridCol w="1200180"/>
                <a:gridCol w="857220"/>
                <a:gridCol w="1028700"/>
                <a:gridCol w="1028700"/>
                <a:gridCol w="1028700"/>
              </a:tblGrid>
              <a:tr h="1273382">
                <a:tc>
                  <a:txBody>
                    <a:bodyPr/>
                    <a:lstStyle/>
                    <a:p>
                      <a:endParaRPr lang="id-ID" dirty="0">
                        <a:solidFill>
                          <a:schemeClr val="tx1"/>
                        </a:solidFill>
                      </a:endParaRPr>
                    </a:p>
                  </a:txBody>
                  <a:tcPr/>
                </a:tc>
                <a:tc>
                  <a:txBody>
                    <a:bodyPr/>
                    <a:lstStyle/>
                    <a:p>
                      <a:pPr algn="ctr"/>
                      <a:r>
                        <a:rPr lang="id-ID" sz="1400" dirty="0" smtClean="0">
                          <a:solidFill>
                            <a:schemeClr val="tx1"/>
                          </a:solidFill>
                        </a:rPr>
                        <a:t>Normal</a:t>
                      </a:r>
                      <a:endParaRPr lang="id-ID" sz="1400" dirty="0">
                        <a:solidFill>
                          <a:schemeClr val="tx1"/>
                        </a:solidFill>
                      </a:endParaRPr>
                    </a:p>
                  </a:txBody>
                  <a:tcPr anchor="ctr"/>
                </a:tc>
                <a:tc>
                  <a:txBody>
                    <a:bodyPr/>
                    <a:lstStyle/>
                    <a:p>
                      <a:pPr algn="ctr"/>
                      <a:r>
                        <a:rPr lang="id-ID" sz="1400" dirty="0" smtClean="0">
                          <a:solidFill>
                            <a:schemeClr val="tx1"/>
                          </a:solidFill>
                        </a:rPr>
                        <a:t>Penyakit sendi degeneratif</a:t>
                      </a:r>
                      <a:endParaRPr lang="id-ID" sz="1400" dirty="0">
                        <a:solidFill>
                          <a:schemeClr val="tx1"/>
                        </a:solidFill>
                      </a:endParaRPr>
                    </a:p>
                  </a:txBody>
                  <a:tcPr anchor="ctr"/>
                </a:tc>
                <a:tc>
                  <a:txBody>
                    <a:bodyPr/>
                    <a:lstStyle/>
                    <a:p>
                      <a:pPr algn="ctr"/>
                      <a:r>
                        <a:rPr lang="id-ID" sz="1400" dirty="0" smtClean="0">
                          <a:solidFill>
                            <a:schemeClr val="tx1"/>
                          </a:solidFill>
                        </a:rPr>
                        <a:t>Lupus eritematosus</a:t>
                      </a:r>
                      <a:r>
                        <a:rPr lang="id-ID" sz="1400" baseline="0" dirty="0" smtClean="0">
                          <a:solidFill>
                            <a:schemeClr val="tx1"/>
                          </a:solidFill>
                        </a:rPr>
                        <a:t> sistemik (SLE)*</a:t>
                      </a:r>
                      <a:endParaRPr lang="id-ID" sz="1400" dirty="0">
                        <a:solidFill>
                          <a:schemeClr val="tx1"/>
                        </a:solidFill>
                      </a:endParaRPr>
                    </a:p>
                  </a:txBody>
                  <a:tcPr anchor="ctr"/>
                </a:tc>
                <a:tc>
                  <a:txBody>
                    <a:bodyPr/>
                    <a:lstStyle/>
                    <a:p>
                      <a:pPr algn="ctr"/>
                      <a:r>
                        <a:rPr lang="id-ID" sz="1400" dirty="0" smtClean="0">
                          <a:solidFill>
                            <a:schemeClr val="tx1"/>
                          </a:solidFill>
                        </a:rPr>
                        <a:t>Gout</a:t>
                      </a:r>
                      <a:endParaRPr lang="id-ID" sz="1400" dirty="0">
                        <a:solidFill>
                          <a:schemeClr val="tx1"/>
                        </a:solidFill>
                      </a:endParaRPr>
                    </a:p>
                  </a:txBody>
                  <a:tcPr anchor="ctr"/>
                </a:tc>
                <a:tc>
                  <a:txBody>
                    <a:bodyPr/>
                    <a:lstStyle/>
                    <a:p>
                      <a:pPr algn="ctr"/>
                      <a:r>
                        <a:rPr lang="id-ID" sz="1400" dirty="0" smtClean="0">
                          <a:solidFill>
                            <a:schemeClr val="tx1"/>
                          </a:solidFill>
                        </a:rPr>
                        <a:t>Artritis Reumatoid</a:t>
                      </a:r>
                      <a:endParaRPr lang="id-ID" sz="1400" dirty="0">
                        <a:solidFill>
                          <a:schemeClr val="tx1"/>
                        </a:solidFill>
                      </a:endParaRPr>
                    </a:p>
                  </a:txBody>
                  <a:tcPr anchor="ctr"/>
                </a:tc>
                <a:tc>
                  <a:txBody>
                    <a:bodyPr/>
                    <a:lstStyle/>
                    <a:p>
                      <a:pPr algn="ctr"/>
                      <a:r>
                        <a:rPr lang="id-ID" sz="1400" dirty="0" smtClean="0">
                          <a:solidFill>
                            <a:schemeClr val="tx1"/>
                          </a:solidFill>
                        </a:rPr>
                        <a:t>Sindrom Reiter</a:t>
                      </a:r>
                      <a:endParaRPr lang="id-ID" sz="1400" dirty="0">
                        <a:solidFill>
                          <a:schemeClr val="tx1"/>
                        </a:solidFill>
                      </a:endParaRPr>
                    </a:p>
                  </a:txBody>
                  <a:tcPr anchor="ctr"/>
                </a:tc>
                <a:tc>
                  <a:txBody>
                    <a:bodyPr/>
                    <a:lstStyle/>
                    <a:p>
                      <a:pPr algn="ctr"/>
                      <a:r>
                        <a:rPr lang="id-ID" sz="1400" smtClean="0">
                          <a:solidFill>
                            <a:schemeClr val="tx1"/>
                          </a:solidFill>
                        </a:rPr>
                        <a:t>Artritis Infeksiosa ᵻ</a:t>
                      </a:r>
                      <a:endParaRPr lang="id-ID" sz="1400" dirty="0">
                        <a:solidFill>
                          <a:schemeClr val="tx1"/>
                        </a:solidFill>
                      </a:endParaRPr>
                    </a:p>
                  </a:txBody>
                  <a:tcPr anchor="ctr"/>
                </a:tc>
              </a:tr>
              <a:tr h="1766305">
                <a:tc>
                  <a:txBody>
                    <a:bodyPr/>
                    <a:lstStyle/>
                    <a:p>
                      <a:r>
                        <a:rPr lang="id-ID" sz="1600" dirty="0" smtClean="0">
                          <a:solidFill>
                            <a:schemeClr val="tx1"/>
                          </a:solidFill>
                        </a:rPr>
                        <a:t>Warna dan Kerjenihan</a:t>
                      </a:r>
                      <a:endParaRPr lang="id-ID" sz="1600" dirty="0">
                        <a:solidFill>
                          <a:schemeClr val="tx1"/>
                        </a:solidFill>
                      </a:endParaRPr>
                    </a:p>
                  </a:txBody>
                  <a:tcPr/>
                </a:tc>
                <a:tc>
                  <a:txBody>
                    <a:bodyPr/>
                    <a:lstStyle/>
                    <a:p>
                      <a:r>
                        <a:rPr lang="id-ID" sz="1600" dirty="0" smtClean="0">
                          <a:solidFill>
                            <a:schemeClr val="tx1"/>
                          </a:solidFill>
                        </a:rPr>
                        <a:t>Jernih;</a:t>
                      </a:r>
                      <a:r>
                        <a:rPr lang="id-ID" sz="1600" baseline="0" dirty="0" smtClean="0">
                          <a:solidFill>
                            <a:schemeClr val="tx1"/>
                          </a:solidFill>
                        </a:rPr>
                        <a:t> kekuningan</a:t>
                      </a:r>
                      <a:endParaRPr lang="id-ID" sz="1600" dirty="0">
                        <a:solidFill>
                          <a:schemeClr val="tx1"/>
                        </a:solidFill>
                      </a:endParaRPr>
                    </a:p>
                  </a:txBody>
                  <a:tcPr/>
                </a:tc>
                <a:tc>
                  <a:txBody>
                    <a:bodyPr/>
                    <a:lstStyle/>
                    <a:p>
                      <a:r>
                        <a:rPr lang="id-ID" sz="1600" dirty="0" smtClean="0">
                          <a:solidFill>
                            <a:schemeClr val="tx1"/>
                          </a:solidFill>
                        </a:rPr>
                        <a:t>Jernih; kekuningan</a:t>
                      </a:r>
                      <a:endParaRPr lang="id-ID" sz="1600" dirty="0">
                        <a:solidFill>
                          <a:schemeClr val="tx1"/>
                        </a:solidFill>
                      </a:endParaRPr>
                    </a:p>
                  </a:txBody>
                  <a:tcPr/>
                </a:tc>
                <a:tc>
                  <a:txBody>
                    <a:bodyPr/>
                    <a:lstStyle/>
                    <a:p>
                      <a:r>
                        <a:rPr lang="id-ID" sz="1600" dirty="0" smtClean="0">
                          <a:solidFill>
                            <a:schemeClr val="tx1"/>
                          </a:solidFill>
                        </a:rPr>
                        <a:t>Jernih;</a:t>
                      </a:r>
                      <a:r>
                        <a:rPr lang="id-ID" sz="1600" baseline="0" dirty="0" smtClean="0">
                          <a:solidFill>
                            <a:schemeClr val="tx1"/>
                          </a:solidFill>
                        </a:rPr>
                        <a:t> kekuningan</a:t>
                      </a:r>
                      <a:endParaRPr lang="id-ID" sz="1600" dirty="0">
                        <a:solidFill>
                          <a:schemeClr val="tx1"/>
                        </a:solidFill>
                      </a:endParaRPr>
                    </a:p>
                  </a:txBody>
                  <a:tcPr/>
                </a:tc>
                <a:tc>
                  <a:txBody>
                    <a:bodyPr/>
                    <a:lstStyle/>
                    <a:p>
                      <a:r>
                        <a:rPr lang="id-ID" sz="1600" dirty="0" smtClean="0">
                          <a:solidFill>
                            <a:schemeClr val="tx1"/>
                          </a:solidFill>
                        </a:rPr>
                        <a:t>Kekuningan/putih ; berkabut</a:t>
                      </a:r>
                      <a:endParaRPr lang="id-ID" sz="1600" dirty="0">
                        <a:solidFill>
                          <a:schemeClr val="tx1"/>
                        </a:solidFill>
                      </a:endParaRPr>
                    </a:p>
                  </a:txBody>
                  <a:tcPr/>
                </a:tc>
                <a:tc>
                  <a:txBody>
                    <a:bodyPr/>
                    <a:lstStyle/>
                    <a:p>
                      <a:r>
                        <a:rPr lang="id-ID" sz="1600" dirty="0" smtClean="0">
                          <a:solidFill>
                            <a:schemeClr val="tx1"/>
                          </a:solidFill>
                        </a:rPr>
                        <a:t>Kekuningan/ kekuningan</a:t>
                      </a:r>
                      <a:r>
                        <a:rPr lang="id-ID" sz="1600" baseline="0" dirty="0" smtClean="0">
                          <a:solidFill>
                            <a:schemeClr val="tx1"/>
                          </a:solidFill>
                        </a:rPr>
                        <a:t> muda; berkabut</a:t>
                      </a:r>
                      <a:endParaRPr lang="id-ID" sz="1600" dirty="0">
                        <a:solidFill>
                          <a:schemeClr val="tx1"/>
                        </a:solidFill>
                      </a:endParaRPr>
                    </a:p>
                  </a:txBody>
                  <a:tcPr/>
                </a:tc>
                <a:tc>
                  <a:txBody>
                    <a:bodyPr/>
                    <a:lstStyle/>
                    <a:p>
                      <a:r>
                        <a:rPr lang="id-ID" sz="1600" dirty="0" smtClean="0">
                          <a:solidFill>
                            <a:schemeClr val="tx1"/>
                          </a:solidFill>
                        </a:rPr>
                        <a:t>Opak </a:t>
                      </a:r>
                      <a:endParaRPr lang="id-ID" sz="1600" dirty="0">
                        <a:solidFill>
                          <a:schemeClr val="tx1"/>
                        </a:solidFill>
                      </a:endParaRPr>
                    </a:p>
                  </a:txBody>
                  <a:tcPr/>
                </a:tc>
                <a:tc>
                  <a:txBody>
                    <a:bodyPr/>
                    <a:lstStyle/>
                    <a:p>
                      <a:r>
                        <a:rPr lang="id-ID" sz="1600" dirty="0" smtClean="0">
                          <a:solidFill>
                            <a:schemeClr val="tx1"/>
                          </a:solidFill>
                        </a:rPr>
                        <a:t>Kelabu, purulen; berkabut</a:t>
                      </a:r>
                      <a:endParaRPr lang="id-ID" sz="1600" dirty="0">
                        <a:solidFill>
                          <a:schemeClr val="tx1"/>
                        </a:solidFill>
                      </a:endParaRPr>
                    </a:p>
                  </a:txBody>
                  <a:tcPr/>
                </a:tc>
              </a:tr>
              <a:tr h="780460">
                <a:tc>
                  <a:txBody>
                    <a:bodyPr/>
                    <a:lstStyle/>
                    <a:p>
                      <a:r>
                        <a:rPr lang="id-ID" sz="1600" dirty="0" smtClean="0">
                          <a:solidFill>
                            <a:schemeClr val="tx1"/>
                          </a:solidFill>
                        </a:rPr>
                        <a:t>Bekuan musin</a:t>
                      </a:r>
                      <a:endParaRPr lang="id-ID" sz="1600" dirty="0">
                        <a:solidFill>
                          <a:schemeClr val="tx1"/>
                        </a:solidFill>
                      </a:endParaRPr>
                    </a:p>
                  </a:txBody>
                  <a:tcPr/>
                </a:tc>
                <a:tc>
                  <a:txBody>
                    <a:bodyPr/>
                    <a:lstStyle/>
                    <a:p>
                      <a:r>
                        <a:rPr lang="id-ID" sz="1600" dirty="0" smtClean="0">
                          <a:solidFill>
                            <a:schemeClr val="tx1"/>
                          </a:solidFill>
                        </a:rPr>
                        <a:t>Baik</a:t>
                      </a:r>
                      <a:endParaRPr lang="id-ID" sz="1600" dirty="0">
                        <a:solidFill>
                          <a:schemeClr val="tx1"/>
                        </a:solidFill>
                      </a:endParaRPr>
                    </a:p>
                  </a:txBody>
                  <a:tcPr/>
                </a:tc>
                <a:tc>
                  <a:txBody>
                    <a:bodyPr/>
                    <a:lstStyle/>
                    <a:p>
                      <a:r>
                        <a:rPr lang="id-ID" sz="1600" dirty="0" smtClean="0">
                          <a:solidFill>
                            <a:schemeClr val="tx1"/>
                          </a:solidFill>
                        </a:rPr>
                        <a:t>Biasanya baik</a:t>
                      </a:r>
                      <a:endParaRPr lang="id-ID" sz="1600" dirty="0">
                        <a:solidFill>
                          <a:schemeClr val="tx1"/>
                        </a:solidFill>
                      </a:endParaRPr>
                    </a:p>
                  </a:txBody>
                  <a:tcPr/>
                </a:tc>
                <a:tc>
                  <a:txBody>
                    <a:bodyPr/>
                    <a:lstStyle/>
                    <a:p>
                      <a:r>
                        <a:rPr lang="id-ID" sz="1600" dirty="0" smtClean="0">
                          <a:solidFill>
                            <a:schemeClr val="tx1"/>
                          </a:solidFill>
                        </a:rPr>
                        <a:t>Sedang </a:t>
                      </a:r>
                    </a:p>
                    <a:p>
                      <a:r>
                        <a:rPr lang="id-ID" sz="1600" dirty="0" smtClean="0">
                          <a:solidFill>
                            <a:schemeClr val="tx1"/>
                          </a:solidFill>
                        </a:rPr>
                        <a:t>Sampai baik</a:t>
                      </a:r>
                      <a:endParaRPr lang="id-ID" sz="1600" dirty="0">
                        <a:solidFill>
                          <a:schemeClr val="tx1"/>
                        </a:solidFill>
                      </a:endParaRPr>
                    </a:p>
                  </a:txBody>
                  <a:tcPr/>
                </a:tc>
                <a:tc>
                  <a:txBody>
                    <a:bodyPr/>
                    <a:lstStyle/>
                    <a:p>
                      <a:r>
                        <a:rPr lang="id-ID" sz="1600" dirty="0" smtClean="0">
                          <a:solidFill>
                            <a:schemeClr val="tx1"/>
                          </a:solidFill>
                        </a:rPr>
                        <a:t>Buruk</a:t>
                      </a:r>
                      <a:endParaRPr lang="id-ID" sz="1600" dirty="0">
                        <a:solidFill>
                          <a:schemeClr val="tx1"/>
                        </a:solidFill>
                      </a:endParaRPr>
                    </a:p>
                  </a:txBody>
                  <a:tcPr/>
                </a:tc>
                <a:tc>
                  <a:txBody>
                    <a:bodyPr/>
                    <a:lstStyle/>
                    <a:p>
                      <a:r>
                        <a:rPr lang="id-ID" sz="1600" dirty="0" smtClean="0">
                          <a:solidFill>
                            <a:schemeClr val="tx1"/>
                          </a:solidFill>
                        </a:rPr>
                        <a:t>Buruk</a:t>
                      </a:r>
                      <a:endParaRPr lang="id-ID" sz="1600" dirty="0">
                        <a:solidFill>
                          <a:schemeClr val="tx1"/>
                        </a:solidFill>
                      </a:endParaRPr>
                    </a:p>
                  </a:txBody>
                  <a:tcPr/>
                </a:tc>
                <a:tc>
                  <a:txBody>
                    <a:bodyPr/>
                    <a:lstStyle/>
                    <a:p>
                      <a:r>
                        <a:rPr lang="id-ID" sz="1600" dirty="0" smtClean="0">
                          <a:solidFill>
                            <a:schemeClr val="tx1"/>
                          </a:solidFill>
                        </a:rPr>
                        <a:t>Buruk</a:t>
                      </a:r>
                      <a:endParaRPr lang="id-ID" sz="1600" dirty="0">
                        <a:solidFill>
                          <a:schemeClr val="tx1"/>
                        </a:solidFill>
                      </a:endParaRPr>
                    </a:p>
                  </a:txBody>
                  <a:tcPr/>
                </a:tc>
                <a:tc>
                  <a:txBody>
                    <a:bodyPr/>
                    <a:lstStyle/>
                    <a:p>
                      <a:r>
                        <a:rPr lang="id-ID" sz="1600" dirty="0" smtClean="0">
                          <a:solidFill>
                            <a:schemeClr val="tx1"/>
                          </a:solidFill>
                        </a:rPr>
                        <a:t>Buruk</a:t>
                      </a:r>
                      <a:endParaRPr lang="id-ID" sz="1600" dirty="0">
                        <a:solidFill>
                          <a:schemeClr val="tx1"/>
                        </a:solidFill>
                      </a:endParaRPr>
                    </a:p>
                  </a:txBody>
                  <a:tcPr/>
                </a:tc>
              </a:tr>
              <a:tr h="1109075">
                <a:tc>
                  <a:txBody>
                    <a:bodyPr/>
                    <a:lstStyle/>
                    <a:p>
                      <a:r>
                        <a:rPr lang="id-ID" sz="1600" dirty="0" smtClean="0">
                          <a:solidFill>
                            <a:schemeClr val="tx1"/>
                          </a:solidFill>
                        </a:rPr>
                        <a:t>Hitung leukosit</a:t>
                      </a:r>
                      <a:r>
                        <a:rPr lang="id-ID" sz="1600" baseline="0" dirty="0" smtClean="0">
                          <a:solidFill>
                            <a:schemeClr val="tx1"/>
                          </a:solidFill>
                        </a:rPr>
                        <a:t> (rata-rata) </a:t>
                      </a:r>
                      <a:endParaRPr lang="id-ID" sz="1600" dirty="0">
                        <a:solidFill>
                          <a:schemeClr val="tx1"/>
                        </a:solidFill>
                      </a:endParaRPr>
                    </a:p>
                  </a:txBody>
                  <a:tcPr/>
                </a:tc>
                <a:tc>
                  <a:txBody>
                    <a:bodyPr/>
                    <a:lstStyle/>
                    <a:p>
                      <a:r>
                        <a:rPr lang="id-ID" sz="1600" dirty="0" smtClean="0">
                          <a:solidFill>
                            <a:schemeClr val="tx1"/>
                          </a:solidFill>
                        </a:rPr>
                        <a:t>200/mmᶾ</a:t>
                      </a:r>
                      <a:endParaRPr lang="id-ID" sz="1600" dirty="0">
                        <a:solidFill>
                          <a:schemeClr val="tx1"/>
                        </a:solidFill>
                      </a:endParaRPr>
                    </a:p>
                  </a:txBody>
                  <a:tcPr/>
                </a:tc>
                <a:tc>
                  <a:txBody>
                    <a:bodyPr/>
                    <a:lstStyle/>
                    <a:p>
                      <a:r>
                        <a:rPr lang="id-ID" sz="1600" dirty="0" smtClean="0">
                          <a:solidFill>
                            <a:schemeClr val="tx1"/>
                          </a:solidFill>
                        </a:rPr>
                        <a:t>1000/mmᶾ</a:t>
                      </a:r>
                      <a:endParaRPr lang="id-ID" sz="1600" dirty="0">
                        <a:solidFill>
                          <a:schemeClr val="tx1"/>
                        </a:solidFill>
                      </a:endParaRPr>
                    </a:p>
                  </a:txBody>
                  <a:tcPr/>
                </a:tc>
                <a:tc>
                  <a:txBody>
                    <a:bodyPr/>
                    <a:lstStyle/>
                    <a:p>
                      <a:r>
                        <a:rPr lang="id-ID" sz="1600" dirty="0" smtClean="0">
                          <a:solidFill>
                            <a:schemeClr val="tx1"/>
                          </a:solidFill>
                        </a:rPr>
                        <a:t>5000/mmᶾ</a:t>
                      </a:r>
                      <a:endParaRPr lang="id-ID" sz="1600" dirty="0">
                        <a:solidFill>
                          <a:schemeClr val="tx1"/>
                        </a:solidFill>
                      </a:endParaRPr>
                    </a:p>
                  </a:txBody>
                  <a:tcPr/>
                </a:tc>
                <a:tc>
                  <a:txBody>
                    <a:bodyPr/>
                    <a:lstStyle/>
                    <a:p>
                      <a:r>
                        <a:rPr lang="id-ID" sz="1600" dirty="0" smtClean="0">
                          <a:solidFill>
                            <a:schemeClr val="tx1"/>
                          </a:solidFill>
                        </a:rPr>
                        <a:t>10.000-20.000/mmᶾ</a:t>
                      </a:r>
                      <a:endParaRPr lang="id-ID" sz="1600" dirty="0">
                        <a:solidFill>
                          <a:schemeClr val="tx1"/>
                        </a:solidFill>
                      </a:endParaRPr>
                    </a:p>
                  </a:txBody>
                  <a:tcPr/>
                </a:tc>
                <a:tc>
                  <a:txBody>
                    <a:bodyPr/>
                    <a:lstStyle/>
                    <a:p>
                      <a:r>
                        <a:rPr lang="id-ID" sz="1600" dirty="0" smtClean="0">
                          <a:solidFill>
                            <a:schemeClr val="tx1"/>
                          </a:solidFill>
                        </a:rPr>
                        <a:t>15.000-</a:t>
                      </a:r>
                      <a:r>
                        <a:rPr lang="id-ID" sz="1600" baseline="0" dirty="0" smtClean="0">
                          <a:solidFill>
                            <a:schemeClr val="tx1"/>
                          </a:solidFill>
                        </a:rPr>
                        <a:t> 20.000/mmᶾ</a:t>
                      </a:r>
                      <a:endParaRPr lang="id-ID" sz="1600" dirty="0">
                        <a:solidFill>
                          <a:schemeClr val="tx1"/>
                        </a:solidFill>
                      </a:endParaRPr>
                    </a:p>
                  </a:txBody>
                  <a:tcPr/>
                </a:tc>
                <a:tc>
                  <a:txBody>
                    <a:bodyPr/>
                    <a:lstStyle/>
                    <a:p>
                      <a:r>
                        <a:rPr lang="id-ID" sz="1600" dirty="0" smtClean="0">
                          <a:solidFill>
                            <a:schemeClr val="tx1"/>
                          </a:solidFill>
                        </a:rPr>
                        <a:t>20.000/mmᶾ</a:t>
                      </a:r>
                      <a:endParaRPr lang="id-ID" sz="1600" dirty="0">
                        <a:solidFill>
                          <a:schemeClr val="tx1"/>
                        </a:solidFill>
                      </a:endParaRPr>
                    </a:p>
                  </a:txBody>
                  <a:tcPr/>
                </a:tc>
                <a:tc>
                  <a:txBody>
                    <a:bodyPr/>
                    <a:lstStyle/>
                    <a:p>
                      <a:r>
                        <a:rPr lang="id-ID" sz="1600" dirty="0" smtClean="0">
                          <a:solidFill>
                            <a:schemeClr val="tx1"/>
                          </a:solidFill>
                        </a:rPr>
                        <a:t>50.000- 75.000/mmᶾ</a:t>
                      </a:r>
                      <a:endParaRPr lang="id-ID" sz="1600" dirty="0">
                        <a:solidFill>
                          <a:schemeClr val="tx1"/>
                        </a:solidFill>
                      </a:endParaRPr>
                    </a:p>
                  </a:txBody>
                  <a:tcPr/>
                </a:tc>
              </a:tr>
            </a:tbl>
          </a:graphicData>
        </a:graphic>
      </p:graphicFrame>
      <p:sp>
        <p:nvSpPr>
          <p:cNvPr id="5" name="TextBox 4"/>
          <p:cNvSpPr txBox="1"/>
          <p:nvPr/>
        </p:nvSpPr>
        <p:spPr>
          <a:xfrm>
            <a:off x="357158" y="6072206"/>
            <a:ext cx="4000528" cy="923330"/>
          </a:xfrm>
          <a:prstGeom prst="rect">
            <a:avLst/>
          </a:prstGeom>
          <a:noFill/>
        </p:spPr>
        <p:txBody>
          <a:bodyPr wrap="square" rtlCol="0">
            <a:spAutoFit/>
          </a:bodyPr>
          <a:lstStyle/>
          <a:p>
            <a:r>
              <a:rPr lang="id-ID" dirty="0" smtClean="0"/>
              <a:t>* Dapat ditemukan sel-sel LE</a:t>
            </a:r>
          </a:p>
          <a:p>
            <a:r>
              <a:rPr lang="id-ID" dirty="0" smtClean="0"/>
              <a:t>ᵻ terdapat kristal asam urat  </a:t>
            </a:r>
          </a:p>
          <a:p>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3108" y="3214686"/>
            <a:ext cx="4676280" cy="923330"/>
          </a:xfrm>
          <a:prstGeom prst="rect">
            <a:avLst/>
          </a:prstGeom>
          <a:solidFill>
            <a:srgbClr val="92D050"/>
          </a:solidFill>
        </p:spPr>
        <p:txBody>
          <a:bodyPr wrap="none" lIns="91440" tIns="45720" rIns="91440" bIns="45720">
            <a:spAutoFit/>
          </a:bodyPr>
          <a:lstStyle/>
          <a:p>
            <a:pPr algn="ctr"/>
            <a:r>
              <a:rPr lang="id-ID" sz="5400" b="1" cap="none" spc="300" dirty="0" smtClean="0">
                <a:ln w="11430" cmpd="sng">
                  <a:solidFill>
                    <a:schemeClr val="accent1">
                      <a:tint val="10000"/>
                    </a:schemeClr>
                  </a:solidFill>
                  <a:prstDash val="solid"/>
                  <a:miter lim="800000"/>
                </a:ln>
                <a:effectLst>
                  <a:glow rad="45500">
                    <a:schemeClr val="accent1">
                      <a:satMod val="220000"/>
                      <a:alpha val="35000"/>
                    </a:schemeClr>
                  </a:glow>
                </a:effectLst>
              </a:rPr>
              <a:t>TERIMAKASIH</a:t>
            </a:r>
            <a:endParaRPr lang="en-US" sz="5400" b="1" cap="none" spc="300" dirty="0">
              <a:ln w="11430" cmpd="sng">
                <a:solidFill>
                  <a:schemeClr val="accent1">
                    <a:tint val="10000"/>
                  </a:schemeClr>
                </a:solidFill>
                <a:prstDash val="solid"/>
                <a:miter lim="800000"/>
              </a:ln>
              <a:effectLst>
                <a:glow rad="45500">
                  <a:schemeClr val="accent1">
                    <a:satMod val="220000"/>
                    <a:alpha val="35000"/>
                  </a:schemeClr>
                </a:glo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909" y="-228599"/>
            <a:ext cx="6517482" cy="2235200"/>
          </a:xfrm>
        </p:spPr>
        <p:txBody>
          <a:bodyPr>
            <a:normAutofit/>
          </a:bodyPr>
          <a:lstStyle/>
          <a:p>
            <a:r>
              <a:rPr lang="id-ID" sz="60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OSTEOARTRITIS</a:t>
            </a:r>
            <a:endParaRPr lang="id-ID"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Subtitle 2"/>
          <p:cNvSpPr>
            <a:spLocks noGrp="1"/>
          </p:cNvSpPr>
          <p:nvPr>
            <p:ph type="subTitle" idx="1"/>
          </p:nvPr>
        </p:nvSpPr>
        <p:spPr>
          <a:xfrm>
            <a:off x="1285852" y="2214554"/>
            <a:ext cx="6621094" cy="2133600"/>
          </a:xfrm>
        </p:spPr>
        <p:txBody>
          <a:bodyPr>
            <a:noAutofit/>
          </a:bodyPr>
          <a:lstStyle/>
          <a:p>
            <a:pPr algn="l"/>
            <a:r>
              <a:rPr lang="id-ID" sz="2000" dirty="0" smtClean="0">
                <a:solidFill>
                  <a:schemeClr val="tx1"/>
                </a:solidFill>
              </a:rPr>
              <a:t>DIAJENG</a:t>
            </a:r>
            <a:r>
              <a:rPr lang="id-ID" sz="2000" dirty="0">
                <a:solidFill>
                  <a:schemeClr val="tx1"/>
                </a:solidFill>
              </a:rPr>
              <a:t> </a:t>
            </a:r>
            <a:r>
              <a:rPr lang="id-ID" sz="2000" dirty="0" smtClean="0">
                <a:solidFill>
                  <a:schemeClr val="tx1"/>
                </a:solidFill>
              </a:rPr>
              <a:t>BESTARI TUNGGADEWI		201703020</a:t>
            </a:r>
          </a:p>
          <a:p>
            <a:pPr algn="l"/>
            <a:r>
              <a:rPr lang="id-ID" sz="2000" dirty="0" smtClean="0">
                <a:solidFill>
                  <a:schemeClr val="tx1"/>
                </a:solidFill>
              </a:rPr>
              <a:t>NIDA HERAWATI				20170302060</a:t>
            </a:r>
          </a:p>
          <a:p>
            <a:pPr algn="l"/>
            <a:r>
              <a:rPr lang="id-ID" sz="2000" dirty="0" smtClean="0">
                <a:solidFill>
                  <a:schemeClr val="tx1"/>
                </a:solidFill>
              </a:rPr>
              <a:t>WINDA AYUDIANUR			20170302061</a:t>
            </a:r>
          </a:p>
          <a:p>
            <a:pPr algn="l"/>
            <a:r>
              <a:rPr lang="id-ID" sz="2000" dirty="0" smtClean="0">
                <a:solidFill>
                  <a:schemeClr val="tx1"/>
                </a:solidFill>
              </a:rPr>
              <a:t>RANI ARIYANI				20170302094</a:t>
            </a:r>
            <a:endParaRPr lang="id-ID" sz="2000" dirty="0">
              <a:solidFill>
                <a:schemeClr val="tx1"/>
              </a:solidFill>
            </a:endParaRPr>
          </a:p>
        </p:txBody>
      </p:sp>
      <p:sp>
        <p:nvSpPr>
          <p:cNvPr id="4" name="TextBox 3"/>
          <p:cNvSpPr txBox="1"/>
          <p:nvPr/>
        </p:nvSpPr>
        <p:spPr>
          <a:xfrm>
            <a:off x="1618059" y="5534562"/>
            <a:ext cx="5468541" cy="1323439"/>
          </a:xfrm>
          <a:prstGeom prst="rect">
            <a:avLst/>
          </a:prstGeom>
          <a:noFill/>
        </p:spPr>
        <p:txBody>
          <a:bodyPr wrap="square" rtlCol="0">
            <a:spAutoFit/>
          </a:bodyPr>
          <a:lstStyle/>
          <a:p>
            <a:pPr algn="ctr"/>
            <a:r>
              <a:rPr lang="id-ID" sz="2000" dirty="0" smtClean="0"/>
              <a:t>MK. PATOFISIOLOGI PENYAKIT TIDAK MENULAR</a:t>
            </a:r>
          </a:p>
          <a:p>
            <a:pPr algn="ctr"/>
            <a:r>
              <a:rPr lang="id-ID" sz="2000" dirty="0" smtClean="0"/>
              <a:t>FAKULTAS ILMU-ILMU KESEHATAN - ILMU GIZI</a:t>
            </a:r>
          </a:p>
          <a:p>
            <a:pPr algn="ctr"/>
            <a:r>
              <a:rPr lang="id-ID" sz="2000" dirty="0" smtClean="0"/>
              <a:t>UNIVERISTAS ESA UNGGUL</a:t>
            </a:r>
          </a:p>
          <a:p>
            <a:pPr algn="ctr"/>
            <a:r>
              <a:rPr lang="id-ID" sz="2000" dirty="0" smtClean="0"/>
              <a:t>2017</a:t>
            </a:r>
            <a:endParaRPr lang="id-ID"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13530" t="16146" r="12814" b="14016"/>
          <a:stretch/>
        </p:blipFill>
        <p:spPr>
          <a:xfrm>
            <a:off x="4067175" y="4077851"/>
            <a:ext cx="1027509" cy="1307940"/>
          </a:xfrm>
          <a:prstGeom prst="rect">
            <a:avLst/>
          </a:prstGeom>
        </p:spPr>
      </p:pic>
    </p:spTree>
    <p:extLst>
      <p:ext uri="{BB962C8B-B14F-4D97-AF65-F5344CB8AC3E}">
        <p14:creationId xmlns:p14="http://schemas.microsoft.com/office/powerpoint/2010/main" xmlns="" val="4155362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sz="quarter" idx="4294967295"/>
          </p:nvPr>
        </p:nvSpPr>
        <p:spPr>
          <a:xfrm>
            <a:off x="714348" y="1500174"/>
            <a:ext cx="7772870" cy="3868608"/>
          </a:xfrm>
          <a:prstGeom prst="rect">
            <a:avLst/>
          </a:prstGeom>
        </p:spPr>
        <p:txBody>
          <a:bodyPr>
            <a:noAutofit/>
          </a:bodyPr>
          <a:lstStyle/>
          <a:p>
            <a:pPr marL="514350" indent="-514350">
              <a:buFont typeface="+mj-lt"/>
              <a:buAutoNum type="arabicPeriod"/>
            </a:pPr>
            <a:r>
              <a:rPr lang="id-ID" sz="2400" cap="none" dirty="0" smtClean="0"/>
              <a:t>Mampu menjelaskan definisi osteoartritis</a:t>
            </a:r>
          </a:p>
          <a:p>
            <a:pPr marL="514350" indent="-514350">
              <a:buFont typeface="+mj-lt"/>
              <a:buAutoNum type="arabicPeriod"/>
            </a:pPr>
            <a:r>
              <a:rPr lang="id-ID" sz="2400" cap="none" dirty="0"/>
              <a:t>Mampu menjelaskan </a:t>
            </a:r>
            <a:r>
              <a:rPr lang="id-ID" sz="2400" cap="none" dirty="0" smtClean="0"/>
              <a:t>tanda dan gejala osteoartritis</a:t>
            </a:r>
          </a:p>
          <a:p>
            <a:pPr marL="514350" indent="-514350">
              <a:buFont typeface="+mj-lt"/>
              <a:buAutoNum type="arabicPeriod"/>
            </a:pPr>
            <a:r>
              <a:rPr lang="id-ID" sz="2400" cap="none" dirty="0" smtClean="0"/>
              <a:t>Mampu menjelaskan patofisiologi osteoartritis</a:t>
            </a:r>
          </a:p>
          <a:p>
            <a:pPr marL="514350" indent="-514350">
              <a:buFont typeface="+mj-lt"/>
              <a:buAutoNum type="arabicPeriod"/>
            </a:pPr>
            <a:r>
              <a:rPr lang="id-ID" sz="2400" cap="none" dirty="0"/>
              <a:t>Mampu menjelaskan </a:t>
            </a:r>
            <a:r>
              <a:rPr lang="id-ID" sz="2400" cap="none" dirty="0" smtClean="0"/>
              <a:t>faktor risiko osteoartritis</a:t>
            </a:r>
          </a:p>
          <a:p>
            <a:pPr marL="514350" indent="-514350">
              <a:buFont typeface="+mj-lt"/>
              <a:buAutoNum type="arabicPeriod"/>
            </a:pPr>
            <a:r>
              <a:rPr lang="id-ID" sz="2400" cap="none" dirty="0" smtClean="0"/>
              <a:t>Mampu menjelaskan penyebab osteoartritis</a:t>
            </a:r>
          </a:p>
          <a:p>
            <a:pPr marL="514350" indent="-514350">
              <a:buFont typeface="+mj-lt"/>
              <a:buAutoNum type="arabicPeriod"/>
            </a:pPr>
            <a:r>
              <a:rPr lang="id-ID" sz="2400" cap="none" dirty="0" smtClean="0"/>
              <a:t>Mampu menjelaskan perjalanan gambaran klinis osteoartritis</a:t>
            </a:r>
          </a:p>
          <a:p>
            <a:pPr marL="514350" indent="-514350">
              <a:buFont typeface="+mj-lt"/>
              <a:buAutoNum type="arabicPeriod"/>
            </a:pPr>
            <a:r>
              <a:rPr lang="id-ID" sz="2400" cap="none" dirty="0" smtClean="0"/>
              <a:t>Mampu menjelaskan penatalaksanaan osteoartritis</a:t>
            </a:r>
          </a:p>
          <a:p>
            <a:pPr marL="514350" indent="-514350">
              <a:buFont typeface="+mj-lt"/>
              <a:buAutoNum type="arabicPeriod"/>
            </a:pPr>
            <a:r>
              <a:rPr lang="id-ID" sz="2400" cap="none" dirty="0" smtClean="0"/>
              <a:t>Mampu menjelaskan prognosis osteoartritis</a:t>
            </a:r>
            <a:endParaRPr lang="id-ID" sz="2400" cap="none" dirty="0"/>
          </a:p>
        </p:txBody>
      </p:sp>
    </p:spTree>
    <p:extLst>
      <p:ext uri="{BB962C8B-B14F-4D97-AF65-F5344CB8AC3E}">
        <p14:creationId xmlns:p14="http://schemas.microsoft.com/office/powerpoint/2010/main" xmlns="" val="1773766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85794"/>
            <a:ext cx="7772400" cy="1470025"/>
          </a:xfrm>
        </p:spPr>
        <p:txBody>
          <a:bodyPr>
            <a:normAutofit/>
          </a:bodyPr>
          <a:lstStyle/>
          <a:p>
            <a:pPr algn="ctr"/>
            <a:r>
              <a:rPr lang="id-ID" b="1" dirty="0" smtClean="0">
                <a:solidFill>
                  <a:schemeClr val="tx1"/>
                </a:solidFill>
                <a:latin typeface="Arial Black" pitchFamily="34" charset="0"/>
              </a:rPr>
              <a:t>Anatomi dan Fisiologi </a:t>
            </a:r>
            <a:br>
              <a:rPr lang="id-ID" b="1" dirty="0" smtClean="0">
                <a:solidFill>
                  <a:schemeClr val="tx1"/>
                </a:solidFill>
                <a:latin typeface="Arial Black" pitchFamily="34" charset="0"/>
              </a:rPr>
            </a:br>
            <a:r>
              <a:rPr lang="id-ID" b="1" dirty="0" smtClean="0">
                <a:solidFill>
                  <a:schemeClr val="tx1"/>
                </a:solidFill>
                <a:latin typeface="Arial Black" pitchFamily="34" charset="0"/>
              </a:rPr>
              <a:t>Tulang dan Sendi</a:t>
            </a:r>
            <a:endParaRPr lang="id-ID" b="1" dirty="0">
              <a:solidFill>
                <a:schemeClr val="tx1"/>
              </a:solidFill>
              <a:latin typeface="Arial Black" pitchFamily="34" charset="0"/>
            </a:endParaRPr>
          </a:p>
        </p:txBody>
      </p:sp>
      <p:sp>
        <p:nvSpPr>
          <p:cNvPr id="3" name="Subtitle 2"/>
          <p:cNvSpPr>
            <a:spLocks noGrp="1"/>
          </p:cNvSpPr>
          <p:nvPr>
            <p:ph type="subTitle" idx="1"/>
          </p:nvPr>
        </p:nvSpPr>
        <p:spPr>
          <a:xfrm>
            <a:off x="1000100" y="2928934"/>
            <a:ext cx="7500990" cy="1895476"/>
          </a:xfrm>
        </p:spPr>
        <p:txBody>
          <a:bodyPr>
            <a:normAutofit fontScale="92500" lnSpcReduction="20000"/>
          </a:bodyPr>
          <a:lstStyle/>
          <a:p>
            <a:pPr algn="ctr"/>
            <a:r>
              <a:rPr lang="id-ID" b="1" dirty="0" smtClean="0">
                <a:solidFill>
                  <a:schemeClr val="tx1"/>
                </a:solidFill>
              </a:rPr>
              <a:t>Kelompok 1</a:t>
            </a:r>
          </a:p>
          <a:p>
            <a:pPr algn="just"/>
            <a:r>
              <a:rPr lang="id-ID" b="1" dirty="0" smtClean="0">
                <a:solidFill>
                  <a:schemeClr val="tx1"/>
                </a:solidFill>
              </a:rPr>
              <a:t>Riny Handiny Saleh 		20170302035</a:t>
            </a:r>
          </a:p>
          <a:p>
            <a:pPr algn="just"/>
            <a:r>
              <a:rPr lang="id-ID" b="1" dirty="0" smtClean="0">
                <a:solidFill>
                  <a:schemeClr val="tx1"/>
                </a:solidFill>
              </a:rPr>
              <a:t>Fadliah Shiddiq R Pasune	20170302032</a:t>
            </a:r>
          </a:p>
          <a:p>
            <a:pPr algn="just"/>
            <a:r>
              <a:rPr lang="id-ID" b="1" dirty="0" smtClean="0">
                <a:solidFill>
                  <a:schemeClr val="tx1"/>
                </a:solidFill>
              </a:rPr>
              <a:t>Kurnia Sari			</a:t>
            </a:r>
            <a:r>
              <a:rPr lang="id-ID" b="1" dirty="0" smtClean="0">
                <a:solidFill>
                  <a:schemeClr val="tx1"/>
                </a:solidFill>
              </a:rPr>
              <a:t>	20170302118</a:t>
            </a:r>
            <a:endParaRPr lang="id-ID"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337" y="-212477"/>
            <a:ext cx="7773338" cy="1596177"/>
          </a:xfrm>
        </p:spPr>
        <p:txBody>
          <a:bodyPr/>
          <a:lstStyle/>
          <a:p>
            <a:r>
              <a:rPr lang="id-ID" dirty="0" smtClean="0"/>
              <a:t>DEFINISI</a:t>
            </a:r>
            <a:endParaRPr lang="id-ID" dirty="0"/>
          </a:p>
        </p:txBody>
      </p:sp>
      <p:sp>
        <p:nvSpPr>
          <p:cNvPr id="3" name="Content Placeholder 2"/>
          <p:cNvSpPr>
            <a:spLocks noGrp="1"/>
          </p:cNvSpPr>
          <p:nvPr>
            <p:ph sz="quarter" idx="4294967295"/>
          </p:nvPr>
        </p:nvSpPr>
        <p:spPr>
          <a:xfrm>
            <a:off x="513880" y="1744792"/>
            <a:ext cx="5115395" cy="5329108"/>
          </a:xfrm>
          <a:prstGeom prst="rect">
            <a:avLst/>
          </a:prstGeom>
        </p:spPr>
        <p:txBody>
          <a:bodyPr>
            <a:normAutofit fontScale="92500"/>
          </a:bodyPr>
          <a:lstStyle/>
          <a:p>
            <a:pPr algn="just"/>
            <a:r>
              <a:rPr lang="id-ID" sz="2800" cap="none" dirty="0" smtClean="0"/>
              <a:t>Osteoartritis dahulu diberi nama artritis “yang rusak karena dipakai” karena sendi namun menjadi aus dengan bertambahnya usia. </a:t>
            </a:r>
          </a:p>
          <a:p>
            <a:pPr algn="just"/>
            <a:r>
              <a:rPr lang="id-ID" sz="2800" cap="none" dirty="0" smtClean="0"/>
              <a:t>Osteoartritis adalah gangguan sendi yang bergerak. Penyakit ini bersifat kronik, berjalan progresif lambat tidak meradang dan ditandai oleh adanya deteriorasi dan abrasi rawan sendi dan adanya pembentukan tulang baru pada permukaan persendian.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00725" y="1943102"/>
            <a:ext cx="3100388" cy="43248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670728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07" y="169124"/>
            <a:ext cx="7773338" cy="1596177"/>
          </a:xfrm>
        </p:spPr>
        <p:txBody>
          <a:bodyPr/>
          <a:lstStyle/>
          <a:p>
            <a:r>
              <a:rPr lang="id-ID" dirty="0" smtClean="0"/>
              <a:t>Tanda dan gejala</a:t>
            </a:r>
            <a:endParaRPr lang="id-ID" dirty="0"/>
          </a:p>
        </p:txBody>
      </p:sp>
      <p:sp>
        <p:nvSpPr>
          <p:cNvPr id="3" name="Content Placeholder 2"/>
          <p:cNvSpPr>
            <a:spLocks noGrp="1"/>
          </p:cNvSpPr>
          <p:nvPr>
            <p:ph sz="quarter" idx="4294967295"/>
          </p:nvPr>
        </p:nvSpPr>
        <p:spPr>
          <a:xfrm>
            <a:off x="599606" y="1765301"/>
            <a:ext cx="8087195" cy="3873499"/>
          </a:xfrm>
          <a:prstGeom prst="rect">
            <a:avLst/>
          </a:prstGeom>
        </p:spPr>
        <p:txBody>
          <a:bodyPr>
            <a:noAutofit/>
          </a:bodyPr>
          <a:lstStyle/>
          <a:p>
            <a:pPr algn="just"/>
            <a:r>
              <a:rPr lang="id-ID" sz="2600" cap="none" dirty="0"/>
              <a:t>G</a:t>
            </a:r>
            <a:r>
              <a:rPr lang="id-ID" sz="2600" cap="none" dirty="0" smtClean="0"/>
              <a:t>ejala dari OA umumnya timbul secara bertahap.</a:t>
            </a:r>
          </a:p>
          <a:p>
            <a:pPr algn="just"/>
            <a:r>
              <a:rPr lang="id-ID" sz="2600" cap="none" dirty="0" smtClean="0"/>
              <a:t>Pada fase awal : kekakuan yang timbul atau rasa nyeri pada sendi. Seringkali gejala-gejala tersebut timbul setelah aktivitas yang berat. </a:t>
            </a:r>
          </a:p>
          <a:p>
            <a:pPr algn="just"/>
            <a:r>
              <a:rPr lang="id-ID" sz="2600" cap="none" dirty="0" smtClean="0"/>
              <a:t>Seiring waktu : OA dapat menjadi lebih parah yang ditandai dengan memburuknya nyeri pada setiap kekambuhan, kemerahan, hilangnya fleksibilitas, dan sensasi gesekan di samping rasa kaku dan rasa nyeri. apabila tidak ditangani dengan baik, nyeri dapat mengakibatkan kesulitan pada saat berjalan, tidur, menaiki tangga, ataupun beraktivitas sehari-hari</a:t>
            </a:r>
            <a:endParaRPr lang="id-ID" sz="2600" cap="none" dirty="0"/>
          </a:p>
        </p:txBody>
      </p:sp>
    </p:spTree>
    <p:extLst>
      <p:ext uri="{BB962C8B-B14F-4D97-AF65-F5344CB8AC3E}">
        <p14:creationId xmlns:p14="http://schemas.microsoft.com/office/powerpoint/2010/main" xmlns="" val="3437465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57108"/>
            <a:ext cx="7773338" cy="830273"/>
          </a:xfrm>
        </p:spPr>
        <p:txBody>
          <a:bodyPr/>
          <a:lstStyle/>
          <a:p>
            <a:r>
              <a:rPr lang="id-ID" dirty="0" smtClean="0"/>
              <a:t>patofisiologi</a:t>
            </a:r>
            <a:endParaRPr lang="id-ID" dirty="0"/>
          </a:p>
        </p:txBody>
      </p:sp>
      <p:pic>
        <p:nvPicPr>
          <p:cNvPr id="1026" name="Picture 2" descr="C:\Users\RANI\Pictures\patof osteoatriti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45575" y="899602"/>
            <a:ext cx="5711060" cy="58480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0867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62" y="296124"/>
            <a:ext cx="7773338" cy="1596177"/>
          </a:xfrm>
        </p:spPr>
        <p:txBody>
          <a:bodyPr/>
          <a:lstStyle/>
          <a:p>
            <a:r>
              <a:rPr lang="id-ID" dirty="0" smtClean="0"/>
              <a:t>Faktor risiko</a:t>
            </a:r>
            <a:endParaRPr lang="id-ID" dirty="0"/>
          </a:p>
        </p:txBody>
      </p:sp>
      <p:sp>
        <p:nvSpPr>
          <p:cNvPr id="3" name="Content Placeholder 2"/>
          <p:cNvSpPr>
            <a:spLocks noGrp="1"/>
          </p:cNvSpPr>
          <p:nvPr>
            <p:ph sz="quarter" idx="4294967295"/>
          </p:nvPr>
        </p:nvSpPr>
        <p:spPr>
          <a:xfrm>
            <a:off x="623183" y="2209800"/>
            <a:ext cx="7896695" cy="4191000"/>
          </a:xfrm>
          <a:prstGeom prst="rect">
            <a:avLst/>
          </a:prstGeom>
        </p:spPr>
        <p:txBody>
          <a:bodyPr numCol="2">
            <a:noAutofit/>
          </a:bodyPr>
          <a:lstStyle/>
          <a:p>
            <a:r>
              <a:rPr lang="id-ID" sz="2600" cap="none" dirty="0" smtClean="0"/>
              <a:t>Perempuan lebih sering ditemukan</a:t>
            </a:r>
          </a:p>
          <a:p>
            <a:r>
              <a:rPr lang="id-ID" sz="2600" cap="none" dirty="0" smtClean="0"/>
              <a:t>Usia &gt;45 tahun</a:t>
            </a:r>
          </a:p>
          <a:p>
            <a:r>
              <a:rPr lang="id-ID" sz="2600" cap="none" dirty="0" smtClean="0"/>
              <a:t>Faktor genetik</a:t>
            </a:r>
          </a:p>
          <a:p>
            <a:r>
              <a:rPr lang="id-ID" sz="2600" cap="none" dirty="0" smtClean="0"/>
              <a:t>Hormon seks </a:t>
            </a:r>
          </a:p>
          <a:p>
            <a:r>
              <a:rPr lang="id-ID" sz="2600" cap="none" dirty="0" smtClean="0"/>
              <a:t>Kelebihan berat badan</a:t>
            </a:r>
          </a:p>
          <a:p>
            <a:pPr marL="0" indent="0">
              <a:buNone/>
            </a:pPr>
            <a:endParaRPr lang="id-ID" sz="2600" cap="none" dirty="0" smtClean="0"/>
          </a:p>
          <a:p>
            <a:pPr marL="0" indent="0">
              <a:buNone/>
            </a:pPr>
            <a:endParaRPr lang="id-ID" sz="2600" cap="none" dirty="0" smtClean="0"/>
          </a:p>
          <a:p>
            <a:r>
              <a:rPr lang="id-ID" sz="2600" cap="none" dirty="0" smtClean="0"/>
              <a:t>Menderita kelemahan otot paha </a:t>
            </a:r>
          </a:p>
          <a:p>
            <a:r>
              <a:rPr lang="id-ID" sz="2600" cap="none" dirty="0" smtClean="0"/>
              <a:t>Pernah mengalami patah tulang disekitar sendi yang tidak mendapatkan perawatan yang tepat</a:t>
            </a:r>
          </a:p>
          <a:p>
            <a:r>
              <a:rPr lang="id-ID" sz="2600" cap="none" dirty="0" smtClean="0"/>
              <a:t>Aktifitas fisik yang berlebihan</a:t>
            </a:r>
          </a:p>
          <a:p>
            <a:pPr marL="0" indent="0">
              <a:buNone/>
            </a:pPr>
            <a:endParaRPr lang="id-ID" sz="2600" cap="none" dirty="0"/>
          </a:p>
        </p:txBody>
      </p:sp>
    </p:spTree>
    <p:extLst>
      <p:ext uri="{BB962C8B-B14F-4D97-AF65-F5344CB8AC3E}">
        <p14:creationId xmlns:p14="http://schemas.microsoft.com/office/powerpoint/2010/main" xmlns="" val="3823984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Penyebab</a:t>
            </a:r>
            <a:endParaRPr lang="id-ID" dirty="0"/>
          </a:p>
        </p:txBody>
      </p:sp>
      <p:sp>
        <p:nvSpPr>
          <p:cNvPr id="3" name="Content Placeholder 2"/>
          <p:cNvSpPr>
            <a:spLocks noGrp="1"/>
          </p:cNvSpPr>
          <p:nvPr>
            <p:ph sz="quarter" idx="4294967295"/>
          </p:nvPr>
        </p:nvSpPr>
        <p:spPr>
          <a:xfrm>
            <a:off x="685330" y="2273300"/>
            <a:ext cx="7915745" cy="3517899"/>
          </a:xfrm>
          <a:prstGeom prst="rect">
            <a:avLst/>
          </a:prstGeom>
        </p:spPr>
        <p:txBody>
          <a:bodyPr>
            <a:noAutofit/>
          </a:bodyPr>
          <a:lstStyle/>
          <a:p>
            <a:pPr algn="just"/>
            <a:r>
              <a:rPr lang="id-ID" sz="2400" cap="none" dirty="0" smtClean="0"/>
              <a:t>Penyebab belum diketahui tetapi dapat dilihat dari proses penuaan yang ada hubungannya dengan perubahan-perubahan dalam fungsi kondrosit, menimbulkan perubahan pada komposisi rawan sendi yang mengarah pada perkembangan osteoartritis.</a:t>
            </a:r>
          </a:p>
          <a:p>
            <a:pPr algn="just"/>
            <a:r>
              <a:rPr lang="id-ID" sz="2400" cap="none" dirty="0" smtClean="0"/>
              <a:t>OA terutama disebabkan oleh rusaknya tulang rawan yang melindungi persendian. Saat tulang rawan rusak, sendi tidak lagi meluncur dengan lancar pada saat bergerak sehingga menyebabkan rasa nyeri, peradangan, serta pergerakan yang terbatas.</a:t>
            </a:r>
            <a:endParaRPr lang="id-ID" sz="2400" cap="none" dirty="0"/>
          </a:p>
        </p:txBody>
      </p:sp>
    </p:spTree>
    <p:extLst>
      <p:ext uri="{BB962C8B-B14F-4D97-AF65-F5344CB8AC3E}">
        <p14:creationId xmlns:p14="http://schemas.microsoft.com/office/powerpoint/2010/main" xmlns="" val="1979859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62" y="199418"/>
            <a:ext cx="7773338" cy="1596177"/>
          </a:xfrm>
        </p:spPr>
        <p:txBody>
          <a:bodyPr/>
          <a:lstStyle/>
          <a:p>
            <a:r>
              <a:rPr lang="id-ID" dirty="0" smtClean="0"/>
              <a:t>Gambaran klinis</a:t>
            </a:r>
            <a:endParaRPr lang="id-ID" dirty="0"/>
          </a:p>
        </p:txBody>
      </p:sp>
      <p:sp>
        <p:nvSpPr>
          <p:cNvPr id="3" name="Content Placeholder 2"/>
          <p:cNvSpPr>
            <a:spLocks noGrp="1"/>
          </p:cNvSpPr>
          <p:nvPr>
            <p:ph sz="quarter" idx="4294967295"/>
          </p:nvPr>
        </p:nvSpPr>
        <p:spPr>
          <a:xfrm>
            <a:off x="685330" y="1630492"/>
            <a:ext cx="7772870" cy="4948108"/>
          </a:xfrm>
          <a:prstGeom prst="rect">
            <a:avLst/>
          </a:prstGeom>
        </p:spPr>
        <p:txBody>
          <a:bodyPr>
            <a:noAutofit/>
          </a:bodyPr>
          <a:lstStyle/>
          <a:p>
            <a:pPr algn="just"/>
            <a:r>
              <a:rPr lang="id-ID" sz="2400" cap="none" dirty="0" smtClean="0"/>
              <a:t>Berupa nyeri sendi, terutama apabila sendi bergerak atau menanggung beban. Nyeri akan berkurang bila pasien beristirahat dan bertambah bila sendi digerakan atau bila memikul beban tubuh. Sendi dapat menjadi kaku bila sendi tersebut tidak digerakan beberapa lama tetapi kekauan ini akan menghilan setelah sendi digerakan. </a:t>
            </a:r>
          </a:p>
          <a:p>
            <a:pPr algn="just"/>
            <a:r>
              <a:rPr lang="id-ID" sz="2400" cap="none" dirty="0" smtClean="0"/>
              <a:t>Jika terjadi kekakuan pada pagi hari, biasanya hanya bertahan selama beberapa menit, bila dibandingkan dengan kekakuan sendi di pagi hari yang disebabkan oleh </a:t>
            </a:r>
            <a:r>
              <a:rPr lang="id-ID" sz="2400" b="1" cap="none" dirty="0" smtClean="0"/>
              <a:t>artitis reumatoid </a:t>
            </a:r>
            <a:r>
              <a:rPr lang="id-ID" sz="2400" cap="none" dirty="0" smtClean="0"/>
              <a:t>terjadi lebih lama.</a:t>
            </a:r>
          </a:p>
          <a:p>
            <a:pPr algn="just"/>
            <a:r>
              <a:rPr lang="id-ID" sz="2400" cap="none" dirty="0" smtClean="0"/>
              <a:t>Spasme  otot atau tekanan pada syaraf didaerah sendi yang terganggu adalah sumber nyeri.</a:t>
            </a:r>
          </a:p>
        </p:txBody>
      </p:sp>
    </p:spTree>
    <p:extLst>
      <p:ext uri="{BB962C8B-B14F-4D97-AF65-F5344CB8AC3E}">
        <p14:creationId xmlns:p14="http://schemas.microsoft.com/office/powerpoint/2010/main" xmlns="" val="3194796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432" y="123218"/>
            <a:ext cx="7773338" cy="1596177"/>
          </a:xfrm>
        </p:spPr>
        <p:txBody>
          <a:bodyPr/>
          <a:lstStyle/>
          <a:p>
            <a:r>
              <a:rPr lang="id-ID" dirty="0" smtClean="0"/>
              <a:t>Gambaran klinis</a:t>
            </a:r>
            <a:endParaRPr lang="id-ID" dirty="0"/>
          </a:p>
        </p:txBody>
      </p:sp>
      <p:sp>
        <p:nvSpPr>
          <p:cNvPr id="3" name="Content Placeholder 2"/>
          <p:cNvSpPr>
            <a:spLocks noGrp="1"/>
          </p:cNvSpPr>
          <p:nvPr>
            <p:ph sz="quarter" idx="4294967295"/>
          </p:nvPr>
        </p:nvSpPr>
        <p:spPr>
          <a:xfrm>
            <a:off x="4145391" y="2011496"/>
            <a:ext cx="4550935" cy="3906704"/>
          </a:xfrm>
          <a:prstGeom prst="rect">
            <a:avLst/>
          </a:prstGeom>
        </p:spPr>
        <p:txBody>
          <a:bodyPr>
            <a:noAutofit/>
          </a:bodyPr>
          <a:lstStyle/>
          <a:p>
            <a:pPr algn="just"/>
            <a:r>
              <a:rPr lang="id-ID" sz="2800" cap="none" dirty="0" smtClean="0"/>
              <a:t>Perubahan yang khas terjadi pada tangan. Nodus heberden atau pembesaran tulan sendi interfalang distal sering dijumpai. </a:t>
            </a:r>
          </a:p>
          <a:p>
            <a:pPr algn="just"/>
            <a:r>
              <a:rPr lang="id-ID" sz="2800" cap="none" dirty="0" smtClean="0"/>
              <a:t>Nodus bauchard lebih jarang ditemukan yaitu pembesaran tulang sendi interfalangs proksimal </a:t>
            </a:r>
          </a:p>
          <a:p>
            <a:pPr marL="0" indent="0" algn="just">
              <a:buNone/>
            </a:pPr>
            <a:endParaRPr lang="id-ID" sz="2800" cap="none"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0076" y="2011496"/>
            <a:ext cx="3407676" cy="4402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139013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212118"/>
            <a:ext cx="7773338" cy="1596177"/>
          </a:xfrm>
        </p:spPr>
        <p:txBody>
          <a:bodyPr/>
          <a:lstStyle/>
          <a:p>
            <a:r>
              <a:rPr lang="id-ID" dirty="0" smtClean="0"/>
              <a:t>Gambaran klinis</a:t>
            </a:r>
            <a:endParaRPr lang="id-ID" dirty="0"/>
          </a:p>
        </p:txBody>
      </p:sp>
      <p:sp>
        <p:nvSpPr>
          <p:cNvPr id="3" name="Content Placeholder 2"/>
          <p:cNvSpPr>
            <a:spLocks noGrp="1"/>
          </p:cNvSpPr>
          <p:nvPr>
            <p:ph sz="quarter" idx="4294967295"/>
          </p:nvPr>
        </p:nvSpPr>
        <p:spPr>
          <a:xfrm>
            <a:off x="685330" y="1668592"/>
            <a:ext cx="7772870" cy="4656008"/>
          </a:xfrm>
          <a:prstGeom prst="rect">
            <a:avLst/>
          </a:prstGeom>
        </p:spPr>
        <p:txBody>
          <a:bodyPr>
            <a:noAutofit/>
          </a:bodyPr>
          <a:lstStyle/>
          <a:p>
            <a:pPr algn="just"/>
            <a:r>
              <a:rPr lang="id-ID" sz="2800" cap="none" dirty="0" smtClean="0"/>
              <a:t>Perubahan yang khas juga terlihat pada tulang belakang, yang akan menjadi nyeri, kaku, dan mengalami keterbatasan dalam bergerak. Pertumbuhan tulang yang berlebihan atau </a:t>
            </a:r>
            <a:r>
              <a:rPr lang="id-ID" sz="2800" i="1" cap="none" dirty="0" smtClean="0"/>
              <a:t>spur </a:t>
            </a:r>
            <a:r>
              <a:rPr lang="id-ID" sz="2800" cap="none" dirty="0" smtClean="0"/>
              <a:t>dapat mengiritasi radiks yang keluar dari tulang vertebra. Hal ini akan menyebabkan terjadinya perubahan neuromuskular, seperti nyeri, kekakuan, dan keterbatasan gerak. </a:t>
            </a:r>
          </a:p>
          <a:p>
            <a:pPr algn="just"/>
            <a:r>
              <a:rPr lang="id-ID" sz="2800" cap="none" dirty="0" smtClean="0"/>
              <a:t>Keluhan berupa sakit kepala, sebagai akibat langsung dari osteoartritis pada tulang belakang bagian leher. </a:t>
            </a:r>
            <a:endParaRPr lang="id-ID" sz="2800" cap="none" dirty="0"/>
          </a:p>
        </p:txBody>
      </p:sp>
    </p:spTree>
    <p:extLst>
      <p:ext uri="{BB962C8B-B14F-4D97-AF65-F5344CB8AC3E}">
        <p14:creationId xmlns:p14="http://schemas.microsoft.com/office/powerpoint/2010/main" xmlns="" val="3210366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cap="none" dirty="0" smtClean="0"/>
              <a:t>PENATALAKSANAAN </a:t>
            </a:r>
            <a:endParaRPr lang="id-ID" cap="none" dirty="0"/>
          </a:p>
        </p:txBody>
      </p:sp>
      <p:sp>
        <p:nvSpPr>
          <p:cNvPr id="3" name="Content Placeholder 2"/>
          <p:cNvSpPr>
            <a:spLocks noGrp="1"/>
          </p:cNvSpPr>
          <p:nvPr>
            <p:ph sz="quarter" idx="4294967295"/>
          </p:nvPr>
        </p:nvSpPr>
        <p:spPr>
          <a:xfrm>
            <a:off x="685330" y="2367093"/>
            <a:ext cx="7772870" cy="3424107"/>
          </a:xfrm>
          <a:prstGeom prst="rect">
            <a:avLst/>
          </a:prstGeom>
        </p:spPr>
        <p:txBody>
          <a:bodyPr>
            <a:normAutofit lnSpcReduction="10000"/>
          </a:bodyPr>
          <a:lstStyle/>
          <a:p>
            <a:pPr algn="just"/>
            <a:r>
              <a:rPr lang="id-ID" sz="2800" cap="none" dirty="0" smtClean="0"/>
              <a:t>Pendekatan penatalaksanaan harus ditujukan untuk pasien secara spesifik karena OA bersifat heterogen , melibatkan sendi yang berbeda dan ringan beratnya penyakit. Namun dasar dalam penatalaksanaan OA adalah meringankan nyeri dan memperbaiki fungsi serta memperlambat progresi penyakit yang tidak berubah dalam beberapa dekade.</a:t>
            </a:r>
            <a:endParaRPr lang="id-ID" sz="2800" cap="none" dirty="0"/>
          </a:p>
        </p:txBody>
      </p:sp>
    </p:spTree>
    <p:extLst>
      <p:ext uri="{BB962C8B-B14F-4D97-AF65-F5344CB8AC3E}">
        <p14:creationId xmlns:p14="http://schemas.microsoft.com/office/powerpoint/2010/main" xmlns="" val="1094381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prognosis</a:t>
            </a:r>
            <a:endParaRPr lang="id-ID" dirty="0"/>
          </a:p>
        </p:txBody>
      </p:sp>
      <p:sp>
        <p:nvSpPr>
          <p:cNvPr id="3" name="Content Placeholder 2"/>
          <p:cNvSpPr>
            <a:spLocks noGrp="1"/>
          </p:cNvSpPr>
          <p:nvPr>
            <p:ph sz="quarter" idx="4294967295"/>
          </p:nvPr>
        </p:nvSpPr>
        <p:spPr>
          <a:xfrm>
            <a:off x="685330" y="2367093"/>
            <a:ext cx="7772870" cy="3424107"/>
          </a:xfrm>
          <a:prstGeom prst="rect">
            <a:avLst/>
          </a:prstGeom>
        </p:spPr>
        <p:txBody>
          <a:bodyPr>
            <a:normAutofit/>
          </a:bodyPr>
          <a:lstStyle/>
          <a:p>
            <a:pPr algn="just"/>
            <a:r>
              <a:rPr lang="id-ID" sz="2800" cap="none" dirty="0" smtClean="0"/>
              <a:t>Masalah utama yang sering di jumpai adalah nyeri sendi dan meningkatkan ketidakstabilan sendi dalam menanggung beban terutama pada lutut, sehingga hal ini yang membuat orang tersebut harus membiasakan diri dengan cara hidup yang baru</a:t>
            </a:r>
            <a:endParaRPr lang="id-ID" sz="2800" cap="none" dirty="0"/>
          </a:p>
        </p:txBody>
      </p:sp>
    </p:spTree>
    <p:extLst>
      <p:ext uri="{BB962C8B-B14F-4D97-AF65-F5344CB8AC3E}">
        <p14:creationId xmlns:p14="http://schemas.microsoft.com/office/powerpoint/2010/main" xmlns="" val="3656082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sz="4400" b="1" dirty="0" smtClean="0">
                <a:solidFill>
                  <a:schemeClr val="tx1"/>
                </a:solidFill>
              </a:rPr>
              <a:t>Tulang </a:t>
            </a:r>
            <a:endParaRPr lang="id-ID" sz="4400" b="1" dirty="0">
              <a:solidFill>
                <a:schemeClr val="tx1"/>
              </a:solidFill>
            </a:endParaRPr>
          </a:p>
        </p:txBody>
      </p:sp>
      <p:sp>
        <p:nvSpPr>
          <p:cNvPr id="3" name="Content Placeholder 2"/>
          <p:cNvSpPr>
            <a:spLocks noGrp="1"/>
          </p:cNvSpPr>
          <p:nvPr>
            <p:ph idx="1"/>
          </p:nvPr>
        </p:nvSpPr>
        <p:spPr/>
        <p:txBody>
          <a:bodyPr/>
          <a:lstStyle/>
          <a:p>
            <a:pPr algn="just">
              <a:buFont typeface="Wingdings" pitchFamily="2" charset="2"/>
              <a:buChar char="v"/>
            </a:pPr>
            <a:r>
              <a:rPr lang="id-ID" dirty="0" smtClean="0">
                <a:solidFill>
                  <a:schemeClr val="tx1"/>
                </a:solidFill>
              </a:rPr>
              <a:t>Tulang membentuk rangka penunjang dan pelindung bagi tubuh dan tempat untuk melekatnya otot-otot yang menggerakan kerangka tubuh </a:t>
            </a:r>
          </a:p>
          <a:p>
            <a:pPr algn="just">
              <a:buFont typeface="Wingdings" pitchFamily="2" charset="2"/>
              <a:buChar char="v"/>
            </a:pPr>
            <a:r>
              <a:rPr lang="id-ID" dirty="0" smtClean="0">
                <a:solidFill>
                  <a:schemeClr val="tx1"/>
                </a:solidFill>
              </a:rPr>
              <a:t>Tulang juga merupakan tempat primer untuk menyimpan dan mengatur kalsium dan pospat.</a:t>
            </a:r>
            <a:endParaRPr lang="id-ID"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Daftar pustaka</a:t>
            </a:r>
            <a:endParaRPr lang="id-ID" dirty="0"/>
          </a:p>
        </p:txBody>
      </p:sp>
      <p:sp>
        <p:nvSpPr>
          <p:cNvPr id="3" name="Content Placeholder 2"/>
          <p:cNvSpPr>
            <a:spLocks noGrp="1"/>
          </p:cNvSpPr>
          <p:nvPr>
            <p:ph sz="quarter" idx="4294967295"/>
          </p:nvPr>
        </p:nvSpPr>
        <p:spPr>
          <a:xfrm>
            <a:off x="685330" y="2367093"/>
            <a:ext cx="7772870" cy="3424107"/>
          </a:xfrm>
          <a:prstGeom prst="rect">
            <a:avLst/>
          </a:prstGeom>
        </p:spPr>
        <p:txBody>
          <a:bodyPr/>
          <a:lstStyle/>
          <a:p>
            <a:r>
              <a:rPr lang="id-ID" cap="none" dirty="0"/>
              <a:t>Https://</a:t>
            </a:r>
            <a:r>
              <a:rPr lang="id-ID" cap="none" dirty="0" smtClean="0"/>
              <a:t>www.Docdoc.Com/id/info/condition/osteoarthritis</a:t>
            </a:r>
            <a:endParaRPr lang="id-ID" dirty="0" smtClean="0"/>
          </a:p>
          <a:p>
            <a:r>
              <a:rPr lang="id-ID" cap="none" dirty="0" smtClean="0"/>
              <a:t>Lukman ZA. 2015. </a:t>
            </a:r>
            <a:r>
              <a:rPr lang="id-ID" i="1" cap="none" dirty="0" smtClean="0"/>
              <a:t>Osteoartritis. V</a:t>
            </a:r>
            <a:r>
              <a:rPr lang="id-ID" cap="none" dirty="0" smtClean="0"/>
              <a:t>ol 8 No 2. </a:t>
            </a:r>
          </a:p>
          <a:p>
            <a:endParaRPr lang="id-ID" cap="none" dirty="0"/>
          </a:p>
        </p:txBody>
      </p:sp>
    </p:spTree>
    <p:extLst>
      <p:ext uri="{BB962C8B-B14F-4D97-AF65-F5344CB8AC3E}">
        <p14:creationId xmlns:p14="http://schemas.microsoft.com/office/powerpoint/2010/main" xmlns="" val="4294084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895600"/>
            <a:ext cx="72442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TUMOR-TUMOR GANAS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553570841"/>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371600"/>
            <a:ext cx="7772400" cy="830997"/>
          </a:xfrm>
          <a:prstGeom prst="rect">
            <a:avLst/>
          </a:prstGeom>
          <a:noFill/>
        </p:spPr>
        <p:txBody>
          <a:bodyPr wrap="square" rtlCol="0">
            <a:spAutoFit/>
          </a:bodyPr>
          <a:lstStyle/>
          <a:p>
            <a:pPr marL="342900" indent="-342900" algn="just">
              <a:buFont typeface="Arial" pitchFamily="34" charset="0"/>
              <a:buChar char="•"/>
            </a:pPr>
            <a:r>
              <a:rPr lang="en-US" sz="2400" dirty="0" smtClean="0"/>
              <a:t>Tumor </a:t>
            </a:r>
            <a:r>
              <a:rPr lang="en-US" sz="2400" dirty="0" err="1" smtClean="0"/>
              <a:t>ganas</a:t>
            </a:r>
            <a:r>
              <a:rPr lang="en-US" sz="2400" dirty="0" smtClean="0"/>
              <a:t> yang paling </a:t>
            </a:r>
            <a:r>
              <a:rPr lang="en-US" sz="2400" dirty="0" err="1" smtClean="0"/>
              <a:t>sering</a:t>
            </a:r>
            <a:r>
              <a:rPr lang="en-US" sz="2400" dirty="0" smtClean="0"/>
              <a:t> </a:t>
            </a:r>
            <a:r>
              <a:rPr lang="en-US" sz="2400" dirty="0" err="1" smtClean="0"/>
              <a:t>ditemukan</a:t>
            </a:r>
            <a:r>
              <a:rPr lang="en-US" sz="2400" dirty="0" smtClean="0"/>
              <a:t>, </a:t>
            </a:r>
            <a:r>
              <a:rPr lang="en-US" sz="2400" dirty="0" err="1" smtClean="0"/>
              <a:t>akibat</a:t>
            </a:r>
            <a:r>
              <a:rPr lang="en-US" sz="2400" dirty="0" smtClean="0"/>
              <a:t> </a:t>
            </a:r>
            <a:r>
              <a:rPr lang="en-US" sz="2400" dirty="0" err="1" smtClean="0"/>
              <a:t>proliferasi</a:t>
            </a:r>
            <a:r>
              <a:rPr lang="en-US" sz="2400" dirty="0" smtClean="0"/>
              <a:t> </a:t>
            </a:r>
            <a:r>
              <a:rPr lang="en-US" sz="2400" dirty="0" err="1" smtClean="0"/>
              <a:t>ganas</a:t>
            </a:r>
            <a:r>
              <a:rPr lang="en-US" sz="2400" dirty="0" smtClean="0"/>
              <a:t> </a:t>
            </a:r>
            <a:r>
              <a:rPr lang="en-US" sz="2400" dirty="0" err="1" smtClean="0"/>
              <a:t>dari</a:t>
            </a:r>
            <a:r>
              <a:rPr lang="en-US" sz="2400" dirty="0" smtClean="0"/>
              <a:t> </a:t>
            </a:r>
            <a:r>
              <a:rPr lang="en-US" sz="2400" dirty="0" err="1" smtClean="0"/>
              <a:t>sel-sel</a:t>
            </a:r>
            <a:r>
              <a:rPr lang="en-US" sz="2400" dirty="0" smtClean="0"/>
              <a:t> plasma</a:t>
            </a:r>
          </a:p>
        </p:txBody>
      </p:sp>
      <p:pic>
        <p:nvPicPr>
          <p:cNvPr id="1026" name="Picture 2" descr="G:\Mieloma multipel seringkali menyebabkan nyeri tulang (terutama pada tulang belakang atau tulang rusuk.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35865" y="2202597"/>
            <a:ext cx="3409950" cy="34099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484238" y="2362200"/>
            <a:ext cx="5078361" cy="4154984"/>
          </a:xfrm>
          <a:prstGeom prst="rect">
            <a:avLst/>
          </a:prstGeom>
        </p:spPr>
        <p:txBody>
          <a:bodyPr wrap="square">
            <a:spAutoFit/>
          </a:bodyPr>
          <a:lstStyle/>
          <a:p>
            <a:pPr marL="342900" indent="-342900" algn="just">
              <a:buFont typeface="Arial" pitchFamily="34" charset="0"/>
              <a:buChar char="•"/>
            </a:pPr>
            <a:r>
              <a:rPr lang="en-US" sz="2400" dirty="0" err="1"/>
              <a:t>Gejala</a:t>
            </a:r>
            <a:r>
              <a:rPr lang="en-US" sz="2400" dirty="0"/>
              <a:t> yang </a:t>
            </a:r>
            <a:r>
              <a:rPr lang="en-US" sz="2400" dirty="0" err="1"/>
              <a:t>sering</a:t>
            </a:r>
            <a:r>
              <a:rPr lang="en-US" sz="2400" dirty="0"/>
              <a:t> </a:t>
            </a:r>
            <a:r>
              <a:rPr lang="en-US" sz="2400" dirty="0" err="1"/>
              <a:t>timbul</a:t>
            </a:r>
            <a:r>
              <a:rPr lang="en-US" sz="2400" dirty="0"/>
              <a:t> :</a:t>
            </a:r>
          </a:p>
          <a:p>
            <a:pPr algn="just"/>
            <a:r>
              <a:rPr lang="en-US" sz="2400" dirty="0">
                <a:sym typeface="Wingdings 3"/>
              </a:rPr>
              <a:t>       </a:t>
            </a:r>
            <a:r>
              <a:rPr lang="en-US" sz="2400" dirty="0" err="1">
                <a:sym typeface="Wingdings 3"/>
              </a:rPr>
              <a:t>nyeri</a:t>
            </a:r>
            <a:r>
              <a:rPr lang="en-US" sz="2400" dirty="0">
                <a:sym typeface="Wingdings 3"/>
              </a:rPr>
              <a:t> </a:t>
            </a:r>
            <a:r>
              <a:rPr lang="en-US" sz="2400" dirty="0" err="1">
                <a:sym typeface="Wingdings 3"/>
              </a:rPr>
              <a:t>tulang</a:t>
            </a:r>
            <a:r>
              <a:rPr lang="en-US" sz="2400" dirty="0">
                <a:sym typeface="Wingdings 3"/>
              </a:rPr>
              <a:t>, </a:t>
            </a:r>
            <a:r>
              <a:rPr lang="en-US" sz="2400" dirty="0" err="1">
                <a:sym typeface="Wingdings 3"/>
              </a:rPr>
              <a:t>seringkali</a:t>
            </a:r>
            <a:r>
              <a:rPr lang="en-US" sz="2400" dirty="0">
                <a:sym typeface="Wingdings 3"/>
              </a:rPr>
              <a:t> </a:t>
            </a:r>
            <a:r>
              <a:rPr lang="en-US" sz="2400" dirty="0" err="1">
                <a:sym typeface="Wingdings 3"/>
              </a:rPr>
              <a:t>pada</a:t>
            </a:r>
            <a:r>
              <a:rPr lang="en-US" sz="2400" dirty="0">
                <a:sym typeface="Wingdings 3"/>
              </a:rPr>
              <a:t> </a:t>
            </a:r>
            <a:r>
              <a:rPr lang="en-US" sz="2400" dirty="0" smtClean="0">
                <a:sym typeface="Wingdings 3"/>
              </a:rPr>
              <a:t>         </a:t>
            </a:r>
          </a:p>
          <a:p>
            <a:pPr algn="just"/>
            <a:r>
              <a:rPr lang="en-US" sz="2400" dirty="0" smtClean="0">
                <a:sym typeface="Wingdings 3"/>
              </a:rPr>
              <a:t>          </a:t>
            </a:r>
            <a:r>
              <a:rPr lang="en-US" sz="2400" dirty="0" err="1" smtClean="0">
                <a:sym typeface="Wingdings 3"/>
              </a:rPr>
              <a:t>tulang</a:t>
            </a:r>
            <a:r>
              <a:rPr lang="en-US" sz="2400" dirty="0" smtClean="0">
                <a:sym typeface="Wingdings 3"/>
              </a:rPr>
              <a:t> </a:t>
            </a:r>
            <a:r>
              <a:rPr lang="en-US" sz="2400" dirty="0" err="1">
                <a:sym typeface="Wingdings 3"/>
              </a:rPr>
              <a:t>iga</a:t>
            </a:r>
            <a:r>
              <a:rPr lang="en-US" sz="2400" dirty="0">
                <a:sym typeface="Wingdings 3"/>
              </a:rPr>
              <a:t> </a:t>
            </a:r>
            <a:r>
              <a:rPr lang="en-US" sz="2400" dirty="0" err="1">
                <a:sym typeface="Wingdings 3"/>
              </a:rPr>
              <a:t>dan</a:t>
            </a:r>
            <a:r>
              <a:rPr lang="en-US" sz="2400" dirty="0">
                <a:sym typeface="Wingdings 3"/>
              </a:rPr>
              <a:t> </a:t>
            </a:r>
            <a:r>
              <a:rPr lang="en-US" sz="2400" dirty="0" err="1" smtClean="0">
                <a:sym typeface="Wingdings 3"/>
              </a:rPr>
              <a:t>tulang</a:t>
            </a:r>
            <a:r>
              <a:rPr lang="en-US" sz="2400" dirty="0" smtClean="0">
                <a:sym typeface="Wingdings 3"/>
              </a:rPr>
              <a:t> </a:t>
            </a:r>
            <a:r>
              <a:rPr lang="en-US" sz="2400" dirty="0" err="1">
                <a:sym typeface="Wingdings 3"/>
              </a:rPr>
              <a:t>belakang</a:t>
            </a:r>
            <a:endParaRPr lang="en-US" sz="2400" dirty="0">
              <a:sym typeface="Wingdings 3"/>
            </a:endParaRPr>
          </a:p>
          <a:p>
            <a:pPr algn="just"/>
            <a:r>
              <a:rPr lang="en-US" sz="2400" dirty="0">
                <a:sym typeface="Wingdings 3"/>
              </a:rPr>
              <a:t>       </a:t>
            </a:r>
            <a:r>
              <a:rPr lang="en-US" sz="2400" dirty="0" err="1">
                <a:sym typeface="Wingdings 3"/>
              </a:rPr>
              <a:t>dapat</a:t>
            </a:r>
            <a:r>
              <a:rPr lang="en-US" sz="2400" dirty="0">
                <a:sym typeface="Wingdings 3"/>
              </a:rPr>
              <a:t> </a:t>
            </a:r>
            <a:r>
              <a:rPr lang="en-US" sz="2400" dirty="0" err="1">
                <a:sym typeface="Wingdings 3"/>
              </a:rPr>
              <a:t>teraba</a:t>
            </a:r>
            <a:r>
              <a:rPr lang="en-US" sz="2400" dirty="0">
                <a:sym typeface="Wingdings 3"/>
              </a:rPr>
              <a:t> </a:t>
            </a:r>
            <a:r>
              <a:rPr lang="en-US" sz="2400" dirty="0" err="1">
                <a:sym typeface="Wingdings 3"/>
              </a:rPr>
              <a:t>lesi</a:t>
            </a:r>
            <a:r>
              <a:rPr lang="en-US" sz="2400" dirty="0">
                <a:sym typeface="Wingdings 3"/>
              </a:rPr>
              <a:t> </a:t>
            </a:r>
            <a:r>
              <a:rPr lang="en-US" sz="2400" dirty="0" err="1">
                <a:sym typeface="Wingdings 3"/>
              </a:rPr>
              <a:t>tulang</a:t>
            </a:r>
            <a:r>
              <a:rPr lang="en-US" sz="2400" dirty="0">
                <a:sym typeface="Wingdings 3"/>
              </a:rPr>
              <a:t>, </a:t>
            </a:r>
            <a:r>
              <a:rPr lang="en-US" sz="2400" dirty="0" err="1">
                <a:sym typeface="Wingdings 3"/>
              </a:rPr>
              <a:t>terutama</a:t>
            </a:r>
            <a:r>
              <a:rPr lang="en-US" sz="2400" dirty="0">
                <a:sym typeface="Wingdings 3"/>
              </a:rPr>
              <a:t> </a:t>
            </a:r>
            <a:r>
              <a:rPr lang="en-US" sz="2400" dirty="0" smtClean="0">
                <a:sym typeface="Wingdings 3"/>
              </a:rPr>
              <a:t> </a:t>
            </a:r>
          </a:p>
          <a:p>
            <a:pPr algn="just"/>
            <a:r>
              <a:rPr lang="en-US" sz="2400" dirty="0">
                <a:sym typeface="Wingdings 3"/>
              </a:rPr>
              <a:t> </a:t>
            </a:r>
            <a:r>
              <a:rPr lang="en-US" sz="2400" dirty="0" smtClean="0">
                <a:sym typeface="Wingdings 3"/>
              </a:rPr>
              <a:t>        </a:t>
            </a:r>
            <a:r>
              <a:rPr lang="en-US" sz="2400" dirty="0" err="1" smtClean="0">
                <a:sym typeface="Wingdings 3"/>
              </a:rPr>
              <a:t>pada</a:t>
            </a:r>
            <a:r>
              <a:rPr lang="en-US" sz="2400" dirty="0" smtClean="0">
                <a:sym typeface="Wingdings 3"/>
              </a:rPr>
              <a:t> </a:t>
            </a:r>
            <a:r>
              <a:rPr lang="en-US" sz="2400" dirty="0" err="1">
                <a:sym typeface="Wingdings 3"/>
              </a:rPr>
              <a:t>tulang</a:t>
            </a:r>
            <a:r>
              <a:rPr lang="en-US" sz="2400" dirty="0">
                <a:sym typeface="Wingdings 3"/>
              </a:rPr>
              <a:t> </a:t>
            </a:r>
            <a:r>
              <a:rPr lang="en-US" sz="2400" dirty="0" err="1">
                <a:sym typeface="Wingdings 3"/>
              </a:rPr>
              <a:t>tengkorak</a:t>
            </a:r>
            <a:r>
              <a:rPr lang="en-US" sz="2400" dirty="0">
                <a:sym typeface="Wingdings 3"/>
              </a:rPr>
              <a:t> </a:t>
            </a:r>
            <a:r>
              <a:rPr lang="en-US" sz="2400" dirty="0" err="1" smtClean="0">
                <a:sym typeface="Wingdings 3"/>
              </a:rPr>
              <a:t>dan</a:t>
            </a:r>
            <a:r>
              <a:rPr lang="en-US" sz="2400" dirty="0" smtClean="0">
                <a:sym typeface="Wingdings 3"/>
              </a:rPr>
              <a:t> </a:t>
            </a:r>
          </a:p>
          <a:p>
            <a:pPr algn="just"/>
            <a:r>
              <a:rPr lang="en-US" sz="2400" dirty="0">
                <a:sym typeface="Wingdings 3"/>
              </a:rPr>
              <a:t> </a:t>
            </a:r>
            <a:r>
              <a:rPr lang="en-US" sz="2400" dirty="0" smtClean="0">
                <a:sym typeface="Wingdings 3"/>
              </a:rPr>
              <a:t>        </a:t>
            </a:r>
            <a:r>
              <a:rPr lang="en-US" sz="2400" dirty="0" err="1" smtClean="0">
                <a:sym typeface="Wingdings 3"/>
              </a:rPr>
              <a:t>klavikula</a:t>
            </a:r>
            <a:endParaRPr lang="en-US" sz="2400" dirty="0">
              <a:sym typeface="Wingdings 3"/>
            </a:endParaRPr>
          </a:p>
          <a:p>
            <a:pPr algn="just"/>
            <a:endParaRPr lang="en-US" sz="2400" dirty="0">
              <a:sym typeface="Wingdings 3"/>
            </a:endParaRPr>
          </a:p>
          <a:p>
            <a:pPr marL="342900" indent="-342900" algn="just">
              <a:buFont typeface="Arial" pitchFamily="34" charset="0"/>
              <a:buChar char="•"/>
            </a:pPr>
            <a:r>
              <a:rPr lang="en-US" sz="2400" dirty="0" err="1">
                <a:sym typeface="Wingdings 3"/>
              </a:rPr>
              <a:t>Lesi-lesi</a:t>
            </a:r>
            <a:r>
              <a:rPr lang="en-US" sz="2400" dirty="0">
                <a:sym typeface="Wingdings 3"/>
              </a:rPr>
              <a:t> </a:t>
            </a:r>
            <a:r>
              <a:rPr lang="en-US" sz="2400" dirty="0" err="1">
                <a:sym typeface="Wingdings 3"/>
              </a:rPr>
              <a:t>pada</a:t>
            </a:r>
            <a:r>
              <a:rPr lang="en-US" sz="2400" dirty="0">
                <a:sym typeface="Wingdings 3"/>
              </a:rPr>
              <a:t> </a:t>
            </a:r>
            <a:r>
              <a:rPr lang="en-US" sz="2400" dirty="0" err="1">
                <a:sym typeface="Wingdings 3"/>
              </a:rPr>
              <a:t>tulang</a:t>
            </a:r>
            <a:r>
              <a:rPr lang="en-US" sz="2400" dirty="0">
                <a:sym typeface="Wingdings 3"/>
              </a:rPr>
              <a:t> </a:t>
            </a:r>
            <a:r>
              <a:rPr lang="en-US" sz="2400" dirty="0" err="1">
                <a:sym typeface="Wingdings 3"/>
              </a:rPr>
              <a:t>punggung</a:t>
            </a:r>
            <a:r>
              <a:rPr lang="en-US" sz="2400" dirty="0">
                <a:sym typeface="Wingdings 3"/>
              </a:rPr>
              <a:t> </a:t>
            </a:r>
            <a:r>
              <a:rPr lang="en-US" sz="2400" dirty="0" err="1">
                <a:sym typeface="Wingdings 3"/>
              </a:rPr>
              <a:t>dapat</a:t>
            </a:r>
            <a:r>
              <a:rPr lang="en-US" sz="2400" dirty="0">
                <a:sym typeface="Wingdings 3"/>
              </a:rPr>
              <a:t> </a:t>
            </a:r>
            <a:r>
              <a:rPr lang="en-US" sz="2400" dirty="0" err="1">
                <a:sym typeface="Wingdings 3"/>
              </a:rPr>
              <a:t>menyebabkan</a:t>
            </a:r>
            <a:r>
              <a:rPr lang="en-US" sz="2400" dirty="0">
                <a:sym typeface="Wingdings 3"/>
              </a:rPr>
              <a:t> vertebra </a:t>
            </a:r>
            <a:r>
              <a:rPr lang="en-US" sz="2400" dirty="0" err="1">
                <a:sym typeface="Wingdings 3"/>
              </a:rPr>
              <a:t>kolaps</a:t>
            </a:r>
            <a:r>
              <a:rPr lang="en-US" sz="2400" dirty="0">
                <a:sym typeface="Wingdings 3"/>
              </a:rPr>
              <a:t> </a:t>
            </a:r>
            <a:r>
              <a:rPr lang="en-US" sz="2400" dirty="0" err="1">
                <a:sym typeface="Wingdings 3"/>
              </a:rPr>
              <a:t>dan</a:t>
            </a:r>
            <a:r>
              <a:rPr lang="en-US" sz="2400" dirty="0">
                <a:sym typeface="Wingdings 3"/>
              </a:rPr>
              <a:t> </a:t>
            </a:r>
            <a:r>
              <a:rPr lang="en-US" sz="2400" dirty="0" err="1">
                <a:sym typeface="Wingdings 3"/>
              </a:rPr>
              <a:t>kadang-kadang</a:t>
            </a:r>
            <a:r>
              <a:rPr lang="en-US" sz="2400" dirty="0">
                <a:sym typeface="Wingdings 3"/>
              </a:rPr>
              <a:t> </a:t>
            </a:r>
            <a:r>
              <a:rPr lang="en-US" sz="2400" dirty="0" err="1">
                <a:sym typeface="Wingdings 3"/>
              </a:rPr>
              <a:t>menjepit</a:t>
            </a:r>
            <a:r>
              <a:rPr lang="en-US" sz="2400" dirty="0">
                <a:sym typeface="Wingdings 3"/>
              </a:rPr>
              <a:t> </a:t>
            </a:r>
            <a:r>
              <a:rPr lang="en-US" sz="2400" dirty="0" err="1">
                <a:sym typeface="Wingdings 3"/>
              </a:rPr>
              <a:t>saraf</a:t>
            </a:r>
            <a:r>
              <a:rPr lang="en-US" sz="2400" dirty="0">
                <a:sym typeface="Wingdings 3"/>
              </a:rPr>
              <a:t> </a:t>
            </a:r>
            <a:r>
              <a:rPr lang="en-US" sz="2400" dirty="0" smtClean="0">
                <a:sym typeface="Wingdings 3"/>
              </a:rPr>
              <a:t>spinal</a:t>
            </a:r>
            <a:endParaRPr lang="en-US" sz="2400" dirty="0">
              <a:sym typeface="Wingdings 3"/>
            </a:endParaRPr>
          </a:p>
        </p:txBody>
      </p:sp>
      <p:sp>
        <p:nvSpPr>
          <p:cNvPr id="6" name="Rectangle 5"/>
          <p:cNvSpPr/>
          <p:nvPr/>
        </p:nvSpPr>
        <p:spPr>
          <a:xfrm>
            <a:off x="1796293" y="304800"/>
            <a:ext cx="546175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Multipel</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Mieloma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179389622"/>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1154" y="1600200"/>
            <a:ext cx="7543800" cy="4893647"/>
          </a:xfrm>
          <a:prstGeom prst="rect">
            <a:avLst/>
          </a:prstGeom>
          <a:noFill/>
        </p:spPr>
        <p:txBody>
          <a:bodyPr wrap="square" rtlCol="0">
            <a:spAutoFit/>
          </a:bodyPr>
          <a:lstStyle/>
          <a:p>
            <a:pPr marL="342900" indent="-342900" algn="just">
              <a:buFont typeface="Arial" pitchFamily="34" charset="0"/>
              <a:buChar char="•"/>
            </a:pPr>
            <a:r>
              <a:rPr lang="en-US" sz="2400" dirty="0" err="1" smtClean="0"/>
              <a:t>Sarkoma</a:t>
            </a:r>
            <a:r>
              <a:rPr lang="en-US" sz="2400" dirty="0" smtClean="0"/>
              <a:t> </a:t>
            </a:r>
            <a:r>
              <a:rPr lang="en-US" sz="2400" dirty="0" err="1" smtClean="0"/>
              <a:t>osteogenik</a:t>
            </a:r>
            <a:r>
              <a:rPr lang="en-US" sz="2400" dirty="0" smtClean="0"/>
              <a:t> </a:t>
            </a:r>
            <a:r>
              <a:rPr lang="en-US" sz="2400" dirty="0" err="1" smtClean="0"/>
              <a:t>atau</a:t>
            </a:r>
            <a:r>
              <a:rPr lang="en-US" sz="2400" dirty="0" smtClean="0"/>
              <a:t> </a:t>
            </a:r>
            <a:r>
              <a:rPr lang="en-US" sz="2400" i="1" dirty="0" err="1" smtClean="0"/>
              <a:t>osteosarkoma</a:t>
            </a:r>
            <a:r>
              <a:rPr lang="en-US" sz="2400" i="1" dirty="0" smtClean="0"/>
              <a:t> </a:t>
            </a:r>
            <a:r>
              <a:rPr lang="en-US" sz="2400" dirty="0" smtClean="0">
                <a:sym typeface="Wingdings 3"/>
              </a:rPr>
              <a:t> </a:t>
            </a:r>
            <a:r>
              <a:rPr lang="en-US" sz="2400" dirty="0" err="1" smtClean="0">
                <a:sym typeface="Wingdings 3"/>
              </a:rPr>
              <a:t>neoplasma</a:t>
            </a:r>
            <a:r>
              <a:rPr lang="en-US" sz="2400" dirty="0" smtClean="0">
                <a:sym typeface="Wingdings 3"/>
              </a:rPr>
              <a:t> </a:t>
            </a:r>
            <a:r>
              <a:rPr lang="en-US" sz="2400" dirty="0" err="1" smtClean="0">
                <a:sym typeface="Wingdings 3"/>
              </a:rPr>
              <a:t>tulang</a:t>
            </a:r>
            <a:r>
              <a:rPr lang="en-US" sz="2400" dirty="0" smtClean="0">
                <a:sym typeface="Wingdings 3"/>
              </a:rPr>
              <a:t> primer yang </a:t>
            </a:r>
            <a:r>
              <a:rPr lang="en-US" sz="2400" dirty="0" err="1" smtClean="0">
                <a:sym typeface="Wingdings 3"/>
              </a:rPr>
              <a:t>sangat</a:t>
            </a:r>
            <a:r>
              <a:rPr lang="en-US" sz="2400" dirty="0" smtClean="0">
                <a:sym typeface="Wingdings 3"/>
              </a:rPr>
              <a:t> </a:t>
            </a:r>
            <a:r>
              <a:rPr lang="en-US" sz="2400" dirty="0" err="1" smtClean="0">
                <a:sym typeface="Wingdings 3"/>
              </a:rPr>
              <a:t>ganas</a:t>
            </a:r>
            <a:r>
              <a:rPr lang="en-US" sz="2400" dirty="0" smtClean="0">
                <a:sym typeface="Wingdings 3"/>
              </a:rPr>
              <a:t>, </a:t>
            </a:r>
            <a:r>
              <a:rPr lang="en-US" sz="2400" dirty="0" err="1" smtClean="0">
                <a:sym typeface="Wingdings 3"/>
              </a:rPr>
              <a:t>tumbuh</a:t>
            </a:r>
            <a:r>
              <a:rPr lang="en-US" sz="2400" dirty="0" smtClean="0">
                <a:sym typeface="Wingdings 3"/>
              </a:rPr>
              <a:t> </a:t>
            </a:r>
            <a:r>
              <a:rPr lang="en-US" sz="2400" dirty="0" err="1" smtClean="0">
                <a:sym typeface="Wingdings 3"/>
              </a:rPr>
              <a:t>dibagian</a:t>
            </a:r>
            <a:r>
              <a:rPr lang="en-US" sz="2400" dirty="0" smtClean="0">
                <a:sym typeface="Wingdings 3"/>
              </a:rPr>
              <a:t> </a:t>
            </a:r>
            <a:r>
              <a:rPr lang="en-US" sz="2400" dirty="0" err="1" smtClean="0">
                <a:sym typeface="Wingdings 3"/>
              </a:rPr>
              <a:t>metafisis</a:t>
            </a:r>
            <a:r>
              <a:rPr lang="en-US" sz="2400" dirty="0" smtClean="0">
                <a:sym typeface="Wingdings 3"/>
              </a:rPr>
              <a:t> </a:t>
            </a:r>
            <a:r>
              <a:rPr lang="en-US" sz="2400" dirty="0" err="1" smtClean="0">
                <a:sym typeface="Wingdings 3"/>
              </a:rPr>
              <a:t>tulang</a:t>
            </a:r>
            <a:r>
              <a:rPr lang="en-US" sz="2400" dirty="0" smtClean="0">
                <a:sym typeface="Wingdings 3"/>
              </a:rPr>
              <a:t>.</a:t>
            </a:r>
          </a:p>
          <a:p>
            <a:pPr algn="just"/>
            <a:endParaRPr lang="en-US" sz="2400" dirty="0" smtClean="0">
              <a:sym typeface="Wingdings 3"/>
            </a:endParaRPr>
          </a:p>
          <a:p>
            <a:pPr marL="342900" indent="-342900" algn="just">
              <a:buFont typeface="Arial" pitchFamily="34" charset="0"/>
              <a:buChar char="•"/>
            </a:pPr>
            <a:r>
              <a:rPr lang="en-US" sz="2400" dirty="0" err="1" smtClean="0">
                <a:sym typeface="Wingdings 3"/>
              </a:rPr>
              <a:t>Tempat</a:t>
            </a:r>
            <a:r>
              <a:rPr lang="en-US" sz="2400" dirty="0" smtClean="0">
                <a:sym typeface="Wingdings 3"/>
              </a:rPr>
              <a:t> yang paling </a:t>
            </a:r>
            <a:r>
              <a:rPr lang="en-US" sz="2400" dirty="0" err="1" smtClean="0">
                <a:sym typeface="Wingdings 3"/>
              </a:rPr>
              <a:t>sering</a:t>
            </a:r>
            <a:r>
              <a:rPr lang="en-US" sz="2400" dirty="0" smtClean="0">
                <a:sym typeface="Wingdings 3"/>
              </a:rPr>
              <a:t> </a:t>
            </a:r>
            <a:r>
              <a:rPr lang="en-US" sz="2400" dirty="0" err="1" smtClean="0">
                <a:sym typeface="Wingdings 3"/>
              </a:rPr>
              <a:t>terserang</a:t>
            </a:r>
            <a:r>
              <a:rPr lang="en-US" sz="2400" dirty="0" smtClean="0">
                <a:sym typeface="Wingdings 3"/>
              </a:rPr>
              <a:t> : </a:t>
            </a:r>
            <a:r>
              <a:rPr lang="en-US" sz="2400" dirty="0" err="1" smtClean="0">
                <a:sym typeface="Wingdings 3"/>
              </a:rPr>
              <a:t>bagian</a:t>
            </a:r>
            <a:r>
              <a:rPr lang="en-US" sz="2400" dirty="0" smtClean="0">
                <a:sym typeface="Wingdings 3"/>
              </a:rPr>
              <a:t> </a:t>
            </a:r>
            <a:r>
              <a:rPr lang="en-US" sz="2400" dirty="0" err="1" smtClean="0">
                <a:sym typeface="Wingdings 3"/>
              </a:rPr>
              <a:t>ujung</a:t>
            </a:r>
            <a:r>
              <a:rPr lang="en-US" sz="2400" dirty="0" smtClean="0">
                <a:sym typeface="Wingdings 3"/>
              </a:rPr>
              <a:t> </a:t>
            </a:r>
            <a:r>
              <a:rPr lang="en-US" sz="2400" dirty="0" err="1" smtClean="0">
                <a:sym typeface="Wingdings 3"/>
              </a:rPr>
              <a:t>tulang</a:t>
            </a:r>
            <a:r>
              <a:rPr lang="en-US" sz="2400" dirty="0" smtClean="0">
                <a:sym typeface="Wingdings 3"/>
              </a:rPr>
              <a:t> </a:t>
            </a:r>
            <a:r>
              <a:rPr lang="en-US" sz="2400" dirty="0" err="1" smtClean="0">
                <a:sym typeface="Wingdings 3"/>
              </a:rPr>
              <a:t>panjang</a:t>
            </a:r>
            <a:r>
              <a:rPr lang="en-US" sz="2400" dirty="0" smtClean="0">
                <a:sym typeface="Wingdings 3"/>
              </a:rPr>
              <a:t>, </a:t>
            </a:r>
            <a:r>
              <a:rPr lang="en-US" sz="2400" dirty="0" err="1" smtClean="0">
                <a:sym typeface="Wingdings 3"/>
              </a:rPr>
              <a:t>terutama</a:t>
            </a:r>
            <a:r>
              <a:rPr lang="en-US" sz="2400" dirty="0" smtClean="0">
                <a:sym typeface="Wingdings 3"/>
              </a:rPr>
              <a:t> </a:t>
            </a:r>
            <a:r>
              <a:rPr lang="en-US" sz="2400" dirty="0" err="1" smtClean="0">
                <a:sym typeface="Wingdings 3"/>
              </a:rPr>
              <a:t>lutut</a:t>
            </a:r>
            <a:r>
              <a:rPr lang="en-US" sz="2400" dirty="0" smtClean="0">
                <a:sym typeface="Wingdings 3"/>
              </a:rPr>
              <a:t>.</a:t>
            </a:r>
          </a:p>
          <a:p>
            <a:pPr marL="342900" indent="-342900" algn="just">
              <a:buFont typeface="Arial" pitchFamily="34" charset="0"/>
              <a:buChar char="•"/>
            </a:pPr>
            <a:endParaRPr lang="en-US" sz="2400" dirty="0">
              <a:sym typeface="Wingdings 3"/>
            </a:endParaRPr>
          </a:p>
          <a:p>
            <a:pPr marL="342900" indent="-342900" algn="just">
              <a:buFont typeface="Arial" pitchFamily="34" charset="0"/>
              <a:buChar char="•"/>
            </a:pPr>
            <a:r>
              <a:rPr lang="en-US" sz="2400" dirty="0" smtClean="0">
                <a:sym typeface="Wingdings 3"/>
              </a:rPr>
              <a:t>Paling </a:t>
            </a:r>
            <a:r>
              <a:rPr lang="en-US" sz="2400" dirty="0" err="1" smtClean="0">
                <a:sym typeface="Wingdings 3"/>
              </a:rPr>
              <a:t>banyak</a:t>
            </a:r>
            <a:r>
              <a:rPr lang="en-US" sz="2400" dirty="0" smtClean="0">
                <a:sym typeface="Wingdings 3"/>
              </a:rPr>
              <a:t> </a:t>
            </a:r>
            <a:r>
              <a:rPr lang="en-US" sz="2400" dirty="0" err="1" smtClean="0">
                <a:sym typeface="Wingdings 3"/>
              </a:rPr>
              <a:t>menyerang</a:t>
            </a:r>
            <a:r>
              <a:rPr lang="en-US" sz="2400" dirty="0" smtClean="0">
                <a:sym typeface="Wingdings 3"/>
              </a:rPr>
              <a:t> </a:t>
            </a:r>
            <a:r>
              <a:rPr lang="en-US" sz="2400" dirty="0" err="1" smtClean="0">
                <a:sym typeface="Wingdings 3"/>
              </a:rPr>
              <a:t>anak</a:t>
            </a:r>
            <a:r>
              <a:rPr lang="en-US" sz="2400" dirty="0" smtClean="0">
                <a:sym typeface="Wingdings 3"/>
              </a:rPr>
              <a:t> </a:t>
            </a:r>
            <a:r>
              <a:rPr lang="en-US" sz="2400" dirty="0" err="1" smtClean="0">
                <a:sym typeface="Wingdings 3"/>
              </a:rPr>
              <a:t>remaja</a:t>
            </a:r>
            <a:r>
              <a:rPr lang="en-US" sz="2400" dirty="0" smtClean="0">
                <a:sym typeface="Wingdings 3"/>
              </a:rPr>
              <a:t> </a:t>
            </a:r>
            <a:r>
              <a:rPr lang="en-US" sz="2400" dirty="0" err="1" smtClean="0">
                <a:sym typeface="Wingdings 3"/>
              </a:rPr>
              <a:t>dan</a:t>
            </a:r>
            <a:r>
              <a:rPr lang="en-US" sz="2400" dirty="0" smtClean="0">
                <a:sym typeface="Wingdings 3"/>
              </a:rPr>
              <a:t> </a:t>
            </a:r>
            <a:r>
              <a:rPr lang="en-US" sz="2400" dirty="0" err="1" smtClean="0">
                <a:sym typeface="Wingdings 3"/>
              </a:rPr>
              <a:t>mereka</a:t>
            </a:r>
            <a:r>
              <a:rPr lang="en-US" sz="2400" dirty="0" smtClean="0">
                <a:sym typeface="Wingdings 3"/>
              </a:rPr>
              <a:t> yang </a:t>
            </a:r>
            <a:r>
              <a:rPr lang="en-US" sz="2400" dirty="0" err="1" smtClean="0">
                <a:sym typeface="Wingdings 3"/>
              </a:rPr>
              <a:t>baru</a:t>
            </a:r>
            <a:r>
              <a:rPr lang="en-US" sz="2400" dirty="0" smtClean="0">
                <a:sym typeface="Wingdings 3"/>
              </a:rPr>
              <a:t> </a:t>
            </a:r>
            <a:r>
              <a:rPr lang="en-US" sz="2400" dirty="0" err="1" smtClean="0">
                <a:sym typeface="Wingdings 3"/>
              </a:rPr>
              <a:t>menginjak</a:t>
            </a:r>
            <a:r>
              <a:rPr lang="en-US" sz="2400" dirty="0" smtClean="0">
                <a:sym typeface="Wingdings 3"/>
              </a:rPr>
              <a:t> </a:t>
            </a:r>
            <a:r>
              <a:rPr lang="en-US" sz="2400" dirty="0" err="1" smtClean="0">
                <a:sym typeface="Wingdings 3"/>
              </a:rPr>
              <a:t>masa</a:t>
            </a:r>
            <a:r>
              <a:rPr lang="en-US" sz="2400" dirty="0" smtClean="0">
                <a:sym typeface="Wingdings 3"/>
              </a:rPr>
              <a:t> </a:t>
            </a:r>
            <a:r>
              <a:rPr lang="en-US" sz="2400" dirty="0" err="1" smtClean="0">
                <a:sym typeface="Wingdings 3"/>
              </a:rPr>
              <a:t>dewasa</a:t>
            </a:r>
            <a:r>
              <a:rPr lang="en-US" sz="2400" dirty="0" smtClean="0">
                <a:sym typeface="Wingdings 3"/>
              </a:rPr>
              <a:t>, </a:t>
            </a:r>
            <a:r>
              <a:rPr lang="en-US" sz="2400" dirty="0" err="1" smtClean="0">
                <a:sym typeface="Wingdings 3"/>
              </a:rPr>
              <a:t>dan</a:t>
            </a:r>
            <a:r>
              <a:rPr lang="en-US" sz="2400" dirty="0" smtClean="0">
                <a:sym typeface="Wingdings 3"/>
              </a:rPr>
              <a:t> </a:t>
            </a:r>
            <a:r>
              <a:rPr lang="en-US" sz="2400" dirty="0" err="1" smtClean="0">
                <a:sym typeface="Wingdings 3"/>
              </a:rPr>
              <a:t>dapat</a:t>
            </a:r>
            <a:r>
              <a:rPr lang="en-US" sz="2400" dirty="0" smtClean="0">
                <a:sym typeface="Wingdings 3"/>
              </a:rPr>
              <a:t> </a:t>
            </a:r>
            <a:r>
              <a:rPr lang="en-US" sz="2400" dirty="0" err="1" smtClean="0">
                <a:sym typeface="Wingdings 3"/>
              </a:rPr>
              <a:t>menyerang</a:t>
            </a:r>
            <a:r>
              <a:rPr lang="en-US" sz="2400" dirty="0" smtClean="0">
                <a:sym typeface="Wingdings 3"/>
              </a:rPr>
              <a:t> </a:t>
            </a:r>
            <a:r>
              <a:rPr lang="en-US" sz="2400" dirty="0" err="1" smtClean="0">
                <a:sym typeface="Wingdings 3"/>
              </a:rPr>
              <a:t>pasien</a:t>
            </a:r>
            <a:r>
              <a:rPr lang="en-US" sz="2400" dirty="0" smtClean="0">
                <a:sym typeface="Wingdings 3"/>
              </a:rPr>
              <a:t> </a:t>
            </a:r>
            <a:r>
              <a:rPr lang="en-US" sz="2400" dirty="0" err="1" smtClean="0">
                <a:sym typeface="Wingdings 3"/>
              </a:rPr>
              <a:t>penyakit</a:t>
            </a:r>
            <a:r>
              <a:rPr lang="en-US" sz="2400" dirty="0" smtClean="0">
                <a:sym typeface="Wingdings 3"/>
              </a:rPr>
              <a:t> Paget yang </a:t>
            </a:r>
            <a:r>
              <a:rPr lang="en-US" sz="2400" dirty="0" err="1" smtClean="0">
                <a:sym typeface="Wingdings 3"/>
              </a:rPr>
              <a:t>berusia</a:t>
            </a:r>
            <a:r>
              <a:rPr lang="en-US" sz="2400" dirty="0" smtClean="0">
                <a:sym typeface="Wingdings 3"/>
              </a:rPr>
              <a:t> &gt; 50 </a:t>
            </a:r>
            <a:r>
              <a:rPr lang="en-US" sz="2400" dirty="0" err="1" smtClean="0">
                <a:sym typeface="Wingdings 3"/>
              </a:rPr>
              <a:t>tahun</a:t>
            </a:r>
            <a:endParaRPr lang="en-US" sz="2400" dirty="0" smtClean="0">
              <a:sym typeface="Wingdings 3"/>
            </a:endParaRPr>
          </a:p>
          <a:p>
            <a:pPr marL="342900" indent="-342900" algn="just">
              <a:buFont typeface="Arial" pitchFamily="34" charset="0"/>
              <a:buChar char="•"/>
            </a:pPr>
            <a:endParaRPr lang="en-US" sz="2400" dirty="0" smtClean="0">
              <a:sym typeface="Wingdings 3"/>
            </a:endParaRPr>
          </a:p>
          <a:p>
            <a:pPr marL="342900" indent="-342900" algn="just">
              <a:buFont typeface="Arial" pitchFamily="34" charset="0"/>
              <a:buChar char="•"/>
            </a:pPr>
            <a:r>
              <a:rPr lang="en-US" sz="2400" dirty="0" err="1" smtClean="0">
                <a:sym typeface="Wingdings 3"/>
              </a:rPr>
              <a:t>Gejala</a:t>
            </a:r>
            <a:r>
              <a:rPr lang="en-US" sz="2400" dirty="0" smtClean="0">
                <a:sym typeface="Wingdings 3"/>
              </a:rPr>
              <a:t> </a:t>
            </a:r>
            <a:r>
              <a:rPr lang="en-US" sz="2400" dirty="0" err="1" smtClean="0">
                <a:sym typeface="Wingdings 3"/>
              </a:rPr>
              <a:t>umum</a:t>
            </a:r>
            <a:r>
              <a:rPr lang="en-US" sz="2400" dirty="0" smtClean="0">
                <a:sym typeface="Wingdings 3"/>
              </a:rPr>
              <a:t> : </a:t>
            </a:r>
            <a:r>
              <a:rPr lang="en-US" sz="2400" dirty="0" err="1" smtClean="0">
                <a:sym typeface="Wingdings 3"/>
              </a:rPr>
              <a:t>nyeri</a:t>
            </a:r>
            <a:r>
              <a:rPr lang="en-US" sz="2400" dirty="0" smtClean="0">
                <a:sym typeface="Wingdings 3"/>
              </a:rPr>
              <a:t> yang </a:t>
            </a:r>
            <a:r>
              <a:rPr lang="en-US" sz="2400" dirty="0" err="1" smtClean="0">
                <a:sym typeface="Wingdings 3"/>
              </a:rPr>
              <a:t>menyertai</a:t>
            </a:r>
            <a:r>
              <a:rPr lang="en-US" sz="2400" dirty="0" smtClean="0">
                <a:sym typeface="Wingdings 3"/>
              </a:rPr>
              <a:t> </a:t>
            </a:r>
            <a:r>
              <a:rPr lang="en-US" sz="2400" dirty="0" err="1" smtClean="0">
                <a:sym typeface="Wingdings 3"/>
              </a:rPr>
              <a:t>destruksi</a:t>
            </a:r>
            <a:r>
              <a:rPr lang="en-US" sz="2400" dirty="0" smtClean="0">
                <a:sym typeface="Wingdings 3"/>
              </a:rPr>
              <a:t> </a:t>
            </a:r>
            <a:r>
              <a:rPr lang="en-US" sz="2400" dirty="0" err="1" smtClean="0">
                <a:sym typeface="Wingdings 3"/>
              </a:rPr>
              <a:t>tulang</a:t>
            </a:r>
            <a:r>
              <a:rPr lang="en-US" sz="2400" dirty="0" smtClean="0">
                <a:sym typeface="Wingdings 3"/>
              </a:rPr>
              <a:t> </a:t>
            </a:r>
            <a:r>
              <a:rPr lang="en-US" sz="2400" dirty="0" err="1" smtClean="0">
                <a:sym typeface="Wingdings 3"/>
              </a:rPr>
              <a:t>dan</a:t>
            </a:r>
            <a:r>
              <a:rPr lang="en-US" sz="2400" dirty="0" smtClean="0">
                <a:sym typeface="Wingdings 3"/>
              </a:rPr>
              <a:t> </a:t>
            </a:r>
            <a:r>
              <a:rPr lang="en-US" sz="2400" dirty="0" err="1" smtClean="0">
                <a:sym typeface="Wingdings 3"/>
              </a:rPr>
              <a:t>erosi</a:t>
            </a:r>
            <a:endParaRPr lang="en-US" sz="2400" dirty="0">
              <a:sym typeface="Wingdings 3"/>
            </a:endParaRPr>
          </a:p>
        </p:txBody>
      </p:sp>
      <p:sp>
        <p:nvSpPr>
          <p:cNvPr id="6" name="Rectangle 5"/>
          <p:cNvSpPr/>
          <p:nvPr/>
        </p:nvSpPr>
        <p:spPr>
          <a:xfrm>
            <a:off x="1563640" y="404476"/>
            <a:ext cx="61911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Sarkoma</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Osteogenik</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92107123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7086600" cy="2308324"/>
          </a:xfrm>
          <a:prstGeom prst="rect">
            <a:avLst/>
          </a:prstGeom>
          <a:noFill/>
        </p:spPr>
        <p:txBody>
          <a:bodyPr wrap="square" rtlCol="0">
            <a:spAutoFit/>
          </a:bodyPr>
          <a:lstStyle/>
          <a:p>
            <a:pPr marL="342900" indent="-342900" algn="just">
              <a:buFont typeface="Arial" pitchFamily="34" charset="0"/>
              <a:buChar char="•"/>
            </a:pPr>
            <a:r>
              <a:rPr lang="en-US" sz="2400" dirty="0" err="1" smtClean="0">
                <a:sym typeface="Wingdings 3"/>
              </a:rPr>
              <a:t>Neoplasma</a:t>
            </a:r>
            <a:r>
              <a:rPr lang="en-US" sz="2400" dirty="0" smtClean="0">
                <a:sym typeface="Wingdings 3"/>
              </a:rPr>
              <a:t> </a:t>
            </a:r>
            <a:r>
              <a:rPr lang="en-US" sz="2400" dirty="0" err="1" smtClean="0">
                <a:sym typeface="Wingdings 3"/>
              </a:rPr>
              <a:t>tersebut</a:t>
            </a:r>
            <a:r>
              <a:rPr lang="en-US" sz="2400" dirty="0" smtClean="0">
                <a:sym typeface="Wingdings 3"/>
              </a:rPr>
              <a:t> </a:t>
            </a:r>
            <a:r>
              <a:rPr lang="en-US" sz="2400" dirty="0" err="1" smtClean="0">
                <a:sym typeface="Wingdings 3"/>
              </a:rPr>
              <a:t>dapat</a:t>
            </a:r>
            <a:r>
              <a:rPr lang="en-US" sz="2400" dirty="0" smtClean="0">
                <a:sym typeface="Wingdings 3"/>
              </a:rPr>
              <a:t> </a:t>
            </a:r>
            <a:r>
              <a:rPr lang="en-US" sz="2400" dirty="0" err="1" smtClean="0">
                <a:sym typeface="Wingdings 3"/>
              </a:rPr>
              <a:t>berupa</a:t>
            </a:r>
            <a:r>
              <a:rPr lang="en-US" sz="2400" dirty="0" smtClean="0">
                <a:sym typeface="Wingdings 3"/>
              </a:rPr>
              <a:t> : </a:t>
            </a:r>
          </a:p>
          <a:p>
            <a:pPr marL="738188" indent="-339725" algn="just">
              <a:buFont typeface="+mj-lt"/>
              <a:buAutoNum type="arabicParenR"/>
            </a:pPr>
            <a:r>
              <a:rPr lang="en-US" sz="2400" dirty="0" err="1" smtClean="0">
                <a:sym typeface="Wingdings 3"/>
              </a:rPr>
              <a:t>Osteolitik</a:t>
            </a:r>
            <a:r>
              <a:rPr lang="en-US" sz="2400" dirty="0" smtClean="0">
                <a:sym typeface="Wingdings 3"/>
              </a:rPr>
              <a:t>, </a:t>
            </a:r>
            <a:r>
              <a:rPr lang="en-US" sz="2400" dirty="0" err="1" smtClean="0">
                <a:sym typeface="Wingdings 3"/>
              </a:rPr>
              <a:t>dengan</a:t>
            </a:r>
            <a:r>
              <a:rPr lang="en-US" sz="2400" dirty="0" smtClean="0">
                <a:sym typeface="Wingdings 3"/>
              </a:rPr>
              <a:t> </a:t>
            </a:r>
            <a:r>
              <a:rPr lang="en-US" sz="2400" dirty="0" err="1" smtClean="0">
                <a:sym typeface="Wingdings 3"/>
              </a:rPr>
              <a:t>tulang</a:t>
            </a:r>
            <a:r>
              <a:rPr lang="en-US" sz="2400" dirty="0" smtClean="0">
                <a:sym typeface="Wingdings 3"/>
              </a:rPr>
              <a:t> yang </a:t>
            </a:r>
            <a:r>
              <a:rPr lang="en-US" sz="2400" dirty="0" err="1" smtClean="0">
                <a:sym typeface="Wingdings 3"/>
              </a:rPr>
              <a:t>telah</a:t>
            </a:r>
            <a:r>
              <a:rPr lang="en-US" sz="2400" dirty="0" smtClean="0">
                <a:sym typeface="Wingdings 3"/>
              </a:rPr>
              <a:t> </a:t>
            </a:r>
            <a:r>
              <a:rPr lang="en-US" sz="2400" dirty="0" err="1" smtClean="0">
                <a:sym typeface="Wingdings 3"/>
              </a:rPr>
              <a:t>mengalami</a:t>
            </a:r>
            <a:r>
              <a:rPr lang="en-US" sz="2400" dirty="0" smtClean="0">
                <a:sym typeface="Wingdings 3"/>
              </a:rPr>
              <a:t> </a:t>
            </a:r>
            <a:r>
              <a:rPr lang="en-US" sz="2400" dirty="0" err="1" smtClean="0">
                <a:sym typeface="Wingdings 3"/>
              </a:rPr>
              <a:t>kerusakan</a:t>
            </a:r>
            <a:r>
              <a:rPr lang="en-US" sz="2400" dirty="0" smtClean="0">
                <a:sym typeface="Wingdings 3"/>
              </a:rPr>
              <a:t> </a:t>
            </a:r>
            <a:r>
              <a:rPr lang="en-US" sz="2400" dirty="0" err="1" smtClean="0">
                <a:sym typeface="Wingdings 3"/>
              </a:rPr>
              <a:t>dan</a:t>
            </a:r>
            <a:r>
              <a:rPr lang="en-US" sz="2400" dirty="0" smtClean="0">
                <a:sym typeface="Wingdings 3"/>
              </a:rPr>
              <a:t> </a:t>
            </a:r>
            <a:r>
              <a:rPr lang="en-US" sz="2400" dirty="0" err="1" smtClean="0">
                <a:sym typeface="Wingdings 3"/>
              </a:rPr>
              <a:t>jaringan</a:t>
            </a:r>
            <a:r>
              <a:rPr lang="en-US" sz="2400" dirty="0" smtClean="0">
                <a:sym typeface="Wingdings 3"/>
              </a:rPr>
              <a:t> </a:t>
            </a:r>
            <a:r>
              <a:rPr lang="en-US" sz="2400" dirty="0" err="1" smtClean="0">
                <a:sym typeface="Wingdings 3"/>
              </a:rPr>
              <a:t>lunak</a:t>
            </a:r>
            <a:r>
              <a:rPr lang="en-US" sz="2400" dirty="0" smtClean="0">
                <a:sym typeface="Wingdings 3"/>
              </a:rPr>
              <a:t> </a:t>
            </a:r>
            <a:r>
              <a:rPr lang="en-US" sz="2400" dirty="0" err="1" smtClean="0">
                <a:sym typeface="Wingdings 3"/>
              </a:rPr>
              <a:t>diinvasi</a:t>
            </a:r>
            <a:r>
              <a:rPr lang="en-US" sz="2400" dirty="0" smtClean="0">
                <a:sym typeface="Wingdings 3"/>
              </a:rPr>
              <a:t> </a:t>
            </a:r>
            <a:r>
              <a:rPr lang="en-US" sz="2400" dirty="0" err="1" smtClean="0">
                <a:sym typeface="Wingdings 3"/>
              </a:rPr>
              <a:t>oleh</a:t>
            </a:r>
            <a:r>
              <a:rPr lang="en-US" sz="2400" dirty="0" smtClean="0">
                <a:sym typeface="Wingdings 3"/>
              </a:rPr>
              <a:t> tumor, </a:t>
            </a:r>
            <a:r>
              <a:rPr lang="en-US" sz="2400" dirty="0" err="1" smtClean="0">
                <a:sym typeface="Wingdings 3"/>
              </a:rPr>
              <a:t>atau</a:t>
            </a:r>
            <a:endParaRPr lang="en-US" sz="2400" dirty="0" smtClean="0">
              <a:sym typeface="Wingdings 3"/>
            </a:endParaRPr>
          </a:p>
          <a:p>
            <a:pPr marL="738188" indent="-339725" algn="just">
              <a:buFont typeface="+mj-lt"/>
              <a:buAutoNum type="arabicParenR"/>
            </a:pPr>
            <a:r>
              <a:rPr lang="en-US" sz="2400" dirty="0" err="1" smtClean="0">
                <a:sym typeface="Wingdings 3"/>
              </a:rPr>
              <a:t>Osteoblastik</a:t>
            </a:r>
            <a:r>
              <a:rPr lang="en-US" sz="2400" dirty="0" smtClean="0">
                <a:sym typeface="Wingdings 3"/>
              </a:rPr>
              <a:t> </a:t>
            </a:r>
            <a:r>
              <a:rPr lang="en-US" sz="2400" dirty="0" err="1" smtClean="0">
                <a:sym typeface="Wingdings 3"/>
              </a:rPr>
              <a:t>sebagai</a:t>
            </a:r>
            <a:r>
              <a:rPr lang="en-US" sz="2400" dirty="0" smtClean="0">
                <a:sym typeface="Wingdings 3"/>
              </a:rPr>
              <a:t> </a:t>
            </a:r>
            <a:r>
              <a:rPr lang="en-US" sz="2400" dirty="0" err="1" smtClean="0">
                <a:sym typeface="Wingdings 3"/>
              </a:rPr>
              <a:t>akibat</a:t>
            </a:r>
            <a:r>
              <a:rPr lang="en-US" sz="2400" dirty="0" smtClean="0">
                <a:sym typeface="Wingdings 3"/>
              </a:rPr>
              <a:t> </a:t>
            </a:r>
            <a:r>
              <a:rPr lang="en-US" sz="2400" dirty="0" err="1" smtClean="0">
                <a:sym typeface="Wingdings 3"/>
              </a:rPr>
              <a:t>pembentukan</a:t>
            </a:r>
            <a:r>
              <a:rPr lang="en-US" sz="2400" dirty="0" smtClean="0">
                <a:sym typeface="Wingdings 3"/>
              </a:rPr>
              <a:t> </a:t>
            </a:r>
            <a:r>
              <a:rPr lang="en-US" sz="2400" dirty="0" err="1" smtClean="0">
                <a:sym typeface="Wingdings 3"/>
              </a:rPr>
              <a:t>tulang</a:t>
            </a:r>
            <a:r>
              <a:rPr lang="en-US" sz="2400" dirty="0" smtClean="0">
                <a:sym typeface="Wingdings 3"/>
              </a:rPr>
              <a:t> </a:t>
            </a:r>
            <a:r>
              <a:rPr lang="en-US" sz="2400" dirty="0" err="1" smtClean="0">
                <a:sym typeface="Wingdings 3"/>
              </a:rPr>
              <a:t>sklerotik</a:t>
            </a:r>
            <a:r>
              <a:rPr lang="en-US" sz="2400" dirty="0" smtClean="0">
                <a:sym typeface="Wingdings 3"/>
              </a:rPr>
              <a:t> yang </a:t>
            </a:r>
            <a:r>
              <a:rPr lang="en-US" sz="2400" dirty="0" err="1" smtClean="0">
                <a:sym typeface="Wingdings 3"/>
              </a:rPr>
              <a:t>baru</a:t>
            </a:r>
            <a:endParaRPr lang="en-US" sz="2400" dirty="0" smtClean="0">
              <a:sym typeface="Wingdings 3"/>
            </a:endParaRPr>
          </a:p>
        </p:txBody>
      </p:sp>
      <p:pic>
        <p:nvPicPr>
          <p:cNvPr id="2053" name="Picture 5" descr="G:\eriosteal Reaction Sun Burst appearance Codman's Triangle.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8737" t="32706" r="12383" b="5230"/>
          <a:stretch/>
        </p:blipFill>
        <p:spPr bwMode="auto">
          <a:xfrm>
            <a:off x="6781800" y="3124200"/>
            <a:ext cx="2209800" cy="356539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81000" y="3479264"/>
            <a:ext cx="6096000" cy="1569660"/>
          </a:xfrm>
          <a:prstGeom prst="rect">
            <a:avLst/>
          </a:prstGeom>
        </p:spPr>
        <p:txBody>
          <a:bodyPr wrap="square">
            <a:spAutoFit/>
          </a:bodyPr>
          <a:lstStyle/>
          <a:p>
            <a:pPr marL="342900" indent="-342900" algn="just">
              <a:buFont typeface="Arial" pitchFamily="34" charset="0"/>
              <a:buChar char="•"/>
            </a:pPr>
            <a:r>
              <a:rPr lang="en-US" sz="2400" dirty="0" err="1">
                <a:sym typeface="Wingdings 3"/>
              </a:rPr>
              <a:t>Periosteum</a:t>
            </a:r>
            <a:r>
              <a:rPr lang="en-US" sz="2400" dirty="0">
                <a:sym typeface="Wingdings 3"/>
              </a:rPr>
              <a:t> </a:t>
            </a:r>
            <a:r>
              <a:rPr lang="en-US" sz="2400" dirty="0" err="1">
                <a:sym typeface="Wingdings 3"/>
              </a:rPr>
              <a:t>tulang</a:t>
            </a:r>
            <a:r>
              <a:rPr lang="en-US" sz="2400" dirty="0">
                <a:sym typeface="Wingdings 3"/>
              </a:rPr>
              <a:t> yang </a:t>
            </a:r>
            <a:r>
              <a:rPr lang="en-US" sz="2400" dirty="0" err="1">
                <a:sym typeface="Wingdings 3"/>
              </a:rPr>
              <a:t>baru</a:t>
            </a:r>
            <a:r>
              <a:rPr lang="en-US" sz="2400" dirty="0">
                <a:sym typeface="Wingdings 3"/>
              </a:rPr>
              <a:t> </a:t>
            </a:r>
            <a:r>
              <a:rPr lang="en-US" sz="2400" dirty="0" err="1">
                <a:sym typeface="Wingdings 3"/>
              </a:rPr>
              <a:t>dapat</a:t>
            </a:r>
            <a:r>
              <a:rPr lang="en-US" sz="2400" dirty="0">
                <a:sym typeface="Wingdings 3"/>
              </a:rPr>
              <a:t> </a:t>
            </a:r>
            <a:r>
              <a:rPr lang="en-US" sz="2400" dirty="0" err="1">
                <a:sym typeface="Wingdings 3"/>
              </a:rPr>
              <a:t>tertimbun</a:t>
            </a:r>
            <a:r>
              <a:rPr lang="en-US" sz="2400" dirty="0">
                <a:sym typeface="Wingdings 3"/>
              </a:rPr>
              <a:t> </a:t>
            </a:r>
            <a:r>
              <a:rPr lang="en-US" sz="2400" dirty="0" err="1">
                <a:sym typeface="Wingdings 3"/>
              </a:rPr>
              <a:t>dekat</a:t>
            </a:r>
            <a:r>
              <a:rPr lang="en-US" sz="2400" dirty="0">
                <a:sym typeface="Wingdings 3"/>
              </a:rPr>
              <a:t> </a:t>
            </a:r>
            <a:r>
              <a:rPr lang="en-US" sz="2400" dirty="0" err="1">
                <a:sym typeface="Wingdings 3"/>
              </a:rPr>
              <a:t>tempat</a:t>
            </a:r>
            <a:r>
              <a:rPr lang="en-US" sz="2400" dirty="0">
                <a:sym typeface="Wingdings 3"/>
              </a:rPr>
              <a:t> </a:t>
            </a:r>
            <a:r>
              <a:rPr lang="en-US" sz="2400" dirty="0" err="1">
                <a:sym typeface="Wingdings 3"/>
              </a:rPr>
              <a:t>lesi</a:t>
            </a:r>
            <a:r>
              <a:rPr lang="en-US" sz="2400" dirty="0">
                <a:sym typeface="Wingdings 3"/>
              </a:rPr>
              <a:t>, </a:t>
            </a:r>
            <a:r>
              <a:rPr lang="en-US" sz="2400" dirty="0" err="1">
                <a:sym typeface="Wingdings 3"/>
              </a:rPr>
              <a:t>dan</a:t>
            </a:r>
            <a:r>
              <a:rPr lang="en-US" sz="2400" dirty="0">
                <a:sym typeface="Wingdings 3"/>
              </a:rPr>
              <a:t> </a:t>
            </a:r>
            <a:r>
              <a:rPr lang="en-US" sz="2400" dirty="0" err="1">
                <a:sym typeface="Wingdings 3"/>
              </a:rPr>
              <a:t>pada</a:t>
            </a:r>
            <a:r>
              <a:rPr lang="en-US" sz="2400" dirty="0">
                <a:sym typeface="Wingdings 3"/>
              </a:rPr>
              <a:t> </a:t>
            </a:r>
            <a:r>
              <a:rPr lang="en-US" sz="2400" dirty="0" err="1">
                <a:sym typeface="Wingdings 3"/>
              </a:rPr>
              <a:t>hasil</a:t>
            </a:r>
            <a:r>
              <a:rPr lang="en-US" sz="2400" dirty="0">
                <a:sym typeface="Wingdings 3"/>
              </a:rPr>
              <a:t> </a:t>
            </a:r>
            <a:r>
              <a:rPr lang="en-US" sz="2400" dirty="0" err="1">
                <a:sym typeface="Wingdings 3"/>
              </a:rPr>
              <a:t>pemeriksaan</a:t>
            </a:r>
            <a:r>
              <a:rPr lang="en-US" sz="2400" dirty="0">
                <a:sym typeface="Wingdings 3"/>
              </a:rPr>
              <a:t> </a:t>
            </a:r>
            <a:r>
              <a:rPr lang="en-US" sz="2400" dirty="0" err="1">
                <a:sym typeface="Wingdings 3"/>
              </a:rPr>
              <a:t>radiografi</a:t>
            </a:r>
            <a:r>
              <a:rPr lang="en-US" sz="2400" dirty="0">
                <a:sym typeface="Wingdings 3"/>
              </a:rPr>
              <a:t> </a:t>
            </a:r>
            <a:r>
              <a:rPr lang="en-US" sz="2400" dirty="0" err="1">
                <a:sym typeface="Wingdings 3"/>
              </a:rPr>
              <a:t>menunjukkan</a:t>
            </a:r>
            <a:r>
              <a:rPr lang="en-US" sz="2400" dirty="0">
                <a:sym typeface="Wingdings 3"/>
              </a:rPr>
              <a:t> </a:t>
            </a:r>
            <a:r>
              <a:rPr lang="en-US" sz="2400" dirty="0" err="1">
                <a:sym typeface="Wingdings 3"/>
              </a:rPr>
              <a:t>adanya</a:t>
            </a:r>
            <a:r>
              <a:rPr lang="en-US" sz="2400" dirty="0">
                <a:sym typeface="Wingdings 3"/>
              </a:rPr>
              <a:t> </a:t>
            </a:r>
            <a:r>
              <a:rPr lang="en-US" sz="2400" dirty="0" err="1">
                <a:sym typeface="Wingdings 3"/>
              </a:rPr>
              <a:t>suatu</a:t>
            </a:r>
            <a:r>
              <a:rPr lang="en-US" sz="2400" dirty="0">
                <a:sym typeface="Wingdings 3"/>
              </a:rPr>
              <a:t> </a:t>
            </a:r>
            <a:r>
              <a:rPr lang="en-US" sz="2400" dirty="0" err="1">
                <a:sym typeface="Wingdings 3"/>
              </a:rPr>
              <a:t>bangunan</a:t>
            </a:r>
            <a:r>
              <a:rPr lang="en-US" sz="2400" dirty="0">
                <a:sym typeface="Wingdings 3"/>
              </a:rPr>
              <a:t>  yang </a:t>
            </a:r>
            <a:r>
              <a:rPr lang="en-US" sz="2400" dirty="0" err="1">
                <a:sym typeface="Wingdings 3"/>
              </a:rPr>
              <a:t>membentuk</a:t>
            </a:r>
            <a:r>
              <a:rPr lang="en-US" sz="2400" dirty="0">
                <a:sym typeface="Wingdings 3"/>
              </a:rPr>
              <a:t> </a:t>
            </a:r>
            <a:r>
              <a:rPr lang="en-US" sz="2400" dirty="0" err="1">
                <a:sym typeface="Wingdings 3"/>
              </a:rPr>
              <a:t>segitiga</a:t>
            </a:r>
            <a:r>
              <a:rPr lang="en-US" sz="2400" dirty="0">
                <a:sym typeface="Wingdings 3"/>
              </a:rPr>
              <a:t>. </a:t>
            </a:r>
          </a:p>
        </p:txBody>
      </p:sp>
    </p:spTree>
    <p:extLst>
      <p:ext uri="{BB962C8B-B14F-4D97-AF65-F5344CB8AC3E}">
        <p14:creationId xmlns:p14="http://schemas.microsoft.com/office/powerpoint/2010/main" xmlns="" val="348339812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51344"/>
            <a:ext cx="7696200" cy="2308324"/>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sym typeface="Wingdings 3"/>
              </a:rPr>
              <a:t>Deposit </a:t>
            </a:r>
            <a:r>
              <a:rPr lang="en-US" sz="2400" dirty="0" err="1" smtClean="0">
                <a:sym typeface="Wingdings 3"/>
              </a:rPr>
              <a:t>tulang</a:t>
            </a:r>
            <a:r>
              <a:rPr lang="en-US" sz="2400" dirty="0" smtClean="0">
                <a:sym typeface="Wingdings 3"/>
              </a:rPr>
              <a:t> </a:t>
            </a:r>
            <a:r>
              <a:rPr lang="en-US" sz="2400" dirty="0" err="1" smtClean="0">
                <a:sym typeface="Wingdings 3"/>
              </a:rPr>
              <a:t>ini</a:t>
            </a:r>
            <a:r>
              <a:rPr lang="en-US" sz="2400" dirty="0" smtClean="0">
                <a:sym typeface="Wingdings 3"/>
              </a:rPr>
              <a:t> </a:t>
            </a:r>
            <a:r>
              <a:rPr lang="en-US" sz="2400" dirty="0" err="1" smtClean="0">
                <a:sym typeface="Wingdings 3"/>
              </a:rPr>
              <a:t>terlihat</a:t>
            </a:r>
            <a:r>
              <a:rPr lang="en-US" sz="2400" dirty="0" smtClean="0">
                <a:sym typeface="Wingdings 3"/>
              </a:rPr>
              <a:t> </a:t>
            </a:r>
            <a:r>
              <a:rPr lang="en-US" sz="2400" dirty="0" err="1" smtClean="0">
                <a:sym typeface="Wingdings 3"/>
              </a:rPr>
              <a:t>pada</a:t>
            </a:r>
            <a:r>
              <a:rPr lang="en-US" sz="2400" dirty="0" smtClean="0">
                <a:sym typeface="Wingdings 3"/>
              </a:rPr>
              <a:t> </a:t>
            </a:r>
            <a:r>
              <a:rPr lang="en-US" sz="2400" dirty="0" err="1" smtClean="0">
                <a:sym typeface="Wingdings 3"/>
              </a:rPr>
              <a:t>banyak</a:t>
            </a:r>
            <a:r>
              <a:rPr lang="en-US" sz="2400" dirty="0" smtClean="0">
                <a:sym typeface="Wingdings 3"/>
              </a:rPr>
              <a:t> </a:t>
            </a:r>
            <a:r>
              <a:rPr lang="en-US" sz="2400" dirty="0" err="1" smtClean="0">
                <a:sym typeface="Wingdings 3"/>
              </a:rPr>
              <a:t>keganasan</a:t>
            </a:r>
            <a:r>
              <a:rPr lang="en-US" sz="2400" dirty="0" smtClean="0">
                <a:sym typeface="Wingdings 3"/>
              </a:rPr>
              <a:t> </a:t>
            </a:r>
            <a:r>
              <a:rPr lang="en-US" sz="2400" dirty="0" err="1" smtClean="0">
                <a:sym typeface="Wingdings 3"/>
              </a:rPr>
              <a:t>tulang</a:t>
            </a:r>
            <a:r>
              <a:rPr lang="en-US" sz="2400" dirty="0" smtClean="0">
                <a:sym typeface="Wingdings 3"/>
              </a:rPr>
              <a:t>, </a:t>
            </a:r>
            <a:r>
              <a:rPr lang="en-US" sz="2400" dirty="0" err="1" smtClean="0">
                <a:sym typeface="Wingdings 3"/>
              </a:rPr>
              <a:t>tetapi</a:t>
            </a:r>
            <a:r>
              <a:rPr lang="en-US" sz="2400" dirty="0" smtClean="0">
                <a:sym typeface="Wingdings 3"/>
              </a:rPr>
              <a:t> </a:t>
            </a:r>
            <a:r>
              <a:rPr lang="en-US" sz="2400" dirty="0" err="1" smtClean="0">
                <a:sym typeface="Wingdings 3"/>
              </a:rPr>
              <a:t>besifat</a:t>
            </a:r>
            <a:r>
              <a:rPr lang="en-US" sz="2400" dirty="0" smtClean="0">
                <a:sym typeface="Wingdings 3"/>
              </a:rPr>
              <a:t> </a:t>
            </a:r>
            <a:r>
              <a:rPr lang="en-US" sz="2400" dirty="0" err="1" smtClean="0">
                <a:sym typeface="Wingdings 3"/>
              </a:rPr>
              <a:t>khas</a:t>
            </a:r>
            <a:r>
              <a:rPr lang="en-US" sz="2400" dirty="0" smtClean="0">
                <a:sym typeface="Wingdings 3"/>
              </a:rPr>
              <a:t> </a:t>
            </a:r>
            <a:r>
              <a:rPr lang="en-US" sz="2400" dirty="0" err="1" smtClean="0">
                <a:sym typeface="Wingdings 3"/>
              </a:rPr>
              <a:t>untuk</a:t>
            </a:r>
            <a:r>
              <a:rPr lang="en-US" sz="2400" dirty="0" smtClean="0">
                <a:sym typeface="Wingdings 3"/>
              </a:rPr>
              <a:t> </a:t>
            </a:r>
            <a:r>
              <a:rPr lang="en-US" sz="2400" dirty="0" err="1" smtClean="0">
                <a:sym typeface="Wingdings 3"/>
              </a:rPr>
              <a:t>sarkoma</a:t>
            </a:r>
            <a:r>
              <a:rPr lang="en-US" sz="2400" dirty="0" smtClean="0">
                <a:sym typeface="Wingdings 3"/>
              </a:rPr>
              <a:t> </a:t>
            </a:r>
            <a:r>
              <a:rPr lang="en-US" sz="2400" dirty="0" err="1" smtClean="0">
                <a:sym typeface="Wingdings 3"/>
              </a:rPr>
              <a:t>osteogenik</a:t>
            </a:r>
            <a:r>
              <a:rPr lang="en-US" sz="2400" dirty="0" smtClean="0">
                <a:sym typeface="Wingdings 3"/>
              </a:rPr>
              <a:t>, tumor </a:t>
            </a:r>
            <a:r>
              <a:rPr lang="en-US" sz="2400" dirty="0" err="1" smtClean="0">
                <a:sym typeface="Wingdings 3"/>
              </a:rPr>
              <a:t>ini</a:t>
            </a:r>
            <a:r>
              <a:rPr lang="en-US" sz="2400" dirty="0" smtClean="0">
                <a:sym typeface="Wingdings 3"/>
              </a:rPr>
              <a:t> </a:t>
            </a:r>
            <a:r>
              <a:rPr lang="en-US" sz="2400" dirty="0" err="1" smtClean="0">
                <a:sym typeface="Wingdings 3"/>
              </a:rPr>
              <a:t>dapat</a:t>
            </a:r>
            <a:r>
              <a:rPr lang="en-US" sz="2400" dirty="0" smtClean="0">
                <a:sym typeface="Wingdings 3"/>
              </a:rPr>
              <a:t> </a:t>
            </a:r>
            <a:r>
              <a:rPr lang="en-US" sz="2400" dirty="0" err="1">
                <a:sym typeface="Wingdings 3"/>
              </a:rPr>
              <a:t>menghasilkan</a:t>
            </a:r>
            <a:r>
              <a:rPr lang="en-US" sz="2400" dirty="0">
                <a:sym typeface="Wingdings 3"/>
              </a:rPr>
              <a:t> </a:t>
            </a:r>
            <a:r>
              <a:rPr lang="en-US" sz="2400" dirty="0" err="1">
                <a:sym typeface="Wingdings 3"/>
              </a:rPr>
              <a:t>suatu</a:t>
            </a:r>
            <a:r>
              <a:rPr lang="en-US" sz="2400" dirty="0">
                <a:sym typeface="Wingdings 3"/>
              </a:rPr>
              <a:t> </a:t>
            </a:r>
            <a:r>
              <a:rPr lang="en-US" sz="2400" dirty="0" err="1">
                <a:sym typeface="Wingdings 3"/>
              </a:rPr>
              <a:t>pertumbuhan</a:t>
            </a:r>
            <a:r>
              <a:rPr lang="en-US" sz="2400" dirty="0">
                <a:sym typeface="Wingdings 3"/>
              </a:rPr>
              <a:t> </a:t>
            </a:r>
            <a:r>
              <a:rPr lang="en-US" sz="2400" dirty="0" err="1">
                <a:sym typeface="Wingdings 3"/>
              </a:rPr>
              <a:t>tulang</a:t>
            </a:r>
            <a:r>
              <a:rPr lang="en-US" sz="2400" dirty="0">
                <a:sym typeface="Wingdings 3"/>
              </a:rPr>
              <a:t> yang </a:t>
            </a:r>
            <a:r>
              <a:rPr lang="en-US" sz="2400" dirty="0" err="1">
                <a:sym typeface="Wingdings 3"/>
              </a:rPr>
              <a:t>bersifat</a:t>
            </a:r>
            <a:r>
              <a:rPr lang="en-US" sz="2400" dirty="0">
                <a:sym typeface="Wingdings 3"/>
              </a:rPr>
              <a:t> </a:t>
            </a:r>
            <a:r>
              <a:rPr lang="en-US" sz="2400" dirty="0" err="1">
                <a:sym typeface="Wingdings 3"/>
              </a:rPr>
              <a:t>abortif</a:t>
            </a:r>
            <a:r>
              <a:rPr lang="en-US" sz="2400" dirty="0" smtClean="0">
                <a:sym typeface="Wingdings 3"/>
              </a:rPr>
              <a:t>.</a:t>
            </a:r>
          </a:p>
        </p:txBody>
      </p:sp>
      <p:pic>
        <p:nvPicPr>
          <p:cNvPr id="3" name="Picture 4" descr="G:\eriosteal Reaction Sun Burst appearance Codman's Triangle.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872" t="34330" r="56618" b="4434"/>
          <a:stretch/>
        </p:blipFill>
        <p:spPr bwMode="auto">
          <a:xfrm>
            <a:off x="6553200" y="3048000"/>
            <a:ext cx="2381865"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81000" y="3109731"/>
            <a:ext cx="5943600" cy="1697068"/>
          </a:xfrm>
          <a:prstGeom prst="rect">
            <a:avLst/>
          </a:prstGeom>
        </p:spPr>
        <p:txBody>
          <a:bodyPr wrap="square">
            <a:spAutoFit/>
          </a:bodyPr>
          <a:lstStyle/>
          <a:p>
            <a:pPr marL="342900" indent="-342900" algn="just">
              <a:lnSpc>
                <a:spcPct val="150000"/>
              </a:lnSpc>
              <a:buFont typeface="Arial" pitchFamily="34" charset="0"/>
              <a:buChar char="•"/>
            </a:pPr>
            <a:r>
              <a:rPr lang="en-US" sz="2400" dirty="0" err="1">
                <a:sym typeface="Wingdings 3"/>
              </a:rPr>
              <a:t>Gangguan</a:t>
            </a:r>
            <a:r>
              <a:rPr lang="en-US" sz="2400" dirty="0">
                <a:sym typeface="Wingdings 3"/>
              </a:rPr>
              <a:t> </a:t>
            </a:r>
            <a:r>
              <a:rPr lang="en-US" sz="2400" dirty="0" err="1">
                <a:sym typeface="Wingdings 3"/>
              </a:rPr>
              <a:t>seperti</a:t>
            </a:r>
            <a:r>
              <a:rPr lang="en-US" sz="2400" dirty="0">
                <a:sym typeface="Wingdings 3"/>
              </a:rPr>
              <a:t> </a:t>
            </a:r>
            <a:r>
              <a:rPr lang="en-US" sz="2400" dirty="0" err="1">
                <a:sym typeface="Wingdings 3"/>
              </a:rPr>
              <a:t>ini</a:t>
            </a:r>
            <a:r>
              <a:rPr lang="en-US" sz="2400" dirty="0">
                <a:sym typeface="Wingdings 3"/>
              </a:rPr>
              <a:t> </a:t>
            </a:r>
            <a:r>
              <a:rPr lang="en-US" sz="2400" dirty="0" err="1">
                <a:sym typeface="Wingdings 3"/>
              </a:rPr>
              <a:t>pada</a:t>
            </a:r>
            <a:r>
              <a:rPr lang="en-US" sz="2400" dirty="0">
                <a:sym typeface="Wingdings 3"/>
              </a:rPr>
              <a:t> radiogram </a:t>
            </a:r>
            <a:r>
              <a:rPr lang="en-US" sz="2400" dirty="0" err="1">
                <a:sym typeface="Wingdings 3"/>
              </a:rPr>
              <a:t>akan</a:t>
            </a:r>
            <a:r>
              <a:rPr lang="en-US" sz="2400" dirty="0">
                <a:sym typeface="Wingdings 3"/>
              </a:rPr>
              <a:t> </a:t>
            </a:r>
            <a:r>
              <a:rPr lang="en-US" sz="2400" dirty="0" err="1">
                <a:sym typeface="Wingdings 3"/>
              </a:rPr>
              <a:t>terlihat</a:t>
            </a:r>
            <a:r>
              <a:rPr lang="en-US" sz="2400" dirty="0">
                <a:sym typeface="Wingdings 3"/>
              </a:rPr>
              <a:t> </a:t>
            </a:r>
            <a:r>
              <a:rPr lang="en-US" sz="2400" dirty="0" err="1">
                <a:sym typeface="Wingdings 3"/>
              </a:rPr>
              <a:t>seperti</a:t>
            </a:r>
            <a:r>
              <a:rPr lang="en-US" sz="2400" dirty="0">
                <a:sym typeface="Wingdings 3"/>
              </a:rPr>
              <a:t> </a:t>
            </a:r>
            <a:r>
              <a:rPr lang="en-US" sz="2400" dirty="0" err="1">
                <a:sym typeface="Wingdings 3"/>
              </a:rPr>
              <a:t>suatu</a:t>
            </a:r>
            <a:r>
              <a:rPr lang="en-US" sz="2400" dirty="0">
                <a:sym typeface="Wingdings 3"/>
              </a:rPr>
              <a:t> “sunburst” (</a:t>
            </a:r>
            <a:r>
              <a:rPr lang="en-US" sz="2400" dirty="0" err="1">
                <a:sym typeface="Wingdings 3"/>
              </a:rPr>
              <a:t>pancaran</a:t>
            </a:r>
            <a:r>
              <a:rPr lang="en-US" sz="2400" dirty="0">
                <a:sym typeface="Wingdings 3"/>
              </a:rPr>
              <a:t> </a:t>
            </a:r>
            <a:r>
              <a:rPr lang="en-US" sz="2400" dirty="0" err="1">
                <a:sym typeface="Wingdings 3"/>
              </a:rPr>
              <a:t>sinar</a:t>
            </a:r>
            <a:r>
              <a:rPr lang="en-US" sz="2400" dirty="0">
                <a:sym typeface="Wingdings 3"/>
              </a:rPr>
              <a:t> </a:t>
            </a:r>
            <a:r>
              <a:rPr lang="en-US" sz="2400" dirty="0" err="1">
                <a:sym typeface="Wingdings 3"/>
              </a:rPr>
              <a:t>matahari</a:t>
            </a:r>
            <a:r>
              <a:rPr lang="en-US" sz="2400" dirty="0">
                <a:sym typeface="Wingdings 3"/>
              </a:rPr>
              <a:t>)</a:t>
            </a:r>
          </a:p>
        </p:txBody>
      </p:sp>
    </p:spTree>
    <p:extLst>
      <p:ext uri="{BB962C8B-B14F-4D97-AF65-F5344CB8AC3E}">
        <p14:creationId xmlns:p14="http://schemas.microsoft.com/office/powerpoint/2010/main" xmlns="" val="139415220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794" y="1600200"/>
            <a:ext cx="7924800" cy="4154984"/>
          </a:xfrm>
          <a:prstGeom prst="rect">
            <a:avLst/>
          </a:prstGeom>
          <a:noFill/>
        </p:spPr>
        <p:txBody>
          <a:bodyPr wrap="square" rtlCol="0">
            <a:spAutoFit/>
          </a:bodyPr>
          <a:lstStyle/>
          <a:p>
            <a:pPr marL="342900" indent="-342900" algn="just">
              <a:buFont typeface="Arial" pitchFamily="34" charset="0"/>
              <a:buChar char="•"/>
            </a:pPr>
            <a:r>
              <a:rPr lang="en-US" sz="2400" dirty="0" err="1" smtClean="0">
                <a:sym typeface="Wingdings 3"/>
              </a:rPr>
              <a:t>Kondrosarkoma</a:t>
            </a:r>
            <a:r>
              <a:rPr lang="en-US" sz="2400" dirty="0" smtClean="0">
                <a:sym typeface="Wingdings 3"/>
              </a:rPr>
              <a:t>  tumor </a:t>
            </a:r>
            <a:r>
              <a:rPr lang="en-US" sz="2400" dirty="0" err="1" smtClean="0">
                <a:sym typeface="Wingdings 3"/>
              </a:rPr>
              <a:t>tulang</a:t>
            </a:r>
            <a:r>
              <a:rPr lang="en-US" sz="2400" dirty="0" smtClean="0">
                <a:sym typeface="Wingdings 3"/>
              </a:rPr>
              <a:t> </a:t>
            </a:r>
            <a:r>
              <a:rPr lang="en-US" sz="2400" dirty="0" err="1" smtClean="0">
                <a:sym typeface="Wingdings 3"/>
              </a:rPr>
              <a:t>ganas</a:t>
            </a:r>
            <a:r>
              <a:rPr lang="en-US" sz="2400" dirty="0" smtClean="0">
                <a:sym typeface="Wingdings 3"/>
              </a:rPr>
              <a:t> yang </a:t>
            </a:r>
            <a:r>
              <a:rPr lang="en-US" sz="2400" dirty="0" err="1" smtClean="0">
                <a:sym typeface="Wingdings 3"/>
              </a:rPr>
              <a:t>terdiri</a:t>
            </a:r>
            <a:r>
              <a:rPr lang="en-US" sz="2400" dirty="0" smtClean="0">
                <a:sym typeface="Wingdings 3"/>
              </a:rPr>
              <a:t> </a:t>
            </a:r>
            <a:r>
              <a:rPr lang="en-US" sz="2400" dirty="0" err="1" smtClean="0">
                <a:sym typeface="Wingdings 3"/>
              </a:rPr>
              <a:t>dari</a:t>
            </a:r>
            <a:r>
              <a:rPr lang="en-US" sz="2400" dirty="0" smtClean="0">
                <a:sym typeface="Wingdings 3"/>
              </a:rPr>
              <a:t> </a:t>
            </a:r>
            <a:r>
              <a:rPr lang="en-US" sz="2400" dirty="0" err="1" smtClean="0">
                <a:sym typeface="Wingdings 3"/>
              </a:rPr>
              <a:t>kondrosit</a:t>
            </a:r>
            <a:r>
              <a:rPr lang="en-US" sz="2400" dirty="0" smtClean="0">
                <a:sym typeface="Wingdings 3"/>
              </a:rPr>
              <a:t> </a:t>
            </a:r>
            <a:r>
              <a:rPr lang="en-US" sz="2400" dirty="0" err="1" smtClean="0">
                <a:sym typeface="Wingdings 3"/>
              </a:rPr>
              <a:t>anaplastik</a:t>
            </a:r>
            <a:r>
              <a:rPr lang="en-US" sz="2400" dirty="0" smtClean="0">
                <a:sym typeface="Wingdings 3"/>
              </a:rPr>
              <a:t> yang </a:t>
            </a:r>
            <a:r>
              <a:rPr lang="en-US" sz="2400" dirty="0" err="1" smtClean="0">
                <a:sym typeface="Wingdings 3"/>
              </a:rPr>
              <a:t>dapat</a:t>
            </a:r>
            <a:r>
              <a:rPr lang="en-US" sz="2400" dirty="0" smtClean="0">
                <a:sym typeface="Wingdings 3"/>
              </a:rPr>
              <a:t> </a:t>
            </a:r>
            <a:r>
              <a:rPr lang="en-US" sz="2400" dirty="0" err="1" smtClean="0">
                <a:sym typeface="Wingdings 3"/>
              </a:rPr>
              <a:t>tumbuh</a:t>
            </a:r>
            <a:r>
              <a:rPr lang="en-US" sz="2400" dirty="0" smtClean="0">
                <a:sym typeface="Wingdings 3"/>
              </a:rPr>
              <a:t> </a:t>
            </a:r>
            <a:r>
              <a:rPr lang="en-US" sz="2400" dirty="0" err="1" smtClean="0">
                <a:sym typeface="Wingdings 3"/>
              </a:rPr>
              <a:t>sebagai</a:t>
            </a:r>
            <a:r>
              <a:rPr lang="en-US" sz="2400" dirty="0" smtClean="0">
                <a:sym typeface="Wingdings 3"/>
              </a:rPr>
              <a:t> tumor </a:t>
            </a:r>
            <a:r>
              <a:rPr lang="en-US" sz="2400" dirty="0" err="1" smtClean="0">
                <a:sym typeface="Wingdings 3"/>
              </a:rPr>
              <a:t>tulang</a:t>
            </a:r>
            <a:r>
              <a:rPr lang="en-US" sz="2400" dirty="0" smtClean="0">
                <a:sym typeface="Wingdings 3"/>
              </a:rPr>
              <a:t> </a:t>
            </a:r>
            <a:r>
              <a:rPr lang="en-US" sz="2400" dirty="0" err="1" smtClean="0">
                <a:sym typeface="Wingdings 3"/>
              </a:rPr>
              <a:t>perifer</a:t>
            </a:r>
            <a:r>
              <a:rPr lang="en-US" sz="2400" dirty="0" smtClean="0">
                <a:sym typeface="Wingdings 3"/>
              </a:rPr>
              <a:t> </a:t>
            </a:r>
            <a:r>
              <a:rPr lang="en-US" sz="2400" dirty="0" err="1" smtClean="0">
                <a:sym typeface="Wingdings 3"/>
              </a:rPr>
              <a:t>atau</a:t>
            </a:r>
            <a:r>
              <a:rPr lang="en-US" sz="2400" dirty="0" smtClean="0">
                <a:sym typeface="Wingdings 3"/>
              </a:rPr>
              <a:t> </a:t>
            </a:r>
            <a:r>
              <a:rPr lang="en-US" sz="2400" dirty="0" err="1" smtClean="0">
                <a:sym typeface="Wingdings 3"/>
              </a:rPr>
              <a:t>sentral</a:t>
            </a:r>
            <a:r>
              <a:rPr lang="en-US" sz="2400" dirty="0" smtClean="0">
                <a:sym typeface="Wingdings 3"/>
              </a:rPr>
              <a:t>.</a:t>
            </a:r>
          </a:p>
          <a:p>
            <a:pPr marL="342900" indent="-342900" algn="just">
              <a:buFont typeface="Arial" pitchFamily="34" charset="0"/>
              <a:buChar char="•"/>
            </a:pPr>
            <a:endParaRPr lang="en-US" sz="2400" dirty="0">
              <a:sym typeface="Wingdings 3"/>
            </a:endParaRPr>
          </a:p>
          <a:p>
            <a:pPr marL="342900" indent="-342900" algn="just">
              <a:buFont typeface="Arial" pitchFamily="34" charset="0"/>
              <a:buChar char="•"/>
            </a:pPr>
            <a:r>
              <a:rPr lang="en-US" sz="2400" dirty="0" smtClean="0">
                <a:sym typeface="Wingdings 3"/>
              </a:rPr>
              <a:t>Tumor </a:t>
            </a:r>
            <a:r>
              <a:rPr lang="en-US" sz="2400" dirty="0" err="1" smtClean="0">
                <a:sym typeface="Wingdings 3"/>
              </a:rPr>
              <a:t>ini</a:t>
            </a:r>
            <a:r>
              <a:rPr lang="en-US" sz="2400" dirty="0" smtClean="0">
                <a:sym typeface="Wingdings 3"/>
              </a:rPr>
              <a:t> paling </a:t>
            </a:r>
            <a:r>
              <a:rPr lang="en-US" sz="2400" dirty="0" err="1" smtClean="0">
                <a:sym typeface="Wingdings 3"/>
              </a:rPr>
              <a:t>sering</a:t>
            </a:r>
            <a:r>
              <a:rPr lang="en-US" sz="2400" dirty="0" smtClean="0">
                <a:sym typeface="Wingdings 3"/>
              </a:rPr>
              <a:t> </a:t>
            </a:r>
            <a:r>
              <a:rPr lang="en-US" sz="2400" dirty="0" err="1" smtClean="0">
                <a:sym typeface="Wingdings 3"/>
              </a:rPr>
              <a:t>menyerang</a:t>
            </a:r>
            <a:r>
              <a:rPr lang="en-US" sz="2400" dirty="0" smtClean="0">
                <a:sym typeface="Wingdings 3"/>
              </a:rPr>
              <a:t> </a:t>
            </a:r>
            <a:r>
              <a:rPr lang="en-US" sz="2400" dirty="0" err="1" smtClean="0">
                <a:sym typeface="Wingdings 3"/>
              </a:rPr>
              <a:t>laki-laki</a:t>
            </a:r>
            <a:r>
              <a:rPr lang="en-US" sz="2400" dirty="0" smtClean="0">
                <a:sym typeface="Wingdings 3"/>
              </a:rPr>
              <a:t> </a:t>
            </a:r>
            <a:r>
              <a:rPr lang="en-US" sz="2400" dirty="0" err="1" smtClean="0">
                <a:sym typeface="Wingdings 3"/>
              </a:rPr>
              <a:t>berusia</a:t>
            </a:r>
            <a:r>
              <a:rPr lang="en-US" sz="2400" dirty="0" smtClean="0">
                <a:sym typeface="Wingdings 3"/>
              </a:rPr>
              <a:t> </a:t>
            </a:r>
            <a:r>
              <a:rPr lang="en-US" sz="2400" dirty="0" err="1" smtClean="0">
                <a:sym typeface="Wingdings 3"/>
              </a:rPr>
              <a:t>diatas</a:t>
            </a:r>
            <a:r>
              <a:rPr lang="en-US" sz="2400" dirty="0" smtClean="0">
                <a:sym typeface="Wingdings 3"/>
              </a:rPr>
              <a:t> 55 </a:t>
            </a:r>
            <a:r>
              <a:rPr lang="en-US" sz="2400" dirty="0" err="1" smtClean="0">
                <a:sym typeface="Wingdings 3"/>
              </a:rPr>
              <a:t>tahun</a:t>
            </a:r>
            <a:r>
              <a:rPr lang="en-US" sz="2400" dirty="0" smtClean="0">
                <a:sym typeface="Wingdings 3"/>
              </a:rPr>
              <a:t>.</a:t>
            </a:r>
          </a:p>
          <a:p>
            <a:pPr marL="342900" indent="-342900" algn="just">
              <a:buFont typeface="Arial" pitchFamily="34" charset="0"/>
              <a:buChar char="•"/>
            </a:pPr>
            <a:endParaRPr lang="en-US" sz="2400" dirty="0">
              <a:sym typeface="Wingdings 3"/>
            </a:endParaRPr>
          </a:p>
          <a:p>
            <a:pPr marL="342900" indent="-342900" algn="just">
              <a:buFont typeface="Arial" pitchFamily="34" charset="0"/>
              <a:buChar char="•"/>
            </a:pPr>
            <a:r>
              <a:rPr lang="en-US" sz="2400" dirty="0" err="1" smtClean="0">
                <a:sym typeface="Wingdings 3"/>
              </a:rPr>
              <a:t>Gejala</a:t>
            </a:r>
            <a:r>
              <a:rPr lang="en-US" sz="2400" dirty="0" smtClean="0">
                <a:sym typeface="Wingdings 3"/>
              </a:rPr>
              <a:t> : </a:t>
            </a:r>
            <a:r>
              <a:rPr lang="en-US" sz="2400" dirty="0" err="1" smtClean="0">
                <a:sym typeface="Wingdings 3"/>
              </a:rPr>
              <a:t>massa</a:t>
            </a:r>
            <a:r>
              <a:rPr lang="en-US" sz="2400" dirty="0" smtClean="0">
                <a:sym typeface="Wingdings 3"/>
              </a:rPr>
              <a:t> </a:t>
            </a:r>
            <a:r>
              <a:rPr lang="en-US" sz="2400" dirty="0" err="1" smtClean="0">
                <a:sym typeface="Wingdings 3"/>
              </a:rPr>
              <a:t>tanpa</a:t>
            </a:r>
            <a:r>
              <a:rPr lang="en-US" sz="2400" dirty="0" smtClean="0">
                <a:sym typeface="Wingdings 3"/>
              </a:rPr>
              <a:t> </a:t>
            </a:r>
            <a:r>
              <a:rPr lang="en-US" sz="2400" dirty="0" err="1" smtClean="0">
                <a:sym typeface="Wingdings 3"/>
              </a:rPr>
              <a:t>nyeri</a:t>
            </a:r>
            <a:r>
              <a:rPr lang="en-US" sz="2400" dirty="0" smtClean="0">
                <a:sym typeface="Wingdings 3"/>
              </a:rPr>
              <a:t> yang </a:t>
            </a:r>
            <a:r>
              <a:rPr lang="en-US" sz="2400" dirty="0" err="1" smtClean="0">
                <a:sym typeface="Wingdings 3"/>
              </a:rPr>
              <a:t>berlangsung</a:t>
            </a:r>
            <a:r>
              <a:rPr lang="en-US" sz="2400" dirty="0" smtClean="0">
                <a:sym typeface="Wingdings 3"/>
              </a:rPr>
              <a:t> lama. </a:t>
            </a:r>
          </a:p>
          <a:p>
            <a:pPr marL="342900" indent="-342900" algn="just">
              <a:buFont typeface="Arial" pitchFamily="34" charset="0"/>
              <a:buChar char="•"/>
            </a:pPr>
            <a:endParaRPr lang="en-US" sz="2400" dirty="0">
              <a:sym typeface="Wingdings 3"/>
            </a:endParaRPr>
          </a:p>
          <a:p>
            <a:pPr marL="342900" indent="-342900" algn="just">
              <a:buFont typeface="Arial" pitchFamily="34" charset="0"/>
              <a:buChar char="•"/>
            </a:pPr>
            <a:r>
              <a:rPr lang="en-US" sz="2400" dirty="0" err="1" smtClean="0">
                <a:sym typeface="Wingdings 3"/>
              </a:rPr>
              <a:t>Tempat</a:t>
            </a:r>
            <a:r>
              <a:rPr lang="en-US" sz="2400" dirty="0" smtClean="0">
                <a:sym typeface="Wingdings 3"/>
              </a:rPr>
              <a:t> yang </a:t>
            </a:r>
            <a:r>
              <a:rPr lang="en-US" sz="2400" dirty="0" err="1" smtClean="0">
                <a:sym typeface="Wingdings 3"/>
              </a:rPr>
              <a:t>sering</a:t>
            </a:r>
            <a:r>
              <a:rPr lang="en-US" sz="2400" dirty="0" smtClean="0">
                <a:sym typeface="Wingdings 3"/>
              </a:rPr>
              <a:t> </a:t>
            </a:r>
            <a:r>
              <a:rPr lang="en-US" sz="2400" dirty="0" err="1" smtClean="0">
                <a:sym typeface="Wingdings 3"/>
              </a:rPr>
              <a:t>ditumbuhi</a:t>
            </a:r>
            <a:r>
              <a:rPr lang="en-US" sz="2400" dirty="0" smtClean="0">
                <a:sym typeface="Wingdings 3"/>
              </a:rPr>
              <a:t> tumor : pelvis, femur, </a:t>
            </a:r>
            <a:r>
              <a:rPr lang="en-US" sz="2400" dirty="0" err="1" smtClean="0">
                <a:sym typeface="Wingdings 3"/>
              </a:rPr>
              <a:t>tulang</a:t>
            </a:r>
            <a:r>
              <a:rPr lang="en-US" sz="2400" dirty="0" smtClean="0">
                <a:sym typeface="Wingdings 3"/>
              </a:rPr>
              <a:t> </a:t>
            </a:r>
            <a:r>
              <a:rPr lang="en-US" sz="2400" dirty="0" err="1" smtClean="0">
                <a:sym typeface="Wingdings 3"/>
              </a:rPr>
              <a:t>iga</a:t>
            </a:r>
            <a:r>
              <a:rPr lang="en-US" sz="2400" dirty="0" smtClean="0">
                <a:sym typeface="Wingdings 3"/>
              </a:rPr>
              <a:t>, </a:t>
            </a:r>
            <a:r>
              <a:rPr lang="en-US" sz="2400" dirty="0" err="1" smtClean="0">
                <a:sym typeface="Wingdings 3"/>
              </a:rPr>
              <a:t>gelang</a:t>
            </a:r>
            <a:r>
              <a:rPr lang="en-US" sz="2400" dirty="0" smtClean="0">
                <a:sym typeface="Wingdings 3"/>
              </a:rPr>
              <a:t> </a:t>
            </a:r>
            <a:r>
              <a:rPr lang="en-US" sz="2400" dirty="0" err="1" smtClean="0">
                <a:sym typeface="Wingdings 3"/>
              </a:rPr>
              <a:t>bahu</a:t>
            </a:r>
            <a:r>
              <a:rPr lang="en-US" sz="2400" dirty="0" smtClean="0">
                <a:sym typeface="Wingdings 3"/>
              </a:rPr>
              <a:t> </a:t>
            </a:r>
            <a:r>
              <a:rPr lang="en-US" sz="2400" dirty="0" err="1" smtClean="0">
                <a:sym typeface="Wingdings 3"/>
              </a:rPr>
              <a:t>dan</a:t>
            </a:r>
            <a:r>
              <a:rPr lang="en-US" sz="2400" dirty="0" smtClean="0">
                <a:sym typeface="Wingdings 3"/>
              </a:rPr>
              <a:t> </a:t>
            </a:r>
            <a:r>
              <a:rPr lang="en-US" sz="2400" dirty="0" err="1" smtClean="0">
                <a:sym typeface="Wingdings 3"/>
              </a:rPr>
              <a:t>tulang-tulang</a:t>
            </a:r>
            <a:r>
              <a:rPr lang="en-US" sz="2400" dirty="0" smtClean="0">
                <a:sym typeface="Wingdings 3"/>
              </a:rPr>
              <a:t> </a:t>
            </a:r>
            <a:r>
              <a:rPr lang="en-US" sz="2400" dirty="0" err="1" smtClean="0">
                <a:sym typeface="Wingdings 3"/>
              </a:rPr>
              <a:t>kraniofasial</a:t>
            </a:r>
            <a:r>
              <a:rPr lang="en-US" sz="2400" dirty="0" smtClean="0">
                <a:sym typeface="Wingdings 3"/>
              </a:rPr>
              <a:t>.</a:t>
            </a:r>
          </a:p>
        </p:txBody>
      </p:sp>
      <p:sp>
        <p:nvSpPr>
          <p:cNvPr id="4" name="Rectangle 3"/>
          <p:cNvSpPr/>
          <p:nvPr/>
        </p:nvSpPr>
        <p:spPr>
          <a:xfrm>
            <a:off x="2252509" y="404476"/>
            <a:ext cx="48133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Kondrosarkoma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291572995"/>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162800" cy="3785652"/>
          </a:xfrm>
          <a:prstGeom prst="rect">
            <a:avLst/>
          </a:prstGeom>
        </p:spPr>
        <p:txBody>
          <a:bodyPr wrap="square">
            <a:spAutoFit/>
          </a:bodyPr>
          <a:lstStyle/>
          <a:p>
            <a:pPr marL="342900" indent="-342900" algn="just">
              <a:buFont typeface="Arial" pitchFamily="34" charset="0"/>
              <a:buChar char="•"/>
            </a:pPr>
            <a:r>
              <a:rPr lang="en-US" sz="2400" dirty="0" err="1">
                <a:sym typeface="Wingdings 3"/>
              </a:rPr>
              <a:t>Pada</a:t>
            </a:r>
            <a:r>
              <a:rPr lang="en-US" sz="2400" dirty="0">
                <a:sym typeface="Wingdings 3"/>
              </a:rPr>
              <a:t> radiogram, </a:t>
            </a:r>
            <a:r>
              <a:rPr lang="en-US" sz="2400" dirty="0" err="1">
                <a:sym typeface="Wingdings 3"/>
              </a:rPr>
              <a:t>kondrosarkoma</a:t>
            </a:r>
            <a:r>
              <a:rPr lang="en-US" sz="2400" dirty="0">
                <a:sym typeface="Wingdings 3"/>
              </a:rPr>
              <a:t> </a:t>
            </a:r>
            <a:r>
              <a:rPr lang="en-US" sz="2400" dirty="0" err="1">
                <a:sym typeface="Wingdings 3"/>
              </a:rPr>
              <a:t>akan</a:t>
            </a:r>
            <a:r>
              <a:rPr lang="en-US" sz="2400" dirty="0">
                <a:sym typeface="Wingdings 3"/>
              </a:rPr>
              <a:t> </a:t>
            </a:r>
            <a:r>
              <a:rPr lang="en-US" sz="2400" dirty="0" err="1">
                <a:sym typeface="Wingdings 3"/>
              </a:rPr>
              <a:t>tampak</a:t>
            </a:r>
            <a:r>
              <a:rPr lang="en-US" sz="2400" dirty="0">
                <a:sym typeface="Wingdings 3"/>
              </a:rPr>
              <a:t> </a:t>
            </a:r>
            <a:r>
              <a:rPr lang="en-US" sz="2400" dirty="0" err="1">
                <a:sym typeface="Wingdings 3"/>
              </a:rPr>
              <a:t>sebagai</a:t>
            </a:r>
            <a:r>
              <a:rPr lang="en-US" sz="2400" dirty="0">
                <a:sym typeface="Wingdings 3"/>
              </a:rPr>
              <a:t> </a:t>
            </a:r>
            <a:r>
              <a:rPr lang="en-US" sz="2400" dirty="0" err="1">
                <a:sym typeface="Wingdings 3"/>
              </a:rPr>
              <a:t>suatu</a:t>
            </a:r>
            <a:r>
              <a:rPr lang="en-US" sz="2400" dirty="0">
                <a:sym typeface="Wingdings 3"/>
              </a:rPr>
              <a:t> </a:t>
            </a:r>
            <a:r>
              <a:rPr lang="en-US" sz="2400" dirty="0" err="1">
                <a:sym typeface="Wingdings 3"/>
              </a:rPr>
              <a:t>daerah</a:t>
            </a:r>
            <a:r>
              <a:rPr lang="en-US" sz="2400" dirty="0">
                <a:sym typeface="Wingdings 3"/>
              </a:rPr>
              <a:t> </a:t>
            </a:r>
            <a:r>
              <a:rPr lang="en-US" sz="2400" dirty="0" err="1">
                <a:sym typeface="Wingdings 3"/>
              </a:rPr>
              <a:t>radiolusen</a:t>
            </a:r>
            <a:r>
              <a:rPr lang="en-US" sz="2400" dirty="0">
                <a:sym typeface="Wingdings 3"/>
              </a:rPr>
              <a:t> </a:t>
            </a:r>
            <a:r>
              <a:rPr lang="en-US" sz="2400" dirty="0" err="1">
                <a:sym typeface="Wingdings 3"/>
              </a:rPr>
              <a:t>dengan</a:t>
            </a:r>
            <a:r>
              <a:rPr lang="en-US" sz="2400" dirty="0">
                <a:sym typeface="Wingdings 3"/>
              </a:rPr>
              <a:t> </a:t>
            </a:r>
            <a:r>
              <a:rPr lang="en-US" sz="2400" dirty="0" err="1">
                <a:sym typeface="Wingdings 3"/>
              </a:rPr>
              <a:t>bercak-bercak</a:t>
            </a:r>
            <a:r>
              <a:rPr lang="en-US" sz="2400" dirty="0">
                <a:sym typeface="Wingdings 3"/>
              </a:rPr>
              <a:t> </a:t>
            </a:r>
            <a:r>
              <a:rPr lang="en-US" sz="2400" dirty="0" err="1">
                <a:sym typeface="Wingdings 3"/>
              </a:rPr>
              <a:t>perkapuran</a:t>
            </a:r>
            <a:r>
              <a:rPr lang="en-US" sz="2400" dirty="0">
                <a:sym typeface="Wingdings 3"/>
              </a:rPr>
              <a:t> yang </a:t>
            </a:r>
            <a:r>
              <a:rPr lang="en-US" sz="2400" dirty="0" err="1">
                <a:sym typeface="Wingdings 3"/>
              </a:rPr>
              <a:t>tidak</a:t>
            </a:r>
            <a:r>
              <a:rPr lang="en-US" sz="2400" dirty="0">
                <a:sym typeface="Wingdings 3"/>
              </a:rPr>
              <a:t> </a:t>
            </a:r>
            <a:r>
              <a:rPr lang="en-US" sz="2400" dirty="0" err="1" smtClean="0">
                <a:sym typeface="Wingdings 3"/>
              </a:rPr>
              <a:t>jelas</a:t>
            </a:r>
            <a:endParaRPr lang="en-US" sz="2400" dirty="0" smtClean="0">
              <a:sym typeface="Wingdings 3"/>
            </a:endParaRPr>
          </a:p>
          <a:p>
            <a:pPr marL="342900" indent="-342900" algn="just">
              <a:buFont typeface="Arial" pitchFamily="34" charset="0"/>
              <a:buChar char="•"/>
            </a:pPr>
            <a:endParaRPr lang="en-US" sz="2400" dirty="0">
              <a:sym typeface="Wingdings 3"/>
            </a:endParaRPr>
          </a:p>
          <a:p>
            <a:pPr marL="342900" indent="-342900" algn="just">
              <a:buFont typeface="Arial" pitchFamily="34" charset="0"/>
              <a:buChar char="•"/>
            </a:pPr>
            <a:r>
              <a:rPr lang="en-US" sz="2400" dirty="0" err="1" smtClean="0">
                <a:sym typeface="Wingdings 3"/>
              </a:rPr>
              <a:t>Penatalaksanaan</a:t>
            </a:r>
            <a:r>
              <a:rPr lang="en-US" sz="2400" dirty="0" smtClean="0">
                <a:sym typeface="Wingdings 3"/>
              </a:rPr>
              <a:t> </a:t>
            </a:r>
            <a:r>
              <a:rPr lang="en-US" sz="2400" dirty="0" err="1" smtClean="0">
                <a:sym typeface="Wingdings 3"/>
              </a:rPr>
              <a:t>terbaik</a:t>
            </a:r>
            <a:r>
              <a:rPr lang="en-US" sz="2400" dirty="0" smtClean="0">
                <a:sym typeface="Wingdings 3"/>
              </a:rPr>
              <a:t> yang </a:t>
            </a:r>
            <a:r>
              <a:rPr lang="en-US" sz="2400" dirty="0" err="1" smtClean="0">
                <a:sym typeface="Wingdings 3"/>
              </a:rPr>
              <a:t>dilakukan</a:t>
            </a:r>
            <a:r>
              <a:rPr lang="en-US" sz="2400" dirty="0" smtClean="0">
                <a:sym typeface="Wingdings 3"/>
              </a:rPr>
              <a:t> : </a:t>
            </a:r>
            <a:r>
              <a:rPr lang="en-US" sz="2400" dirty="0" err="1" smtClean="0">
                <a:sym typeface="Wingdings 3"/>
              </a:rPr>
              <a:t>bedah</a:t>
            </a:r>
            <a:r>
              <a:rPr lang="en-US" sz="2400" dirty="0" smtClean="0">
                <a:sym typeface="Wingdings 3"/>
              </a:rPr>
              <a:t> </a:t>
            </a:r>
            <a:r>
              <a:rPr lang="en-US" sz="2400" dirty="0" err="1" smtClean="0">
                <a:sym typeface="Wingdings 3"/>
              </a:rPr>
              <a:t>beku</a:t>
            </a:r>
            <a:r>
              <a:rPr lang="en-US" sz="2400" dirty="0" smtClean="0">
                <a:sym typeface="Wingdings 3"/>
              </a:rPr>
              <a:t>, </a:t>
            </a:r>
            <a:r>
              <a:rPr lang="en-US" sz="2400" dirty="0" err="1" smtClean="0">
                <a:sym typeface="Wingdings 3"/>
              </a:rPr>
              <a:t>radioterapi</a:t>
            </a:r>
            <a:r>
              <a:rPr lang="en-US" sz="2400" dirty="0" smtClean="0">
                <a:sym typeface="Wingdings 3"/>
              </a:rPr>
              <a:t>, </a:t>
            </a:r>
            <a:r>
              <a:rPr lang="en-US" sz="2400" dirty="0" err="1" smtClean="0">
                <a:sym typeface="Wingdings 3"/>
              </a:rPr>
              <a:t>dan</a:t>
            </a:r>
            <a:r>
              <a:rPr lang="en-US" sz="2400" dirty="0" smtClean="0">
                <a:sym typeface="Wingdings 3"/>
              </a:rPr>
              <a:t> </a:t>
            </a:r>
            <a:r>
              <a:rPr lang="en-US" sz="2400" dirty="0" err="1" smtClean="0">
                <a:sym typeface="Wingdings 3"/>
              </a:rPr>
              <a:t>kemoterapi</a:t>
            </a:r>
            <a:r>
              <a:rPr lang="en-US" sz="2400" dirty="0" smtClean="0">
                <a:sym typeface="Wingdings 3"/>
              </a:rPr>
              <a:t>. </a:t>
            </a:r>
            <a:r>
              <a:rPr lang="en-US" sz="2400" dirty="0">
                <a:sym typeface="Wingdings 3"/>
              </a:rPr>
              <a:t> </a:t>
            </a:r>
            <a:r>
              <a:rPr lang="en-US" sz="2400" dirty="0" err="1" smtClean="0">
                <a:sym typeface="Wingdings 3"/>
              </a:rPr>
              <a:t>Untuk</a:t>
            </a:r>
            <a:r>
              <a:rPr lang="en-US" sz="2400" dirty="0" smtClean="0">
                <a:sym typeface="Wingdings 3"/>
              </a:rPr>
              <a:t> </a:t>
            </a:r>
            <a:r>
              <a:rPr lang="en-US" sz="2400" dirty="0" err="1" smtClean="0">
                <a:sym typeface="Wingdings 3"/>
              </a:rPr>
              <a:t>lesi-lesi</a:t>
            </a:r>
            <a:r>
              <a:rPr lang="en-US" sz="2400" dirty="0" smtClean="0">
                <a:sym typeface="Wingdings 3"/>
              </a:rPr>
              <a:t> </a:t>
            </a:r>
            <a:r>
              <a:rPr lang="en-US" sz="2400" dirty="0" err="1" smtClean="0">
                <a:sym typeface="Wingdings 3"/>
              </a:rPr>
              <a:t>besar</a:t>
            </a:r>
            <a:r>
              <a:rPr lang="en-US" sz="2400" dirty="0" smtClean="0">
                <a:sym typeface="Wingdings 3"/>
              </a:rPr>
              <a:t> yang </a:t>
            </a:r>
            <a:r>
              <a:rPr lang="en-US" sz="2400" dirty="0" err="1" smtClean="0">
                <a:sym typeface="Wingdings 3"/>
              </a:rPr>
              <a:t>agresif</a:t>
            </a:r>
            <a:r>
              <a:rPr lang="en-US" sz="2400" dirty="0" smtClean="0">
                <a:sym typeface="Wingdings 3"/>
              </a:rPr>
              <a:t> </a:t>
            </a:r>
            <a:r>
              <a:rPr lang="en-US" sz="2400" dirty="0" err="1" smtClean="0">
                <a:sym typeface="Wingdings 3"/>
              </a:rPr>
              <a:t>dan</a:t>
            </a:r>
            <a:r>
              <a:rPr lang="en-US" sz="2400" dirty="0" smtClean="0">
                <a:sym typeface="Wingdings 3"/>
              </a:rPr>
              <a:t> </a:t>
            </a:r>
            <a:r>
              <a:rPr lang="en-US" sz="2400" dirty="0" err="1" smtClean="0">
                <a:sym typeface="Wingdings 3"/>
              </a:rPr>
              <a:t>kambuh</a:t>
            </a:r>
            <a:r>
              <a:rPr lang="en-US" sz="2400" dirty="0" smtClean="0">
                <a:sym typeface="Wingdings 3"/>
              </a:rPr>
              <a:t> </a:t>
            </a:r>
            <a:r>
              <a:rPr lang="en-US" sz="2400" dirty="0" err="1" smtClean="0">
                <a:sym typeface="Wingdings 3"/>
              </a:rPr>
              <a:t>berulang-ulang</a:t>
            </a:r>
            <a:r>
              <a:rPr lang="en-US" sz="2400" dirty="0" smtClean="0">
                <a:sym typeface="Wingdings 3"/>
              </a:rPr>
              <a:t>, </a:t>
            </a:r>
            <a:r>
              <a:rPr lang="en-US" sz="2400" dirty="0" err="1" smtClean="0">
                <a:sym typeface="Wingdings 3"/>
              </a:rPr>
              <a:t>penatalaksaannya</a:t>
            </a:r>
            <a:r>
              <a:rPr lang="en-US" sz="2400" dirty="0" smtClean="0">
                <a:sym typeface="Wingdings 3"/>
              </a:rPr>
              <a:t> </a:t>
            </a:r>
            <a:r>
              <a:rPr lang="en-US" sz="2400" dirty="0" err="1" smtClean="0">
                <a:sym typeface="Wingdings 3"/>
              </a:rPr>
              <a:t>dengan</a:t>
            </a:r>
            <a:r>
              <a:rPr lang="en-US" sz="2400" dirty="0" smtClean="0">
                <a:sym typeface="Wingdings 3"/>
              </a:rPr>
              <a:t> </a:t>
            </a:r>
            <a:r>
              <a:rPr lang="en-US" sz="2400" dirty="0" err="1" smtClean="0">
                <a:sym typeface="Wingdings 3"/>
              </a:rPr>
              <a:t>melakukan</a:t>
            </a:r>
            <a:r>
              <a:rPr lang="en-US" sz="2400" dirty="0" smtClean="0">
                <a:sym typeface="Wingdings 3"/>
              </a:rPr>
              <a:t> </a:t>
            </a:r>
            <a:r>
              <a:rPr lang="en-US" sz="2400" dirty="0" err="1" smtClean="0">
                <a:sym typeface="Wingdings 3"/>
              </a:rPr>
              <a:t>amputasi</a:t>
            </a:r>
            <a:r>
              <a:rPr lang="en-US" sz="2400" dirty="0" smtClean="0">
                <a:sym typeface="Wingdings 3"/>
              </a:rPr>
              <a:t>.</a:t>
            </a:r>
          </a:p>
          <a:p>
            <a:pPr marL="342900" indent="-342900" algn="just">
              <a:buFont typeface="Arial" pitchFamily="34" charset="0"/>
              <a:buChar char="•"/>
            </a:pPr>
            <a:endParaRPr lang="en-US" sz="2400" dirty="0">
              <a:sym typeface="Wingdings 3"/>
            </a:endParaRPr>
          </a:p>
          <a:p>
            <a:pPr marL="342900" indent="-342900" algn="just">
              <a:buFont typeface="Arial" pitchFamily="34" charset="0"/>
              <a:buChar char="•"/>
            </a:pPr>
            <a:endParaRPr lang="en-US" sz="2400" dirty="0" smtClean="0">
              <a:sym typeface="Wingdings 3"/>
            </a:endParaRPr>
          </a:p>
        </p:txBody>
      </p:sp>
    </p:spTree>
    <p:extLst>
      <p:ext uri="{BB962C8B-B14F-4D97-AF65-F5344CB8AC3E}">
        <p14:creationId xmlns:p14="http://schemas.microsoft.com/office/powerpoint/2010/main" xmlns="" val="406328562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795" y="1600200"/>
            <a:ext cx="5399206" cy="3785652"/>
          </a:xfrm>
          <a:prstGeom prst="rect">
            <a:avLst/>
          </a:prstGeom>
          <a:noFill/>
        </p:spPr>
        <p:txBody>
          <a:bodyPr wrap="square" rtlCol="0">
            <a:spAutoFit/>
          </a:bodyPr>
          <a:lstStyle/>
          <a:p>
            <a:pPr marL="342900" indent="-342900" algn="just">
              <a:buFont typeface="Arial" pitchFamily="34" charset="0"/>
              <a:buChar char="•"/>
            </a:pPr>
            <a:r>
              <a:rPr lang="en-US" sz="2400" dirty="0" smtClean="0">
                <a:sym typeface="Wingdings 3"/>
              </a:rPr>
              <a:t>Paling </a:t>
            </a:r>
            <a:r>
              <a:rPr lang="en-US" sz="2400" dirty="0" err="1" smtClean="0">
                <a:sym typeface="Wingdings 3"/>
              </a:rPr>
              <a:t>sering</a:t>
            </a:r>
            <a:r>
              <a:rPr lang="en-US" sz="2400" dirty="0" smtClean="0">
                <a:sym typeface="Wingdings 3"/>
              </a:rPr>
              <a:t> </a:t>
            </a:r>
            <a:r>
              <a:rPr lang="en-US" sz="2400" dirty="0" err="1" smtClean="0">
                <a:sym typeface="Wingdings 3"/>
              </a:rPr>
              <a:t>terlihat</a:t>
            </a:r>
            <a:r>
              <a:rPr lang="en-US" sz="2400" dirty="0" smtClean="0">
                <a:sym typeface="Wingdings 3"/>
              </a:rPr>
              <a:t> </a:t>
            </a:r>
            <a:r>
              <a:rPr lang="en-US" sz="2400" dirty="0" err="1" smtClean="0">
                <a:sym typeface="Wingdings 3"/>
              </a:rPr>
              <a:t>pada</a:t>
            </a:r>
            <a:r>
              <a:rPr lang="en-US" sz="2400" dirty="0" smtClean="0">
                <a:sym typeface="Wingdings 3"/>
              </a:rPr>
              <a:t> </a:t>
            </a:r>
            <a:r>
              <a:rPr lang="en-US" sz="2400" dirty="0" err="1" smtClean="0">
                <a:sym typeface="Wingdings 3"/>
              </a:rPr>
              <a:t>anak-anak</a:t>
            </a:r>
            <a:r>
              <a:rPr lang="en-US" sz="2400" dirty="0" smtClean="0">
                <a:sym typeface="Wingdings 3"/>
              </a:rPr>
              <a:t> </a:t>
            </a:r>
            <a:r>
              <a:rPr lang="en-US" sz="2400" dirty="0" err="1" smtClean="0">
                <a:sym typeface="Wingdings 3"/>
              </a:rPr>
              <a:t>dalam</a:t>
            </a:r>
            <a:r>
              <a:rPr lang="en-US" sz="2400" dirty="0" smtClean="0">
                <a:sym typeface="Wingdings 3"/>
              </a:rPr>
              <a:t> </a:t>
            </a:r>
            <a:r>
              <a:rPr lang="en-US" sz="2400" dirty="0" err="1" smtClean="0">
                <a:sym typeface="Wingdings 3"/>
              </a:rPr>
              <a:t>usia</a:t>
            </a:r>
            <a:r>
              <a:rPr lang="en-US" sz="2400" dirty="0" smtClean="0">
                <a:sym typeface="Wingdings 3"/>
              </a:rPr>
              <a:t> </a:t>
            </a:r>
            <a:r>
              <a:rPr lang="en-US" sz="2400" dirty="0" err="1" smtClean="0">
                <a:sym typeface="Wingdings 3"/>
              </a:rPr>
              <a:t>belasan</a:t>
            </a:r>
            <a:r>
              <a:rPr lang="en-US" sz="2400" dirty="0" smtClean="0">
                <a:sym typeface="Wingdings 3"/>
              </a:rPr>
              <a:t>.</a:t>
            </a:r>
          </a:p>
          <a:p>
            <a:pPr algn="just"/>
            <a:endParaRPr lang="en-US" sz="2400" dirty="0" smtClean="0">
              <a:sym typeface="Wingdings 3"/>
            </a:endParaRPr>
          </a:p>
          <a:p>
            <a:pPr marL="342900" indent="-342900" algn="just">
              <a:buFont typeface="Arial" pitchFamily="34" charset="0"/>
              <a:buChar char="•"/>
            </a:pPr>
            <a:r>
              <a:rPr lang="en-US" sz="2400" dirty="0" err="1" smtClean="0">
                <a:sym typeface="Wingdings 3"/>
              </a:rPr>
              <a:t>Tempat</a:t>
            </a:r>
            <a:r>
              <a:rPr lang="en-US" sz="2400" dirty="0" smtClean="0">
                <a:sym typeface="Wingdings 3"/>
              </a:rPr>
              <a:t> yang paling </a:t>
            </a:r>
            <a:r>
              <a:rPr lang="en-US" sz="2400" dirty="0" err="1" smtClean="0">
                <a:sym typeface="Wingdings 3"/>
              </a:rPr>
              <a:t>sering</a:t>
            </a:r>
            <a:r>
              <a:rPr lang="en-US" sz="2400" dirty="0" smtClean="0">
                <a:sym typeface="Wingdings 3"/>
              </a:rPr>
              <a:t> : </a:t>
            </a:r>
            <a:r>
              <a:rPr lang="en-US" sz="2400" dirty="0" err="1" smtClean="0">
                <a:sym typeface="Wingdings 3"/>
              </a:rPr>
              <a:t>korpus</a:t>
            </a:r>
            <a:r>
              <a:rPr lang="en-US" sz="2400" dirty="0" smtClean="0">
                <a:sym typeface="Wingdings 3"/>
              </a:rPr>
              <a:t> </a:t>
            </a:r>
            <a:r>
              <a:rPr lang="en-US" sz="2400" dirty="0" err="1" smtClean="0">
                <a:sym typeface="Wingdings 3"/>
              </a:rPr>
              <a:t>tulang-tulang</a:t>
            </a:r>
            <a:r>
              <a:rPr lang="en-US" sz="2400" dirty="0" smtClean="0">
                <a:sym typeface="Wingdings 3"/>
              </a:rPr>
              <a:t> </a:t>
            </a:r>
            <a:r>
              <a:rPr lang="en-US" sz="2400" dirty="0" err="1" smtClean="0">
                <a:sym typeface="Wingdings 3"/>
              </a:rPr>
              <a:t>panjang</a:t>
            </a:r>
            <a:endParaRPr lang="en-US" sz="2400" dirty="0" smtClean="0">
              <a:sym typeface="Wingdings 3"/>
            </a:endParaRPr>
          </a:p>
          <a:p>
            <a:pPr algn="just"/>
            <a:endParaRPr lang="en-US" sz="2400" dirty="0" smtClean="0">
              <a:sym typeface="Wingdings 3"/>
            </a:endParaRPr>
          </a:p>
          <a:p>
            <a:pPr marL="342900" indent="-342900" algn="just">
              <a:buFont typeface="Arial" pitchFamily="34" charset="0"/>
              <a:buChar char="•"/>
            </a:pPr>
            <a:r>
              <a:rPr lang="en-US" sz="2400" dirty="0" err="1" smtClean="0">
                <a:sym typeface="Wingdings 3"/>
              </a:rPr>
              <a:t>Penampilan</a:t>
            </a:r>
            <a:r>
              <a:rPr lang="en-US" sz="2400" dirty="0" smtClean="0">
                <a:sym typeface="Wingdings 3"/>
              </a:rPr>
              <a:t> </a:t>
            </a:r>
            <a:r>
              <a:rPr lang="en-US" sz="2400" dirty="0" err="1" smtClean="0">
                <a:sym typeface="Wingdings 3"/>
              </a:rPr>
              <a:t>kasar</a:t>
            </a:r>
            <a:r>
              <a:rPr lang="en-US" sz="2400" dirty="0" smtClean="0">
                <a:sym typeface="Wingdings 3"/>
              </a:rPr>
              <a:t> : </a:t>
            </a:r>
            <a:r>
              <a:rPr lang="en-US" sz="2400" dirty="0" err="1" smtClean="0">
                <a:sym typeface="Wingdings 3"/>
              </a:rPr>
              <a:t>berupa</a:t>
            </a:r>
            <a:r>
              <a:rPr lang="en-US" sz="2400" dirty="0" smtClean="0">
                <a:sym typeface="Wingdings 3"/>
              </a:rPr>
              <a:t> tumor </a:t>
            </a:r>
            <a:r>
              <a:rPr lang="en-US" sz="2400" dirty="0" err="1" smtClean="0">
                <a:sym typeface="Wingdings 3"/>
              </a:rPr>
              <a:t>abu-abu</a:t>
            </a:r>
            <a:r>
              <a:rPr lang="en-US" sz="2400" dirty="0" smtClean="0">
                <a:sym typeface="Wingdings 3"/>
              </a:rPr>
              <a:t> </a:t>
            </a:r>
            <a:r>
              <a:rPr lang="en-US" sz="2400" dirty="0" err="1" smtClean="0">
                <a:sym typeface="Wingdings 3"/>
              </a:rPr>
              <a:t>lunak</a:t>
            </a:r>
            <a:r>
              <a:rPr lang="en-US" sz="2400" dirty="0" smtClean="0">
                <a:sym typeface="Wingdings 3"/>
              </a:rPr>
              <a:t> yang </a:t>
            </a:r>
            <a:r>
              <a:rPr lang="en-US" sz="2400" dirty="0" err="1" smtClean="0">
                <a:sym typeface="Wingdings 3"/>
              </a:rPr>
              <a:t>tumbuh</a:t>
            </a:r>
            <a:r>
              <a:rPr lang="en-US" sz="2400" dirty="0" smtClean="0">
                <a:sym typeface="Wingdings 3"/>
              </a:rPr>
              <a:t> </a:t>
            </a:r>
            <a:r>
              <a:rPr lang="en-US" sz="2400" dirty="0" err="1" smtClean="0">
                <a:sym typeface="Wingdings 3"/>
              </a:rPr>
              <a:t>ke</a:t>
            </a:r>
            <a:r>
              <a:rPr lang="en-US" sz="2400" dirty="0" smtClean="0">
                <a:sym typeface="Wingdings 3"/>
              </a:rPr>
              <a:t> </a:t>
            </a:r>
            <a:r>
              <a:rPr lang="en-US" sz="2400" dirty="0" err="1" smtClean="0">
                <a:sym typeface="Wingdings 3"/>
              </a:rPr>
              <a:t>retikulum</a:t>
            </a:r>
            <a:r>
              <a:rPr lang="en-US" sz="2400" dirty="0" smtClean="0">
                <a:sym typeface="Wingdings 3"/>
              </a:rPr>
              <a:t> </a:t>
            </a:r>
            <a:r>
              <a:rPr lang="en-US" sz="2400" dirty="0" err="1" smtClean="0">
                <a:sym typeface="Wingdings 3"/>
              </a:rPr>
              <a:t>sumsum</a:t>
            </a:r>
            <a:r>
              <a:rPr lang="en-US" sz="2400" dirty="0" smtClean="0">
                <a:sym typeface="Wingdings 3"/>
              </a:rPr>
              <a:t> </a:t>
            </a:r>
            <a:r>
              <a:rPr lang="en-US" sz="2400" dirty="0" err="1" smtClean="0">
                <a:sym typeface="Wingdings 3"/>
              </a:rPr>
              <a:t>tulang</a:t>
            </a:r>
            <a:r>
              <a:rPr lang="en-US" sz="2400" dirty="0" smtClean="0">
                <a:sym typeface="Wingdings 3"/>
              </a:rPr>
              <a:t> </a:t>
            </a:r>
            <a:r>
              <a:rPr lang="en-US" sz="2400" dirty="0" err="1" smtClean="0">
                <a:sym typeface="Wingdings 3"/>
              </a:rPr>
              <a:t>dan</a:t>
            </a:r>
            <a:r>
              <a:rPr lang="en-US" sz="2400" dirty="0" smtClean="0">
                <a:sym typeface="Wingdings 3"/>
              </a:rPr>
              <a:t> </a:t>
            </a:r>
            <a:r>
              <a:rPr lang="en-US" sz="2400" dirty="0" err="1" smtClean="0">
                <a:sym typeface="Wingdings 3"/>
              </a:rPr>
              <a:t>merusak</a:t>
            </a:r>
            <a:r>
              <a:rPr lang="en-US" sz="2400" dirty="0" smtClean="0">
                <a:sym typeface="Wingdings 3"/>
              </a:rPr>
              <a:t> </a:t>
            </a:r>
            <a:r>
              <a:rPr lang="en-US" sz="2400" dirty="0" err="1" smtClean="0">
                <a:sym typeface="Wingdings 3"/>
              </a:rPr>
              <a:t>korteks</a:t>
            </a:r>
            <a:r>
              <a:rPr lang="en-US" sz="2400" dirty="0" smtClean="0">
                <a:sym typeface="Wingdings 3"/>
              </a:rPr>
              <a:t> </a:t>
            </a:r>
            <a:r>
              <a:rPr lang="en-US" sz="2400" dirty="0" err="1" smtClean="0">
                <a:sym typeface="Wingdings 3"/>
              </a:rPr>
              <a:t>tulang</a:t>
            </a:r>
            <a:r>
              <a:rPr lang="en-US" sz="2400" dirty="0" smtClean="0">
                <a:sym typeface="Wingdings 3"/>
              </a:rPr>
              <a:t> </a:t>
            </a:r>
            <a:r>
              <a:rPr lang="en-US" sz="2400" dirty="0" err="1" smtClean="0">
                <a:sym typeface="Wingdings 3"/>
              </a:rPr>
              <a:t>dari</a:t>
            </a:r>
            <a:r>
              <a:rPr lang="en-US" sz="2400" dirty="0" smtClean="0">
                <a:sym typeface="Wingdings 3"/>
              </a:rPr>
              <a:t> </a:t>
            </a:r>
            <a:r>
              <a:rPr lang="en-US" sz="2400" dirty="0" err="1" smtClean="0">
                <a:sym typeface="Wingdings 3"/>
              </a:rPr>
              <a:t>sebelah</a:t>
            </a:r>
            <a:r>
              <a:rPr lang="en-US" sz="2400" dirty="0" smtClean="0">
                <a:sym typeface="Wingdings 3"/>
              </a:rPr>
              <a:t> </a:t>
            </a:r>
            <a:r>
              <a:rPr lang="en-US" sz="2400" dirty="0" err="1" smtClean="0">
                <a:sym typeface="Wingdings 3"/>
              </a:rPr>
              <a:t>dalam</a:t>
            </a:r>
            <a:r>
              <a:rPr lang="en-US" sz="2400" dirty="0" smtClean="0">
                <a:sym typeface="Wingdings 3"/>
              </a:rPr>
              <a:t>.</a:t>
            </a:r>
          </a:p>
        </p:txBody>
      </p:sp>
      <p:sp>
        <p:nvSpPr>
          <p:cNvPr id="5" name="Rectangle 4"/>
          <p:cNvSpPr/>
          <p:nvPr/>
        </p:nvSpPr>
        <p:spPr>
          <a:xfrm>
            <a:off x="2339234" y="404476"/>
            <a:ext cx="463992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Sarkoma</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Ewing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2" descr="G:\ewings_sarcoma-116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0" y="1927505"/>
            <a:ext cx="2502312" cy="35003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58868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794" y="3546389"/>
            <a:ext cx="7924800" cy="1938992"/>
          </a:xfrm>
          <a:prstGeom prst="rect">
            <a:avLst/>
          </a:prstGeom>
          <a:noFill/>
        </p:spPr>
        <p:txBody>
          <a:bodyPr wrap="square" rtlCol="0">
            <a:spAutoFit/>
          </a:bodyPr>
          <a:lstStyle/>
          <a:p>
            <a:pPr marL="342900" indent="-342900" algn="just">
              <a:buFont typeface="Arial" pitchFamily="34" charset="0"/>
              <a:buChar char="•"/>
            </a:pPr>
            <a:r>
              <a:rPr lang="en-US" sz="2400" dirty="0" err="1" smtClean="0">
                <a:sym typeface="Wingdings 3"/>
              </a:rPr>
              <a:t>Tanda</a:t>
            </a:r>
            <a:r>
              <a:rPr lang="en-US" sz="2400" dirty="0" smtClean="0">
                <a:sym typeface="Wingdings 3"/>
              </a:rPr>
              <a:t> </a:t>
            </a:r>
            <a:r>
              <a:rPr lang="en-US" sz="2400" dirty="0" err="1" smtClean="0">
                <a:sym typeface="Wingdings 3"/>
              </a:rPr>
              <a:t>dan</a:t>
            </a:r>
            <a:r>
              <a:rPr lang="en-US" sz="2400" dirty="0" smtClean="0">
                <a:sym typeface="Wingdings 3"/>
              </a:rPr>
              <a:t> </a:t>
            </a:r>
            <a:r>
              <a:rPr lang="en-US" sz="2400" dirty="0" err="1" smtClean="0">
                <a:sym typeface="Wingdings 3"/>
              </a:rPr>
              <a:t>gejala</a:t>
            </a:r>
            <a:r>
              <a:rPr lang="en-US" sz="2400" dirty="0" smtClean="0">
                <a:sym typeface="Wingdings 3"/>
              </a:rPr>
              <a:t> : </a:t>
            </a:r>
          </a:p>
          <a:p>
            <a:pPr marL="855663" indent="-339725" algn="just">
              <a:buFont typeface="Wingdings" pitchFamily="2" charset="2"/>
              <a:buChar char="ü"/>
            </a:pPr>
            <a:r>
              <a:rPr lang="en-US" sz="2400" dirty="0" err="1">
                <a:sym typeface="Wingdings 3"/>
              </a:rPr>
              <a:t>n</a:t>
            </a:r>
            <a:r>
              <a:rPr lang="en-US" sz="2400" dirty="0" err="1" smtClean="0">
                <a:sym typeface="Wingdings 3"/>
              </a:rPr>
              <a:t>yeri</a:t>
            </a:r>
            <a:endParaRPr lang="en-US" sz="2400" dirty="0" smtClean="0">
              <a:sym typeface="Wingdings 3"/>
            </a:endParaRPr>
          </a:p>
          <a:p>
            <a:pPr marL="855663" indent="-339725" algn="just">
              <a:buFont typeface="Wingdings" pitchFamily="2" charset="2"/>
              <a:buChar char="ü"/>
            </a:pPr>
            <a:r>
              <a:rPr lang="en-US" sz="2400" dirty="0" err="1" smtClean="0">
                <a:sym typeface="Wingdings 3"/>
              </a:rPr>
              <a:t>benjolan</a:t>
            </a:r>
            <a:r>
              <a:rPr lang="en-US" sz="2400" dirty="0" smtClean="0">
                <a:sym typeface="Wingdings 3"/>
              </a:rPr>
              <a:t> </a:t>
            </a:r>
            <a:r>
              <a:rPr lang="en-US" sz="2400" dirty="0" err="1" smtClean="0">
                <a:sym typeface="Wingdings 3"/>
              </a:rPr>
              <a:t>nyeri</a:t>
            </a:r>
            <a:r>
              <a:rPr lang="en-US" sz="2400" dirty="0" smtClean="0">
                <a:sym typeface="Wingdings 3"/>
              </a:rPr>
              <a:t> </a:t>
            </a:r>
            <a:r>
              <a:rPr lang="en-US" sz="2400" dirty="0" err="1" smtClean="0">
                <a:sym typeface="Wingdings 3"/>
              </a:rPr>
              <a:t>tekan</a:t>
            </a:r>
            <a:endParaRPr lang="en-US" sz="2400" dirty="0" smtClean="0">
              <a:sym typeface="Wingdings 3"/>
            </a:endParaRPr>
          </a:p>
          <a:p>
            <a:pPr marL="855663" indent="-339725" algn="just">
              <a:buFont typeface="Wingdings" pitchFamily="2" charset="2"/>
              <a:buChar char="ü"/>
            </a:pPr>
            <a:r>
              <a:rPr lang="en-US" sz="2400" dirty="0" err="1" smtClean="0">
                <a:sym typeface="Wingdings 3"/>
              </a:rPr>
              <a:t>demam</a:t>
            </a:r>
            <a:r>
              <a:rPr lang="en-US" sz="2400" dirty="0" smtClean="0">
                <a:sym typeface="Wingdings 3"/>
              </a:rPr>
              <a:t> (38-40</a:t>
            </a:r>
            <a:r>
              <a:rPr lang="en-US" sz="2400" dirty="0" smtClean="0">
                <a:cs typeface="Aharoni"/>
                <a:sym typeface="Wingdings 3"/>
              </a:rPr>
              <a:t>° C)</a:t>
            </a:r>
          </a:p>
          <a:p>
            <a:pPr marL="855663" indent="-339725" algn="just">
              <a:buFont typeface="Wingdings" pitchFamily="2" charset="2"/>
              <a:buChar char="ü"/>
            </a:pPr>
            <a:r>
              <a:rPr lang="en-US" sz="2400" dirty="0" err="1" smtClean="0">
                <a:cs typeface="Aharoni"/>
                <a:sym typeface="Wingdings 3"/>
              </a:rPr>
              <a:t>Leukositosis</a:t>
            </a:r>
            <a:r>
              <a:rPr lang="en-US" sz="2400" dirty="0" smtClean="0">
                <a:cs typeface="Aharoni"/>
                <a:sym typeface="Wingdings 3"/>
              </a:rPr>
              <a:t> (20.000-40.000 </a:t>
            </a:r>
            <a:r>
              <a:rPr lang="en-US" sz="2400" dirty="0" err="1" smtClean="0">
                <a:cs typeface="Aharoni"/>
                <a:sym typeface="Wingdings 3"/>
              </a:rPr>
              <a:t>leukosit</a:t>
            </a:r>
            <a:r>
              <a:rPr lang="en-US" sz="2400" dirty="0" smtClean="0">
                <a:cs typeface="Aharoni"/>
                <a:sym typeface="Wingdings 3"/>
              </a:rPr>
              <a:t>/mm²)</a:t>
            </a:r>
            <a:endParaRPr lang="en-US" sz="2400" dirty="0" smtClean="0">
              <a:sym typeface="Wingdings 3"/>
            </a:endParaRPr>
          </a:p>
        </p:txBody>
      </p:sp>
      <p:sp>
        <p:nvSpPr>
          <p:cNvPr id="4" name="Rectangle 3"/>
          <p:cNvSpPr/>
          <p:nvPr/>
        </p:nvSpPr>
        <p:spPr>
          <a:xfrm>
            <a:off x="696794" y="1044476"/>
            <a:ext cx="4484806" cy="2308324"/>
          </a:xfrm>
          <a:prstGeom prst="rect">
            <a:avLst/>
          </a:prstGeom>
        </p:spPr>
        <p:txBody>
          <a:bodyPr wrap="square">
            <a:spAutoFit/>
          </a:bodyPr>
          <a:lstStyle/>
          <a:p>
            <a:pPr marL="342900" indent="-342900" algn="just">
              <a:buFont typeface="Arial" pitchFamily="34" charset="0"/>
              <a:buChar char="•"/>
            </a:pPr>
            <a:r>
              <a:rPr lang="en-US" sz="2400" dirty="0" err="1">
                <a:sym typeface="Wingdings 3"/>
              </a:rPr>
              <a:t>Dibawah</a:t>
            </a:r>
            <a:r>
              <a:rPr lang="en-US" sz="2400" dirty="0">
                <a:sym typeface="Wingdings 3"/>
              </a:rPr>
              <a:t> </a:t>
            </a:r>
            <a:r>
              <a:rPr lang="en-US" sz="2400" dirty="0" err="1">
                <a:sym typeface="Wingdings 3"/>
              </a:rPr>
              <a:t>periosteum</a:t>
            </a:r>
            <a:r>
              <a:rPr lang="en-US" sz="2400" dirty="0">
                <a:sym typeface="Wingdings 3"/>
              </a:rPr>
              <a:t> </a:t>
            </a:r>
            <a:r>
              <a:rPr lang="en-US" sz="2400" dirty="0" err="1">
                <a:sym typeface="Wingdings 3"/>
              </a:rPr>
              <a:t>terbentuk</a:t>
            </a:r>
            <a:r>
              <a:rPr lang="en-US" sz="2400" dirty="0">
                <a:sym typeface="Wingdings 3"/>
              </a:rPr>
              <a:t> </a:t>
            </a:r>
            <a:r>
              <a:rPr lang="en-US" sz="2400" dirty="0" err="1">
                <a:sym typeface="Wingdings 3"/>
              </a:rPr>
              <a:t>lapisan-lapisan</a:t>
            </a:r>
            <a:r>
              <a:rPr lang="en-US" sz="2400" dirty="0">
                <a:sym typeface="Wingdings 3"/>
              </a:rPr>
              <a:t> </a:t>
            </a:r>
            <a:r>
              <a:rPr lang="en-US" sz="2400" dirty="0" err="1">
                <a:sym typeface="Wingdings 3"/>
              </a:rPr>
              <a:t>tulang</a:t>
            </a:r>
            <a:r>
              <a:rPr lang="en-US" sz="2400" dirty="0">
                <a:sym typeface="Wingdings 3"/>
              </a:rPr>
              <a:t> yang </a:t>
            </a:r>
            <a:r>
              <a:rPr lang="en-US" sz="2400" dirty="0" err="1">
                <a:sym typeface="Wingdings 3"/>
              </a:rPr>
              <a:t>baru</a:t>
            </a:r>
            <a:r>
              <a:rPr lang="en-US" sz="2400" dirty="0">
                <a:sym typeface="Wingdings 3"/>
              </a:rPr>
              <a:t> </a:t>
            </a:r>
            <a:r>
              <a:rPr lang="en-US" sz="2400" dirty="0" err="1">
                <a:sym typeface="Wingdings 3"/>
              </a:rPr>
              <a:t>diendapkan</a:t>
            </a:r>
            <a:r>
              <a:rPr lang="en-US" sz="2400" dirty="0">
                <a:sym typeface="Wingdings 3"/>
              </a:rPr>
              <a:t> </a:t>
            </a:r>
            <a:r>
              <a:rPr lang="en-US" sz="2400" dirty="0" err="1">
                <a:sym typeface="Wingdings 3"/>
              </a:rPr>
              <a:t>paralel</a:t>
            </a:r>
            <a:r>
              <a:rPr lang="en-US" sz="2400" dirty="0">
                <a:sym typeface="Wingdings 3"/>
              </a:rPr>
              <a:t> </a:t>
            </a:r>
            <a:r>
              <a:rPr lang="en-US" sz="2400" dirty="0" err="1">
                <a:sym typeface="Wingdings 3"/>
              </a:rPr>
              <a:t>dengan</a:t>
            </a:r>
            <a:r>
              <a:rPr lang="en-US" sz="2400" dirty="0">
                <a:sym typeface="Wingdings 3"/>
              </a:rPr>
              <a:t> </a:t>
            </a:r>
            <a:r>
              <a:rPr lang="en-US" sz="2400" dirty="0" err="1">
                <a:sym typeface="Wingdings 3"/>
              </a:rPr>
              <a:t>batang</a:t>
            </a:r>
            <a:r>
              <a:rPr lang="en-US" sz="2400" dirty="0">
                <a:sym typeface="Wingdings 3"/>
              </a:rPr>
              <a:t> </a:t>
            </a:r>
            <a:r>
              <a:rPr lang="en-US" sz="2400" dirty="0" err="1">
                <a:sym typeface="Wingdings 3"/>
              </a:rPr>
              <a:t>tulang</a:t>
            </a:r>
            <a:r>
              <a:rPr lang="en-US" sz="2400" dirty="0">
                <a:sym typeface="Wingdings 3"/>
              </a:rPr>
              <a:t> </a:t>
            </a:r>
            <a:r>
              <a:rPr lang="en-US" sz="2400" dirty="0" err="1">
                <a:sym typeface="Wingdings 3"/>
              </a:rPr>
              <a:t>sehingga</a:t>
            </a:r>
            <a:r>
              <a:rPr lang="en-US" sz="2400" dirty="0">
                <a:sym typeface="Wingdings 3"/>
              </a:rPr>
              <a:t> </a:t>
            </a:r>
            <a:r>
              <a:rPr lang="en-US" sz="2400" dirty="0" err="1">
                <a:sym typeface="Wingdings 3"/>
              </a:rPr>
              <a:t>membentuk</a:t>
            </a:r>
            <a:r>
              <a:rPr lang="en-US" sz="2400" dirty="0">
                <a:sym typeface="Wingdings 3"/>
              </a:rPr>
              <a:t> </a:t>
            </a:r>
            <a:r>
              <a:rPr lang="en-US" sz="2400" dirty="0" err="1">
                <a:sym typeface="Wingdings 3"/>
              </a:rPr>
              <a:t>gambaran</a:t>
            </a:r>
            <a:r>
              <a:rPr lang="en-US" sz="2400" dirty="0">
                <a:sym typeface="Wingdings 3"/>
              </a:rPr>
              <a:t> </a:t>
            </a:r>
            <a:r>
              <a:rPr lang="en-US" sz="2400" dirty="0" err="1">
                <a:sym typeface="Wingdings 3"/>
              </a:rPr>
              <a:t>serupa</a:t>
            </a:r>
            <a:r>
              <a:rPr lang="en-US" sz="2400" dirty="0">
                <a:sym typeface="Wingdings 3"/>
              </a:rPr>
              <a:t> </a:t>
            </a:r>
            <a:r>
              <a:rPr lang="en-US" sz="2400" dirty="0" err="1">
                <a:sym typeface="Wingdings 3"/>
              </a:rPr>
              <a:t>kulit</a:t>
            </a:r>
            <a:r>
              <a:rPr lang="en-US" sz="2400" dirty="0">
                <a:sym typeface="Wingdings 3"/>
              </a:rPr>
              <a:t> </a:t>
            </a:r>
            <a:r>
              <a:rPr lang="en-US" sz="2400" dirty="0" err="1">
                <a:sym typeface="Wingdings 3"/>
              </a:rPr>
              <a:t>bawang</a:t>
            </a:r>
            <a:r>
              <a:rPr lang="en-US" sz="2400" dirty="0">
                <a:sym typeface="Wingdings 3"/>
              </a:rPr>
              <a:t>.</a:t>
            </a:r>
          </a:p>
        </p:txBody>
      </p:sp>
      <p:pic>
        <p:nvPicPr>
          <p:cNvPr id="3075" name="Picture 3" descr="G:\ewing sarko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81600" y="1143237"/>
            <a:ext cx="3821111" cy="2666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944007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00108"/>
            <a:ext cx="8229600" cy="5554683"/>
          </a:xfrm>
        </p:spPr>
        <p:txBody>
          <a:bodyPr/>
          <a:lstStyle/>
          <a:p>
            <a:pPr algn="just">
              <a:buFont typeface="Wingdings" pitchFamily="2" charset="2"/>
              <a:buChar char="v"/>
            </a:pPr>
            <a:r>
              <a:rPr lang="id-ID" dirty="0" smtClean="0">
                <a:solidFill>
                  <a:schemeClr val="tx1"/>
                </a:solidFill>
              </a:rPr>
              <a:t>Komponen nonselular utama pada jaringan tulang adalah mineral dan matriks organik (kolagen dan proteoglikan, kalsium, dan fospat membentuk kristalin {hidroksiapatit}) yang disimpan dalam matriks kolagen dan proteoglikan, yang memberikan kekuatan kompresi tulang.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TERIMA KASIH</a:t>
            </a:r>
            <a:endParaRPr lang="id-ID"/>
          </a:p>
        </p:txBody>
      </p:sp>
      <p:sp>
        <p:nvSpPr>
          <p:cNvPr id="3" name="Text Placeholder 2"/>
          <p:cNvSpPr>
            <a:spLocks noGrp="1"/>
          </p:cNvSpPr>
          <p:nvPr>
            <p:ph type="body" idx="1"/>
          </p:nvPr>
        </p:nvSpPr>
        <p:spPr/>
        <p:txBody>
          <a:bodyPr/>
          <a:lstStyle/>
          <a:p>
            <a:endParaRPr lang="id-I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id-ID" b="1" dirty="0" smtClean="0">
                <a:solidFill>
                  <a:schemeClr val="tx1"/>
                </a:solidFill>
              </a:rPr>
              <a:t>Anatomi Tulang Panjang</a:t>
            </a:r>
            <a:endParaRPr lang="id-ID" b="1" dirty="0">
              <a:solidFill>
                <a:schemeClr val="tx1"/>
              </a:solidFill>
            </a:endParaRPr>
          </a:p>
        </p:txBody>
      </p:sp>
      <p:pic>
        <p:nvPicPr>
          <p:cNvPr id="4" name="Content Placeholder 3" descr="Anatomi tulang panjang.jpg"/>
          <p:cNvPicPr>
            <a:picLocks noGrp="1" noChangeAspect="1"/>
          </p:cNvPicPr>
          <p:nvPr>
            <p:ph idx="1"/>
          </p:nvPr>
        </p:nvPicPr>
        <p:blipFill>
          <a:blip r:embed="rId2"/>
          <a:stretch>
            <a:fillRect/>
          </a:stretch>
        </p:blipFill>
        <p:spPr>
          <a:xfrm>
            <a:off x="785786" y="1214422"/>
            <a:ext cx="3731020" cy="4857784"/>
          </a:xfrm>
        </p:spPr>
      </p:pic>
      <p:sp>
        <p:nvSpPr>
          <p:cNvPr id="5" name="TextBox 4"/>
          <p:cNvSpPr txBox="1"/>
          <p:nvPr/>
        </p:nvSpPr>
        <p:spPr>
          <a:xfrm>
            <a:off x="4714876" y="1214422"/>
            <a:ext cx="4429124" cy="4708981"/>
          </a:xfrm>
          <a:prstGeom prst="rect">
            <a:avLst/>
          </a:prstGeom>
          <a:noFill/>
        </p:spPr>
        <p:txBody>
          <a:bodyPr wrap="square" rtlCol="0">
            <a:spAutoFit/>
          </a:bodyPr>
          <a:lstStyle/>
          <a:p>
            <a:r>
              <a:rPr lang="id-ID" sz="2000" dirty="0" smtClean="0"/>
              <a:t>Keterangan :</a:t>
            </a:r>
          </a:p>
          <a:p>
            <a:pPr marL="342900" indent="-342900">
              <a:buAutoNum type="arabicPeriod"/>
            </a:pPr>
            <a:r>
              <a:rPr lang="id-ID" sz="2000" dirty="0" smtClean="0"/>
              <a:t>Diafisis : Bagian tengah tulang berbentuk silinder.</a:t>
            </a:r>
          </a:p>
          <a:p>
            <a:pPr marL="342900" indent="-342900">
              <a:buAutoNum type="arabicPeriod"/>
            </a:pPr>
            <a:r>
              <a:rPr lang="id-ID" sz="2000" dirty="0" smtClean="0"/>
              <a:t>Metafisis : bagian tulang yang melebar di dekat akhir ujung batang.</a:t>
            </a:r>
          </a:p>
          <a:p>
            <a:pPr marL="342900" indent="-342900">
              <a:buAutoNum type="arabicPeriod"/>
            </a:pPr>
            <a:r>
              <a:rPr lang="id-ID" sz="2000" dirty="0" smtClean="0"/>
              <a:t>Lempeng epifisis : daerah pertumbuhan longitudinal pada anak-anak dan akan menghilang pada tulang dewasa. </a:t>
            </a:r>
          </a:p>
          <a:p>
            <a:pPr marL="342900" indent="-342900">
              <a:buAutoNum type="arabicPeriod"/>
            </a:pPr>
            <a:r>
              <a:rPr lang="id-ID" sz="2000" dirty="0" smtClean="0"/>
              <a:t>Rawan sendi </a:t>
            </a:r>
          </a:p>
          <a:p>
            <a:pPr marL="342900" indent="-342900">
              <a:buAutoNum type="arabicPeriod"/>
            </a:pPr>
            <a:r>
              <a:rPr lang="id-ID" sz="2000" dirty="0" smtClean="0"/>
              <a:t>Trabekula tulang</a:t>
            </a:r>
          </a:p>
          <a:p>
            <a:pPr marL="342900" indent="-342900">
              <a:buAutoNum type="arabicPeriod"/>
            </a:pPr>
            <a:r>
              <a:rPr lang="id-ID" sz="2000" dirty="0" smtClean="0"/>
              <a:t>Korteks tulang</a:t>
            </a:r>
          </a:p>
          <a:p>
            <a:pPr marL="342900" indent="-342900">
              <a:buAutoNum type="arabicPeriod"/>
            </a:pPr>
            <a:endParaRPr lang="id-ID" sz="2000" dirty="0" smtClean="0"/>
          </a:p>
          <a:p>
            <a:pPr marL="342900" indent="-342900">
              <a:buAutoNum type="arabicPeriod"/>
            </a:pPr>
            <a:endParaRPr lang="id-ID"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tx1"/>
                </a:solidFill>
              </a:rPr>
              <a:t>Jenis-Jenis Sel dalam Tulang</a:t>
            </a:r>
            <a:endParaRPr lang="id-ID" b="1" dirty="0">
              <a:solidFill>
                <a:schemeClr val="tx1"/>
              </a:solidFill>
            </a:endParaRPr>
          </a:p>
        </p:txBody>
      </p:sp>
      <p:sp>
        <p:nvSpPr>
          <p:cNvPr id="3" name="Content Placeholder 2"/>
          <p:cNvSpPr>
            <a:spLocks noGrp="1"/>
          </p:cNvSpPr>
          <p:nvPr>
            <p:ph idx="1"/>
          </p:nvPr>
        </p:nvSpPr>
        <p:spPr>
          <a:xfrm>
            <a:off x="214282" y="1600200"/>
            <a:ext cx="8643998" cy="4525963"/>
          </a:xfrm>
        </p:spPr>
        <p:txBody>
          <a:bodyPr>
            <a:normAutofit/>
          </a:bodyPr>
          <a:lstStyle/>
          <a:p>
            <a:pPr algn="just"/>
            <a:r>
              <a:rPr lang="id-ID" sz="2400" b="1" dirty="0" smtClean="0">
                <a:solidFill>
                  <a:schemeClr val="tx1"/>
                </a:solidFill>
              </a:rPr>
              <a:t>Osteoblas</a:t>
            </a:r>
            <a:r>
              <a:rPr lang="id-ID" sz="2400" dirty="0" smtClean="0">
                <a:solidFill>
                  <a:schemeClr val="tx1"/>
                </a:solidFill>
              </a:rPr>
              <a:t> berperan dalam membangun tulang dengan membentuk kolagen tipe 1 dan proteoglikan sebagai matriks tulang atau jaringan osteoid melalui suatu proses yang disebut osifikasi. </a:t>
            </a:r>
          </a:p>
          <a:p>
            <a:pPr algn="just"/>
            <a:r>
              <a:rPr lang="id-ID" sz="2400" b="1" dirty="0" smtClean="0">
                <a:solidFill>
                  <a:schemeClr val="tx1"/>
                </a:solidFill>
              </a:rPr>
              <a:t>Osteosit</a:t>
            </a:r>
            <a:r>
              <a:rPr lang="id-ID" sz="2400" dirty="0" smtClean="0">
                <a:solidFill>
                  <a:schemeClr val="tx1"/>
                </a:solidFill>
              </a:rPr>
              <a:t> adalah sel-sel tulang dewasa yang bertindak sebagai suatu lintasan untuk pertukaran kimiawi melaui tulang yang padat.</a:t>
            </a:r>
          </a:p>
          <a:p>
            <a:pPr algn="just"/>
            <a:r>
              <a:rPr lang="id-ID" sz="2400" b="1" dirty="0" smtClean="0">
                <a:solidFill>
                  <a:schemeClr val="tx1"/>
                </a:solidFill>
              </a:rPr>
              <a:t>Osteoklas</a:t>
            </a:r>
            <a:r>
              <a:rPr lang="id-ID" sz="2400" dirty="0" smtClean="0">
                <a:solidFill>
                  <a:schemeClr val="tx1"/>
                </a:solidFill>
              </a:rPr>
              <a:t> adalah sel-sel besar berinti banyak yang memungkinkan mineral dan matriks tulang dapat di absorbsi.</a:t>
            </a:r>
            <a:endParaRPr lang="id-ID" sz="2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214422"/>
            <a:ext cx="8229600" cy="4525963"/>
          </a:xfrm>
        </p:spPr>
        <p:txBody>
          <a:bodyPr/>
          <a:lstStyle/>
          <a:p>
            <a:pPr algn="just"/>
            <a:r>
              <a:rPr lang="id-ID" dirty="0" smtClean="0">
                <a:solidFill>
                  <a:schemeClr val="tx1"/>
                </a:solidFill>
              </a:rPr>
              <a:t>Tulang secara normal mengalami deposisi dan absorpsi pada kecepatan yang konstan, kecuali selama pertumbuhan masa kanak-kanak ketika lebih banyak terjadi deposisi daripada absorpsi.</a:t>
            </a:r>
          </a:p>
          <a:p>
            <a:pPr algn="just"/>
            <a:r>
              <a:rPr lang="id-ID" dirty="0" smtClean="0">
                <a:solidFill>
                  <a:schemeClr val="tx1"/>
                </a:solidFill>
              </a:rPr>
              <a:t>Vitamin D mempengaruhi deposisi dan absorpsi tulang.</a:t>
            </a:r>
            <a:endParaRPr lang="id-ID"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solidFill>
                  <a:schemeClr val="tx1"/>
                </a:solidFill>
              </a:rPr>
              <a:t>Hormon dalam Metabolisme Tulang</a:t>
            </a:r>
            <a:endParaRPr lang="id-ID" b="1" dirty="0">
              <a:solidFill>
                <a:schemeClr val="tx1"/>
              </a:solidFill>
            </a:endParaRPr>
          </a:p>
        </p:txBody>
      </p:sp>
      <p:sp>
        <p:nvSpPr>
          <p:cNvPr id="3" name="Content Placeholder 2"/>
          <p:cNvSpPr>
            <a:spLocks noGrp="1"/>
          </p:cNvSpPr>
          <p:nvPr>
            <p:ph idx="1"/>
          </p:nvPr>
        </p:nvSpPr>
        <p:spPr>
          <a:xfrm>
            <a:off x="500034" y="1928802"/>
            <a:ext cx="8229600" cy="4525963"/>
          </a:xfrm>
        </p:spPr>
        <p:txBody>
          <a:bodyPr/>
          <a:lstStyle/>
          <a:p>
            <a:pPr marL="0" indent="0" algn="just">
              <a:buNone/>
            </a:pPr>
            <a:r>
              <a:rPr lang="id-ID" dirty="0" smtClean="0">
                <a:solidFill>
                  <a:schemeClr val="tx1"/>
                </a:solidFill>
              </a:rPr>
              <a:t>Hormon paratiroid mempunyai efek langsung pada mineral tulang, menyebabkan kalsium dan fosfat di arbsopsi bergerak memasuki serum.  </a:t>
            </a:r>
            <a:endParaRPr lang="id-ID"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chemeClr val="tx1"/>
                </a:solidFill>
              </a:rPr>
              <a:t>Gangguan Pada Tulang</a:t>
            </a:r>
            <a:endParaRPr lang="id-ID" b="1" dirty="0">
              <a:solidFill>
                <a:schemeClr val="tx1"/>
              </a:solidFill>
            </a:endParaRPr>
          </a:p>
        </p:txBody>
      </p:sp>
      <p:sp>
        <p:nvSpPr>
          <p:cNvPr id="3" name="Content Placeholder 2"/>
          <p:cNvSpPr>
            <a:spLocks noGrp="1"/>
          </p:cNvSpPr>
          <p:nvPr>
            <p:ph idx="1"/>
          </p:nvPr>
        </p:nvSpPr>
        <p:spPr/>
        <p:txBody>
          <a:bodyPr/>
          <a:lstStyle/>
          <a:p>
            <a:pPr marL="0" indent="0" algn="just">
              <a:buNone/>
            </a:pPr>
            <a:r>
              <a:rPr lang="id-ID" b="1" dirty="0" smtClean="0">
                <a:solidFill>
                  <a:schemeClr val="tx1"/>
                </a:solidFill>
              </a:rPr>
              <a:t>Osteoporosis :</a:t>
            </a:r>
            <a:r>
              <a:rPr lang="id-ID" dirty="0" smtClean="0">
                <a:solidFill>
                  <a:schemeClr val="tx1"/>
                </a:solidFill>
              </a:rPr>
              <a:t> penurunan masa tulang karena peningkatan reabsorpsi tulang yang melebihi pembentukan tulang. </a:t>
            </a:r>
          </a:p>
          <a:p>
            <a:pPr algn="just"/>
            <a:r>
              <a:rPr lang="id-ID" b="1" dirty="0" smtClean="0">
                <a:solidFill>
                  <a:schemeClr val="tx1"/>
                </a:solidFill>
              </a:rPr>
              <a:t>Osteoporosis pascamenopause (tipe 1) </a:t>
            </a:r>
            <a:r>
              <a:rPr lang="id-ID" dirty="0" smtClean="0">
                <a:solidFill>
                  <a:schemeClr val="tx1"/>
                </a:solidFill>
              </a:rPr>
              <a:t>disebabkan karena menurunnya produksi estrogen yang terjadi karena hilangnya fungsi ovarium pada perempuan dan kastrasi pada laki-laki.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PPT-UEU-Pertemuan-2-dan-seterusny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Template-PPT-UEU-Pertemuan-2-dan-seterusnya1</Template>
  <TotalTime>174</TotalTime>
  <Words>1631</Words>
  <Application>Microsoft Office PowerPoint</Application>
  <PresentationFormat>On-screen Show (4:3)</PresentationFormat>
  <Paragraphs>204</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Template-PPT-UEU-Pertemuan-2-dan-seterusnya1</vt:lpstr>
      <vt:lpstr>Slide 1</vt:lpstr>
      <vt:lpstr>Anatomi dan Fisiologi  Tulang dan Sendi</vt:lpstr>
      <vt:lpstr>Tulang </vt:lpstr>
      <vt:lpstr>Slide 4</vt:lpstr>
      <vt:lpstr>Anatomi Tulang Panjang</vt:lpstr>
      <vt:lpstr>Jenis-Jenis Sel dalam Tulang</vt:lpstr>
      <vt:lpstr>Slide 7</vt:lpstr>
      <vt:lpstr>Hormon dalam Metabolisme Tulang</vt:lpstr>
      <vt:lpstr>Gangguan Pada Tulang</vt:lpstr>
      <vt:lpstr>Lanjutan Gangguan Pada Tulang</vt:lpstr>
      <vt:lpstr>Sendi</vt:lpstr>
      <vt:lpstr>Sendi Fibrosa</vt:lpstr>
      <vt:lpstr>Sendi Kartilaginosa</vt:lpstr>
      <vt:lpstr>Sendi Sinovial</vt:lpstr>
      <vt:lpstr>Jaringan Ikat Pada Sendi</vt:lpstr>
      <vt:lpstr>Evaluasi Cairan Sinovial</vt:lpstr>
      <vt:lpstr>Slide 17</vt:lpstr>
      <vt:lpstr>OSTEOARTRITIS</vt:lpstr>
      <vt:lpstr>Kemampuan akhir yang diharapkan</vt:lpstr>
      <vt:lpstr>DEFINISI</vt:lpstr>
      <vt:lpstr>Tanda dan gejala</vt:lpstr>
      <vt:lpstr>patofisiologi</vt:lpstr>
      <vt:lpstr>Faktor risiko</vt:lpstr>
      <vt:lpstr>Penyebab</vt:lpstr>
      <vt:lpstr>Gambaran klinis</vt:lpstr>
      <vt:lpstr>Gambaran klinis</vt:lpstr>
      <vt:lpstr>Gambaran klinis</vt:lpstr>
      <vt:lpstr>PENATALAKSANAAN </vt:lpstr>
      <vt:lpstr>prognosis</vt:lpstr>
      <vt:lpstr>Daftar pustaka</vt:lpstr>
      <vt:lpstr>Slide 31</vt:lpstr>
      <vt:lpstr>Slide 32</vt:lpstr>
      <vt:lpstr>Slide 33</vt:lpstr>
      <vt:lpstr>Slide 34</vt:lpstr>
      <vt:lpstr>Slide 35</vt:lpstr>
      <vt:lpstr>Slide 36</vt:lpstr>
      <vt:lpstr>Slide 37</vt:lpstr>
      <vt:lpstr>Slide 38</vt:lpstr>
      <vt:lpstr>Slide 39</vt:lpstr>
      <vt:lpstr>TERIMA KASIH</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 dan Fisiologi  Tulang dan Sendi</dc:title>
  <dc:creator>Acer</dc:creator>
  <cp:lastModifiedBy>mertien</cp:lastModifiedBy>
  <cp:revision>22</cp:revision>
  <dcterms:created xsi:type="dcterms:W3CDTF">2017-12-17T03:09:17Z</dcterms:created>
  <dcterms:modified xsi:type="dcterms:W3CDTF">2018-01-26T00:48:31Z</dcterms:modified>
</cp:coreProperties>
</file>