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6" r:id="rId2"/>
    <p:sldId id="335" r:id="rId3"/>
    <p:sldId id="383" r:id="rId4"/>
    <p:sldId id="365" r:id="rId5"/>
    <p:sldId id="379" r:id="rId6"/>
    <p:sldId id="366" r:id="rId7"/>
    <p:sldId id="367" r:id="rId8"/>
    <p:sldId id="368" r:id="rId9"/>
    <p:sldId id="369" r:id="rId10"/>
    <p:sldId id="380" r:id="rId11"/>
    <p:sldId id="372" r:id="rId12"/>
    <p:sldId id="371" r:id="rId13"/>
    <p:sldId id="370" r:id="rId14"/>
    <p:sldId id="376" r:id="rId15"/>
    <p:sldId id="384" r:id="rId16"/>
    <p:sldId id="381" r:id="rId17"/>
    <p:sldId id="385" r:id="rId18"/>
    <p:sldId id="375" r:id="rId19"/>
    <p:sldId id="378" r:id="rId20"/>
    <p:sldId id="382" r:id="rId21"/>
    <p:sldId id="38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900" y="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13ED19-0D19-4555-847F-1D023CBBAB74}" type="datetimeFigureOut">
              <a:rPr lang="id-ID"/>
              <a:pPr>
                <a:defRPr/>
              </a:pPr>
              <a:t>03/10/2017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375EBC-56A5-4F18-9981-84430BFF3A9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46F3D6-1F3F-4961-997C-75D819E61A0D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B6E4B-7500-4E9F-A9F0-12B5B69C9E0D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6F15B-7ACF-4B0D-87B3-AB99DCAD32F5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182AE-9F9F-4C16-A89F-286260DEDA2F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0D6AA-BCF2-4808-B249-718EF9109A06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FA84C-9ACD-4161-9655-E1085A7BA1D8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A7D13-C606-4638-8A37-7AEB6CCE0BA1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51968-BDCB-4228-9ACA-663992F50F18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E2BA9-C18D-4393-9C2C-57A99076C03F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4FC582-9024-4331-9A08-160FB2018BCC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FE6B17-7BE3-481C-AD91-E091DCB65EFD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5FC50-5873-4380-B7E6-4C5D50C043D8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9FB76-0C9F-47C3-978B-157B1CB19B39}" type="datetime1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5532-2C01-4F52-883A-E40BCE307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0173-D8AA-45DE-9A22-9BF315639DA9}" type="datetime1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0C987-EC0D-4800-9D04-F885FF393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3EB0-583F-4142-8DE3-B9B11109127D}" type="datetime1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6104A-AD65-4C39-A7BB-5F91E1CF1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3A28-8122-4D53-A4EF-BE42342D9536}" type="datetime1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C287E-3FB1-435D-A211-842B32BC1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25824-870B-4700-A632-5FCB57CF0BA2}" type="datetime1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1D56C-8B41-4639-A46F-D6A7742B9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FE953-3B78-4680-890C-E7C20ADE4D6F}" type="datetime1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F368-26D9-4B6A-B3B9-9BA005CAE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FF62-630C-48E3-B425-78B3423E0199}" type="datetime1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FD771-4E88-4872-9EE5-64AC6B94A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68AFE-CAA3-4342-BEF6-4D3FA2C339B6}" type="datetime1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400E-7D83-4B63-A7BA-06AC6095F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62C1-D6C8-4D21-AC68-04A0357DDD71}" type="datetime1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E3FC-0457-4837-A3D1-600EEE2DD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BC8D-9C8A-4598-9EEF-4DCF8434D45E}" type="datetime1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13DCF-ECC9-4004-B1AB-B84297AC7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4312-1F66-4B35-858F-2215637EB1F9}" type="datetime1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995DD-D356-491B-95AC-A8584291D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5FC5EB-7F00-4537-ADB7-2C6BF0FE0D1F}" type="datetime1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ED1317C-E196-42D7-8D9D-DCF2D3B4B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PATOFISIOLOGI DIABETES MELITUS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MERTIEN SA’PANG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ILMU GIZI / FAKULTAS ILMU KESEHATAN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Perubahan Metabolisme DM Tipe 1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Hiperglikemia</a:t>
            </a:r>
          </a:p>
          <a:p>
            <a:r>
              <a:rPr lang="en-US" smtClean="0"/>
              <a:t>Ketoasidosis</a:t>
            </a:r>
          </a:p>
          <a:p>
            <a:r>
              <a:rPr lang="en-US" smtClean="0"/>
              <a:t>Hipertricylglycerolemia</a:t>
            </a:r>
          </a:p>
        </p:txBody>
      </p:sp>
      <p:sp>
        <p:nvSpPr>
          <p:cNvPr id="11269" name="Content Placeholder 2"/>
          <p:cNvSpPr txBox="1">
            <a:spLocks/>
          </p:cNvSpPr>
          <p:nvPr/>
        </p:nvSpPr>
        <p:spPr bwMode="auto">
          <a:xfrm>
            <a:off x="857250" y="6019800"/>
            <a:ext cx="79009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d-ID" sz="1100"/>
              <a:t>Sumber: Price SA, Wilson LM. 2005. </a:t>
            </a:r>
            <a:r>
              <a:rPr lang="id-ID" sz="1100" i="1"/>
              <a:t>Patofisiologi Konsep Klinis Proses-Proses Penyakit Ed Ke-6</a:t>
            </a:r>
            <a:r>
              <a:rPr lang="id-ID" sz="1100"/>
              <a:t>. Jakarta (ID). EGC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800" y="609600"/>
            <a:ext cx="68008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85813" y="6002338"/>
            <a:ext cx="7900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id-ID" dirty="0" smtClean="0"/>
              <a:t>Sumber: Harvey RA, Ferrier DR. 2011. </a:t>
            </a:r>
            <a:r>
              <a:rPr lang="id-ID" i="1" dirty="0" smtClean="0"/>
              <a:t>Lippincott’s illustrated reviews: Biochemistry. 5th ed</a:t>
            </a:r>
            <a:r>
              <a:rPr lang="id-ID" dirty="0" smtClean="0"/>
              <a:t>. Philadelphia (USA): Wolters Kluwer Health.</a:t>
            </a:r>
          </a:p>
          <a:p>
            <a:pPr>
              <a:buFont typeface="Arial" charset="0"/>
              <a:buNone/>
              <a:defRPr/>
            </a:pPr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/>
              <a:t>Terapi Pengobatan DM 1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3316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Terapi insulin standar</a:t>
            </a:r>
          </a:p>
          <a:p>
            <a:r>
              <a:rPr lang="en-US" smtClean="0"/>
              <a:t>Terapi insulin intensive</a:t>
            </a:r>
          </a:p>
          <a:p>
            <a:r>
              <a:rPr lang="en-US" smtClean="0"/>
              <a:t>Penanganan hipoglikemia</a:t>
            </a:r>
          </a:p>
          <a:p>
            <a:r>
              <a:rPr lang="en-US" smtClean="0"/>
              <a:t>Rencana diet</a:t>
            </a:r>
          </a:p>
          <a:p>
            <a:r>
              <a:rPr lang="en-US" smtClean="0"/>
              <a:t>Pengaturan latihan fisik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524000"/>
            <a:ext cx="28956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71463" y="5783263"/>
            <a:ext cx="51054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id-ID" dirty="0" smtClean="0"/>
              <a:t>Sumber: Harvey RA, Ferrier DR. 2011. </a:t>
            </a:r>
            <a:r>
              <a:rPr lang="id-ID" i="1" dirty="0" smtClean="0"/>
              <a:t>Lippincott’s illustrated reviews: Biochemistry. 5th ed</a:t>
            </a:r>
            <a:r>
              <a:rPr lang="id-ID" dirty="0" smtClean="0"/>
              <a:t>. Philadelphia (USA): Wolters Kluwer Health.</a:t>
            </a: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id-ID" dirty="0" smtClean="0"/>
              <a:t>Price SA, Wilson LM. 2005. </a:t>
            </a:r>
            <a:r>
              <a:rPr lang="id-ID" i="1" dirty="0" smtClean="0"/>
              <a:t>Patofisiologi Konsep Klinis Proses-Proses Penyakit Ed Ke-6</a:t>
            </a:r>
            <a:r>
              <a:rPr lang="id-ID" dirty="0" smtClean="0"/>
              <a:t>. Jakarta (ID). EGC</a:t>
            </a:r>
          </a:p>
          <a:p>
            <a:pPr>
              <a:buFont typeface="Arial" charset="0"/>
              <a:buNone/>
              <a:defRPr/>
            </a:pPr>
            <a:endParaRPr lang="id-ID" dirty="0" smtClean="0"/>
          </a:p>
          <a:p>
            <a:pPr>
              <a:buFont typeface="Arial" charset="0"/>
              <a:buNone/>
              <a:defRPr/>
            </a:pPr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Diabetes Tipe 2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133600"/>
            <a:ext cx="6302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5813" y="5867400"/>
            <a:ext cx="79009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id-ID" dirty="0" smtClean="0"/>
              <a:t>Sumber: </a:t>
            </a: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id-ID" dirty="0" smtClean="0"/>
              <a:t>Harvey RA, Ferrier DR. 2011. </a:t>
            </a:r>
            <a:r>
              <a:rPr lang="id-ID" i="1" dirty="0" smtClean="0"/>
              <a:t>Lippincott’s illustrated reviews: Biochemistry. 5th ed</a:t>
            </a:r>
            <a:r>
              <a:rPr lang="id-ID" dirty="0" smtClean="0"/>
              <a:t>. Philadelphia (USA): Wolters Kluwer Health.</a:t>
            </a:r>
          </a:p>
          <a:p>
            <a:pPr>
              <a:buFont typeface="Arial" charset="0"/>
              <a:buNone/>
              <a:defRPr/>
            </a:pPr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Perubahan Metabolisme DM tipe 2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smtClean="0">
                <a:latin typeface="Arial" charset="0"/>
                <a:cs typeface="Arial" charset="0"/>
              </a:rPr>
              <a:t>Hiperglikemia</a:t>
            </a:r>
            <a:endParaRPr lang="en-US" sz="1400" smtClean="0">
              <a:latin typeface="Arial" charset="0"/>
              <a:cs typeface="Arial" charset="0"/>
            </a:endParaRPr>
          </a:p>
          <a:p>
            <a:r>
              <a:rPr lang="en-US" sz="2200" smtClean="0">
                <a:latin typeface="Arial" charset="0"/>
                <a:cs typeface="Arial" charset="0"/>
              </a:rPr>
              <a:t>Dislipidemia</a:t>
            </a:r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5288" y="1417638"/>
            <a:ext cx="5751512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85813" y="5867400"/>
            <a:ext cx="79009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id-ID" dirty="0" smtClean="0"/>
              <a:t>Sumber: Harvey RA, Ferrier DR. 2011. </a:t>
            </a:r>
            <a:r>
              <a:rPr lang="id-ID" i="1" dirty="0" smtClean="0"/>
              <a:t>Lippincott’s illustrated reviews: Biochemistry. 5th ed</a:t>
            </a:r>
            <a:r>
              <a:rPr lang="id-ID" dirty="0" smtClean="0"/>
              <a:t>. Philadelphia (USA): Wolters Kluwer Health.</a:t>
            </a:r>
          </a:p>
          <a:p>
            <a:pPr>
              <a:buFont typeface="Arial" charset="0"/>
              <a:buNone/>
              <a:defRPr/>
            </a:pPr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1947863"/>
            <a:ext cx="75628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5813" y="5867400"/>
            <a:ext cx="79009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id-ID" dirty="0" smtClean="0"/>
              <a:t>Sumber: Harvey RA, Ferrier DR. 2011. </a:t>
            </a:r>
            <a:r>
              <a:rPr lang="id-ID" i="1" dirty="0" smtClean="0"/>
              <a:t>Lippincott’s illustrated reviews: Biochemistry. 5th ed</a:t>
            </a:r>
            <a:r>
              <a:rPr lang="id-ID" dirty="0" smtClean="0"/>
              <a:t>. Philadelphia (USA): Wolters Kluwer Health.</a:t>
            </a:r>
          </a:p>
          <a:p>
            <a:pPr>
              <a:buFont typeface="Arial" charset="0"/>
              <a:buNone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-33338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738" y="1076325"/>
            <a:ext cx="7491412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5813" y="5867400"/>
            <a:ext cx="79009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id-ID" dirty="0" smtClean="0"/>
              <a:t>Sumber: Harvey RA, Ferrier DR. 2011. </a:t>
            </a:r>
            <a:r>
              <a:rPr lang="id-ID" i="1" dirty="0" smtClean="0"/>
              <a:t>Lippincott’s illustrated reviews: Biochemistry. 5th ed</a:t>
            </a:r>
            <a:r>
              <a:rPr lang="id-ID" dirty="0" smtClean="0"/>
              <a:t>. Philadelphia (USA): Wolters Kluwer Health.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id-ID" dirty="0" smtClean="0"/>
              <a:t>Price SA, Wilson LM. 2005. </a:t>
            </a:r>
            <a:r>
              <a:rPr lang="id-ID" i="1" dirty="0" smtClean="0"/>
              <a:t>Patofisiologi Konsep Klinis Proses-Proses Penyakit Ed Ke-6</a:t>
            </a:r>
            <a:r>
              <a:rPr lang="id-ID" dirty="0" smtClean="0"/>
              <a:t>. Jakarta (ID). EGC</a:t>
            </a:r>
          </a:p>
          <a:p>
            <a:pPr>
              <a:buFont typeface="Arial" charset="0"/>
              <a:buNone/>
              <a:defRPr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-33338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1447800"/>
            <a:ext cx="75533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85813" y="5867400"/>
            <a:ext cx="79009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id-ID" dirty="0" smtClean="0"/>
              <a:t>Sumber: Harvey RA, Ferrier DR. 2011. </a:t>
            </a:r>
            <a:r>
              <a:rPr lang="id-ID" i="1" dirty="0" smtClean="0"/>
              <a:t>Lippincott’s illustrated reviews: Biochemistry. 5th ed</a:t>
            </a:r>
            <a:r>
              <a:rPr lang="id-ID" dirty="0" smtClean="0"/>
              <a:t>. Philadelphia (USA): Wolters Kluwer Health.</a:t>
            </a:r>
          </a:p>
          <a:p>
            <a:pPr>
              <a:buFont typeface="Arial" charset="0"/>
              <a:buNone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Manifestasi Klinis dan Terapi Pengobatan</a:t>
            </a:r>
          </a:p>
        </p:txBody>
      </p:sp>
      <p:sp>
        <p:nvSpPr>
          <p:cNvPr id="19460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Manifestasi Klinis</a:t>
            </a:r>
          </a:p>
        </p:txBody>
      </p:sp>
      <p:sp>
        <p:nvSpPr>
          <p:cNvPr id="19461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smtClean="0">
                <a:latin typeface="Arial" charset="0"/>
                <a:cs typeface="Arial" charset="0"/>
              </a:rPr>
              <a:t>Sebagian besar tidak menunjukkan gejala, diagnosis ditegakkan berdasarkan pemeriksaan biokimia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DM 2 berat</a:t>
            </a:r>
          </a:p>
          <a:p>
            <a:pPr lvl="1"/>
            <a:r>
              <a:rPr lang="en-US" sz="1800" smtClean="0">
                <a:latin typeface="Arial" charset="0"/>
                <a:cs typeface="Arial" charset="0"/>
              </a:rPr>
              <a:t>Polidipsia</a:t>
            </a:r>
          </a:p>
          <a:p>
            <a:pPr lvl="1"/>
            <a:r>
              <a:rPr lang="en-US" sz="1800" smtClean="0">
                <a:latin typeface="Arial" charset="0"/>
                <a:cs typeface="Arial" charset="0"/>
              </a:rPr>
              <a:t>Poliuria</a:t>
            </a:r>
          </a:p>
          <a:p>
            <a:pPr lvl="1"/>
            <a:r>
              <a:rPr lang="en-US" sz="1800" smtClean="0">
                <a:latin typeface="Arial" charset="0"/>
                <a:cs typeface="Arial" charset="0"/>
              </a:rPr>
              <a:t>Lemah</a:t>
            </a:r>
          </a:p>
          <a:p>
            <a:pPr lvl="1"/>
            <a:r>
              <a:rPr lang="en-US" sz="1800" smtClean="0">
                <a:latin typeface="Arial" charset="0"/>
                <a:cs typeface="Arial" charset="0"/>
              </a:rPr>
              <a:t>Somnolen</a:t>
            </a:r>
            <a:endParaRPr lang="id-ID" sz="1800" smtClean="0">
              <a:latin typeface="Arial" charset="0"/>
              <a:cs typeface="Arial" charset="0"/>
            </a:endParaRPr>
          </a:p>
        </p:txBody>
      </p:sp>
      <p:sp>
        <p:nvSpPr>
          <p:cNvPr id="19462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Terapi Pengobatan</a:t>
            </a:r>
          </a:p>
        </p:txBody>
      </p:sp>
      <p:sp>
        <p:nvSpPr>
          <p:cNvPr id="19463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Terapi obat oral</a:t>
            </a:r>
          </a:p>
          <a:p>
            <a:r>
              <a:rPr lang="en-US" smtClean="0">
                <a:latin typeface="Arial" charset="0"/>
                <a:cs typeface="Arial" charset="0"/>
              </a:rPr>
              <a:t>Terapi insulin</a:t>
            </a:r>
          </a:p>
          <a:p>
            <a:r>
              <a:rPr lang="en-US" smtClean="0">
                <a:latin typeface="Arial" charset="0"/>
                <a:cs typeface="Arial" charset="0"/>
              </a:rPr>
              <a:t>Rencana diet</a:t>
            </a:r>
          </a:p>
          <a:p>
            <a:r>
              <a:rPr lang="en-US" smtClean="0">
                <a:latin typeface="Arial" charset="0"/>
                <a:cs typeface="Arial" charset="0"/>
              </a:rPr>
              <a:t>Pengaturan latihan fisik</a:t>
            </a:r>
            <a:endParaRPr lang="id-ID" smtClean="0">
              <a:latin typeface="Arial" charset="0"/>
              <a:cs typeface="Arial" charset="0"/>
            </a:endParaRPr>
          </a:p>
          <a:p>
            <a:endParaRPr lang="en-US" smtClean="0"/>
          </a:p>
        </p:txBody>
      </p:sp>
      <p:sp>
        <p:nvSpPr>
          <p:cNvPr id="19464" name="AutoShape 6" descr="Image result for diabe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65" name="AutoShape 8" descr="Image result for diabete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66" name="AutoShape 10" descr="Image result for diabetes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67" name="Content Placeholder 2"/>
          <p:cNvSpPr txBox="1">
            <a:spLocks/>
          </p:cNvSpPr>
          <p:nvPr/>
        </p:nvSpPr>
        <p:spPr bwMode="auto">
          <a:xfrm>
            <a:off x="857250" y="6019800"/>
            <a:ext cx="79009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d-ID" sz="1100"/>
              <a:t>Sumber: Price SA, Wilson LM. 2005. </a:t>
            </a:r>
            <a:r>
              <a:rPr lang="id-ID" sz="1100" i="1"/>
              <a:t>Patofisiologi Konsep Klinis Proses-Proses Penyakit Ed Ke-6</a:t>
            </a:r>
            <a:r>
              <a:rPr lang="id-ID" sz="1100"/>
              <a:t>. Jakarta (ID). EGC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0275" y="685800"/>
            <a:ext cx="47720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smtClean="0">
                <a:latin typeface="Arial" charset="0"/>
                <a:cs typeface="Arial" charset="0"/>
              </a:rPr>
              <a:t>Mampu menjelaskan peranan Pankreas dalam Metabolisme Glukosa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Mampu menjelaskan definisi DM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Mampu menjelaskan klasifikasi DM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Mampu menjelaskan patogenesis DM</a:t>
            </a:r>
            <a:endParaRPr lang="id-ID" sz="2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3"/>
          <p:cNvSpPr>
            <a:spLocks noGrp="1"/>
          </p:cNvSpPr>
          <p:nvPr>
            <p:ph type="title"/>
          </p:nvPr>
        </p:nvSpPr>
        <p:spPr>
          <a:xfrm>
            <a:off x="1843088" y="4767263"/>
            <a:ext cx="5486400" cy="566737"/>
          </a:xfrm>
        </p:spPr>
        <p:txBody>
          <a:bodyPr/>
          <a:lstStyle/>
          <a:p>
            <a:r>
              <a:rPr lang="en-US" smtClean="0"/>
              <a:t>Terima Kasih….</a:t>
            </a:r>
          </a:p>
        </p:txBody>
      </p:sp>
      <p:sp>
        <p:nvSpPr>
          <p:cNvPr id="21508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1509" name="Picture 2" descr="Image result for diabe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782638"/>
            <a:ext cx="54864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Tugas Untuk Minggu Depan</a:t>
            </a:r>
          </a:p>
        </p:txBody>
      </p:sp>
      <p:sp>
        <p:nvSpPr>
          <p:cNvPr id="2253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id-ID" smtClean="0"/>
              <a:t>Review Jurnal (max 2 Halaman)</a:t>
            </a: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/>
          <a:srcRect t="23669" r="18735" b="6213"/>
          <a:stretch>
            <a:fillRect/>
          </a:stretch>
        </p:blipFill>
        <p:spPr bwMode="auto">
          <a:xfrm>
            <a:off x="1066800" y="2300288"/>
            <a:ext cx="708660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5"/>
            <a:ext cx="9144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29125" y="5143500"/>
            <a:ext cx="157162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643313" y="6215063"/>
            <a:ext cx="5072062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200" dirty="0">
                <a:solidFill>
                  <a:schemeClr val="tx1"/>
                </a:solidFill>
              </a:rPr>
              <a:t>Sumber: IDF, http://www.idf.org/sites/default/files/Atlas-poster-2014_EN.pdf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59376" t="26075" r="17968" b="40323"/>
          <a:stretch>
            <a:fillRect/>
          </a:stretch>
        </p:blipFill>
        <p:spPr bwMode="auto">
          <a:xfrm>
            <a:off x="4814889" y="1357298"/>
            <a:ext cx="2900383" cy="250033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C:\Users\mertien\AppData\Local\Temp\msohtmlclip1\01\clip_image001.jpg"/>
          <p:cNvPicPr>
            <a:picLocks noChangeAspect="1" noChangeArrowheads="1"/>
          </p:cNvPicPr>
          <p:nvPr/>
        </p:nvPicPr>
        <p:blipFill>
          <a:blip r:embed="rId3"/>
          <a:srcRect t="45387" b="19473"/>
          <a:stretch>
            <a:fillRect/>
          </a:stretch>
        </p:blipFill>
        <p:spPr bwMode="auto">
          <a:xfrm>
            <a:off x="1000125" y="1357313"/>
            <a:ext cx="70723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smtClean="0"/>
              <a:t>Peranan Pankreas---Metabolisme Glukosa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1500188"/>
            <a:ext cx="3000375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85813" y="6000750"/>
            <a:ext cx="7900987" cy="376238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id-ID" sz="2600" dirty="0">
                <a:latin typeface="+mn-lt"/>
              </a:rPr>
              <a:t>Sumber: Harvey RA, Ferrier DR. 2011. </a:t>
            </a:r>
            <a:r>
              <a:rPr lang="id-ID" sz="2600" i="1" dirty="0">
                <a:latin typeface="+mn-lt"/>
              </a:rPr>
              <a:t>Lippincott’s illustrated reviews: Biochemistry. 5th ed</a:t>
            </a:r>
            <a:r>
              <a:rPr lang="id-ID" sz="2600" dirty="0">
                <a:latin typeface="+mn-lt"/>
              </a:rPr>
              <a:t>. Philadelphia (USA): Wolters Kluwer Health.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id-ID" sz="260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61913"/>
            <a:ext cx="828675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6176963"/>
            <a:ext cx="7900988" cy="376237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id-ID" sz="2600" dirty="0">
                <a:latin typeface="+mn-lt"/>
              </a:rPr>
              <a:t>Sumber: Harvey RA, Ferrier DR. 2011. </a:t>
            </a:r>
            <a:r>
              <a:rPr lang="id-ID" sz="2600" i="1" dirty="0">
                <a:latin typeface="+mn-lt"/>
              </a:rPr>
              <a:t>Lippincott’s illustrated reviews: Biochemistry. 5th ed</a:t>
            </a:r>
            <a:r>
              <a:rPr lang="id-ID" sz="2600" dirty="0">
                <a:latin typeface="+mn-lt"/>
              </a:rPr>
              <a:t>. Philadelphia (USA): Wolters Kluwer Health.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id-ID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smtClean="0"/>
              <a:t>Gambaran Umum Diabetes Melitus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4129088" cy="4602163"/>
          </a:xfrm>
        </p:spPr>
        <p:txBody>
          <a:bodyPr/>
          <a:lstStyle/>
          <a:p>
            <a:r>
              <a:rPr lang="id-ID" sz="2400" smtClean="0"/>
              <a:t>Diabetes Melitus (DM): Kumpulan gejala yang timbul pada seseorang yang mengalami peningkatan kadar glukosa darah akibat kekurangan hormon insulin secara absolut atau relatif.</a:t>
            </a:r>
          </a:p>
          <a:p>
            <a:r>
              <a:rPr lang="id-ID" sz="2400" smtClean="0"/>
              <a:t>Klasifikasi DM:</a:t>
            </a:r>
          </a:p>
          <a:p>
            <a:pPr lvl="1"/>
            <a:r>
              <a:rPr lang="id-ID" sz="2400" smtClean="0"/>
              <a:t>DM tipe 1 &amp;2</a:t>
            </a:r>
          </a:p>
          <a:p>
            <a:pPr lvl="1"/>
            <a:r>
              <a:rPr lang="id-ID" sz="2400" smtClean="0"/>
              <a:t>DM gestational</a:t>
            </a:r>
          </a:p>
          <a:p>
            <a:pPr lvl="1"/>
            <a:r>
              <a:rPr lang="id-ID" sz="2400" smtClean="0"/>
              <a:t>Tipe spesifik lain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8213" y="1514475"/>
            <a:ext cx="38623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Content Placeholder 2"/>
          <p:cNvSpPr txBox="1">
            <a:spLocks/>
          </p:cNvSpPr>
          <p:nvPr/>
        </p:nvSpPr>
        <p:spPr bwMode="auto">
          <a:xfrm>
            <a:off x="857250" y="6072188"/>
            <a:ext cx="79009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d-ID" sz="1100"/>
              <a:t>Sumber: Price SA, Wilson LM. 2005. </a:t>
            </a:r>
            <a:r>
              <a:rPr lang="id-ID" sz="1100" i="1"/>
              <a:t>Patofisiologi Konsep Klinis Proses-Proses Penyakit Ed Ke-6</a:t>
            </a:r>
            <a:r>
              <a:rPr lang="id-ID" sz="1100"/>
              <a:t>. Jakarta (ID). EGC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/>
        </p:nvGraphicFramePr>
        <p:xfrm>
          <a:off x="700088" y="1447800"/>
          <a:ext cx="7772400" cy="3441192"/>
        </p:xfrm>
        <a:graphic>
          <a:graphicData uri="http://schemas.openxmlformats.org/drawingml/2006/table">
            <a:tbl>
              <a:tblPr/>
              <a:tblGrid>
                <a:gridCol w="1554162"/>
                <a:gridCol w="1554163"/>
                <a:gridCol w="1555750"/>
                <a:gridCol w="1554162"/>
                <a:gridCol w="15541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Diagnosis</a:t>
                      </a:r>
                      <a:endParaRPr kumimoji="0" lang="id-ID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HbA1C (persen) </a:t>
                      </a:r>
                      <a:endParaRPr kumimoji="0" lang="id-ID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Kadar Glukosa darah Puasa (mg/dL)</a:t>
                      </a:r>
                      <a:endParaRPr kumimoji="0" lang="id-ID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 Toleransi Glukosa Oral (mg/dL)</a:t>
                      </a:r>
                      <a:endParaRPr kumimoji="0" lang="id-ID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Kadar Glukosa Darah sewaktu (mg/dL)</a:t>
                      </a:r>
                      <a:endParaRPr kumimoji="0" lang="id-ID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&lt;5.7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99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≤139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Prediabetes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5.7 - 6.4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100 - 125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140 - 199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Diabetes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6.5 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≥126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≥200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≥200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85813" y="5643563"/>
            <a:ext cx="7900987" cy="37623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id-ID" sz="2600" dirty="0">
                <a:latin typeface="+mn-lt"/>
              </a:rPr>
              <a:t>Sumber: </a:t>
            </a:r>
            <a:r>
              <a:rPr lang="id-ID" sz="2400" dirty="0"/>
              <a:t>American Diabetes Association. Classification and diagnosis of diabetes. </a:t>
            </a:r>
            <a:r>
              <a:rPr lang="id-ID" sz="2400" i="1" dirty="0"/>
              <a:t>Diabetes Care.</a:t>
            </a:r>
            <a:r>
              <a:rPr lang="id-ID" sz="2400" dirty="0"/>
              <a:t> 2016;39(1):S14–S20</a:t>
            </a:r>
            <a:endParaRPr lang="id-ID" sz="260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" y="685800"/>
            <a:ext cx="84486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5813" y="5643563"/>
            <a:ext cx="7900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id-ID" dirty="0" smtClean="0"/>
              <a:t>Sumber: Harvey RA, Ferrier DR. 2011. </a:t>
            </a:r>
            <a:r>
              <a:rPr lang="id-ID" i="1" dirty="0" smtClean="0"/>
              <a:t>Lippincott’s illustrated reviews: Biochemistry. 5th ed</a:t>
            </a:r>
            <a:r>
              <a:rPr lang="id-ID" dirty="0" smtClean="0"/>
              <a:t>. Philadelphia (USA): Wolters Kluwer Health.</a:t>
            </a:r>
          </a:p>
          <a:p>
            <a:pPr>
              <a:buFont typeface="Arial" charset="0"/>
              <a:buNone/>
              <a:defRPr/>
            </a:pPr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Diabetes tipe 1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r>
              <a:rPr lang="en-US" sz="2200" smtClean="0">
                <a:latin typeface="Arial" charset="0"/>
                <a:cs typeface="Arial" charset="0"/>
              </a:rPr>
              <a:t>Etiologi</a:t>
            </a:r>
          </a:p>
          <a:p>
            <a:pPr lvl="1"/>
            <a:r>
              <a:rPr lang="en-US" sz="1800" smtClean="0">
                <a:latin typeface="Arial" charset="0"/>
                <a:cs typeface="Arial" charset="0"/>
              </a:rPr>
              <a:t>Autoimun</a:t>
            </a:r>
          </a:p>
          <a:p>
            <a:pPr lvl="1"/>
            <a:r>
              <a:rPr lang="en-US" sz="1800" smtClean="0">
                <a:latin typeface="Arial" charset="0"/>
                <a:cs typeface="Arial" charset="0"/>
              </a:rPr>
              <a:t>Idiopatik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Gejala-gejala dan Manifestasi klinis</a:t>
            </a:r>
          </a:p>
          <a:p>
            <a:pPr lvl="1"/>
            <a:r>
              <a:rPr lang="en-US" sz="1800" smtClean="0">
                <a:latin typeface="Arial" charset="0"/>
                <a:cs typeface="Arial" charset="0"/>
              </a:rPr>
              <a:t>Poliuria</a:t>
            </a:r>
          </a:p>
          <a:p>
            <a:pPr lvl="1"/>
            <a:r>
              <a:rPr lang="en-US" sz="1800" smtClean="0">
                <a:latin typeface="Arial" charset="0"/>
                <a:cs typeface="Arial" charset="0"/>
              </a:rPr>
              <a:t>Polidipsia</a:t>
            </a:r>
          </a:p>
          <a:p>
            <a:pPr lvl="1"/>
            <a:r>
              <a:rPr lang="en-US" sz="1800" smtClean="0">
                <a:latin typeface="Arial" charset="0"/>
                <a:cs typeface="Arial" charset="0"/>
              </a:rPr>
              <a:t>Polifagia</a:t>
            </a:r>
          </a:p>
          <a:p>
            <a:pPr lvl="1"/>
            <a:r>
              <a:rPr lang="en-US" sz="1800" smtClean="0">
                <a:latin typeface="Arial" charset="0"/>
                <a:cs typeface="Arial" charset="0"/>
              </a:rPr>
              <a:t>Penurunan BB</a:t>
            </a:r>
          </a:p>
          <a:p>
            <a:pPr lvl="1"/>
            <a:r>
              <a:rPr lang="en-US" sz="1800" smtClean="0">
                <a:latin typeface="Arial" charset="0"/>
                <a:cs typeface="Arial" charset="0"/>
              </a:rPr>
              <a:t>Lemah</a:t>
            </a:r>
          </a:p>
          <a:p>
            <a:pPr lvl="1"/>
            <a:r>
              <a:rPr lang="en-US" sz="1800" smtClean="0">
                <a:latin typeface="Arial" charset="0"/>
                <a:cs typeface="Arial" charset="0"/>
              </a:rPr>
              <a:t>Somnolen</a:t>
            </a:r>
          </a:p>
          <a:p>
            <a:pPr lvl="1"/>
            <a:endParaRPr lang="en-US" sz="1800" smtClean="0">
              <a:latin typeface="Arial" charset="0"/>
              <a:cs typeface="Arial" charset="0"/>
            </a:endParaRPr>
          </a:p>
        </p:txBody>
      </p:sp>
      <p:pic>
        <p:nvPicPr>
          <p:cNvPr id="10245" name="Picture 6" descr="Image result for diabetes tip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00400"/>
            <a:ext cx="40005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Content Placeholder 2"/>
          <p:cNvSpPr txBox="1">
            <a:spLocks/>
          </p:cNvSpPr>
          <p:nvPr/>
        </p:nvSpPr>
        <p:spPr bwMode="auto">
          <a:xfrm>
            <a:off x="857250" y="6019800"/>
            <a:ext cx="79009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d-ID" sz="1100"/>
              <a:t>Sumber: Price SA, Wilson LM. 2005. </a:t>
            </a:r>
            <a:r>
              <a:rPr lang="id-ID" sz="1100" i="1"/>
              <a:t>Patofisiologi Konsep Klinis Proses-Proses Penyakit Ed Ke-6</a:t>
            </a:r>
            <a:r>
              <a:rPr lang="id-ID" sz="1100"/>
              <a:t>. Jakarta (ID). EGC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640</Words>
  <Application>Microsoft Office PowerPoint</Application>
  <PresentationFormat>On-screen Show (4:3)</PresentationFormat>
  <Paragraphs>107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KEMAMPUAN AKHIR YANG DIHARAPKAN</vt:lpstr>
      <vt:lpstr>Slide 3</vt:lpstr>
      <vt:lpstr>Peranan Pankreas---Metabolisme Glukosa</vt:lpstr>
      <vt:lpstr>Slide 5</vt:lpstr>
      <vt:lpstr>Gambaran Umum Diabetes Melitus</vt:lpstr>
      <vt:lpstr>Slide 7</vt:lpstr>
      <vt:lpstr>Slide 8</vt:lpstr>
      <vt:lpstr>Diabetes tipe 1</vt:lpstr>
      <vt:lpstr>Perubahan Metabolisme DM Tipe 1</vt:lpstr>
      <vt:lpstr>Slide 11</vt:lpstr>
      <vt:lpstr>Terapi Pengobatan DM 1</vt:lpstr>
      <vt:lpstr>Diabetes Tipe 2</vt:lpstr>
      <vt:lpstr>Perubahan Metabolisme DM tipe 2</vt:lpstr>
      <vt:lpstr>Slide 15</vt:lpstr>
      <vt:lpstr>Slide 16</vt:lpstr>
      <vt:lpstr>Slide 17</vt:lpstr>
      <vt:lpstr>Manifestasi Klinis dan Terapi Pengobatan</vt:lpstr>
      <vt:lpstr>Slide 19</vt:lpstr>
      <vt:lpstr>Terima Kasih….</vt:lpstr>
      <vt:lpstr>Tugas Untuk Minggu Depan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mertien</cp:lastModifiedBy>
  <cp:revision>221</cp:revision>
  <dcterms:created xsi:type="dcterms:W3CDTF">2010-08-24T06:47:44Z</dcterms:created>
  <dcterms:modified xsi:type="dcterms:W3CDTF">2017-10-03T00:34:40Z</dcterms:modified>
</cp:coreProperties>
</file>