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6" r:id="rId2"/>
    <p:sldId id="335" r:id="rId3"/>
    <p:sldId id="337" r:id="rId4"/>
    <p:sldId id="339" r:id="rId5"/>
    <p:sldId id="340" r:id="rId6"/>
    <p:sldId id="343" r:id="rId7"/>
    <p:sldId id="338" r:id="rId8"/>
    <p:sldId id="342"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3190" autoAdjust="0"/>
  </p:normalViewPr>
  <p:slideViewPr>
    <p:cSldViewPr>
      <p:cViewPr>
        <p:scale>
          <a:sx n="70" d="100"/>
          <a:sy n="70" d="100"/>
        </p:scale>
        <p:origin x="-1410"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E13ED19-0D19-4555-847F-1D023CBBAB74}" type="datetimeFigureOut">
              <a:rPr lang="id-ID"/>
              <a:pPr>
                <a:defRPr/>
              </a:pPr>
              <a:t>13/10/2017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5375EBC-56A5-4F18-9981-84430BFF3A91}"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346F3D6-1F3F-4961-997C-75D819E61A0D}" type="slidenum">
              <a:rPr lang="id-ID" smtClean="0"/>
              <a:pPr>
                <a:defRPr/>
              </a:pPr>
              <a:t>2</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pPr>
              <a:defRPr/>
            </a:pPr>
            <a:fld id="{D5375EBC-56A5-4F18-9981-84430BFF3A91}" type="slidenum">
              <a:rPr lang="id-ID" smtClean="0"/>
              <a:pPr>
                <a:defRPr/>
              </a:pPr>
              <a:t>28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F03F66-B5CC-44E4-BDC2-BB03354C53C9}" type="datetime1">
              <a:rPr lang="en-US" smtClean="0"/>
              <a:t>10/14/2017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45532-2C01-4F52-883A-E40BCE3073B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7F4E2-FD0E-44B6-987E-70C246510421}" type="datetime1">
              <a:rPr lang="en-US" smtClean="0"/>
              <a:t>10/14/2017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30C987-EC0D-4800-9D04-F885FF393FF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E210E4-14FD-4A28-BFC3-08C73AAFF3AF}" type="datetime1">
              <a:rPr lang="en-US" smtClean="0"/>
              <a:t>10/14/2017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6104A-AD65-4C39-A7BB-5F91E1CF1E9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690752-EA70-4390-9751-4A69492D0EE4}" type="datetime1">
              <a:rPr lang="en-US" smtClean="0"/>
              <a:t>10/14/2017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3C287E-3FB1-435D-A211-842B32BC141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4E2EEA-12F0-43C6-A582-07667E5B6E44}" type="datetime1">
              <a:rPr lang="en-US" smtClean="0"/>
              <a:t>10/14/2017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1D56C-8B41-4639-A46F-D6A7742B93F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3F4C6C-1888-4781-8366-59A7332DA2C8}" type="datetime1">
              <a:rPr lang="en-US" smtClean="0"/>
              <a:t>10/14/2017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8F368-26D9-4B6A-B3B9-9BA005CAEC6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BF441F-F9F1-4C49-84FF-DEDE3A5F978B}" type="datetime1">
              <a:rPr lang="en-US" smtClean="0"/>
              <a:t>10/14/2017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9FD771-4E88-4872-9EE5-64AC6B94A21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141178-BC4B-41F3-AEB9-C94DA098963D}" type="datetime1">
              <a:rPr lang="en-US" smtClean="0"/>
              <a:t>10/14/2017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FF400E-7D83-4B63-A7BA-06AC6095F68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DB2A9A-9BFC-4BDF-8759-840008E6A378}" type="datetime1">
              <a:rPr lang="en-US" smtClean="0"/>
              <a:t>10/14/2017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29E3FC-0457-4837-A3D1-600EEE2DD63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81139A-5A3C-464F-AC32-E5F836B38B0C}" type="datetime1">
              <a:rPr lang="en-US" smtClean="0"/>
              <a:t>10/14/2017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613DCF-ECC9-4004-B1AB-B84297AC7C7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5CFB14-C884-40FD-A4CA-EE8D071F908E}" type="datetime1">
              <a:rPr lang="en-US" smtClean="0"/>
              <a:t>10/14/2017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2995DD-D356-491B-95AC-A8584291D89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0AF8BC3-9966-493A-B98E-237724647D49}" type="datetime1">
              <a:rPr lang="en-US" smtClean="0"/>
              <a:t>10/14/2017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0ED1317C-E196-42D7-8D9D-DCF2D3B4B9C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0"/>
            <a:ext cx="9144000" cy="7145338"/>
          </a:xfrm>
          <a:prstGeom prst="rect">
            <a:avLst/>
          </a:prstGeom>
          <a:noFill/>
          <a:ln w="9525">
            <a:noFill/>
            <a:miter lim="800000"/>
            <a:headEnd/>
            <a:tailEnd/>
          </a:ln>
        </p:spPr>
      </p:pic>
      <p:sp>
        <p:nvSpPr>
          <p:cNvPr id="2051" name="TextBox 1"/>
          <p:cNvSpPr txBox="1">
            <a:spLocks noChangeArrowheads="1"/>
          </p:cNvSpPr>
          <p:nvPr/>
        </p:nvSpPr>
        <p:spPr bwMode="auto">
          <a:xfrm>
            <a:off x="3222625" y="3657600"/>
            <a:ext cx="5638800" cy="1631950"/>
          </a:xfrm>
          <a:prstGeom prst="rect">
            <a:avLst/>
          </a:prstGeom>
          <a:noFill/>
          <a:ln w="9525">
            <a:noFill/>
            <a:miter lim="800000"/>
            <a:headEnd/>
            <a:tailEnd/>
          </a:ln>
        </p:spPr>
        <p:txBody>
          <a:bodyPr>
            <a:spAutoFit/>
          </a:bodyPr>
          <a:lstStyle/>
          <a:p>
            <a:pPr algn="ctr"/>
            <a:r>
              <a:rPr lang="id-ID" sz="2000" b="1" dirty="0" smtClean="0">
                <a:solidFill>
                  <a:schemeClr val="bg1"/>
                </a:solidFill>
              </a:rPr>
              <a:t>KALENJAR TIROID</a:t>
            </a:r>
            <a:endParaRPr lang="en-US" sz="2000" b="1" dirty="0">
              <a:solidFill>
                <a:schemeClr val="bg1"/>
              </a:solidFill>
            </a:endParaRPr>
          </a:p>
          <a:p>
            <a:pPr algn="ctr"/>
            <a:r>
              <a:rPr lang="en-US" sz="2000" b="1" dirty="0">
                <a:solidFill>
                  <a:schemeClr val="bg1"/>
                </a:solidFill>
              </a:rPr>
              <a:t>PERTEMUAN </a:t>
            </a:r>
            <a:r>
              <a:rPr lang="id-ID" sz="2000" b="1" dirty="0" smtClean="0">
                <a:solidFill>
                  <a:schemeClr val="bg1"/>
                </a:solidFill>
              </a:rPr>
              <a:t>4</a:t>
            </a:r>
            <a:endParaRPr lang="en-US" sz="2000" b="1" dirty="0">
              <a:solidFill>
                <a:schemeClr val="bg1"/>
              </a:solidFill>
            </a:endParaRPr>
          </a:p>
          <a:p>
            <a:pPr algn="ctr"/>
            <a:r>
              <a:rPr lang="en-US" sz="2000" b="1" dirty="0">
                <a:solidFill>
                  <a:schemeClr val="bg1"/>
                </a:solidFill>
              </a:rPr>
              <a:t>MERTIEN SA’PANG</a:t>
            </a:r>
          </a:p>
          <a:p>
            <a:pPr algn="ctr"/>
            <a:r>
              <a:rPr lang="en-US" sz="2000" b="1" dirty="0">
                <a:solidFill>
                  <a:schemeClr val="bg1"/>
                </a:solidFill>
              </a:rPr>
              <a:t>ILMU GIZI / FAKULTAS ILMU KESEHATAN </a:t>
            </a:r>
          </a:p>
          <a:p>
            <a:pPr algn="ctr"/>
            <a:endParaRPr lang="en-US" sz="2000" b="1" dirty="0">
              <a:solidFill>
                <a:schemeClr val="bg1"/>
              </a:solidFill>
            </a:endParaRPr>
          </a:p>
        </p:txBody>
      </p:sp>
      <p:sp>
        <p:nvSpPr>
          <p:cNvPr id="6" name="Slide Number Placeholder 5"/>
          <p:cNvSpPr>
            <a:spLocks noGrp="1"/>
          </p:cNvSpPr>
          <p:nvPr>
            <p:ph type="sldNum" sz="quarter" idx="12"/>
          </p:nvPr>
        </p:nvSpPr>
        <p:spPr/>
        <p:txBody>
          <a:bodyPr/>
          <a:lstStyle/>
          <a:p>
            <a:pPr>
              <a:defRPr/>
            </a:pPr>
            <a:fld id="{97945532-2C01-4F52-883A-E40BCE3073BA}" type="slidenum">
              <a:rPr lang="en-US" smtClean="0"/>
              <a:pPr>
                <a:defRPr/>
              </a:pPr>
              <a:t>1</a:t>
            </a:fld>
            <a:endParaRPr lang="en-US"/>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Penyakit-penyakit Kelenjar Tiroid</a:t>
            </a:r>
            <a:endParaRPr lang="id-ID" dirty="0"/>
          </a:p>
        </p:txBody>
      </p:sp>
      <p:sp>
        <p:nvSpPr>
          <p:cNvPr id="3" name="Content Placeholder 2"/>
          <p:cNvSpPr>
            <a:spLocks noGrp="1"/>
          </p:cNvSpPr>
          <p:nvPr>
            <p:ph idx="1"/>
          </p:nvPr>
        </p:nvSpPr>
        <p:spPr/>
        <p:txBody>
          <a:bodyPr/>
          <a:lstStyle/>
          <a:p>
            <a:r>
              <a:rPr lang="id-ID" dirty="0" smtClean="0"/>
              <a:t>Pembentukan hormon tiroid yang berlebihan (hipertiroidisme)</a:t>
            </a:r>
          </a:p>
          <a:p>
            <a:r>
              <a:rPr lang="id-ID" dirty="0" smtClean="0"/>
              <a:t>Defisiensi produksi hormon tiroid (hipotiroidisme)</a:t>
            </a:r>
          </a:p>
          <a:p>
            <a:r>
              <a:rPr lang="id-ID" dirty="0" smtClean="0"/>
              <a:t>Pembesaran kelenjar tiroid (goiter) tanpa adanya pembentukan hormon tiroid abnormal</a:t>
            </a:r>
          </a:p>
          <a:p>
            <a:r>
              <a:rPr lang="id-ID" dirty="0" smtClean="0"/>
              <a:t>Sindrom sakit eutiroid</a:t>
            </a:r>
          </a:p>
          <a:p>
            <a:pPr>
              <a:buNone/>
            </a:pPr>
            <a:endParaRPr lang="id-ID" dirty="0" smtClean="0"/>
          </a:p>
          <a:p>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Hipertiroidisme</a:t>
            </a:r>
            <a:endParaRPr lang="id-ID" dirty="0"/>
          </a:p>
        </p:txBody>
      </p:sp>
      <p:sp>
        <p:nvSpPr>
          <p:cNvPr id="3" name="Content Placeholder 2"/>
          <p:cNvSpPr>
            <a:spLocks noGrp="1"/>
          </p:cNvSpPr>
          <p:nvPr>
            <p:ph idx="1"/>
          </p:nvPr>
        </p:nvSpPr>
        <p:spPr>
          <a:xfrm>
            <a:off x="457200" y="1265237"/>
            <a:ext cx="8229600" cy="5059363"/>
          </a:xfrm>
        </p:spPr>
        <p:txBody>
          <a:bodyPr/>
          <a:lstStyle/>
          <a:p>
            <a:r>
              <a:rPr lang="id-ID" dirty="0" smtClean="0"/>
              <a:t>Respons jaringan2 tubuh terhadap pengaruh metabolik hormon tiroid yang berlebihan</a:t>
            </a:r>
          </a:p>
          <a:p>
            <a:r>
              <a:rPr lang="id-ID" dirty="0" smtClean="0"/>
              <a:t>Pada penderita hipertiroidisme kelenjar tiroid membesar 2-3X dri ukr. Asli disertai dengan hiperplasia dan peningkatan sekresi hormon tiroid</a:t>
            </a:r>
          </a:p>
          <a:p>
            <a:r>
              <a:rPr lang="id-ID" dirty="0" smtClean="0"/>
              <a:t>Dua tipe hipertiroidisme spontan yang paling sering muncul:</a:t>
            </a:r>
          </a:p>
          <a:p>
            <a:pPr lvl="1"/>
            <a:r>
              <a:rPr lang="id-ID" dirty="0" smtClean="0"/>
              <a:t>Penyakit grave</a:t>
            </a:r>
          </a:p>
          <a:p>
            <a:pPr lvl="1"/>
            <a:r>
              <a:rPr lang="id-ID" dirty="0" smtClean="0"/>
              <a:t>Goiter nodular toksin</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Grave’s Disease</a:t>
            </a:r>
            <a:endParaRPr lang="id-ID" dirty="0"/>
          </a:p>
        </p:txBody>
      </p:sp>
      <p:sp>
        <p:nvSpPr>
          <p:cNvPr id="3" name="Content Placeholder 2"/>
          <p:cNvSpPr>
            <a:spLocks noGrp="1"/>
          </p:cNvSpPr>
          <p:nvPr>
            <p:ph idx="1"/>
          </p:nvPr>
        </p:nvSpPr>
        <p:spPr>
          <a:xfrm>
            <a:off x="457200" y="4724400"/>
            <a:ext cx="8686800" cy="1858963"/>
          </a:xfrm>
        </p:spPr>
        <p:txBody>
          <a:bodyPr/>
          <a:lstStyle/>
          <a:p>
            <a:r>
              <a:rPr lang="id-ID" dirty="0" smtClean="0"/>
              <a:t>Biasanya terjadi pada usia 30-40 tahun</a:t>
            </a:r>
          </a:p>
          <a:p>
            <a:r>
              <a:rPr lang="id-ID" dirty="0" smtClean="0"/>
              <a:t>Terdapat dua gambaran umum: tiroidal dan ekstratiroidal</a:t>
            </a:r>
          </a:p>
        </p:txBody>
      </p:sp>
      <p:pic>
        <p:nvPicPr>
          <p:cNvPr id="24578" name="Picture 2" descr="Image result for grave tiroidal"/>
          <p:cNvPicPr>
            <a:picLocks noChangeAspect="1" noChangeArrowheads="1"/>
          </p:cNvPicPr>
          <p:nvPr/>
        </p:nvPicPr>
        <p:blipFill>
          <a:blip r:embed="rId2"/>
          <a:srcRect/>
          <a:stretch>
            <a:fillRect/>
          </a:stretch>
        </p:blipFill>
        <p:spPr bwMode="auto">
          <a:xfrm>
            <a:off x="990600" y="1447800"/>
            <a:ext cx="6934200" cy="3182543"/>
          </a:xfrm>
          <a:prstGeom prst="rect">
            <a:avLst/>
          </a:prstGeom>
          <a:noFill/>
        </p:spPr>
      </p:pic>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r>
              <a:rPr lang="id-ID" dirty="0" smtClean="0"/>
              <a:t>Tiroidal:</a:t>
            </a:r>
          </a:p>
          <a:p>
            <a:pPr lvl="1"/>
            <a:r>
              <a:rPr lang="id-ID" dirty="0" smtClean="0"/>
              <a:t>Goiter akibat hiperplasia kelenjar tiroid serta sekresi hormon tiroid yang berlebihan</a:t>
            </a:r>
          </a:p>
          <a:p>
            <a:pPr lvl="1"/>
            <a:r>
              <a:rPr lang="id-ID" dirty="0" smtClean="0"/>
              <a:t>Manifestasi: hipermetabolisme dan aktivitas simpatis yang berlebihan</a:t>
            </a:r>
          </a:p>
          <a:p>
            <a:pPr lvl="1"/>
            <a:r>
              <a:rPr lang="id-ID" dirty="0" smtClean="0"/>
              <a:t>Tanda dan gejala: lelah, gemetar, tidak tahan panas, keringat semakin banyak bila panas, </a:t>
            </a:r>
            <a:r>
              <a:rPr lang="id-ID" dirty="0" smtClean="0">
                <a:latin typeface="Times New Roman"/>
                <a:cs typeface="Times New Roman"/>
              </a:rPr>
              <a:t>↓</a:t>
            </a:r>
            <a:r>
              <a:rPr lang="id-ID" dirty="0" smtClean="0"/>
              <a:t>BB, kulit lembab, sering disertai nafsu makan meningkat,palpitasi dan takikardia, diare dan atrofi otot </a:t>
            </a:r>
            <a:endParaRPr lang="id-ID" dirty="0" smtClean="0"/>
          </a:p>
          <a:p>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r>
              <a:rPr lang="id-ID" dirty="0" smtClean="0"/>
              <a:t>Ektratiroidal</a:t>
            </a:r>
          </a:p>
          <a:p>
            <a:pPr lvl="1"/>
            <a:r>
              <a:rPr lang="id-ID" dirty="0" smtClean="0"/>
              <a:t>Manifestasi: oftamolpati dan infiltrasi kulit lokal yang biasa terbatas pada tungkai bawah</a:t>
            </a:r>
          </a:p>
          <a:p>
            <a:pPr lvl="1"/>
            <a:r>
              <a:rPr lang="id-ID" dirty="0" smtClean="0"/>
              <a:t>Oftamolpati: 50-80% ditandai oleh mata melotot, fisura palpebra melebar, kedipan berkurang, lid lag (keterlambatan kelopok mata mengikuti gerakan mata), dan kegagalan konvergensi</a:t>
            </a:r>
            <a:endParaRPr lang="id-ID" dirty="0"/>
          </a:p>
        </p:txBody>
      </p:sp>
      <p:sp>
        <p:nvSpPr>
          <p:cNvPr id="29698" name="AutoShape 2" descr="Image result for oftalmopati"/>
          <p:cNvSpPr>
            <a:spLocks noChangeAspect="1" noChangeArrowheads="1"/>
          </p:cNvSpPr>
          <p:nvPr/>
        </p:nvSpPr>
        <p:spPr bwMode="auto">
          <a:xfrm>
            <a:off x="155575" y="-2239963"/>
            <a:ext cx="6238875" cy="4676776"/>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5257800" y="4389437"/>
            <a:ext cx="3505200" cy="1477963"/>
          </a:xfrm>
        </p:spPr>
        <p:txBody>
          <a:bodyPr/>
          <a:lstStyle/>
          <a:p>
            <a:pPr algn="ctr">
              <a:buNone/>
            </a:pPr>
            <a:r>
              <a:rPr lang="id-ID" dirty="0" smtClean="0"/>
              <a:t>Grave’s oftalmopati</a:t>
            </a:r>
            <a:endParaRPr lang="id-ID" dirty="0"/>
          </a:p>
        </p:txBody>
      </p:sp>
      <p:sp>
        <p:nvSpPr>
          <p:cNvPr id="30722" name="AutoShape 2" descr="Image result for oftalmopati"/>
          <p:cNvSpPr>
            <a:spLocks noChangeAspect="1" noChangeArrowheads="1"/>
          </p:cNvSpPr>
          <p:nvPr/>
        </p:nvSpPr>
        <p:spPr bwMode="auto">
          <a:xfrm>
            <a:off x="155575" y="-2239963"/>
            <a:ext cx="6238875" cy="4676776"/>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24" name="AutoShape 4" descr="Image result for oftalmopati"/>
          <p:cNvSpPr>
            <a:spLocks noChangeAspect="1" noChangeArrowheads="1"/>
          </p:cNvSpPr>
          <p:nvPr/>
        </p:nvSpPr>
        <p:spPr bwMode="auto">
          <a:xfrm>
            <a:off x="155575" y="-2239963"/>
            <a:ext cx="6238875" cy="4676776"/>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726" name="Picture 6" descr="Image result for oftalmopati"/>
          <p:cNvPicPr>
            <a:picLocks noChangeAspect="1" noChangeArrowheads="1"/>
          </p:cNvPicPr>
          <p:nvPr/>
        </p:nvPicPr>
        <p:blipFill>
          <a:blip r:embed="rId2"/>
          <a:srcRect l="10992" t="32587" r="37710" b="41344"/>
          <a:stretch>
            <a:fillRect/>
          </a:stretch>
        </p:blipFill>
        <p:spPr bwMode="auto">
          <a:xfrm>
            <a:off x="457200" y="304800"/>
            <a:ext cx="5400675" cy="2057400"/>
          </a:xfrm>
          <a:prstGeom prst="rect">
            <a:avLst/>
          </a:prstGeom>
          <a:noFill/>
        </p:spPr>
      </p:pic>
      <p:pic>
        <p:nvPicPr>
          <p:cNvPr id="30728" name="Picture 8" descr="Image result for oftalmopati"/>
          <p:cNvPicPr>
            <a:picLocks noChangeAspect="1" noChangeArrowheads="1"/>
          </p:cNvPicPr>
          <p:nvPr/>
        </p:nvPicPr>
        <p:blipFill>
          <a:blip r:embed="rId2"/>
          <a:srcRect l="62290" t="24440" b="12016"/>
          <a:stretch>
            <a:fillRect/>
          </a:stretch>
        </p:blipFill>
        <p:spPr bwMode="auto">
          <a:xfrm>
            <a:off x="6019800" y="381000"/>
            <a:ext cx="2835275" cy="3581400"/>
          </a:xfrm>
          <a:prstGeom prst="rect">
            <a:avLst/>
          </a:prstGeom>
          <a:noFill/>
        </p:spPr>
      </p:pic>
      <p:sp>
        <p:nvSpPr>
          <p:cNvPr id="30730" name="AutoShape 10" descr="Image result for grave's ophthalmopathy"/>
          <p:cNvSpPr>
            <a:spLocks noChangeAspect="1" noChangeArrowheads="1"/>
          </p:cNvSpPr>
          <p:nvPr/>
        </p:nvSpPr>
        <p:spPr bwMode="auto">
          <a:xfrm>
            <a:off x="155575" y="-1546225"/>
            <a:ext cx="4457700" cy="32289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0732" name="AutoShape 12" descr="Image result for grave's ophthalmopathy"/>
          <p:cNvSpPr>
            <a:spLocks noChangeAspect="1" noChangeArrowheads="1"/>
          </p:cNvSpPr>
          <p:nvPr/>
        </p:nvSpPr>
        <p:spPr bwMode="auto">
          <a:xfrm>
            <a:off x="155575" y="-1546225"/>
            <a:ext cx="4457700" cy="322897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734" name="Picture 14" descr="Image result for grave's ophthalmopathy"/>
          <p:cNvPicPr>
            <a:picLocks noChangeAspect="1" noChangeArrowheads="1"/>
          </p:cNvPicPr>
          <p:nvPr/>
        </p:nvPicPr>
        <p:blipFill>
          <a:blip r:embed="rId3"/>
          <a:srcRect b="5605"/>
          <a:stretch>
            <a:fillRect/>
          </a:stretch>
        </p:blipFill>
        <p:spPr bwMode="auto">
          <a:xfrm>
            <a:off x="685800" y="2743200"/>
            <a:ext cx="4457700" cy="3048000"/>
          </a:xfrm>
          <a:prstGeom prst="rect">
            <a:avLst/>
          </a:prstGeom>
          <a:noFill/>
        </p:spPr>
      </p:pic>
      <p:sp>
        <p:nvSpPr>
          <p:cNvPr id="12" name="Slide Number Placeholder 11"/>
          <p:cNvSpPr>
            <a:spLocks noGrp="1"/>
          </p:cNvSpPr>
          <p:nvPr>
            <p:ph type="sldNum" sz="quarter" idx="12"/>
          </p:nvPr>
        </p:nvSpPr>
        <p:spPr/>
        <p:txBody>
          <a:bodyPr/>
          <a:lstStyle/>
          <a:p>
            <a:pPr>
              <a:defRPr/>
            </a:pPr>
            <a:fld id="{D43C287E-3FB1-435D-A211-842B32BC141B}"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Penyebab Grave’s Disease </a:t>
            </a:r>
            <a:endParaRPr lang="id-ID" dirty="0"/>
          </a:p>
        </p:txBody>
      </p:sp>
      <p:sp>
        <p:nvSpPr>
          <p:cNvPr id="3" name="Content Placeholder 2"/>
          <p:cNvSpPr>
            <a:spLocks noGrp="1"/>
          </p:cNvSpPr>
          <p:nvPr>
            <p:ph idx="1"/>
          </p:nvPr>
        </p:nvSpPr>
        <p:spPr/>
        <p:txBody>
          <a:bodyPr/>
          <a:lstStyle/>
          <a:p>
            <a:r>
              <a:rPr lang="id-ID" dirty="0" smtClean="0"/>
              <a:t>Autoimun: ditemukannya imunoglobulin dlm serum pasien</a:t>
            </a:r>
          </a:p>
          <a:p>
            <a:r>
              <a:rPr lang="id-ID" dirty="0" smtClean="0"/>
              <a:t>Diperkirakan imunoglobulin bereaksi dengan rseptor TSH atau membran plasma tiroid, sehingga merangsang fungsi tiroid tanpa bergantung pada TSH hipofisis, yang dpt mengakibatkan hipertiroidisme</a:t>
            </a:r>
          </a:p>
          <a:p>
            <a:r>
              <a:rPr lang="id-ID" dirty="0" smtClean="0"/>
              <a:t>Kelainan ini mungkin bersifat herediter</a:t>
            </a:r>
          </a:p>
          <a:p>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Goiter nodular toksik</a:t>
            </a:r>
            <a:endParaRPr lang="id-ID" dirty="0"/>
          </a:p>
        </p:txBody>
      </p:sp>
      <p:sp>
        <p:nvSpPr>
          <p:cNvPr id="3" name="Content Placeholder 2"/>
          <p:cNvSpPr>
            <a:spLocks noGrp="1"/>
          </p:cNvSpPr>
          <p:nvPr>
            <p:ph idx="1"/>
          </p:nvPr>
        </p:nvSpPr>
        <p:spPr>
          <a:xfrm>
            <a:off x="457200" y="1341437"/>
            <a:ext cx="8229600" cy="4525963"/>
          </a:xfrm>
        </p:spPr>
        <p:txBody>
          <a:bodyPr/>
          <a:lstStyle/>
          <a:p>
            <a:r>
              <a:rPr lang="id-ID" dirty="0" smtClean="0"/>
              <a:t>Paling sering sebagai komplikasi goiter nodular kronik dan ditemukan pada lansia. </a:t>
            </a:r>
          </a:p>
          <a:p>
            <a:r>
              <a:rPr lang="id-ID" dirty="0" smtClean="0"/>
              <a:t>Hipertiroidisme timbul sec. lambat dan manifestasi klinis lebih ringan dari grave’s disease</a:t>
            </a:r>
          </a:p>
          <a:p>
            <a:r>
              <a:rPr lang="id-ID" dirty="0" smtClean="0"/>
              <a:t>Pasien mungkin aritmia dan gagal jantung yang resisten thdp terapi digitalis</a:t>
            </a:r>
          </a:p>
          <a:p>
            <a:r>
              <a:rPr lang="id-ID" dirty="0" smtClean="0"/>
              <a:t>Tanda dan gejala: </a:t>
            </a:r>
            <a:r>
              <a:rPr lang="id-ID" dirty="0" smtClean="0">
                <a:latin typeface="Calibri"/>
              </a:rPr>
              <a:t>↓BB, lemah dan pengecilan otot</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Penatalaksanaan Hipertiroidisme</a:t>
            </a:r>
            <a:endParaRPr lang="id-ID" dirty="0"/>
          </a:p>
        </p:txBody>
      </p:sp>
      <p:sp>
        <p:nvSpPr>
          <p:cNvPr id="3" name="Content Placeholder 2"/>
          <p:cNvSpPr>
            <a:spLocks noGrp="1"/>
          </p:cNvSpPr>
          <p:nvPr>
            <p:ph idx="1"/>
          </p:nvPr>
        </p:nvSpPr>
        <p:spPr/>
        <p:txBody>
          <a:bodyPr/>
          <a:lstStyle/>
          <a:p>
            <a:r>
              <a:rPr lang="id-ID" dirty="0" smtClean="0"/>
              <a:t>Pengobatan jangka panjang, obat2 antitiroid</a:t>
            </a:r>
          </a:p>
          <a:p>
            <a:r>
              <a:rPr lang="id-ID" dirty="0" smtClean="0"/>
              <a:t>Penyekat Beta spti propanolol utk menurunkan takikardia, kegelisahan dan keringat yang berlebih</a:t>
            </a:r>
          </a:p>
          <a:p>
            <a:r>
              <a:rPr lang="id-ID" dirty="0" smtClean="0"/>
              <a:t>Pembedahan tiroidektomi sub total sesudah terapi propiltiourasil prabedah</a:t>
            </a:r>
          </a:p>
          <a:p>
            <a:r>
              <a:rPr lang="id-ID" dirty="0" smtClean="0"/>
              <a:t>Pengobatan dengan iodium radioaktif</a:t>
            </a:r>
          </a:p>
          <a:p>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Hipotiroidisme</a:t>
            </a:r>
            <a:endParaRPr lang="id-ID" dirty="0"/>
          </a:p>
        </p:txBody>
      </p:sp>
      <p:sp>
        <p:nvSpPr>
          <p:cNvPr id="3" name="Content Placeholder 2"/>
          <p:cNvSpPr>
            <a:spLocks noGrp="1"/>
          </p:cNvSpPr>
          <p:nvPr>
            <p:ph idx="1"/>
          </p:nvPr>
        </p:nvSpPr>
        <p:spPr>
          <a:xfrm>
            <a:off x="0" y="1341437"/>
            <a:ext cx="9144000" cy="4525963"/>
          </a:xfrm>
        </p:spPr>
        <p:txBody>
          <a:bodyPr/>
          <a:lstStyle/>
          <a:p>
            <a:r>
              <a:rPr lang="id-ID" dirty="0" smtClean="0"/>
              <a:t>Berdasarkan penyebabnya diklasifikasikan sebagai:</a:t>
            </a:r>
          </a:p>
          <a:p>
            <a:pPr lvl="1"/>
            <a:r>
              <a:rPr lang="id-ID" dirty="0" smtClean="0"/>
              <a:t>Primer: jika diakibatkan oleh proses patologis ang menyebabkan kerusakan pada kelenjar tiroid</a:t>
            </a:r>
          </a:p>
          <a:p>
            <a:pPr lvl="1"/>
            <a:r>
              <a:rPr lang="id-ID" dirty="0" smtClean="0"/>
              <a:t>Sekunder: jika diakibatkan oleh defisiensi sekresi TSH hipofisis </a:t>
            </a:r>
          </a:p>
          <a:p>
            <a:r>
              <a:rPr lang="id-ID" dirty="0" smtClean="0"/>
              <a:t>Berdasarkan usia awitan:</a:t>
            </a:r>
          </a:p>
          <a:p>
            <a:pPr lvl="1"/>
            <a:r>
              <a:rPr lang="id-ID" dirty="0" smtClean="0"/>
              <a:t>Hipotiroidisme dewasa atau miksemeda</a:t>
            </a:r>
          </a:p>
          <a:p>
            <a:pPr lvl="1"/>
            <a:r>
              <a:rPr lang="id-ID" dirty="0" smtClean="0"/>
              <a:t>Hipotiroidisme juvenilis (usia 1-2 tahun)</a:t>
            </a:r>
          </a:p>
          <a:p>
            <a:pPr lvl="1"/>
            <a:r>
              <a:rPr lang="id-ID" dirty="0" smtClean="0"/>
              <a:t>Hipotiroidisme kongenital (sebelum atau segera setelah lahir)</a:t>
            </a:r>
            <a:endParaRPr lang="id-ID" dirty="0" smtClean="0"/>
          </a:p>
          <a:p>
            <a:pPr lvl="1">
              <a:buNone/>
            </a:pP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en-US" sz="2200" dirty="0" err="1" smtClean="0">
                <a:latin typeface="Arial" charset="0"/>
                <a:cs typeface="Arial" charset="0"/>
              </a:rPr>
              <a:t>Mampu</a:t>
            </a:r>
            <a:r>
              <a:rPr lang="en-US" sz="2200" dirty="0" smtClean="0">
                <a:latin typeface="Arial" charset="0"/>
                <a:cs typeface="Arial" charset="0"/>
              </a:rPr>
              <a:t> </a:t>
            </a:r>
            <a:r>
              <a:rPr lang="en-US" sz="2200" dirty="0" err="1" smtClean="0">
                <a:latin typeface="Arial" charset="0"/>
                <a:cs typeface="Arial" charset="0"/>
              </a:rPr>
              <a:t>menjelaskan</a:t>
            </a:r>
            <a:r>
              <a:rPr lang="en-US" sz="2200" dirty="0" smtClean="0">
                <a:latin typeface="Arial" charset="0"/>
                <a:cs typeface="Arial" charset="0"/>
              </a:rPr>
              <a:t> </a:t>
            </a:r>
            <a:r>
              <a:rPr lang="id-ID" sz="2200" dirty="0" smtClean="0">
                <a:latin typeface="Arial" charset="0"/>
                <a:cs typeface="Arial" charset="0"/>
              </a:rPr>
              <a:t>biosintesis dan metabolisme hormon-hormon tiroid</a:t>
            </a:r>
          </a:p>
          <a:p>
            <a:r>
              <a:rPr lang="en-US" sz="2200" dirty="0" err="1" smtClean="0">
                <a:latin typeface="Arial" charset="0"/>
                <a:cs typeface="Arial" charset="0"/>
              </a:rPr>
              <a:t>Mampu</a:t>
            </a:r>
            <a:r>
              <a:rPr lang="en-US" sz="2200" dirty="0" smtClean="0">
                <a:latin typeface="Arial" charset="0"/>
                <a:cs typeface="Arial" charset="0"/>
              </a:rPr>
              <a:t> </a:t>
            </a:r>
            <a:r>
              <a:rPr lang="en-US" sz="2200" dirty="0" err="1" smtClean="0">
                <a:latin typeface="Arial" charset="0"/>
                <a:cs typeface="Arial" charset="0"/>
              </a:rPr>
              <a:t>menjelaskan</a:t>
            </a:r>
            <a:r>
              <a:rPr lang="en-US" sz="2200" dirty="0" smtClean="0">
                <a:latin typeface="Arial" charset="0"/>
                <a:cs typeface="Arial" charset="0"/>
              </a:rPr>
              <a:t> </a:t>
            </a:r>
            <a:r>
              <a:rPr lang="id-ID" sz="2200" dirty="0" smtClean="0">
                <a:latin typeface="Arial" charset="0"/>
                <a:cs typeface="Arial" charset="0"/>
              </a:rPr>
              <a:t>fungsi hormon tiroid</a:t>
            </a:r>
            <a:endParaRPr lang="id-ID" sz="2200" dirty="0" smtClean="0">
              <a:latin typeface="Arial" charset="0"/>
              <a:cs typeface="Arial" charset="0"/>
            </a:endParaRPr>
          </a:p>
          <a:p>
            <a:r>
              <a:rPr lang="en-US" sz="2200" dirty="0" err="1" smtClean="0">
                <a:latin typeface="Arial" charset="0"/>
                <a:cs typeface="Arial" charset="0"/>
              </a:rPr>
              <a:t>Mampu</a:t>
            </a:r>
            <a:r>
              <a:rPr lang="en-US" sz="2200" dirty="0" smtClean="0">
                <a:latin typeface="Arial" charset="0"/>
                <a:cs typeface="Arial" charset="0"/>
              </a:rPr>
              <a:t> </a:t>
            </a:r>
            <a:r>
              <a:rPr lang="en-US" sz="2200" dirty="0" err="1" smtClean="0">
                <a:latin typeface="Arial" charset="0"/>
                <a:cs typeface="Arial" charset="0"/>
              </a:rPr>
              <a:t>menjelaskan</a:t>
            </a:r>
            <a:r>
              <a:rPr lang="en-US" sz="2200" dirty="0" smtClean="0">
                <a:latin typeface="Arial" charset="0"/>
                <a:cs typeface="Arial" charset="0"/>
              </a:rPr>
              <a:t> </a:t>
            </a:r>
            <a:r>
              <a:rPr lang="id-ID" sz="2200" dirty="0" smtClean="0">
                <a:latin typeface="Arial" charset="0"/>
                <a:cs typeface="Arial" charset="0"/>
              </a:rPr>
              <a:t>patofisiologi penyakit gangguan kelenja tiroid</a:t>
            </a:r>
          </a:p>
          <a:p>
            <a:endParaRPr lang="id-ID" sz="2200" dirty="0" smtClean="0">
              <a:latin typeface="Arial" charset="0"/>
              <a:cs typeface="Arial" charset="0"/>
            </a:endParaRPr>
          </a:p>
          <a:p>
            <a:endParaRPr lang="id-ID" sz="2200" dirty="0" smtClean="0">
              <a:latin typeface="Arial" charset="0"/>
              <a:cs typeface="Arial" charset="0"/>
            </a:endParaRPr>
          </a:p>
          <a:p>
            <a:pPr>
              <a:buNone/>
            </a:pPr>
            <a:r>
              <a:rPr lang="id-ID" sz="1400" dirty="0" smtClean="0">
                <a:latin typeface="Arial" charset="0"/>
                <a:cs typeface="Arial" charset="0"/>
              </a:rPr>
              <a:t>Sumber utama:</a:t>
            </a:r>
          </a:p>
          <a:p>
            <a:pPr>
              <a:buNone/>
            </a:pPr>
            <a:r>
              <a:rPr lang="id-ID" sz="1400" dirty="0" smtClean="0">
                <a:latin typeface="Arial" charset="0"/>
                <a:cs typeface="Arial" charset="0"/>
              </a:rPr>
              <a:t>1. Guyton &amp; Hall, 1997, Buku ajar Fisiologi Kedoteran, EGC</a:t>
            </a:r>
          </a:p>
          <a:p>
            <a:pPr>
              <a:buNone/>
            </a:pPr>
            <a:r>
              <a:rPr lang="id-ID" sz="1400" dirty="0" smtClean="0">
                <a:latin typeface="Arial" charset="0"/>
                <a:cs typeface="Arial" charset="0"/>
              </a:rPr>
              <a:t>2. Price SA &amp; Wilson LM, 2005, Patofisiologi Konsep Klinis Proses-proses penyakit, EGC </a:t>
            </a:r>
            <a:endParaRPr lang="id-ID" sz="1400" dirty="0" smtClean="0">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2</a:t>
            </a:fld>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r>
              <a:rPr lang="id-ID" dirty="0" smtClean="0"/>
              <a:t>Beberapa pasien hipotiroidisme mengalami atrofi pada kelenjar tiroid atau tidak mempunyai kelenjar tiroid akibat pembedahan atau akibat destruksi oleh antibodi autoimun.</a:t>
            </a:r>
          </a:p>
          <a:p>
            <a:pPr>
              <a:buNone/>
            </a:pPr>
            <a:endParaRPr lang="id-ID" dirty="0"/>
          </a:p>
        </p:txBody>
      </p:sp>
      <p:sp>
        <p:nvSpPr>
          <p:cNvPr id="31746" name="AutoShape 2" descr="Image result for hipotiroidismo"/>
          <p:cNvSpPr>
            <a:spLocks noChangeAspect="1" noChangeArrowheads="1"/>
          </p:cNvSpPr>
          <p:nvPr/>
        </p:nvSpPr>
        <p:spPr bwMode="auto">
          <a:xfrm>
            <a:off x="155575" y="-1752600"/>
            <a:ext cx="4733925" cy="3657600"/>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31748" name="AutoShape 4" descr="Image result for hipotiroidismo"/>
          <p:cNvSpPr>
            <a:spLocks noChangeAspect="1" noChangeArrowheads="1"/>
          </p:cNvSpPr>
          <p:nvPr/>
        </p:nvSpPr>
        <p:spPr bwMode="auto">
          <a:xfrm>
            <a:off x="155575" y="-1752600"/>
            <a:ext cx="4733925" cy="3657600"/>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7" name="Slide Number Placeholder 6"/>
          <p:cNvSpPr>
            <a:spLocks noGrp="1"/>
          </p:cNvSpPr>
          <p:nvPr>
            <p:ph type="sldNum" sz="quarter" idx="12"/>
          </p:nvPr>
        </p:nvSpPr>
        <p:spPr/>
        <p:txBody>
          <a:bodyPr/>
          <a:lstStyle/>
          <a:p>
            <a:pPr>
              <a:defRPr/>
            </a:pPr>
            <a:fld id="{D43C287E-3FB1-435D-A211-842B32BC141B}"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36866" name="Picture 2" descr="Image result for hipotiroidisme"/>
          <p:cNvPicPr>
            <a:picLocks noChangeAspect="1" noChangeArrowheads="1"/>
          </p:cNvPicPr>
          <p:nvPr/>
        </p:nvPicPr>
        <p:blipFill>
          <a:blip r:embed="rId2"/>
          <a:srcRect/>
          <a:stretch>
            <a:fillRect/>
          </a:stretch>
        </p:blipFill>
        <p:spPr bwMode="auto">
          <a:xfrm>
            <a:off x="304800" y="2057400"/>
            <a:ext cx="4866866" cy="3048000"/>
          </a:xfrm>
          <a:prstGeom prst="rect">
            <a:avLst/>
          </a:prstGeom>
          <a:noFill/>
        </p:spPr>
      </p:pic>
      <p:pic>
        <p:nvPicPr>
          <p:cNvPr id="36868" name="Picture 4" descr="Image result for hipotiroidismo"/>
          <p:cNvPicPr>
            <a:picLocks noChangeAspect="1" noChangeArrowheads="1"/>
          </p:cNvPicPr>
          <p:nvPr/>
        </p:nvPicPr>
        <p:blipFill>
          <a:blip r:embed="rId3"/>
          <a:srcRect/>
          <a:stretch>
            <a:fillRect/>
          </a:stretch>
        </p:blipFill>
        <p:spPr bwMode="auto">
          <a:xfrm>
            <a:off x="5334000" y="2133600"/>
            <a:ext cx="3810000" cy="2943742"/>
          </a:xfrm>
          <a:prstGeom prst="rect">
            <a:avLst/>
          </a:prstGeom>
          <a:noFill/>
        </p:spPr>
      </p:pic>
      <p:sp>
        <p:nvSpPr>
          <p:cNvPr id="7" name="Slide Number Placeholder 6"/>
          <p:cNvSpPr>
            <a:spLocks noGrp="1"/>
          </p:cNvSpPr>
          <p:nvPr>
            <p:ph type="sldNum" sz="quarter" idx="12"/>
          </p:nvPr>
        </p:nvSpPr>
        <p:spPr/>
        <p:txBody>
          <a:bodyPr/>
          <a:lstStyle/>
          <a:p>
            <a:pPr>
              <a:defRPr/>
            </a:pPr>
            <a:fld id="{D43C287E-3FB1-435D-A211-842B32BC141B}"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lstStyle/>
          <a:p>
            <a:pPr lvl="1"/>
            <a:r>
              <a:rPr lang="id-ID" dirty="0" smtClean="0"/>
              <a:t>Hipotiroidisme miksemeda dan juvenilis</a:t>
            </a:r>
            <a:endParaRPr lang="id-ID" dirty="0"/>
          </a:p>
        </p:txBody>
      </p:sp>
      <p:sp>
        <p:nvSpPr>
          <p:cNvPr id="3" name="Content Placeholder 2"/>
          <p:cNvSpPr>
            <a:spLocks noGrp="1"/>
          </p:cNvSpPr>
          <p:nvPr>
            <p:ph idx="1"/>
          </p:nvPr>
        </p:nvSpPr>
        <p:spPr>
          <a:xfrm>
            <a:off x="457200" y="1798637"/>
            <a:ext cx="8229600" cy="4525963"/>
          </a:xfrm>
        </p:spPr>
        <p:txBody>
          <a:bodyPr/>
          <a:lstStyle/>
          <a:p>
            <a:r>
              <a:rPr lang="id-ID" dirty="0" smtClean="0"/>
              <a:t>Manifestasi klinis: lelah, suara parau, tidak tahan dingin, keringat berkurang, kulit dingin dan kering, wajah membengkan dan gerakan lambat</a:t>
            </a:r>
          </a:p>
          <a:p>
            <a:r>
              <a:rPr lang="id-ID" dirty="0" smtClean="0"/>
              <a:t>Wanita dengan hipotoroidisme sering mengeluh hipermenore</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Hipotiroidisme kongenital</a:t>
            </a:r>
            <a:endParaRPr lang="id-ID" dirty="0"/>
          </a:p>
        </p:txBody>
      </p:sp>
      <p:sp>
        <p:nvSpPr>
          <p:cNvPr id="3" name="Content Placeholder 2"/>
          <p:cNvSpPr>
            <a:spLocks noGrp="1"/>
          </p:cNvSpPr>
          <p:nvPr>
            <p:ph idx="1"/>
          </p:nvPr>
        </p:nvSpPr>
        <p:spPr/>
        <p:txBody>
          <a:bodyPr/>
          <a:lstStyle/>
          <a:p>
            <a:r>
              <a:rPr lang="id-ID" dirty="0" smtClean="0"/>
              <a:t>Manifestasi dini: kreatinisme, tangisan parau, konstipasi, kesulitan makan, somnolen</a:t>
            </a:r>
          </a:p>
          <a:p>
            <a:r>
              <a:rPr lang="id-ID" dirty="0" smtClean="0"/>
              <a:t>Anak yang menderita hipotiroidisme kengenital memperlihatkan tubuh yg pendek, profil kasar, lidah menjulur kluar, hidung lebar dan rata, matah yang jaraknya jauh, rambut jarang, kulit kering, perut menonjol dan hernia umbilikalis </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7890" name="Picture 2" descr="Image result for Hipotiroidisme kongenital"/>
          <p:cNvPicPr>
            <a:picLocks noChangeAspect="1" noChangeArrowheads="1"/>
          </p:cNvPicPr>
          <p:nvPr/>
        </p:nvPicPr>
        <p:blipFill>
          <a:blip r:embed="rId2"/>
          <a:srcRect/>
          <a:stretch>
            <a:fillRect/>
          </a:stretch>
        </p:blipFill>
        <p:spPr bwMode="auto">
          <a:xfrm>
            <a:off x="2311400" y="1600200"/>
            <a:ext cx="4775200" cy="3581400"/>
          </a:xfrm>
          <a:prstGeom prst="rect">
            <a:avLst/>
          </a:prstGeom>
          <a:noFill/>
        </p:spPr>
      </p:pic>
      <p:sp>
        <p:nvSpPr>
          <p:cNvPr id="5" name="Rectangle 4"/>
          <p:cNvSpPr/>
          <p:nvPr/>
        </p:nvSpPr>
        <p:spPr>
          <a:xfrm>
            <a:off x="3200400" y="3124200"/>
            <a:ext cx="457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892" name="AutoShape 4" descr="Image result for Hypothyroidism congenital"/>
          <p:cNvSpPr>
            <a:spLocks noChangeAspect="1" noChangeArrowheads="1"/>
          </p:cNvSpPr>
          <p:nvPr/>
        </p:nvSpPr>
        <p:spPr bwMode="auto">
          <a:xfrm>
            <a:off x="155575" y="-2239963"/>
            <a:ext cx="4038600" cy="4676776"/>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8" name="Rectangle 7"/>
          <p:cNvSpPr/>
          <p:nvPr/>
        </p:nvSpPr>
        <p:spPr>
          <a:xfrm>
            <a:off x="4038600" y="3200400"/>
            <a:ext cx="457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5638800" y="2514600"/>
            <a:ext cx="457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a:off x="6477000" y="2514600"/>
            <a:ext cx="4572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11"/>
          <p:cNvSpPr>
            <a:spLocks noGrp="1"/>
          </p:cNvSpPr>
          <p:nvPr>
            <p:ph type="sldNum" sz="quarter" idx="12"/>
          </p:nvPr>
        </p:nvSpPr>
        <p:spPr/>
        <p:txBody>
          <a:bodyPr/>
          <a:lstStyle/>
          <a:p>
            <a:pPr>
              <a:defRPr/>
            </a:pPr>
            <a:fld id="{D43C287E-3FB1-435D-A211-842B32BC141B}"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Tes laboratorium</a:t>
            </a:r>
            <a:endParaRPr lang="id-ID" dirty="0"/>
          </a:p>
        </p:txBody>
      </p:sp>
      <p:sp>
        <p:nvSpPr>
          <p:cNvPr id="3" name="Content Placeholder 2"/>
          <p:cNvSpPr>
            <a:spLocks noGrp="1"/>
          </p:cNvSpPr>
          <p:nvPr>
            <p:ph idx="1"/>
          </p:nvPr>
        </p:nvSpPr>
        <p:spPr/>
        <p:txBody>
          <a:bodyPr/>
          <a:lstStyle/>
          <a:p>
            <a:r>
              <a:rPr lang="id-ID" dirty="0" smtClean="0"/>
              <a:t>Kadar tiroksin dan triidotironin serum rendah</a:t>
            </a:r>
          </a:p>
          <a:p>
            <a:r>
              <a:rPr lang="id-ID" dirty="0" smtClean="0"/>
              <a:t>BMR rendah</a:t>
            </a:r>
          </a:p>
          <a:p>
            <a:r>
              <a:rPr lang="id-ID" dirty="0" smtClean="0"/>
              <a:t>Peningkatan kadar kolesterol</a:t>
            </a:r>
          </a:p>
          <a:p>
            <a:r>
              <a:rPr lang="id-ID" dirty="0" smtClean="0"/>
              <a:t>Pada hipotiroidisme primer TSH serum tinggi dan tiroksin rendah, dan sebaliknya di hipotiroidisme sekunder</a:t>
            </a:r>
          </a:p>
          <a:p>
            <a:pPr>
              <a:buNone/>
            </a:pPr>
            <a:r>
              <a:rPr lang="id-ID" dirty="0" smtClean="0"/>
              <a:t>  </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Pengobatan</a:t>
            </a:r>
            <a:endParaRPr lang="id-ID" dirty="0"/>
          </a:p>
        </p:txBody>
      </p:sp>
      <p:sp>
        <p:nvSpPr>
          <p:cNvPr id="3" name="Content Placeholder 2"/>
          <p:cNvSpPr>
            <a:spLocks noGrp="1"/>
          </p:cNvSpPr>
          <p:nvPr>
            <p:ph idx="1"/>
          </p:nvPr>
        </p:nvSpPr>
        <p:spPr/>
        <p:txBody>
          <a:bodyPr/>
          <a:lstStyle/>
          <a:p>
            <a:r>
              <a:rPr lang="id-ID" dirty="0" smtClean="0"/>
              <a:t>Pemberian tiroksin, biasanya mulai 50µg/hari, khusus pasien yang lebih tua dosis akan meningkat hinga dosis maks 150 </a:t>
            </a:r>
            <a:r>
              <a:rPr lang="id-ID" dirty="0" smtClean="0"/>
              <a:t>µg/hari</a:t>
            </a:r>
            <a:endParaRPr lang="id-ID" dirty="0" smtClean="0"/>
          </a:p>
          <a:p>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Goiter Non-Toksik</a:t>
            </a:r>
            <a:endParaRPr lang="id-ID" dirty="0"/>
          </a:p>
        </p:txBody>
      </p:sp>
      <p:sp>
        <p:nvSpPr>
          <p:cNvPr id="3" name="Content Placeholder 2"/>
          <p:cNvSpPr>
            <a:spLocks noGrp="1"/>
          </p:cNvSpPr>
          <p:nvPr>
            <p:ph idx="1"/>
          </p:nvPr>
        </p:nvSpPr>
        <p:spPr/>
        <p:txBody>
          <a:bodyPr/>
          <a:lstStyle/>
          <a:p>
            <a:r>
              <a:rPr lang="id-ID" dirty="0" smtClean="0"/>
              <a:t>Pembengkakan pada kelenjar tiroid yang tidak menunjukkan gejala-gejala lain</a:t>
            </a:r>
          </a:p>
          <a:p>
            <a:r>
              <a:rPr lang="id-ID" dirty="0" smtClean="0"/>
              <a:t>Etiologi defisiensi iodium atau gangg kimia intratiroid yang disebabkan berbagai faktor</a:t>
            </a:r>
          </a:p>
          <a:p>
            <a:r>
              <a:rPr lang="id-ID" dirty="0" smtClean="0"/>
              <a:t>Manifestasi: sekresi tiroksin terganggu, peningkatan kadar TSH, hiperplasia dan hipertrofi folikel2 tiroid</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id-ID" dirty="0" smtClean="0"/>
              <a:t>Lanjutan....</a:t>
            </a:r>
            <a:endParaRPr lang="id-ID" dirty="0"/>
          </a:p>
        </p:txBody>
      </p:sp>
      <p:sp>
        <p:nvSpPr>
          <p:cNvPr id="3" name="Content Placeholder 2"/>
          <p:cNvSpPr>
            <a:spLocks noGrp="1"/>
          </p:cNvSpPr>
          <p:nvPr>
            <p:ph idx="1"/>
          </p:nvPr>
        </p:nvSpPr>
        <p:spPr/>
        <p:txBody>
          <a:bodyPr/>
          <a:lstStyle/>
          <a:p>
            <a:r>
              <a:rPr lang="id-ID" dirty="0" smtClean="0"/>
              <a:t>Sec. Klinis pasien menunjukka penonjolan di sepertiga bg bawah leher. </a:t>
            </a:r>
          </a:p>
          <a:p>
            <a:r>
              <a:rPr lang="id-ID" dirty="0" smtClean="0"/>
              <a:t>Goiter yg besar dapat menimbulkan kompresi mekanik, disertai pergeseran letak trakea dan esofagus, dan gejala2 obstruksi</a:t>
            </a:r>
          </a:p>
          <a:p>
            <a:r>
              <a:rPr lang="id-ID" dirty="0" smtClean="0"/>
              <a:t>Bila gangg.berat dapat disertai dengan hipotiroidisme.</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Pemeriksaan</a:t>
            </a:r>
            <a:endParaRPr lang="id-ID" dirty="0"/>
          </a:p>
        </p:txBody>
      </p:sp>
      <p:sp>
        <p:nvSpPr>
          <p:cNvPr id="3" name="Content Placeholder 2"/>
          <p:cNvSpPr>
            <a:spLocks noGrp="1"/>
          </p:cNvSpPr>
          <p:nvPr>
            <p:ph idx="1"/>
          </p:nvPr>
        </p:nvSpPr>
        <p:spPr/>
        <p:txBody>
          <a:bodyPr/>
          <a:lstStyle/>
          <a:p>
            <a:r>
              <a:rPr lang="id-ID" dirty="0" smtClean="0"/>
              <a:t>Utk memastikan fungsional goiter perlu dilakukan pemeriksaan tiroksin serum bebas, kadar TSH.</a:t>
            </a:r>
          </a:p>
          <a:p>
            <a:r>
              <a:rPr lang="id-ID" dirty="0" smtClean="0"/>
              <a:t>Biopsi aspirasi pada goiter untuk mengetahui secara pasti apakah nodul ganas atau tidak</a:t>
            </a:r>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Anatomi Fisiologi Kelenjar Tiroid</a:t>
            </a:r>
            <a:endParaRPr lang="id-ID" dirty="0"/>
          </a:p>
        </p:txBody>
      </p:sp>
      <p:sp>
        <p:nvSpPr>
          <p:cNvPr id="2056" name="AutoShape 8" descr="Related image"/>
          <p:cNvSpPr>
            <a:spLocks noChangeAspect="1" noChangeArrowheads="1"/>
          </p:cNvSpPr>
          <p:nvPr/>
        </p:nvSpPr>
        <p:spPr bwMode="auto">
          <a:xfrm>
            <a:off x="155575" y="-1943100"/>
            <a:ext cx="4048125" cy="40481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58" name="AutoShape 10" descr="Related image"/>
          <p:cNvSpPr>
            <a:spLocks noChangeAspect="1" noChangeArrowheads="1"/>
          </p:cNvSpPr>
          <p:nvPr/>
        </p:nvSpPr>
        <p:spPr bwMode="auto">
          <a:xfrm>
            <a:off x="155575" y="-1943100"/>
            <a:ext cx="4048125" cy="40481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60" name="AutoShape 12" descr="Related image"/>
          <p:cNvSpPr>
            <a:spLocks noChangeAspect="1" noChangeArrowheads="1"/>
          </p:cNvSpPr>
          <p:nvPr/>
        </p:nvSpPr>
        <p:spPr bwMode="auto">
          <a:xfrm>
            <a:off x="155575" y="-1943100"/>
            <a:ext cx="4048125" cy="40481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50" name="Picture 2" descr="Image result for anatomi dan fisiologi kelenjar tiroid"/>
          <p:cNvPicPr>
            <a:picLocks noChangeAspect="1" noChangeArrowheads="1"/>
          </p:cNvPicPr>
          <p:nvPr/>
        </p:nvPicPr>
        <p:blipFill>
          <a:blip r:embed="rId2"/>
          <a:srcRect t="23382" b="11482"/>
          <a:stretch>
            <a:fillRect/>
          </a:stretch>
        </p:blipFill>
        <p:spPr bwMode="auto">
          <a:xfrm>
            <a:off x="1847850" y="3352800"/>
            <a:ext cx="6076950" cy="2971800"/>
          </a:xfrm>
          <a:prstGeom prst="rect">
            <a:avLst/>
          </a:prstGeom>
          <a:noFill/>
        </p:spPr>
      </p:pic>
      <p:pic>
        <p:nvPicPr>
          <p:cNvPr id="2063" name="Picture 15" descr="C:\Users\mertien\AppData\Local\Temp\New Doc 2017-10-13 (1)_1.jpg"/>
          <p:cNvPicPr>
            <a:picLocks noChangeAspect="1" noChangeArrowheads="1"/>
          </p:cNvPicPr>
          <p:nvPr/>
        </p:nvPicPr>
        <p:blipFill>
          <a:blip r:embed="rId3" cstate="print"/>
          <a:srcRect/>
          <a:stretch>
            <a:fillRect/>
          </a:stretch>
        </p:blipFill>
        <p:spPr bwMode="auto">
          <a:xfrm rot="16200000">
            <a:off x="5080315" y="710885"/>
            <a:ext cx="2488570" cy="3352800"/>
          </a:xfrm>
          <a:prstGeom prst="rect">
            <a:avLst/>
          </a:prstGeom>
          <a:noFill/>
        </p:spPr>
      </p:pic>
      <p:pic>
        <p:nvPicPr>
          <p:cNvPr id="2062" name="Picture 14" descr="File:Simpleicons Interface arrow-pointing-to-right-1.svg"/>
          <p:cNvPicPr>
            <a:picLocks noChangeAspect="1" noChangeArrowheads="1"/>
          </p:cNvPicPr>
          <p:nvPr/>
        </p:nvPicPr>
        <p:blipFill>
          <a:blip r:embed="rId4"/>
          <a:srcRect/>
          <a:stretch>
            <a:fillRect/>
          </a:stretch>
        </p:blipFill>
        <p:spPr bwMode="auto">
          <a:xfrm>
            <a:off x="533400" y="1828800"/>
            <a:ext cx="4419600" cy="2514600"/>
          </a:xfrm>
          <a:prstGeom prst="rect">
            <a:avLst/>
          </a:prstGeom>
          <a:noFill/>
        </p:spPr>
      </p:pic>
      <p:sp>
        <p:nvSpPr>
          <p:cNvPr id="13" name="Slide Number Placeholder 12"/>
          <p:cNvSpPr>
            <a:spLocks noGrp="1"/>
          </p:cNvSpPr>
          <p:nvPr>
            <p:ph type="sldNum" sz="quarter" idx="12"/>
          </p:nvPr>
        </p:nvSpPr>
        <p:spPr/>
        <p:txBody>
          <a:bodyPr/>
          <a:lstStyle/>
          <a:p>
            <a:pPr>
              <a:defRPr/>
            </a:pPr>
            <a:fld id="{D43C287E-3FB1-435D-A211-842B32BC141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Terapi pengobatan</a:t>
            </a:r>
            <a:endParaRPr lang="id-ID" dirty="0"/>
          </a:p>
        </p:txBody>
      </p:sp>
      <p:sp>
        <p:nvSpPr>
          <p:cNvPr id="3" name="Content Placeholder 2"/>
          <p:cNvSpPr>
            <a:spLocks noGrp="1"/>
          </p:cNvSpPr>
          <p:nvPr>
            <p:ph idx="1"/>
          </p:nvPr>
        </p:nvSpPr>
        <p:spPr/>
        <p:txBody>
          <a:bodyPr/>
          <a:lstStyle/>
          <a:p>
            <a:r>
              <a:rPr lang="id-ID" dirty="0" smtClean="0"/>
              <a:t>Penekanan TSH oleh tiroksin yang bertujuan untuk menekan produksi TSH hipofisis dan menghambat fungsi tiroksin  disertai atrofi kelenjar tiroid. </a:t>
            </a:r>
          </a:p>
          <a:p>
            <a:r>
              <a:rPr lang="id-ID" dirty="0" smtClean="0"/>
              <a:t>Pembedahan untuk goiter yang besar</a:t>
            </a:r>
          </a:p>
          <a:p>
            <a:r>
              <a:rPr lang="id-ID" dirty="0" smtClean="0"/>
              <a:t>Konsumsi garam beryodium</a:t>
            </a:r>
            <a:endParaRPr lang="id-ID" dirty="0"/>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31</a:t>
            </a:fld>
            <a:endParaRPr lang="en-US"/>
          </a:p>
        </p:txBody>
      </p:sp>
      <p:pic>
        <p:nvPicPr>
          <p:cNvPr id="43010" name="Picture 2" descr="Image result for goiter"/>
          <p:cNvPicPr>
            <a:picLocks noChangeAspect="1" noChangeArrowheads="1"/>
          </p:cNvPicPr>
          <p:nvPr/>
        </p:nvPicPr>
        <p:blipFill>
          <a:blip r:embed="rId2"/>
          <a:srcRect/>
          <a:stretch>
            <a:fillRect/>
          </a:stretch>
        </p:blipFill>
        <p:spPr bwMode="auto">
          <a:xfrm>
            <a:off x="1143000" y="930965"/>
            <a:ext cx="6400800" cy="417443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962525"/>
            <a:ext cx="7772400" cy="1362075"/>
          </a:xfrm>
        </p:spPr>
        <p:txBody>
          <a:bodyPr/>
          <a:lstStyle/>
          <a:p>
            <a:r>
              <a:rPr lang="id-ID" dirty="0" smtClean="0"/>
              <a:t>Terima kasih</a:t>
            </a:r>
            <a:endParaRPr lang="id-ID" dirty="0"/>
          </a:p>
        </p:txBody>
      </p:sp>
      <p:sp>
        <p:nvSpPr>
          <p:cNvPr id="6" name="Text Placeholder 5"/>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pPr>
              <a:defRPr/>
            </a:pPr>
            <a:fld id="{D43C287E-3FB1-435D-A211-842B32BC141B}" type="slidenum">
              <a:rPr lang="en-US" smtClean="0"/>
              <a:pPr>
                <a:defRPr/>
              </a:pPr>
              <a:t>32</a:t>
            </a:fld>
            <a:endParaRPr lang="en-US"/>
          </a:p>
        </p:txBody>
      </p:sp>
      <p:pic>
        <p:nvPicPr>
          <p:cNvPr id="49154" name="Picture 2" descr="Image result for terima kasih"/>
          <p:cNvPicPr>
            <a:picLocks noChangeAspect="1" noChangeArrowheads="1"/>
          </p:cNvPicPr>
          <p:nvPr/>
        </p:nvPicPr>
        <p:blipFill>
          <a:blip r:embed="rId2"/>
          <a:srcRect/>
          <a:stretch>
            <a:fillRect/>
          </a:stretch>
        </p:blipFill>
        <p:spPr bwMode="auto">
          <a:xfrm>
            <a:off x="1066800" y="1153449"/>
            <a:ext cx="7315200" cy="36471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id-ID" dirty="0" smtClean="0"/>
              <a:t>Pembentukan Hormon-hormon Tiroid</a:t>
            </a:r>
            <a:endParaRPr lang="id-ID" dirty="0"/>
          </a:p>
        </p:txBody>
      </p:sp>
      <p:sp>
        <p:nvSpPr>
          <p:cNvPr id="3" name="Content Placeholder 2"/>
          <p:cNvSpPr>
            <a:spLocks noGrp="1"/>
          </p:cNvSpPr>
          <p:nvPr>
            <p:ph idx="1"/>
          </p:nvPr>
        </p:nvSpPr>
        <p:spPr>
          <a:xfrm>
            <a:off x="457200" y="1295400"/>
            <a:ext cx="8229600" cy="4525963"/>
          </a:xfrm>
        </p:spPr>
        <p:txBody>
          <a:bodyPr/>
          <a:lstStyle/>
          <a:p>
            <a:r>
              <a:rPr lang="id-ID" dirty="0" smtClean="0"/>
              <a:t>Kira-kira 93% hormon2 aktif metabolisme yang sekresi oleh kelenjar tiroid adalah tiroksin (T4) dan 7% adalah triidotironin.</a:t>
            </a:r>
          </a:p>
          <a:p>
            <a:endParaRPr lang="id-ID" dirty="0"/>
          </a:p>
        </p:txBody>
      </p:sp>
      <p:pic>
        <p:nvPicPr>
          <p:cNvPr id="20482" name="Picture 2" descr="Image result for struktur kimia hormon tiroksin"/>
          <p:cNvPicPr>
            <a:picLocks noChangeAspect="1" noChangeArrowheads="1"/>
          </p:cNvPicPr>
          <p:nvPr/>
        </p:nvPicPr>
        <p:blipFill>
          <a:blip r:embed="rId2"/>
          <a:srcRect/>
          <a:stretch>
            <a:fillRect/>
          </a:stretch>
        </p:blipFill>
        <p:spPr bwMode="auto">
          <a:xfrm>
            <a:off x="3124200" y="2895600"/>
            <a:ext cx="2381250" cy="3628573"/>
          </a:xfrm>
          <a:prstGeom prst="rect">
            <a:avLst/>
          </a:prstGeom>
          <a:noFill/>
        </p:spPr>
      </p:pic>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Biosintesis Hormon-Hormon tiroid</a:t>
            </a:r>
            <a:endParaRPr lang="id-ID" dirty="0"/>
          </a:p>
        </p:txBody>
      </p:sp>
      <p:sp>
        <p:nvSpPr>
          <p:cNvPr id="5" name="Content Placeholder 4"/>
          <p:cNvSpPr>
            <a:spLocks noGrp="1"/>
          </p:cNvSpPr>
          <p:nvPr>
            <p:ph sz="half" idx="1"/>
          </p:nvPr>
        </p:nvSpPr>
        <p:spPr>
          <a:xfrm>
            <a:off x="533400" y="1341437"/>
            <a:ext cx="4267200" cy="5516563"/>
          </a:xfrm>
        </p:spPr>
        <p:txBody>
          <a:bodyPr/>
          <a:lstStyle/>
          <a:p>
            <a:r>
              <a:rPr lang="id-ID" sz="2400" i="1" dirty="0" smtClean="0"/>
              <a:t>Trapping iodida</a:t>
            </a:r>
          </a:p>
          <a:p>
            <a:r>
              <a:rPr lang="id-ID" sz="2400" dirty="0" smtClean="0"/>
              <a:t>Pembentukan dan sekresi tiroglobulin (1 molekul= 70 asam amino tirosin) oleh sel-sel tiroid</a:t>
            </a:r>
          </a:p>
          <a:p>
            <a:r>
              <a:rPr lang="id-ID" sz="2400" dirty="0" smtClean="0"/>
              <a:t>Oksidasi iodida menjadi iodium</a:t>
            </a:r>
          </a:p>
          <a:p>
            <a:r>
              <a:rPr lang="id-ID" sz="2400" dirty="0" smtClean="0"/>
              <a:t>Organifikasi Tiroglobulin (Proses iodinasi tirosin dan pembentukan hormon tiroid) </a:t>
            </a:r>
          </a:p>
          <a:p>
            <a:r>
              <a:rPr lang="id-ID" sz="2400" dirty="0" smtClean="0"/>
              <a:t>Penyimpanan Tiroglobulin (di dalam folikel)</a:t>
            </a:r>
            <a:endParaRPr lang="id-ID" sz="2400" dirty="0"/>
          </a:p>
        </p:txBody>
      </p:sp>
      <p:pic>
        <p:nvPicPr>
          <p:cNvPr id="7" name="Picture 2" descr="Image result for biosintesis hormon tiroksin"/>
          <p:cNvPicPr>
            <a:picLocks noGrp="1" noChangeAspect="1" noChangeArrowheads="1"/>
          </p:cNvPicPr>
          <p:nvPr>
            <p:ph sz="half" idx="2"/>
          </p:nvPr>
        </p:nvPicPr>
        <p:blipFill>
          <a:blip r:embed="rId2"/>
          <a:srcRect/>
          <a:stretch>
            <a:fillRect/>
          </a:stretch>
        </p:blipFill>
        <p:spPr bwMode="auto">
          <a:xfrm>
            <a:off x="5029200" y="1417645"/>
            <a:ext cx="3200400" cy="5010364"/>
          </a:xfrm>
          <a:prstGeom prst="rect">
            <a:avLst/>
          </a:prstGeom>
          <a:noFill/>
        </p:spPr>
      </p:pic>
      <p:sp>
        <p:nvSpPr>
          <p:cNvPr id="9" name="Slide Number Placeholder 8"/>
          <p:cNvSpPr>
            <a:spLocks noGrp="1"/>
          </p:cNvSpPr>
          <p:nvPr>
            <p:ph type="sldNum" sz="quarter" idx="12"/>
          </p:nvPr>
        </p:nvSpPr>
        <p:spPr/>
        <p:txBody>
          <a:bodyPr/>
          <a:lstStyle/>
          <a:p>
            <a:pPr>
              <a:defRPr/>
            </a:pPr>
            <a:fld id="{D3B8F368-26D9-4B6A-B3B9-9BA005CAEC66}"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id-ID" dirty="0" smtClean="0"/>
              <a:t>Pelepasan dan Pengangkutan Tiroksin dan triidotironin</a:t>
            </a:r>
            <a:endParaRPr lang="id-ID" dirty="0"/>
          </a:p>
        </p:txBody>
      </p:sp>
      <p:sp>
        <p:nvSpPr>
          <p:cNvPr id="3" name="Content Placeholder 2"/>
          <p:cNvSpPr>
            <a:spLocks noGrp="1"/>
          </p:cNvSpPr>
          <p:nvPr>
            <p:ph idx="1"/>
          </p:nvPr>
        </p:nvSpPr>
        <p:spPr>
          <a:xfrm>
            <a:off x="381000" y="1646237"/>
            <a:ext cx="8229600" cy="4525963"/>
          </a:xfrm>
        </p:spPr>
        <p:txBody>
          <a:bodyPr/>
          <a:lstStyle/>
          <a:p>
            <a:r>
              <a:rPr lang="id-ID" sz="2800" dirty="0" smtClean="0"/>
              <a:t>Pelepasan hormon dari tempat penyimpanan terjadi dengan masuknya tetes2 koloid ke dlm sel-sel folikel (pinositosis). Proses ini dirangsang oleh tirotropin (TSH)</a:t>
            </a:r>
          </a:p>
          <a:p>
            <a:r>
              <a:rPr lang="id-ID" sz="2800" dirty="0" smtClean="0"/>
              <a:t>Setelah disekresi ke sirkulasi darah, sebagian besar T4 &amp; T3 akan terikat pada protein plasma:</a:t>
            </a:r>
          </a:p>
          <a:p>
            <a:pPr lvl="1"/>
            <a:r>
              <a:rPr lang="id-ID" sz="2400" dirty="0" smtClean="0"/>
              <a:t>Globulin pengikat tiroksin</a:t>
            </a:r>
          </a:p>
          <a:p>
            <a:pPr lvl="1"/>
            <a:r>
              <a:rPr lang="id-ID" sz="2400" dirty="0" smtClean="0"/>
              <a:t>Prealbumin pengikat tiroksin</a:t>
            </a:r>
          </a:p>
          <a:p>
            <a:pPr lvl="1"/>
            <a:r>
              <a:rPr lang="id-ID" sz="2400" dirty="0" smtClean="0"/>
              <a:t>Albumin pengikat tiroksin</a:t>
            </a:r>
          </a:p>
          <a:p>
            <a:pPr>
              <a:buNone/>
            </a:pP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2162"/>
            <a:ext cx="9144000" cy="731838"/>
          </a:xfrm>
        </p:spPr>
        <p:txBody>
          <a:bodyPr/>
          <a:lstStyle/>
          <a:p>
            <a:r>
              <a:rPr lang="id-ID" dirty="0" smtClean="0"/>
              <a:t>Kebutuhan iodium untuk pembentukan tiroksin</a:t>
            </a:r>
            <a:endParaRPr lang="id-ID" dirty="0"/>
          </a:p>
        </p:txBody>
      </p:sp>
      <p:sp>
        <p:nvSpPr>
          <p:cNvPr id="3" name="Content Placeholder 2"/>
          <p:cNvSpPr>
            <a:spLocks noGrp="1"/>
          </p:cNvSpPr>
          <p:nvPr>
            <p:ph idx="1"/>
          </p:nvPr>
        </p:nvSpPr>
        <p:spPr>
          <a:xfrm>
            <a:off x="457200" y="4876800"/>
            <a:ext cx="8229600" cy="1371600"/>
          </a:xfrm>
        </p:spPr>
        <p:txBody>
          <a:bodyPr/>
          <a:lstStyle/>
          <a:p>
            <a:pPr algn="ctr">
              <a:buNone/>
            </a:pPr>
            <a:r>
              <a:rPr lang="id-ID" dirty="0" smtClean="0"/>
              <a:t>Untuk membentuk jumlah normal tiroksin dutuhkan 50mg iodium/tahun atau 1mg/minggu</a:t>
            </a:r>
          </a:p>
          <a:p>
            <a:pPr>
              <a:buNone/>
            </a:pPr>
            <a:endParaRPr lang="id-ID" dirty="0"/>
          </a:p>
        </p:txBody>
      </p:sp>
      <p:pic>
        <p:nvPicPr>
          <p:cNvPr id="1026" name="Picture 2" descr="Image result for makanan sumber iodium"/>
          <p:cNvPicPr>
            <a:picLocks noChangeAspect="1" noChangeArrowheads="1"/>
          </p:cNvPicPr>
          <p:nvPr/>
        </p:nvPicPr>
        <p:blipFill>
          <a:blip r:embed="rId2"/>
          <a:srcRect/>
          <a:stretch>
            <a:fillRect/>
          </a:stretch>
        </p:blipFill>
        <p:spPr bwMode="auto">
          <a:xfrm>
            <a:off x="3505200" y="1752600"/>
            <a:ext cx="2667000" cy="3080385"/>
          </a:xfrm>
          <a:prstGeom prst="rect">
            <a:avLst/>
          </a:prstGeom>
          <a:noFill/>
        </p:spPr>
      </p:pic>
      <p:sp>
        <p:nvSpPr>
          <p:cNvPr id="6" name="Slide Number Placeholder 5"/>
          <p:cNvSpPr>
            <a:spLocks noGrp="1"/>
          </p:cNvSpPr>
          <p:nvPr>
            <p:ph type="sldNum" sz="quarter" idx="12"/>
          </p:nvPr>
        </p:nvSpPr>
        <p:spPr/>
        <p:txBody>
          <a:bodyPr/>
          <a:lstStyle/>
          <a:p>
            <a:pPr>
              <a:defRPr/>
            </a:pPr>
            <a:fld id="{D43C287E-3FB1-435D-A211-842B32BC141B}"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Fungsi Hormon Tiroid</a:t>
            </a:r>
            <a:endParaRPr lang="id-ID" dirty="0"/>
          </a:p>
        </p:txBody>
      </p:sp>
      <p:sp>
        <p:nvSpPr>
          <p:cNvPr id="3" name="Content Placeholder 2"/>
          <p:cNvSpPr>
            <a:spLocks noGrp="1"/>
          </p:cNvSpPr>
          <p:nvPr>
            <p:ph idx="1"/>
          </p:nvPr>
        </p:nvSpPr>
        <p:spPr>
          <a:xfrm>
            <a:off x="457200" y="1295400"/>
            <a:ext cx="8229600" cy="4525963"/>
          </a:xfrm>
        </p:spPr>
        <p:txBody>
          <a:bodyPr/>
          <a:lstStyle/>
          <a:p>
            <a:r>
              <a:rPr lang="id-ID" sz="2400" dirty="0" smtClean="0"/>
              <a:t>Meningkatkan transkripsi sejumlah besar gen</a:t>
            </a:r>
          </a:p>
          <a:p>
            <a:pPr lvl="1"/>
            <a:r>
              <a:rPr lang="id-ID" sz="2400" dirty="0" smtClean="0"/>
              <a:t>Sebagia besar Tiroksin</a:t>
            </a:r>
            <a:r>
              <a:rPr lang="id-ID" sz="2400" dirty="0" smtClean="0">
                <a:latin typeface="Calibri"/>
              </a:rPr>
              <a:t>→triidotironin dan berikatan dengan reseptor hormon tiroid</a:t>
            </a:r>
            <a:r>
              <a:rPr lang="id-ID" sz="2400" dirty="0" smtClean="0"/>
              <a:t> </a:t>
            </a:r>
            <a:r>
              <a:rPr lang="id-ID" sz="2400" dirty="0" smtClean="0"/>
              <a:t>→</a:t>
            </a:r>
            <a:r>
              <a:rPr lang="id-ID" sz="2400" dirty="0" smtClean="0">
                <a:latin typeface="Calibri"/>
              </a:rPr>
              <a:t>aktivasi ekspresi gen</a:t>
            </a:r>
          </a:p>
          <a:p>
            <a:pPr lvl="1"/>
            <a:r>
              <a:rPr lang="id-ID" sz="2400" dirty="0" smtClean="0"/>
              <a:t>Hasil akhir: peningkatan menyeluruh aktivitas fungsional di seluruh tubuh</a:t>
            </a:r>
          </a:p>
          <a:p>
            <a:r>
              <a:rPr lang="id-ID" sz="2400" dirty="0" smtClean="0"/>
              <a:t>Hormon T3 &amp; T4 merangsang proses oksidatif yang menyebabkan rangsangan termogenesis </a:t>
            </a:r>
          </a:p>
          <a:p>
            <a:r>
              <a:rPr lang="id-ID" sz="2400" dirty="0" smtClean="0"/>
              <a:t>Hormon T3 &amp; T4 juga merangsang pertumbuhan somatis dan berperan dlm perkembangan normal sistem saraf pusat</a:t>
            </a:r>
          </a:p>
          <a:p>
            <a:r>
              <a:rPr lang="id-ID" sz="2400" dirty="0" smtClean="0"/>
              <a:t>Hormon tiroid meningkatkan aktivitas metabolisme seluruh atau sebagian metabolisme tubuh. Jika hormon tiroid </a:t>
            </a:r>
            <a:r>
              <a:rPr lang="id-ID" sz="2400" dirty="0" smtClean="0">
                <a:latin typeface="Calibri"/>
              </a:rPr>
              <a:t>↑ BMR dapat meningkat hingga 60-100%.</a:t>
            </a:r>
            <a:endParaRPr lang="id-ID" sz="2400" dirty="0" smtClean="0"/>
          </a:p>
          <a:p>
            <a:pPr lvl="1"/>
            <a:endParaRPr lang="id-ID" sz="2400" dirty="0" smtClean="0"/>
          </a:p>
          <a:p>
            <a:pPr lvl="1"/>
            <a:endParaRPr lang="id-ID" sz="2400" dirty="0"/>
          </a:p>
        </p:txBody>
      </p:sp>
      <p:sp>
        <p:nvSpPr>
          <p:cNvPr id="7" name="Slide Number Placeholder 6"/>
          <p:cNvSpPr>
            <a:spLocks noGrp="1"/>
          </p:cNvSpPr>
          <p:nvPr>
            <p:ph type="sldNum" sz="quarter" idx="12"/>
          </p:nvPr>
        </p:nvSpPr>
        <p:spPr/>
        <p:txBody>
          <a:bodyPr/>
          <a:lstStyle/>
          <a:p>
            <a:pPr>
              <a:defRPr/>
            </a:pPr>
            <a:fld id="{D43C287E-3FB1-435D-A211-842B32BC141B}"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Tes-tes Fungsi Tiroid</a:t>
            </a:r>
            <a:endParaRPr lang="id-ID" dirty="0"/>
          </a:p>
        </p:txBody>
      </p:sp>
      <p:sp>
        <p:nvSpPr>
          <p:cNvPr id="3" name="Content Placeholder 2"/>
          <p:cNvSpPr>
            <a:spLocks noGrp="1"/>
          </p:cNvSpPr>
          <p:nvPr>
            <p:ph idx="1"/>
          </p:nvPr>
        </p:nvSpPr>
        <p:spPr>
          <a:xfrm>
            <a:off x="0" y="1189037"/>
            <a:ext cx="9144000" cy="5135563"/>
          </a:xfrm>
        </p:spPr>
        <p:txBody>
          <a:bodyPr/>
          <a:lstStyle/>
          <a:p>
            <a:r>
              <a:rPr lang="id-ID" dirty="0" smtClean="0"/>
              <a:t>Status fungsional kelenjar tiroid dapat dipastikan dengan perantaraan tes-tes fungsi tiroid</a:t>
            </a:r>
          </a:p>
          <a:p>
            <a:r>
              <a:rPr lang="id-ID" dirty="0" smtClean="0"/>
              <a:t>Tes-tes fungsi tiroid utk mendiagnosis penyakit tiroid:</a:t>
            </a:r>
          </a:p>
          <a:p>
            <a:pPr lvl="1"/>
            <a:r>
              <a:rPr lang="id-ID" dirty="0" smtClean="0"/>
              <a:t>Kadar total tiroksin &amp; triidotironin serum</a:t>
            </a:r>
          </a:p>
          <a:p>
            <a:pPr lvl="2"/>
            <a:r>
              <a:rPr lang="id-ID" dirty="0" smtClean="0"/>
              <a:t>Tiroksin N: 4-11µg/dL</a:t>
            </a:r>
          </a:p>
          <a:p>
            <a:pPr lvl="2"/>
            <a:r>
              <a:rPr lang="id-ID" dirty="0" smtClean="0"/>
              <a:t>Triidotironin  N: 80-160 ng/dL</a:t>
            </a:r>
          </a:p>
          <a:p>
            <a:pPr lvl="1"/>
            <a:r>
              <a:rPr lang="id-ID" dirty="0" smtClean="0"/>
              <a:t>Tiroksin bebas</a:t>
            </a:r>
          </a:p>
          <a:p>
            <a:pPr lvl="1"/>
            <a:r>
              <a:rPr lang="id-ID" dirty="0" smtClean="0"/>
              <a:t>Kadar TSH serum</a:t>
            </a:r>
          </a:p>
          <a:p>
            <a:pPr lvl="1"/>
            <a:r>
              <a:rPr lang="id-ID" dirty="0" smtClean="0"/>
              <a:t>Ambilan iodium radioisotop</a:t>
            </a:r>
            <a:endParaRPr lang="id-ID" dirty="0"/>
          </a:p>
        </p:txBody>
      </p:sp>
      <p:sp>
        <p:nvSpPr>
          <p:cNvPr id="5" name="Slide Number Placeholder 4"/>
          <p:cNvSpPr>
            <a:spLocks noGrp="1"/>
          </p:cNvSpPr>
          <p:nvPr>
            <p:ph type="sldNum" sz="quarter" idx="12"/>
          </p:nvPr>
        </p:nvSpPr>
        <p:spPr/>
        <p:txBody>
          <a:bodyPr/>
          <a:lstStyle/>
          <a:p>
            <a:pPr>
              <a:defRPr/>
            </a:pPr>
            <a:fld id="{D43C287E-3FB1-435D-A211-842B32BC141B}"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Template-PPT-UEU-Pertemuan-2-dan-seterusny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Template-PPT-UEU-Pertemuan-2-dan-seterusnya1</Template>
  <TotalTime>1616</TotalTime>
  <Words>1046</Words>
  <Application>Microsoft Office PowerPoint</Application>
  <PresentationFormat>On-screen Show (4:3)</PresentationFormat>
  <Paragraphs>158</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Template-PPT-UEU-Pertemuan-2-dan-seterusnya1</vt:lpstr>
      <vt:lpstr>Slide 1</vt:lpstr>
      <vt:lpstr>KEMAMPUAN AKHIR YANG DIHARAPKAN</vt:lpstr>
      <vt:lpstr>Anatomi Fisiologi Kelenjar Tiroid</vt:lpstr>
      <vt:lpstr>Pembentukan Hormon-hormon Tiroid</vt:lpstr>
      <vt:lpstr>Biosintesis Hormon-Hormon tiroid</vt:lpstr>
      <vt:lpstr>Pelepasan dan Pengangkutan Tiroksin dan triidotironin</vt:lpstr>
      <vt:lpstr>Kebutuhan iodium untuk pembentukan tiroksin</vt:lpstr>
      <vt:lpstr>Fungsi Hormon Tiroid</vt:lpstr>
      <vt:lpstr>Tes-tes Fungsi Tiroid</vt:lpstr>
      <vt:lpstr>Penyakit-penyakit Kelenjar Tiroid</vt:lpstr>
      <vt:lpstr>Hipertiroidisme</vt:lpstr>
      <vt:lpstr>Grave’s Disease</vt:lpstr>
      <vt:lpstr>Lanjutan....</vt:lpstr>
      <vt:lpstr>Lanjutan....</vt:lpstr>
      <vt:lpstr>Slide 15</vt:lpstr>
      <vt:lpstr>Penyebab Grave’s Disease </vt:lpstr>
      <vt:lpstr>Goiter nodular toksik</vt:lpstr>
      <vt:lpstr>Penatalaksanaan Hipertiroidisme</vt:lpstr>
      <vt:lpstr>Hipotiroidisme</vt:lpstr>
      <vt:lpstr>Lanjutan....</vt:lpstr>
      <vt:lpstr>Slide 21</vt:lpstr>
      <vt:lpstr>Hipotiroidisme miksemeda dan juvenilis</vt:lpstr>
      <vt:lpstr>Hipotiroidisme kongenital</vt:lpstr>
      <vt:lpstr>Slide 24</vt:lpstr>
      <vt:lpstr>Tes laboratorium</vt:lpstr>
      <vt:lpstr>Pengobatan</vt:lpstr>
      <vt:lpstr>Goiter Non-Toksik</vt:lpstr>
      <vt:lpstr>Lanjutan....</vt:lpstr>
      <vt:lpstr>Pemeriksaan</vt:lpstr>
      <vt:lpstr>Terapi pengobatan</vt:lpstr>
      <vt:lpstr>Slide 31</vt:lpstr>
      <vt:lpstr>Terima kasih</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mertien</cp:lastModifiedBy>
  <cp:revision>252</cp:revision>
  <dcterms:created xsi:type="dcterms:W3CDTF">2010-08-24T06:47:44Z</dcterms:created>
  <dcterms:modified xsi:type="dcterms:W3CDTF">2017-10-13T19:01:43Z</dcterms:modified>
</cp:coreProperties>
</file>