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6" r:id="rId2"/>
    <p:sldId id="335" r:id="rId3"/>
    <p:sldId id="370" r:id="rId4"/>
    <p:sldId id="371" r:id="rId5"/>
    <p:sldId id="369" r:id="rId6"/>
    <p:sldId id="374" r:id="rId7"/>
    <p:sldId id="372" r:id="rId8"/>
    <p:sldId id="375" r:id="rId9"/>
    <p:sldId id="368" r:id="rId10"/>
    <p:sldId id="376" r:id="rId11"/>
    <p:sldId id="373" r:id="rId12"/>
    <p:sldId id="377" r:id="rId13"/>
    <p:sldId id="378" r:id="rId14"/>
    <p:sldId id="379" r:id="rId15"/>
    <p:sldId id="380" r:id="rId16"/>
    <p:sldId id="381" r:id="rId17"/>
    <p:sldId id="382" r:id="rId18"/>
    <p:sldId id="383" r:id="rId19"/>
    <p:sldId id="36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3190" autoAdjust="0"/>
  </p:normalViewPr>
  <p:slideViewPr>
    <p:cSldViewPr>
      <p:cViewPr>
        <p:scale>
          <a:sx n="70" d="100"/>
          <a:sy n="70" d="100"/>
        </p:scale>
        <p:origin x="-1410"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80D6A-BDE0-4396-901E-869C830710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d-ID"/>
        </a:p>
      </dgm:t>
    </dgm:pt>
    <dgm:pt modelId="{0983A7D1-7EE5-41DA-890B-5ADCD45688F5}">
      <dgm:prSet phldrT="[Text]"/>
      <dgm:spPr/>
      <dgm:t>
        <a:bodyPr/>
        <a:lstStyle/>
        <a:p>
          <a:r>
            <a:rPr lang="id-ID" dirty="0" smtClean="0"/>
            <a:t>Primer</a:t>
          </a:r>
          <a:endParaRPr lang="id-ID" dirty="0"/>
        </a:p>
      </dgm:t>
    </dgm:pt>
    <dgm:pt modelId="{9C55991F-4016-4189-8200-CAB2CFF4CD0F}" type="parTrans" cxnId="{933F108B-9341-459A-BC00-201CC4E002EC}">
      <dgm:prSet/>
      <dgm:spPr/>
      <dgm:t>
        <a:bodyPr/>
        <a:lstStyle/>
        <a:p>
          <a:endParaRPr lang="id-ID"/>
        </a:p>
      </dgm:t>
    </dgm:pt>
    <dgm:pt modelId="{2D48D76D-7267-487B-AC22-8A7E5B69EFE5}" type="sibTrans" cxnId="{933F108B-9341-459A-BC00-201CC4E002EC}">
      <dgm:prSet/>
      <dgm:spPr/>
      <dgm:t>
        <a:bodyPr/>
        <a:lstStyle/>
        <a:p>
          <a:endParaRPr lang="id-ID"/>
        </a:p>
      </dgm:t>
    </dgm:pt>
    <dgm:pt modelId="{52AB17F2-832F-4AE7-91F6-B6C35D6CB513}">
      <dgm:prSet phldrT="[Text]"/>
      <dgm:spPr/>
      <dgm:t>
        <a:bodyPr/>
        <a:lstStyle/>
        <a:p>
          <a:r>
            <a:rPr lang="id-ID" dirty="0" smtClean="0"/>
            <a:t>Peningkatan kadar LDL atau penurunan kadar HDL yg disebabkan oleh kelainan genetik</a:t>
          </a:r>
          <a:endParaRPr lang="id-ID" dirty="0"/>
        </a:p>
      </dgm:t>
    </dgm:pt>
    <dgm:pt modelId="{15585903-30B7-4E41-A5B6-648E40878040}" type="parTrans" cxnId="{5EED8ECE-53C2-4D76-BAC7-B45B267CBBF3}">
      <dgm:prSet/>
      <dgm:spPr/>
      <dgm:t>
        <a:bodyPr/>
        <a:lstStyle/>
        <a:p>
          <a:endParaRPr lang="id-ID"/>
        </a:p>
      </dgm:t>
    </dgm:pt>
    <dgm:pt modelId="{70AEC89A-D72A-4C4A-A517-3FC59912795C}" type="sibTrans" cxnId="{5EED8ECE-53C2-4D76-BAC7-B45B267CBBF3}">
      <dgm:prSet/>
      <dgm:spPr/>
      <dgm:t>
        <a:bodyPr/>
        <a:lstStyle/>
        <a:p>
          <a:endParaRPr lang="id-ID"/>
        </a:p>
      </dgm:t>
    </dgm:pt>
    <dgm:pt modelId="{420D36EB-5723-4838-A23A-22CB46A41B8D}">
      <dgm:prSet phldrT="[Text]"/>
      <dgm:spPr/>
      <dgm:t>
        <a:bodyPr/>
        <a:lstStyle/>
        <a:p>
          <a:r>
            <a:rPr lang="id-ID" dirty="0" smtClean="0"/>
            <a:t>Sekunder</a:t>
          </a:r>
          <a:endParaRPr lang="id-ID" dirty="0"/>
        </a:p>
      </dgm:t>
    </dgm:pt>
    <dgm:pt modelId="{D3E12067-C3F8-4DF8-BA51-CB3221EFDEF2}" type="parTrans" cxnId="{45E8DC9A-E4AA-4C6D-817C-094096C67133}">
      <dgm:prSet/>
      <dgm:spPr/>
      <dgm:t>
        <a:bodyPr/>
        <a:lstStyle/>
        <a:p>
          <a:endParaRPr lang="id-ID"/>
        </a:p>
      </dgm:t>
    </dgm:pt>
    <dgm:pt modelId="{23173346-06EF-4034-B1BE-FA65C5F47F25}" type="sibTrans" cxnId="{45E8DC9A-E4AA-4C6D-817C-094096C67133}">
      <dgm:prSet/>
      <dgm:spPr/>
      <dgm:t>
        <a:bodyPr/>
        <a:lstStyle/>
        <a:p>
          <a:endParaRPr lang="id-ID"/>
        </a:p>
      </dgm:t>
    </dgm:pt>
    <dgm:pt modelId="{9A96E21B-A4D8-41B2-9B6C-56CB8EE19E92}">
      <dgm:prSet phldrT="[Text]"/>
      <dgm:spPr/>
      <dgm:t>
        <a:bodyPr/>
        <a:lstStyle/>
        <a:p>
          <a:r>
            <a:rPr lang="id-ID" dirty="0" smtClean="0"/>
            <a:t>Peningkatan kadar LDL atau penurunan kadar HDL yg disebabkan oleh adanya penyakit lain atau obesitas</a:t>
          </a:r>
          <a:endParaRPr lang="id-ID" dirty="0"/>
        </a:p>
      </dgm:t>
    </dgm:pt>
    <dgm:pt modelId="{340C4001-9127-4EFC-8740-CC82A6D842B7}" type="parTrans" cxnId="{AC4C874E-F707-4492-8A61-169AE46DF0D7}">
      <dgm:prSet/>
      <dgm:spPr/>
      <dgm:t>
        <a:bodyPr/>
        <a:lstStyle/>
        <a:p>
          <a:endParaRPr lang="id-ID"/>
        </a:p>
      </dgm:t>
    </dgm:pt>
    <dgm:pt modelId="{38401329-6ADB-4220-840B-1753153A742C}" type="sibTrans" cxnId="{AC4C874E-F707-4492-8A61-169AE46DF0D7}">
      <dgm:prSet/>
      <dgm:spPr/>
      <dgm:t>
        <a:bodyPr/>
        <a:lstStyle/>
        <a:p>
          <a:endParaRPr lang="id-ID"/>
        </a:p>
      </dgm:t>
    </dgm:pt>
    <dgm:pt modelId="{2723003E-BA01-4D45-A777-B3AEBAB7EB98}" type="pres">
      <dgm:prSet presAssocID="{19880D6A-BDE0-4396-901E-869C83071072}" presName="Name0" presStyleCnt="0">
        <dgm:presLayoutVars>
          <dgm:dir/>
          <dgm:animLvl val="lvl"/>
          <dgm:resizeHandles val="exact"/>
        </dgm:presLayoutVars>
      </dgm:prSet>
      <dgm:spPr/>
      <dgm:t>
        <a:bodyPr/>
        <a:lstStyle/>
        <a:p>
          <a:endParaRPr lang="id-ID"/>
        </a:p>
      </dgm:t>
    </dgm:pt>
    <dgm:pt modelId="{5DCADD18-74AA-4D05-9005-0CB4432C207F}" type="pres">
      <dgm:prSet presAssocID="{0983A7D1-7EE5-41DA-890B-5ADCD45688F5}" presName="composite" presStyleCnt="0"/>
      <dgm:spPr/>
    </dgm:pt>
    <dgm:pt modelId="{FEDFF1CC-D96F-459A-B19F-54652ED4065A}" type="pres">
      <dgm:prSet presAssocID="{0983A7D1-7EE5-41DA-890B-5ADCD45688F5}" presName="parTx" presStyleLbl="alignNode1" presStyleIdx="0" presStyleCnt="2">
        <dgm:presLayoutVars>
          <dgm:chMax val="0"/>
          <dgm:chPref val="0"/>
          <dgm:bulletEnabled val="1"/>
        </dgm:presLayoutVars>
      </dgm:prSet>
      <dgm:spPr/>
      <dgm:t>
        <a:bodyPr/>
        <a:lstStyle/>
        <a:p>
          <a:endParaRPr lang="id-ID"/>
        </a:p>
      </dgm:t>
    </dgm:pt>
    <dgm:pt modelId="{6F2EFD44-3B43-4143-A9D3-9D7E3734EE39}" type="pres">
      <dgm:prSet presAssocID="{0983A7D1-7EE5-41DA-890B-5ADCD45688F5}" presName="desTx" presStyleLbl="alignAccFollowNode1" presStyleIdx="0" presStyleCnt="2">
        <dgm:presLayoutVars>
          <dgm:bulletEnabled val="1"/>
        </dgm:presLayoutVars>
      </dgm:prSet>
      <dgm:spPr/>
      <dgm:t>
        <a:bodyPr/>
        <a:lstStyle/>
        <a:p>
          <a:endParaRPr lang="id-ID"/>
        </a:p>
      </dgm:t>
    </dgm:pt>
    <dgm:pt modelId="{20A92ABD-4188-4FFD-A457-454D7021D37B}" type="pres">
      <dgm:prSet presAssocID="{2D48D76D-7267-487B-AC22-8A7E5B69EFE5}" presName="space" presStyleCnt="0"/>
      <dgm:spPr/>
    </dgm:pt>
    <dgm:pt modelId="{DDD38E59-7C67-4A7D-83A4-730133E8245D}" type="pres">
      <dgm:prSet presAssocID="{420D36EB-5723-4838-A23A-22CB46A41B8D}" presName="composite" presStyleCnt="0"/>
      <dgm:spPr/>
    </dgm:pt>
    <dgm:pt modelId="{67EA2AC6-8EB3-4585-8B39-4ED669E2D697}" type="pres">
      <dgm:prSet presAssocID="{420D36EB-5723-4838-A23A-22CB46A41B8D}" presName="parTx" presStyleLbl="alignNode1" presStyleIdx="1" presStyleCnt="2">
        <dgm:presLayoutVars>
          <dgm:chMax val="0"/>
          <dgm:chPref val="0"/>
          <dgm:bulletEnabled val="1"/>
        </dgm:presLayoutVars>
      </dgm:prSet>
      <dgm:spPr/>
      <dgm:t>
        <a:bodyPr/>
        <a:lstStyle/>
        <a:p>
          <a:endParaRPr lang="id-ID"/>
        </a:p>
      </dgm:t>
    </dgm:pt>
    <dgm:pt modelId="{0F682FDB-A9E1-4687-B6AA-E8F4440BCCF8}" type="pres">
      <dgm:prSet presAssocID="{420D36EB-5723-4838-A23A-22CB46A41B8D}" presName="desTx" presStyleLbl="alignAccFollowNode1" presStyleIdx="1" presStyleCnt="2">
        <dgm:presLayoutVars>
          <dgm:bulletEnabled val="1"/>
        </dgm:presLayoutVars>
      </dgm:prSet>
      <dgm:spPr/>
      <dgm:t>
        <a:bodyPr/>
        <a:lstStyle/>
        <a:p>
          <a:endParaRPr lang="id-ID"/>
        </a:p>
      </dgm:t>
    </dgm:pt>
  </dgm:ptLst>
  <dgm:cxnLst>
    <dgm:cxn modelId="{B03A52B9-CE95-4678-9539-1CF5DE41B785}" type="presOf" srcId="{52AB17F2-832F-4AE7-91F6-B6C35D6CB513}" destId="{6F2EFD44-3B43-4143-A9D3-9D7E3734EE39}" srcOrd="0" destOrd="0" presId="urn:microsoft.com/office/officeart/2005/8/layout/hList1"/>
    <dgm:cxn modelId="{45E8DC9A-E4AA-4C6D-817C-094096C67133}" srcId="{19880D6A-BDE0-4396-901E-869C83071072}" destId="{420D36EB-5723-4838-A23A-22CB46A41B8D}" srcOrd="1" destOrd="0" parTransId="{D3E12067-C3F8-4DF8-BA51-CB3221EFDEF2}" sibTransId="{23173346-06EF-4034-B1BE-FA65C5F47F25}"/>
    <dgm:cxn modelId="{8FB0B207-1580-47A4-BEA1-419FD388E9A3}" type="presOf" srcId="{0983A7D1-7EE5-41DA-890B-5ADCD45688F5}" destId="{FEDFF1CC-D96F-459A-B19F-54652ED4065A}" srcOrd="0" destOrd="0" presId="urn:microsoft.com/office/officeart/2005/8/layout/hList1"/>
    <dgm:cxn modelId="{4F502ED5-BE3B-4F58-A0AE-0C219F1D2F65}" type="presOf" srcId="{420D36EB-5723-4838-A23A-22CB46A41B8D}" destId="{67EA2AC6-8EB3-4585-8B39-4ED669E2D697}" srcOrd="0" destOrd="0" presId="urn:microsoft.com/office/officeart/2005/8/layout/hList1"/>
    <dgm:cxn modelId="{933F108B-9341-459A-BC00-201CC4E002EC}" srcId="{19880D6A-BDE0-4396-901E-869C83071072}" destId="{0983A7D1-7EE5-41DA-890B-5ADCD45688F5}" srcOrd="0" destOrd="0" parTransId="{9C55991F-4016-4189-8200-CAB2CFF4CD0F}" sibTransId="{2D48D76D-7267-487B-AC22-8A7E5B69EFE5}"/>
    <dgm:cxn modelId="{6989DB46-8323-4850-8182-FFA1CAA5AAE5}" type="presOf" srcId="{9A96E21B-A4D8-41B2-9B6C-56CB8EE19E92}" destId="{0F682FDB-A9E1-4687-B6AA-E8F4440BCCF8}" srcOrd="0" destOrd="0" presId="urn:microsoft.com/office/officeart/2005/8/layout/hList1"/>
    <dgm:cxn modelId="{5EED8ECE-53C2-4D76-BAC7-B45B267CBBF3}" srcId="{0983A7D1-7EE5-41DA-890B-5ADCD45688F5}" destId="{52AB17F2-832F-4AE7-91F6-B6C35D6CB513}" srcOrd="0" destOrd="0" parTransId="{15585903-30B7-4E41-A5B6-648E40878040}" sibTransId="{70AEC89A-D72A-4C4A-A517-3FC59912795C}"/>
    <dgm:cxn modelId="{AC4C874E-F707-4492-8A61-169AE46DF0D7}" srcId="{420D36EB-5723-4838-A23A-22CB46A41B8D}" destId="{9A96E21B-A4D8-41B2-9B6C-56CB8EE19E92}" srcOrd="0" destOrd="0" parTransId="{340C4001-9127-4EFC-8740-CC82A6D842B7}" sibTransId="{38401329-6ADB-4220-840B-1753153A742C}"/>
    <dgm:cxn modelId="{7AAF701F-427E-455D-9D78-C83452F6381E}" type="presOf" srcId="{19880D6A-BDE0-4396-901E-869C83071072}" destId="{2723003E-BA01-4D45-A777-B3AEBAB7EB98}" srcOrd="0" destOrd="0" presId="urn:microsoft.com/office/officeart/2005/8/layout/hList1"/>
    <dgm:cxn modelId="{77F4D576-B707-4724-BAD4-DD32DBBDDE98}" type="presParOf" srcId="{2723003E-BA01-4D45-A777-B3AEBAB7EB98}" destId="{5DCADD18-74AA-4D05-9005-0CB4432C207F}" srcOrd="0" destOrd="0" presId="urn:microsoft.com/office/officeart/2005/8/layout/hList1"/>
    <dgm:cxn modelId="{A19A57C7-4045-4D6B-A2CA-513022EA73BD}" type="presParOf" srcId="{5DCADD18-74AA-4D05-9005-0CB4432C207F}" destId="{FEDFF1CC-D96F-459A-B19F-54652ED4065A}" srcOrd="0" destOrd="0" presId="urn:microsoft.com/office/officeart/2005/8/layout/hList1"/>
    <dgm:cxn modelId="{8D21A741-1418-43FA-B1B7-5D38DA0A45CB}" type="presParOf" srcId="{5DCADD18-74AA-4D05-9005-0CB4432C207F}" destId="{6F2EFD44-3B43-4143-A9D3-9D7E3734EE39}" srcOrd="1" destOrd="0" presId="urn:microsoft.com/office/officeart/2005/8/layout/hList1"/>
    <dgm:cxn modelId="{4BCAB91F-9350-4483-BF48-6C8587DDCD68}" type="presParOf" srcId="{2723003E-BA01-4D45-A777-B3AEBAB7EB98}" destId="{20A92ABD-4188-4FFD-A457-454D7021D37B}" srcOrd="1" destOrd="0" presId="urn:microsoft.com/office/officeart/2005/8/layout/hList1"/>
    <dgm:cxn modelId="{35061B5C-BE92-4A13-9A5F-FBCFA431200F}" type="presParOf" srcId="{2723003E-BA01-4D45-A777-B3AEBAB7EB98}" destId="{DDD38E59-7C67-4A7D-83A4-730133E8245D}" srcOrd="2" destOrd="0" presId="urn:microsoft.com/office/officeart/2005/8/layout/hList1"/>
    <dgm:cxn modelId="{912BC66C-0F50-4511-9B39-DA35AA10C2B1}" type="presParOf" srcId="{DDD38E59-7C67-4A7D-83A4-730133E8245D}" destId="{67EA2AC6-8EB3-4585-8B39-4ED669E2D697}" srcOrd="0" destOrd="0" presId="urn:microsoft.com/office/officeart/2005/8/layout/hList1"/>
    <dgm:cxn modelId="{5F886182-E985-4449-89C2-F2D943FF79A7}" type="presParOf" srcId="{DDD38E59-7C67-4A7D-83A4-730133E8245D}" destId="{0F682FDB-A9E1-4687-B6AA-E8F4440BCCF8}"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13ED19-0D19-4555-847F-1D023CBBAB74}" type="datetimeFigureOut">
              <a:rPr lang="id-ID"/>
              <a:pPr>
                <a:defRPr/>
              </a:pPr>
              <a:t>21/10/2017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5375EBC-56A5-4F18-9981-84430BFF3A91}"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E346F3D6-1F3F-4961-997C-75D819E61A0D}" type="slidenum">
              <a:rPr lang="id-ID" smtClean="0"/>
              <a:pPr>
                <a:defRPr/>
              </a:pPr>
              <a:t>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F03F66-B5CC-44E4-BDC2-BB03354C53C9}" type="datetime1">
              <a:rPr lang="en-US" smtClean="0"/>
              <a:pPr>
                <a:defRPr/>
              </a:pPr>
              <a:t>10/21/2017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45532-2C01-4F52-883A-E40BCE3073B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B7F4E2-FD0E-44B6-987E-70C246510421}" type="datetime1">
              <a:rPr lang="en-US" smtClean="0"/>
              <a:pPr>
                <a:defRPr/>
              </a:pPr>
              <a:t>10/21/2017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30C987-EC0D-4800-9D04-F885FF393FF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E210E4-14FD-4A28-BFC3-08C73AAFF3AF}" type="datetime1">
              <a:rPr lang="en-US" smtClean="0"/>
              <a:pPr>
                <a:defRPr/>
              </a:pPr>
              <a:t>10/21/2017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6104A-AD65-4C39-A7BB-5F91E1CF1E9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690752-EA70-4390-9751-4A69492D0EE4}" type="datetime1">
              <a:rPr lang="en-US" smtClean="0"/>
              <a:pPr>
                <a:defRPr/>
              </a:pPr>
              <a:t>10/21/2017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3C287E-3FB1-435D-A211-842B32BC141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4E2EEA-12F0-43C6-A582-07667E5B6E44}" type="datetime1">
              <a:rPr lang="en-US" smtClean="0"/>
              <a:pPr>
                <a:defRPr/>
              </a:pPr>
              <a:t>10/21/2017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71D56C-8B41-4639-A46F-D6A7742B93F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C3F4C6C-1888-4781-8366-59A7332DA2C8}" type="datetime1">
              <a:rPr lang="en-US" smtClean="0"/>
              <a:pPr>
                <a:defRPr/>
              </a:pPr>
              <a:t>10/21/2017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8F368-26D9-4B6A-B3B9-9BA005CAEC6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BF441F-F9F1-4C49-84FF-DEDE3A5F978B}" type="datetime1">
              <a:rPr lang="en-US" smtClean="0"/>
              <a:pPr>
                <a:defRPr/>
              </a:pPr>
              <a:t>10/21/2017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9FD771-4E88-4872-9EE5-64AC6B94A21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141178-BC4B-41F3-AEB9-C94DA098963D}" type="datetime1">
              <a:rPr lang="en-US" smtClean="0"/>
              <a:pPr>
                <a:defRPr/>
              </a:pPr>
              <a:t>10/21/2017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FF400E-7D83-4B63-A7BA-06AC6095F68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DB2A9A-9BFC-4BDF-8759-840008E6A378}" type="datetime1">
              <a:rPr lang="en-US" smtClean="0"/>
              <a:pPr>
                <a:defRPr/>
              </a:pPr>
              <a:t>10/21/2017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29E3FC-0457-4837-A3D1-600EEE2DD63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81139A-5A3C-464F-AC32-E5F836B38B0C}" type="datetime1">
              <a:rPr lang="en-US" smtClean="0"/>
              <a:pPr>
                <a:defRPr/>
              </a:pPr>
              <a:t>10/21/2017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613DCF-ECC9-4004-B1AB-B84297AC7C7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5CFB14-C884-40FD-A4CA-EE8D071F908E}" type="datetime1">
              <a:rPr lang="en-US" smtClean="0"/>
              <a:pPr>
                <a:defRPr/>
              </a:pPr>
              <a:t>10/21/2017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2995DD-D356-491B-95AC-A8584291D89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0AF8BC3-9966-493A-B98E-237724647D49}" type="datetime1">
              <a:rPr lang="en-US" smtClean="0"/>
              <a:pPr>
                <a:defRPr/>
              </a:pPr>
              <a:t>10/21/2017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0ED1317C-E196-42D7-8D9D-DCF2D3B4B9C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mertien\Favorites\Downloads\Physiology%20of%20Lipoproteins%20Cholesterol.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2051" name="TextBox 1"/>
          <p:cNvSpPr txBox="1">
            <a:spLocks noChangeArrowheads="1"/>
          </p:cNvSpPr>
          <p:nvPr/>
        </p:nvSpPr>
        <p:spPr bwMode="auto">
          <a:xfrm>
            <a:off x="3222625" y="3657600"/>
            <a:ext cx="5638800" cy="1631216"/>
          </a:xfrm>
          <a:prstGeom prst="rect">
            <a:avLst/>
          </a:prstGeom>
          <a:noFill/>
          <a:ln w="9525">
            <a:noFill/>
            <a:miter lim="800000"/>
            <a:headEnd/>
            <a:tailEnd/>
          </a:ln>
        </p:spPr>
        <p:txBody>
          <a:bodyPr>
            <a:spAutoFit/>
          </a:bodyPr>
          <a:lstStyle/>
          <a:p>
            <a:pPr algn="ctr"/>
            <a:r>
              <a:rPr lang="id-ID" sz="2000" b="1" dirty="0" smtClean="0">
                <a:solidFill>
                  <a:schemeClr val="bg1"/>
                </a:solidFill>
              </a:rPr>
              <a:t>PATOFISIOLOGI DISLIPIDEMIA</a:t>
            </a:r>
          </a:p>
          <a:p>
            <a:pPr algn="ctr"/>
            <a:r>
              <a:rPr lang="id-ID" sz="2000" b="1" dirty="0" smtClean="0">
                <a:solidFill>
                  <a:schemeClr val="bg1"/>
                </a:solidFill>
              </a:rPr>
              <a:t>P</a:t>
            </a:r>
            <a:r>
              <a:rPr lang="en-US" sz="2000" b="1" dirty="0" smtClean="0">
                <a:solidFill>
                  <a:schemeClr val="bg1"/>
                </a:solidFill>
              </a:rPr>
              <a:t>ERTEMUAN </a:t>
            </a:r>
            <a:r>
              <a:rPr lang="id-ID" sz="2000" b="1" dirty="0" smtClean="0">
                <a:solidFill>
                  <a:schemeClr val="bg1"/>
                </a:solidFill>
              </a:rPr>
              <a:t> 5</a:t>
            </a:r>
          </a:p>
          <a:p>
            <a:pPr algn="ctr"/>
            <a:r>
              <a:rPr lang="id-ID" sz="2000" b="1" dirty="0" smtClean="0">
                <a:solidFill>
                  <a:schemeClr val="bg1"/>
                </a:solidFill>
              </a:rPr>
              <a:t>M</a:t>
            </a:r>
            <a:r>
              <a:rPr lang="en-US" sz="2000" b="1" dirty="0" smtClean="0">
                <a:solidFill>
                  <a:schemeClr val="bg1"/>
                </a:solidFill>
              </a:rPr>
              <a:t>ERTIEN </a:t>
            </a:r>
            <a:r>
              <a:rPr lang="en-US" sz="2000" b="1" dirty="0">
                <a:solidFill>
                  <a:schemeClr val="bg1"/>
                </a:solidFill>
              </a:rPr>
              <a:t>SA’PANG</a:t>
            </a:r>
          </a:p>
          <a:p>
            <a:pPr algn="ctr"/>
            <a:r>
              <a:rPr lang="en-US" sz="2000" b="1" dirty="0">
                <a:solidFill>
                  <a:schemeClr val="bg1"/>
                </a:solidFill>
              </a:rPr>
              <a:t>ILMU GIZI / FAKULTAS ILMU KESEHATAN </a:t>
            </a:r>
          </a:p>
          <a:p>
            <a:pPr algn="ctr"/>
            <a:endParaRPr lang="en-US" sz="2000" b="1" dirty="0">
              <a:solidFill>
                <a:schemeClr val="bg1"/>
              </a:solidFill>
            </a:endParaRPr>
          </a:p>
        </p:txBody>
      </p:sp>
      <p:sp>
        <p:nvSpPr>
          <p:cNvPr id="6" name="Slide Number Placeholder 5"/>
          <p:cNvSpPr>
            <a:spLocks noGrp="1"/>
          </p:cNvSpPr>
          <p:nvPr>
            <p:ph type="sldNum" sz="quarter" idx="12"/>
          </p:nvPr>
        </p:nvSpPr>
        <p:spPr/>
        <p:txBody>
          <a:bodyPr/>
          <a:lstStyle/>
          <a:p>
            <a:pPr>
              <a:defRPr/>
            </a:pPr>
            <a:fld id="{97945532-2C01-4F52-883A-E40BCE3073BA}" type="slidenum">
              <a:rPr lang="en-US" smtClean="0"/>
              <a:pPr>
                <a:defRPr/>
              </a:pPr>
              <a:t>1</a:t>
            </a:fld>
            <a:endParaRPr lang="en-US"/>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Klasifikasi Dislipidemia</a:t>
            </a:r>
            <a:endParaRPr lang="id-ID"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Identifikasi Dyslipidemia</a:t>
            </a:r>
            <a:endParaRPr lang="id-ID" dirty="0"/>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11</a:t>
            </a:fld>
            <a:endParaRPr lang="en-US"/>
          </a:p>
        </p:txBody>
      </p:sp>
      <p:sp>
        <p:nvSpPr>
          <p:cNvPr id="7" name="Content Placeholder 6"/>
          <p:cNvSpPr>
            <a:spLocks noGrp="1"/>
          </p:cNvSpPr>
          <p:nvPr>
            <p:ph idx="1"/>
          </p:nvPr>
        </p:nvSpPr>
        <p:spPr/>
        <p:txBody>
          <a:bodyPr/>
          <a:lstStyle/>
          <a:p>
            <a:endParaRPr lang="id-ID" dirty="0"/>
          </a:p>
        </p:txBody>
      </p:sp>
      <p:pic>
        <p:nvPicPr>
          <p:cNvPr id="24579" name="Picture 3"/>
          <p:cNvPicPr>
            <a:picLocks noChangeAspect="1" noChangeArrowheads="1"/>
          </p:cNvPicPr>
          <p:nvPr/>
        </p:nvPicPr>
        <p:blipFill>
          <a:blip r:embed="rId2"/>
          <a:srcRect/>
          <a:stretch>
            <a:fillRect/>
          </a:stretch>
        </p:blipFill>
        <p:spPr bwMode="auto">
          <a:xfrm>
            <a:off x="685800" y="1145432"/>
            <a:ext cx="8001000" cy="3149330"/>
          </a:xfrm>
          <a:prstGeom prst="rect">
            <a:avLst/>
          </a:prstGeom>
          <a:noFill/>
          <a:ln w="9525">
            <a:noFill/>
            <a:miter lim="800000"/>
            <a:headEnd/>
            <a:tailEnd/>
          </a:ln>
          <a:effectLst/>
        </p:spPr>
      </p:pic>
      <p:pic>
        <p:nvPicPr>
          <p:cNvPr id="24580" name="Picture 4"/>
          <p:cNvPicPr>
            <a:picLocks noChangeAspect="1" noChangeArrowheads="1"/>
          </p:cNvPicPr>
          <p:nvPr/>
        </p:nvPicPr>
        <p:blipFill>
          <a:blip r:embed="rId3"/>
          <a:srcRect/>
          <a:stretch>
            <a:fillRect/>
          </a:stretch>
        </p:blipFill>
        <p:spPr bwMode="auto">
          <a:xfrm>
            <a:off x="533400" y="4343400"/>
            <a:ext cx="7010400" cy="1676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12</a:t>
            </a:fld>
            <a:endParaRPr lang="en-US"/>
          </a:p>
        </p:txBody>
      </p:sp>
      <p:pic>
        <p:nvPicPr>
          <p:cNvPr id="26626" name="Picture 2"/>
          <p:cNvPicPr>
            <a:picLocks noChangeAspect="1" noChangeArrowheads="1"/>
          </p:cNvPicPr>
          <p:nvPr/>
        </p:nvPicPr>
        <p:blipFill>
          <a:blip r:embed="rId2"/>
          <a:srcRect/>
          <a:stretch>
            <a:fillRect/>
          </a:stretch>
        </p:blipFill>
        <p:spPr bwMode="auto">
          <a:xfrm>
            <a:off x="380718" y="457200"/>
            <a:ext cx="8382281" cy="5943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Terapi Pengobatan</a:t>
            </a:r>
            <a:endParaRPr lang="id-ID" dirty="0"/>
          </a:p>
        </p:txBody>
      </p:sp>
      <p:sp>
        <p:nvSpPr>
          <p:cNvPr id="3" name="Content Placeholder 2"/>
          <p:cNvSpPr>
            <a:spLocks noGrp="1"/>
          </p:cNvSpPr>
          <p:nvPr>
            <p:ph idx="1"/>
          </p:nvPr>
        </p:nvSpPr>
        <p:spPr/>
        <p:txBody>
          <a:bodyPr/>
          <a:lstStyle/>
          <a:p>
            <a:r>
              <a:rPr lang="id-ID" dirty="0" smtClean="0"/>
              <a:t>Terapi Diet; rendah energi rendah lemak, min 5 porsi sayur dan buah/hari, serat 10-25 g/hr</a:t>
            </a:r>
          </a:p>
          <a:p>
            <a:r>
              <a:rPr lang="id-ID" dirty="0" smtClean="0"/>
              <a:t>Aktifitas fisik (moderate intensity training 4-6 kali/mgg); jalan cepat, bersepeda statis, aerobik dll</a:t>
            </a:r>
          </a:p>
          <a:p>
            <a:r>
              <a:rPr lang="id-ID" dirty="0" smtClean="0"/>
              <a:t> Terapi Farmakologi</a:t>
            </a:r>
          </a:p>
          <a:p>
            <a:endParaRPr lang="id-ID" dirty="0"/>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Lipid-lowering Agent</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14</a:t>
            </a:fld>
            <a:endParaRPr lang="en-US"/>
          </a:p>
        </p:txBody>
      </p:sp>
      <p:pic>
        <p:nvPicPr>
          <p:cNvPr id="27650" name="Picture 2"/>
          <p:cNvPicPr>
            <a:picLocks noChangeAspect="1" noChangeArrowheads="1"/>
          </p:cNvPicPr>
          <p:nvPr/>
        </p:nvPicPr>
        <p:blipFill>
          <a:blip r:embed="rId2"/>
          <a:srcRect/>
          <a:stretch>
            <a:fillRect/>
          </a:stretch>
        </p:blipFill>
        <p:spPr bwMode="auto">
          <a:xfrm>
            <a:off x="381000" y="1143000"/>
            <a:ext cx="8067675" cy="520602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Aterosklerosis</a:t>
            </a:r>
            <a:endParaRPr lang="id-ID" dirty="0"/>
          </a:p>
        </p:txBody>
      </p:sp>
      <p:sp>
        <p:nvSpPr>
          <p:cNvPr id="3" name="Content Placeholder 2"/>
          <p:cNvSpPr>
            <a:spLocks noGrp="1"/>
          </p:cNvSpPr>
          <p:nvPr>
            <p:ph idx="1"/>
          </p:nvPr>
        </p:nvSpPr>
        <p:spPr/>
        <p:txBody>
          <a:bodyPr/>
          <a:lstStyle/>
          <a:p>
            <a:endParaRPr lang="id-ID" dirty="0"/>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15</a:t>
            </a:fld>
            <a:endParaRPr lang="en-US"/>
          </a:p>
        </p:txBody>
      </p:sp>
      <p:pic>
        <p:nvPicPr>
          <p:cNvPr id="29700" name="Picture 4" descr="Related image"/>
          <p:cNvPicPr>
            <a:picLocks noChangeAspect="1" noChangeArrowheads="1"/>
          </p:cNvPicPr>
          <p:nvPr/>
        </p:nvPicPr>
        <p:blipFill>
          <a:blip r:embed="rId2"/>
          <a:srcRect b="41344"/>
          <a:stretch>
            <a:fillRect/>
          </a:stretch>
        </p:blipFill>
        <p:spPr bwMode="auto">
          <a:xfrm>
            <a:off x="533400" y="1339141"/>
            <a:ext cx="8305800" cy="48642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a:xfrm>
            <a:off x="457200" y="1143000"/>
            <a:ext cx="8229600" cy="5029200"/>
          </a:xfrm>
        </p:spPr>
        <p:txBody>
          <a:bodyPr/>
          <a:lstStyle/>
          <a:p>
            <a:pPr lvl="0"/>
            <a:r>
              <a:rPr lang="id-ID" sz="2400" dirty="0" smtClean="0"/>
              <a:t>The first stage of atherogenesis is the fatty streak, which consists largely of cholesterol-filled macrophages; most of the cholesterol in fatty streaks is derived from LDL cholesterol. </a:t>
            </a:r>
          </a:p>
          <a:p>
            <a:pPr lvl="0"/>
            <a:r>
              <a:rPr lang="id-ID" sz="2400" dirty="0" smtClean="0"/>
              <a:t>The second stage consists of fibrous plaques in which a layer of scar tissue overlies a lipid-rich core. Other risk factors contribute to plaque growth at this phase. </a:t>
            </a:r>
          </a:p>
          <a:p>
            <a:pPr lvl="0"/>
            <a:r>
              <a:rPr lang="id-ID" sz="2400" dirty="0" smtClean="0"/>
              <a:t>The third stage is represented by the development of unstable plaques that are prone to rupture and formation of luminal thrombosis. Plaque rupture (or erosion) is responsible for most acute coronary syndromes (myocardial infarction, unstable angina, and coronary death). </a:t>
            </a:r>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p:txBody>
          <a:bodyPr/>
          <a:lstStyle/>
          <a:p>
            <a:pPr algn="ctr">
              <a:buNone/>
            </a:pPr>
            <a:r>
              <a:rPr lang="id-ID" dirty="0" smtClean="0"/>
              <a:t>Elevated LDL cholesterol plays a role in the development of the mature coronary plaque, which is the substrate for the unstable plaque. Recent evidence also indicates that elevated LDL cholesterol contributes to plaque instability as well; conversely, LDL cholesterol lowering stabilizes plaques and reduces the likelihood of acute coronary syndromes.</a:t>
            </a:r>
          </a:p>
          <a:p>
            <a:endParaRPr lang="id-ID" dirty="0"/>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Etiologi</a:t>
            </a:r>
            <a:endParaRPr lang="id-ID" dirty="0"/>
          </a:p>
        </p:txBody>
      </p:sp>
      <p:sp>
        <p:nvSpPr>
          <p:cNvPr id="3" name="Content Placeholder 2"/>
          <p:cNvSpPr>
            <a:spLocks noGrp="1"/>
          </p:cNvSpPr>
          <p:nvPr>
            <p:ph idx="1"/>
          </p:nvPr>
        </p:nvSpPr>
        <p:spPr/>
        <p:txBody>
          <a:bodyPr/>
          <a:lstStyle/>
          <a:p>
            <a:r>
              <a:rPr lang="id-ID" dirty="0" smtClean="0"/>
              <a:t>Genetik</a:t>
            </a:r>
          </a:p>
          <a:p>
            <a:r>
              <a:rPr lang="id-ID" dirty="0" smtClean="0"/>
              <a:t>Kebiasaan merokok</a:t>
            </a:r>
          </a:p>
          <a:p>
            <a:r>
              <a:rPr lang="id-ID" dirty="0" smtClean="0"/>
              <a:t>Peningkatan kadar LDL</a:t>
            </a:r>
          </a:p>
          <a:p>
            <a:r>
              <a:rPr lang="id-ID" dirty="0" smtClean="0"/>
              <a:t>Hipertensi</a:t>
            </a:r>
          </a:p>
          <a:p>
            <a:r>
              <a:rPr lang="id-ID" dirty="0" smtClean="0"/>
              <a:t>Penuaan</a:t>
            </a:r>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962525"/>
            <a:ext cx="7772400" cy="1362075"/>
          </a:xfrm>
        </p:spPr>
        <p:txBody>
          <a:bodyPr/>
          <a:lstStyle/>
          <a:p>
            <a:r>
              <a:rPr lang="id-ID" dirty="0" smtClean="0"/>
              <a:t>Terima kasih</a:t>
            </a:r>
            <a:endParaRPr lang="id-ID" dirty="0"/>
          </a:p>
        </p:txBody>
      </p:sp>
      <p:sp>
        <p:nvSpPr>
          <p:cNvPr id="6" name="Text Placeholder 5"/>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19</a:t>
            </a:fld>
            <a:endParaRPr lang="en-US"/>
          </a:p>
        </p:txBody>
      </p:sp>
      <p:pic>
        <p:nvPicPr>
          <p:cNvPr id="49154" name="Picture 2" descr="Image result for terima kasih"/>
          <p:cNvPicPr>
            <a:picLocks noChangeAspect="1" noChangeArrowheads="1"/>
          </p:cNvPicPr>
          <p:nvPr/>
        </p:nvPicPr>
        <p:blipFill>
          <a:blip r:embed="rId2"/>
          <a:srcRect/>
          <a:stretch>
            <a:fillRect/>
          </a:stretch>
        </p:blipFill>
        <p:spPr bwMode="auto">
          <a:xfrm>
            <a:off x="1066800" y="1153449"/>
            <a:ext cx="7315200" cy="36471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r>
              <a:rPr lang="en-US" sz="2200" dirty="0" err="1" smtClean="0">
                <a:latin typeface="Arial" charset="0"/>
                <a:cs typeface="Arial" charset="0"/>
              </a:rPr>
              <a:t>Mampu</a:t>
            </a:r>
            <a:r>
              <a:rPr lang="en-US" sz="2200" dirty="0" smtClean="0">
                <a:latin typeface="Arial" charset="0"/>
                <a:cs typeface="Arial" charset="0"/>
              </a:rPr>
              <a:t> </a:t>
            </a:r>
            <a:r>
              <a:rPr lang="en-US" sz="2200" dirty="0" err="1" smtClean="0">
                <a:latin typeface="Arial" charset="0"/>
                <a:cs typeface="Arial" charset="0"/>
              </a:rPr>
              <a:t>menjelaskan</a:t>
            </a:r>
            <a:r>
              <a:rPr lang="en-US" sz="2200" dirty="0" smtClean="0">
                <a:latin typeface="Arial" charset="0"/>
                <a:cs typeface="Arial" charset="0"/>
              </a:rPr>
              <a:t> </a:t>
            </a:r>
            <a:r>
              <a:rPr lang="id-ID" sz="2200" dirty="0" smtClean="0">
                <a:latin typeface="Arial" charset="0"/>
                <a:cs typeface="Arial" charset="0"/>
              </a:rPr>
              <a:t>definisi dislipidemia</a:t>
            </a:r>
          </a:p>
          <a:p>
            <a:r>
              <a:rPr lang="id-ID" sz="2200" dirty="0" smtClean="0">
                <a:latin typeface="Arial" charset="0"/>
                <a:cs typeface="Arial" charset="0"/>
              </a:rPr>
              <a:t>Mampu menjelaskan metabolisme lipid dalam tubuh</a:t>
            </a:r>
          </a:p>
          <a:p>
            <a:r>
              <a:rPr lang="en-US" sz="2200" dirty="0" err="1" smtClean="0">
                <a:latin typeface="Arial" charset="0"/>
                <a:cs typeface="Arial" charset="0"/>
              </a:rPr>
              <a:t>Mampu</a:t>
            </a:r>
            <a:r>
              <a:rPr lang="id-ID" sz="2200" dirty="0" smtClean="0">
                <a:latin typeface="Arial" charset="0"/>
                <a:cs typeface="Arial" charset="0"/>
              </a:rPr>
              <a:t> menjelaskan patofisiologi dislipidemia</a:t>
            </a:r>
          </a:p>
          <a:p>
            <a:endParaRPr lang="id-ID" sz="2200" dirty="0" smtClean="0">
              <a:latin typeface="Arial" charset="0"/>
              <a:cs typeface="Arial" charset="0"/>
            </a:endParaRPr>
          </a:p>
          <a:p>
            <a:endParaRPr lang="id-ID" sz="2200" dirty="0" smtClean="0">
              <a:latin typeface="Arial" charset="0"/>
              <a:cs typeface="Arial" charset="0"/>
            </a:endParaRPr>
          </a:p>
          <a:p>
            <a:endParaRPr lang="id-ID" sz="2200" dirty="0" smtClean="0">
              <a:latin typeface="Arial" charset="0"/>
              <a:cs typeface="Arial" charset="0"/>
            </a:endParaRPr>
          </a:p>
          <a:p>
            <a:pPr>
              <a:buNone/>
            </a:pPr>
            <a:r>
              <a:rPr lang="id-ID" sz="1400" dirty="0" smtClean="0">
                <a:latin typeface="Arial" charset="0"/>
                <a:cs typeface="Arial" charset="0"/>
              </a:rPr>
              <a:t>Sumber utama:</a:t>
            </a:r>
          </a:p>
          <a:p>
            <a:pPr>
              <a:buNone/>
            </a:pPr>
            <a:r>
              <a:rPr lang="id-ID" sz="1400" dirty="0" smtClean="0">
                <a:latin typeface="Arial" charset="0"/>
                <a:cs typeface="Arial" charset="0"/>
              </a:rPr>
              <a:t>1. Guyton &amp; Hall, 1997, Buku ajar Fisiologi Kedoteran, EGC</a:t>
            </a:r>
          </a:p>
          <a:p>
            <a:pPr>
              <a:buNone/>
            </a:pPr>
            <a:r>
              <a:rPr lang="id-ID" sz="1400" dirty="0" smtClean="0">
                <a:latin typeface="Arial" charset="0"/>
                <a:cs typeface="Arial" charset="0"/>
              </a:rPr>
              <a:t>2. Gerald TG &amp; RS Wright, 2006, Pathophysiolog, Diagnosis and Management of Dyslipidemia</a:t>
            </a:r>
          </a:p>
          <a:p>
            <a:pPr>
              <a:buNone/>
            </a:pPr>
            <a:r>
              <a:rPr lang="id-ID" sz="1400" dirty="0" smtClean="0">
                <a:latin typeface="Arial" charset="0"/>
                <a:cs typeface="Arial" charset="0"/>
              </a:rPr>
              <a:t>3. Harvey &amp; Ferrier, 2011, Lippincot’s Ilustrated Reviews Biochemistry 5th Ed, Wolters Kluwer</a:t>
            </a:r>
          </a:p>
          <a:p>
            <a:pPr>
              <a:buNone/>
            </a:pPr>
            <a:r>
              <a:rPr lang="id-ID" sz="1400" dirty="0" smtClean="0">
                <a:latin typeface="Arial" charset="0"/>
                <a:cs typeface="Arial" charset="0"/>
              </a:rPr>
              <a:t>4. </a:t>
            </a:r>
            <a:r>
              <a:rPr lang="en-US" sz="1400" dirty="0" smtClean="0">
                <a:latin typeface="Arial"/>
              </a:rPr>
              <a:t>American Association Of Clinical Endocrinologists And American College Of Endocrinology</a:t>
            </a:r>
            <a:r>
              <a:rPr lang="id-ID" sz="1400" dirty="0" smtClean="0">
                <a:latin typeface="Arial"/>
              </a:rPr>
              <a:t> </a:t>
            </a:r>
            <a:r>
              <a:rPr lang="en-US" sz="1400" dirty="0" smtClean="0">
                <a:latin typeface="Arial"/>
              </a:rPr>
              <a:t>Guidelines For Management Of </a:t>
            </a:r>
            <a:r>
              <a:rPr lang="en-US" sz="1400" dirty="0" err="1" smtClean="0">
                <a:latin typeface="Arial"/>
              </a:rPr>
              <a:t>Dyslipidemia</a:t>
            </a:r>
            <a:r>
              <a:rPr lang="en-US" sz="1400" dirty="0" smtClean="0">
                <a:latin typeface="Arial"/>
              </a:rPr>
              <a:t> And </a:t>
            </a:r>
            <a:r>
              <a:rPr lang="en-US" sz="1400" dirty="0" err="1" smtClean="0">
                <a:latin typeface="Arial"/>
              </a:rPr>
              <a:t>Preventio</a:t>
            </a:r>
            <a:r>
              <a:rPr lang="id-ID" sz="1400" dirty="0" smtClean="0">
                <a:latin typeface="Arial"/>
              </a:rPr>
              <a:t> </a:t>
            </a:r>
            <a:r>
              <a:rPr lang="en-US" sz="1400" dirty="0" smtClean="0">
                <a:latin typeface="Arial"/>
              </a:rPr>
              <a:t>Of Cardiovascular Disease</a:t>
            </a:r>
          </a:p>
          <a:p>
            <a:pPr>
              <a:buNone/>
            </a:pPr>
            <a:endParaRPr lang="id-ID" sz="1400" dirty="0" smtClean="0">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D43C287E-3FB1-435D-A211-842B32BC141B}" type="slidenum">
              <a:rPr lang="en-US" smtClean="0"/>
              <a:pPr>
                <a:defRPr/>
              </a:pPr>
              <a:t>2</a:t>
            </a:fld>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review metabolisme lipid</a:t>
            </a:r>
            <a:endParaRPr lang="id-ID" dirty="0"/>
          </a:p>
        </p:txBody>
      </p:sp>
      <p:sp>
        <p:nvSpPr>
          <p:cNvPr id="6" name="Text Placeholder 5"/>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3</a:t>
            </a:fld>
            <a:endParaRPr lang="en-US"/>
          </a:p>
        </p:txBody>
      </p:sp>
      <p:sp>
        <p:nvSpPr>
          <p:cNvPr id="20482" name="AutoShape 2" descr="Image result for dislipidemia"/>
          <p:cNvSpPr>
            <a:spLocks noChangeAspect="1" noChangeArrowheads="1"/>
          </p:cNvSpPr>
          <p:nvPr/>
        </p:nvSpPr>
        <p:spPr bwMode="auto">
          <a:xfrm>
            <a:off x="155575" y="-11652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0483" name="Picture 3" descr="C:\Users\mertien\Favorites\Downloads\hdl-yldl.gif"/>
          <p:cNvPicPr>
            <a:picLocks noChangeAspect="1" noChangeArrowheads="1"/>
          </p:cNvPicPr>
          <p:nvPr/>
        </p:nvPicPr>
        <p:blipFill>
          <a:blip r:embed="rId2"/>
          <a:srcRect/>
          <a:stretch>
            <a:fillRect/>
          </a:stretch>
        </p:blipFill>
        <p:spPr bwMode="auto">
          <a:xfrm>
            <a:off x="2209800" y="820102"/>
            <a:ext cx="4324350" cy="367569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4</a:t>
            </a:fld>
            <a:endParaRPr lang="en-US"/>
          </a:p>
        </p:txBody>
      </p:sp>
      <p:pic>
        <p:nvPicPr>
          <p:cNvPr id="5" name="Picture 4"/>
          <p:cNvPicPr/>
          <p:nvPr/>
        </p:nvPicPr>
        <p:blipFill>
          <a:blip r:embed="rId2"/>
          <a:srcRect/>
          <a:stretch>
            <a:fillRect/>
          </a:stretch>
        </p:blipFill>
        <p:spPr bwMode="auto">
          <a:xfrm>
            <a:off x="685800" y="762000"/>
            <a:ext cx="8000999" cy="5105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5</a:t>
            </a:fld>
            <a:endParaRPr lang="en-US"/>
          </a:p>
        </p:txBody>
      </p:sp>
      <p:pic>
        <p:nvPicPr>
          <p:cNvPr id="19459" name="Picture 3"/>
          <p:cNvPicPr>
            <a:picLocks noChangeAspect="1" noChangeArrowheads="1"/>
          </p:cNvPicPr>
          <p:nvPr/>
        </p:nvPicPr>
        <p:blipFill>
          <a:blip r:embed="rId2"/>
          <a:srcRect/>
          <a:stretch>
            <a:fillRect/>
          </a:stretch>
        </p:blipFill>
        <p:spPr bwMode="auto">
          <a:xfrm>
            <a:off x="1704685" y="1"/>
            <a:ext cx="561051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6</a:t>
            </a:fld>
            <a:endParaRPr lang="en-US"/>
          </a:p>
        </p:txBody>
      </p:sp>
      <p:pic>
        <p:nvPicPr>
          <p:cNvPr id="22530" name="Picture 2"/>
          <p:cNvPicPr>
            <a:picLocks noChangeAspect="1" noChangeArrowheads="1"/>
          </p:cNvPicPr>
          <p:nvPr/>
        </p:nvPicPr>
        <p:blipFill>
          <a:blip r:embed="rId2"/>
          <a:srcRect/>
          <a:stretch>
            <a:fillRect/>
          </a:stretch>
        </p:blipFill>
        <p:spPr bwMode="auto">
          <a:xfrm>
            <a:off x="-76200" y="1066800"/>
            <a:ext cx="923826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7</a:t>
            </a:fld>
            <a:endParaRPr lang="en-US"/>
          </a:p>
        </p:txBody>
      </p:sp>
      <p:pic>
        <p:nvPicPr>
          <p:cNvPr id="21507" name="Picture 3"/>
          <p:cNvPicPr>
            <a:picLocks noChangeAspect="1" noChangeArrowheads="1"/>
          </p:cNvPicPr>
          <p:nvPr/>
        </p:nvPicPr>
        <p:blipFill>
          <a:blip r:embed="rId2"/>
          <a:srcRect/>
          <a:stretch>
            <a:fillRect/>
          </a:stretch>
        </p:blipFill>
        <p:spPr bwMode="auto">
          <a:xfrm>
            <a:off x="842963" y="862013"/>
            <a:ext cx="7458075"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8</a:t>
            </a:fld>
            <a:endParaRPr lang="en-US"/>
          </a:p>
        </p:txBody>
      </p:sp>
      <p:pic>
        <p:nvPicPr>
          <p:cNvPr id="8" name="Physiology of Lipoproteins Cholesterol.mp4">
            <a:hlinkClick r:id="" action="ppaction://media"/>
          </p:cNvPr>
          <p:cNvPicPr>
            <a:picLocks noGrp="1" noRot="1" noChangeAspect="1"/>
          </p:cNvPicPr>
          <p:nvPr>
            <p:ph idx="1"/>
            <a:videoFile r:link="rId1"/>
          </p:nvPr>
        </p:nvPicPr>
        <p:blipFill>
          <a:blip r:embed="rId3"/>
          <a:stretch>
            <a:fillRect/>
          </a:stretch>
        </p:blipFill>
        <p:spPr>
          <a:xfrm>
            <a:off x="457200" y="304800"/>
            <a:ext cx="8398933" cy="5715000"/>
          </a:xfrm>
          <a:prstGeom prst="rect">
            <a:avLst/>
          </a:prstGeom>
        </p:spPr>
      </p:pic>
      <p:sp>
        <p:nvSpPr>
          <p:cNvPr id="9" name="Rectangle 8"/>
          <p:cNvSpPr/>
          <p:nvPr/>
        </p:nvSpPr>
        <p:spPr>
          <a:xfrm>
            <a:off x="457200" y="6096000"/>
            <a:ext cx="838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https://www.youtube.com/watch?v=PkKH8lTxvzA&amp;t=25s</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374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Dislipidemia</a:t>
            </a:r>
            <a:endParaRPr lang="id-ID" dirty="0"/>
          </a:p>
        </p:txBody>
      </p:sp>
      <p:sp>
        <p:nvSpPr>
          <p:cNvPr id="3" name="Content Placeholder 2"/>
          <p:cNvSpPr>
            <a:spLocks noGrp="1"/>
          </p:cNvSpPr>
          <p:nvPr>
            <p:ph idx="1"/>
          </p:nvPr>
        </p:nvSpPr>
        <p:spPr>
          <a:xfrm>
            <a:off x="457200" y="4465637"/>
            <a:ext cx="8229600" cy="1935163"/>
          </a:xfrm>
        </p:spPr>
        <p:txBody>
          <a:bodyPr/>
          <a:lstStyle/>
          <a:p>
            <a:pPr algn="ctr">
              <a:buNone/>
            </a:pPr>
            <a:r>
              <a:rPr lang="id-ID" dirty="0" smtClean="0"/>
              <a:t>Dislipidemia adalah kelainan metabolisme lipid yang ditandai dengan peningkatan atau penurunan fraksi lipid dalam plasma </a:t>
            </a:r>
            <a:endParaRPr lang="id-ID" dirty="0"/>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9</a:t>
            </a:fld>
            <a:endParaRPr lang="en-US"/>
          </a:p>
        </p:txBody>
      </p:sp>
      <p:sp>
        <p:nvSpPr>
          <p:cNvPr id="1026" name="AutoShape 2" descr="Image result for dislipidemia"/>
          <p:cNvSpPr>
            <a:spLocks noChangeAspect="1" noChangeArrowheads="1"/>
          </p:cNvSpPr>
          <p:nvPr/>
        </p:nvSpPr>
        <p:spPr bwMode="auto">
          <a:xfrm>
            <a:off x="155575" y="-11652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Image result for dislipidemia"/>
          <p:cNvSpPr>
            <a:spLocks noChangeAspect="1" noChangeArrowheads="1"/>
          </p:cNvSpPr>
          <p:nvPr/>
        </p:nvSpPr>
        <p:spPr bwMode="auto">
          <a:xfrm>
            <a:off x="155575" y="-11652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30" name="AutoShape 6" descr="Image result for dislipidemia"/>
          <p:cNvSpPr>
            <a:spLocks noChangeAspect="1" noChangeArrowheads="1"/>
          </p:cNvSpPr>
          <p:nvPr/>
        </p:nvSpPr>
        <p:spPr bwMode="auto">
          <a:xfrm>
            <a:off x="155575" y="-11652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32" name="Picture 8" descr="Image result for dislipidemia"/>
          <p:cNvPicPr>
            <a:picLocks noChangeAspect="1" noChangeArrowheads="1"/>
          </p:cNvPicPr>
          <p:nvPr/>
        </p:nvPicPr>
        <p:blipFill>
          <a:blip r:embed="rId2"/>
          <a:srcRect/>
          <a:stretch>
            <a:fillRect/>
          </a:stretch>
        </p:blipFill>
        <p:spPr bwMode="auto">
          <a:xfrm>
            <a:off x="2362200" y="1295400"/>
            <a:ext cx="4256903" cy="2971800"/>
          </a:xfrm>
          <a:prstGeom prst="rect">
            <a:avLst/>
          </a:prstGeom>
          <a:noFill/>
        </p:spPr>
      </p:pic>
    </p:spTree>
  </p:cSld>
  <p:clrMapOvr>
    <a:masterClrMapping/>
  </p:clrMapOvr>
</p:sld>
</file>

<file path=ppt/theme/theme1.xml><?xml version="1.0" encoding="utf-8"?>
<a:theme xmlns:a="http://schemas.openxmlformats.org/drawingml/2006/main" name="Template-PPT-UEU-Pertemuan-2-dan-seterusny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Template-PPT-UEU-Pertemuan-2-dan-seterusnya1</Template>
  <TotalTime>1826</TotalTime>
  <Words>399</Words>
  <Application>Microsoft Office PowerPoint</Application>
  <PresentationFormat>On-screen Show (4:3)</PresentationFormat>
  <Paragraphs>65</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Template-PPT-UEU-Pertemuan-2-dan-seterusnya1</vt:lpstr>
      <vt:lpstr>Slide 1</vt:lpstr>
      <vt:lpstr>KEMAMPUAN AKHIR YANG DIHARAPKAN</vt:lpstr>
      <vt:lpstr>review metabolisme lipid</vt:lpstr>
      <vt:lpstr>Slide 4</vt:lpstr>
      <vt:lpstr>Slide 5</vt:lpstr>
      <vt:lpstr>Slide 6</vt:lpstr>
      <vt:lpstr>Slide 7</vt:lpstr>
      <vt:lpstr>Slide 8</vt:lpstr>
      <vt:lpstr>Dislipidemia</vt:lpstr>
      <vt:lpstr>Klasifikasi Dislipidemia</vt:lpstr>
      <vt:lpstr>Identifikasi Dyslipidemia</vt:lpstr>
      <vt:lpstr>Slide 12</vt:lpstr>
      <vt:lpstr>Terapi Pengobatan</vt:lpstr>
      <vt:lpstr>Lipid-lowering Agent</vt:lpstr>
      <vt:lpstr>Aterosklerosis</vt:lpstr>
      <vt:lpstr>Lanjutan....</vt:lpstr>
      <vt:lpstr>Lanjutan....</vt:lpstr>
      <vt:lpstr>Etiologi</vt:lpstr>
      <vt:lpstr>Terima kasih</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mertien</cp:lastModifiedBy>
  <cp:revision>279</cp:revision>
  <dcterms:created xsi:type="dcterms:W3CDTF">2010-08-24T06:47:44Z</dcterms:created>
  <dcterms:modified xsi:type="dcterms:W3CDTF">2017-10-20T19:02:58Z</dcterms:modified>
</cp:coreProperties>
</file>