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3"/>
  </p:notesMasterIdLst>
  <p:sldIdLst>
    <p:sldId id="316" r:id="rId2"/>
    <p:sldId id="335" r:id="rId3"/>
    <p:sldId id="386" r:id="rId4"/>
    <p:sldId id="383" r:id="rId5"/>
    <p:sldId id="384" r:id="rId6"/>
    <p:sldId id="387" r:id="rId7"/>
    <p:sldId id="385" r:id="rId8"/>
    <p:sldId id="388" r:id="rId9"/>
    <p:sldId id="389" r:id="rId10"/>
    <p:sldId id="392" r:id="rId11"/>
    <p:sldId id="393" r:id="rId12"/>
    <p:sldId id="394" r:id="rId13"/>
    <p:sldId id="395" r:id="rId14"/>
    <p:sldId id="396" r:id="rId15"/>
    <p:sldId id="397" r:id="rId16"/>
    <p:sldId id="398" r:id="rId17"/>
    <p:sldId id="399" r:id="rId18"/>
    <p:sldId id="400" r:id="rId19"/>
    <p:sldId id="401" r:id="rId20"/>
    <p:sldId id="410" r:id="rId21"/>
    <p:sldId id="411" r:id="rId22"/>
    <p:sldId id="412" r:id="rId23"/>
    <p:sldId id="408" r:id="rId24"/>
    <p:sldId id="413" r:id="rId25"/>
    <p:sldId id="404" r:id="rId26"/>
    <p:sldId id="406" r:id="rId27"/>
    <p:sldId id="405" r:id="rId28"/>
    <p:sldId id="407" r:id="rId29"/>
    <p:sldId id="402" r:id="rId30"/>
    <p:sldId id="403" r:id="rId31"/>
    <p:sldId id="382" r:id="rId3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4992" autoAdjust="0"/>
    <p:restoredTop sz="93190" autoAdjust="0"/>
  </p:normalViewPr>
  <p:slideViewPr>
    <p:cSldViewPr>
      <p:cViewPr>
        <p:scale>
          <a:sx n="70" d="100"/>
          <a:sy n="70" d="100"/>
        </p:scale>
        <p:origin x="-1410" y="-5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id-ID"/>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78ACA564-CFCC-4228-BFDE-DDE1FBBCABF1}" type="datetimeFigureOut">
              <a:rPr lang="id-ID"/>
              <a:pPr>
                <a:defRPr/>
              </a:pPr>
              <a:t>18/11/2017</a:t>
            </a:fld>
            <a:endParaRPr lang="id-ID"/>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id-ID"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id-ID"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id-ID"/>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B2A6F926-B967-4B35-94BC-4EE9D0BD6B64}" type="slidenum">
              <a:rPr lang="id-ID"/>
              <a:pPr>
                <a:defRPr/>
              </a:pPr>
              <a:t>‹#›</a:t>
            </a:fld>
            <a:endParaRPr lang="id-ID"/>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p:spPr>
      </p:sp>
      <p:sp>
        <p:nvSpPr>
          <p:cNvPr id="245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D3003397-BFEC-4A03-B21D-E4751BF73CF0}" type="slidenum">
              <a:rPr lang="id-ID" smtClean="0"/>
              <a:pPr>
                <a:defRPr/>
              </a:pPr>
              <a:t>2</a:t>
            </a:fld>
            <a:endParaRPr lang="id-ID"/>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5F914BCF-05E7-4749-B7DB-8BB48E91A5CD}" type="datetime1">
              <a:rPr lang="en-US" smtClean="0"/>
              <a:pPr>
                <a:defRPr/>
              </a:pPr>
              <a:t>11/18/2017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28BF2C6-ED54-451E-97E0-73417BF31BF9}" type="slidenum">
              <a:rPr lang="en-US" smtClean="0"/>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BC44F2F-9838-4A0E-B482-2FF2EA24B88B}" type="datetime1">
              <a:rPr lang="en-US" smtClean="0"/>
              <a:pPr>
                <a:defRPr/>
              </a:pPr>
              <a:t>11/18/2017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FCC6B85-18A2-44B6-8052-63FF9B68EB5E}"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89B4239-491C-4EB8-AF98-325C11085ABA}" type="datetime1">
              <a:rPr lang="en-US" smtClean="0"/>
              <a:pPr>
                <a:defRPr/>
              </a:pPr>
              <a:t>11/18/2017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4B06E23-1E3E-4832-9973-B7753A75D564}" type="slidenum">
              <a:rPr lang="en-US"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C5B467F-56B1-45DA-9D52-45AFABBDD92C}" type="datetime1">
              <a:rPr lang="en-US" smtClean="0"/>
              <a:pPr>
                <a:defRPr/>
              </a:pPr>
              <a:t>11/18/2017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738DDA6-00D9-47D8-95E0-E4087A0F4F9E}"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6C61A2A-ACC5-45F1-8442-8A239D051905}" type="datetime1">
              <a:rPr lang="en-US" smtClean="0"/>
              <a:pPr>
                <a:defRPr/>
              </a:pPr>
              <a:t>11/18/2017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948D118-3F4C-4B60-B3D5-B1F38F581C5F}" type="slidenum">
              <a:rPr lang="en-US" smtClean="0"/>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EA65771F-9A42-4537-8C4E-BB1B5C9D4FC1}" type="datetime1">
              <a:rPr lang="en-US" smtClean="0"/>
              <a:pPr>
                <a:defRPr/>
              </a:pPr>
              <a:t>11/18/2017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6868488-2EF7-44FF-80F5-169221941D27}" type="slidenum">
              <a:rPr lang="en-US"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9305B737-F2FA-447D-98A9-654E6879B698}" type="datetime1">
              <a:rPr lang="en-US" smtClean="0"/>
              <a:pPr>
                <a:defRPr/>
              </a:pPr>
              <a:t>11/18/2017</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657D6411-0EB2-409C-BFD2-306B079685B9}" type="slidenum">
              <a:rPr lang="en-US"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3D1417A4-99F8-40D0-9B3F-0A222BBD8ED9}" type="datetime1">
              <a:rPr lang="en-US" smtClean="0"/>
              <a:pPr>
                <a:defRPr/>
              </a:pPr>
              <a:t>11/18/2017</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F71FAD8-4FCD-46CA-83B7-50E2546DA6BD}"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79DA95B-50E3-4DC9-B01A-71BE853B0E9A}" type="datetime1">
              <a:rPr lang="en-US" smtClean="0"/>
              <a:pPr>
                <a:defRPr/>
              </a:pPr>
              <a:t>11/18/2017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92E65D8E-B9A4-4A38-87B4-051F2A017DF8}"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86041FD-4415-4FB2-B43E-E70D3AFE1E21}" type="datetime1">
              <a:rPr lang="en-US" smtClean="0"/>
              <a:pPr>
                <a:defRPr/>
              </a:pPr>
              <a:t>11/18/2017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1D42834-DDB5-4756-8400-B6BFA8145DEC}" type="slidenum">
              <a:rPr lang="en-US" smtClean="0"/>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657EC59-FC37-4894-9638-FAAD07810C63}" type="datetime1">
              <a:rPr lang="en-US" smtClean="0"/>
              <a:pPr>
                <a:defRPr/>
              </a:pPr>
              <a:t>11/18/2017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693C311-291E-4AC4-B1F2-E632EC09E67F}" type="slidenum">
              <a:rPr lang="en-US" smtClean="0"/>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C709E28D-9171-4258-B0D9-1A33A6A248E9}" type="datetime1">
              <a:rPr lang="en-US" smtClean="0"/>
              <a:pPr>
                <a:defRPr/>
              </a:pPr>
              <a:t>11/18/2017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400">
                <a:solidFill>
                  <a:schemeClr val="tx1"/>
                </a:solidFill>
                <a:latin typeface="+mn-lt"/>
              </a:defRPr>
            </a:lvl1pPr>
          </a:lstStyle>
          <a:p>
            <a:pPr>
              <a:defRPr/>
            </a:pPr>
            <a:fld id="{617F34F8-5F9B-42DA-A06A-740D90D40836}"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nhlbi.nih.gov/health/health-topics/topics/angina" TargetMode="External"/><Relationship Id="rId2" Type="http://schemas.openxmlformats.org/officeDocument/2006/relationships/hyperlink" Target="https://www.nhlbi.nih.gov/health/health-topics/topics/cad" TargetMode="External"/><Relationship Id="rId1" Type="http://schemas.openxmlformats.org/officeDocument/2006/relationships/slideLayout" Target="../slideLayouts/slideLayout2.xml"/><Relationship Id="rId4" Type="http://schemas.openxmlformats.org/officeDocument/2006/relationships/hyperlink" Target="https://www.nhlbi.nih.gov/health/health-topics/topics/cmd"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www.nhlbi.nih.gov/health/health-topics/topics/pad" TargetMode="External"/><Relationship Id="rId2" Type="http://schemas.openxmlformats.org/officeDocument/2006/relationships/hyperlink" Target="https://www.nhlbi.nih.gov/health/health-topics/topics/catd" TargetMode="External"/><Relationship Id="rId1" Type="http://schemas.openxmlformats.org/officeDocument/2006/relationships/slideLayout" Target="../slideLayouts/slideLayout2.xml"/><Relationship Id="rId4" Type="http://schemas.openxmlformats.org/officeDocument/2006/relationships/hyperlink" Target="http://kidney.niddk.nih.gov/kudiseases/pubs/yourkidneys/index.htm"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rsil\Desktop\Smartcreative.jpg"/>
          <p:cNvPicPr>
            <a:picLocks noChangeAspect="1" noChangeArrowheads="1"/>
          </p:cNvPicPr>
          <p:nvPr/>
        </p:nvPicPr>
        <p:blipFill>
          <a:blip r:embed="rId2"/>
          <a:srcRect l="1051" r="800" b="504"/>
          <a:stretch>
            <a:fillRect/>
          </a:stretch>
        </p:blipFill>
        <p:spPr bwMode="auto">
          <a:xfrm>
            <a:off x="0" y="304800"/>
            <a:ext cx="9144000" cy="6840538"/>
          </a:xfrm>
          <a:prstGeom prst="rect">
            <a:avLst/>
          </a:prstGeom>
          <a:noFill/>
          <a:ln w="9525">
            <a:noFill/>
            <a:miter lim="800000"/>
            <a:headEnd/>
            <a:tailEnd/>
          </a:ln>
        </p:spPr>
      </p:pic>
      <p:sp>
        <p:nvSpPr>
          <p:cNvPr id="2051" name="TextBox 1"/>
          <p:cNvSpPr txBox="1">
            <a:spLocks noChangeArrowheads="1"/>
          </p:cNvSpPr>
          <p:nvPr/>
        </p:nvSpPr>
        <p:spPr bwMode="auto">
          <a:xfrm>
            <a:off x="2286000" y="3657600"/>
            <a:ext cx="7010400" cy="1631216"/>
          </a:xfrm>
          <a:prstGeom prst="rect">
            <a:avLst/>
          </a:prstGeom>
          <a:noFill/>
          <a:ln w="9525">
            <a:noFill/>
            <a:miter lim="800000"/>
            <a:headEnd/>
            <a:tailEnd/>
          </a:ln>
        </p:spPr>
        <p:txBody>
          <a:bodyPr wrap="square">
            <a:spAutoFit/>
          </a:bodyPr>
          <a:lstStyle/>
          <a:p>
            <a:pPr algn="ctr"/>
            <a:r>
              <a:rPr lang="en-US" sz="2000" b="1" dirty="0">
                <a:solidFill>
                  <a:schemeClr val="bg1"/>
                </a:solidFill>
              </a:rPr>
              <a:t>PATOFISIOLOGI </a:t>
            </a:r>
            <a:endParaRPr lang="id-ID" sz="2000" b="1" dirty="0" smtClean="0">
              <a:solidFill>
                <a:schemeClr val="bg1"/>
              </a:solidFill>
            </a:endParaRPr>
          </a:p>
          <a:p>
            <a:pPr algn="ctr"/>
            <a:r>
              <a:rPr lang="id-ID" sz="2000" b="1" dirty="0" smtClean="0">
                <a:solidFill>
                  <a:schemeClr val="bg1"/>
                </a:solidFill>
              </a:rPr>
              <a:t>GANGG. SISTEM KARDIOVASKULAR</a:t>
            </a:r>
          </a:p>
          <a:p>
            <a:pPr algn="ctr"/>
            <a:r>
              <a:rPr lang="en-US" sz="2000" b="1" dirty="0" smtClean="0">
                <a:solidFill>
                  <a:schemeClr val="bg1"/>
                </a:solidFill>
              </a:rPr>
              <a:t>MERTIEN </a:t>
            </a:r>
            <a:r>
              <a:rPr lang="en-US" sz="2000" b="1" dirty="0">
                <a:solidFill>
                  <a:schemeClr val="bg1"/>
                </a:solidFill>
              </a:rPr>
              <a:t>SA’PANG</a:t>
            </a:r>
          </a:p>
          <a:p>
            <a:pPr algn="ctr"/>
            <a:r>
              <a:rPr lang="en-US" sz="2000" b="1" dirty="0">
                <a:solidFill>
                  <a:schemeClr val="bg1"/>
                </a:solidFill>
              </a:rPr>
              <a:t>ILMU GIZI / FAKULTAS ILMU KESEHATAN </a:t>
            </a:r>
          </a:p>
          <a:p>
            <a:pPr algn="ctr"/>
            <a:endParaRPr lang="en-US" sz="2000" b="1" dirty="0">
              <a:solidFill>
                <a:schemeClr val="bg1"/>
              </a:solidFill>
            </a:endParaRPr>
          </a:p>
        </p:txBody>
      </p:sp>
    </p:spTree>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id-ID" dirty="0" smtClean="0"/>
              <a:t>Penyakit Aterosklerotik Koroner</a:t>
            </a:r>
            <a:endParaRPr lang="id-ID" dirty="0"/>
          </a:p>
        </p:txBody>
      </p:sp>
      <p:sp>
        <p:nvSpPr>
          <p:cNvPr id="6" name="Text Placeholder 5"/>
          <p:cNvSpPr>
            <a:spLocks noGrp="1"/>
          </p:cNvSpPr>
          <p:nvPr>
            <p:ph type="body" idx="1"/>
          </p:nvPr>
        </p:nvSpPr>
        <p:spPr/>
        <p:txBody>
          <a:bodyPr/>
          <a:lstStyle/>
          <a:p>
            <a:endParaRPr lang="id-ID"/>
          </a:p>
        </p:txBody>
      </p:sp>
      <p:pic>
        <p:nvPicPr>
          <p:cNvPr id="27650" name="Picture 2" descr="Hasil gambar untuk atherosclerosis heart disease adalah"/>
          <p:cNvPicPr>
            <a:picLocks noChangeAspect="1" noChangeArrowheads="1"/>
          </p:cNvPicPr>
          <p:nvPr/>
        </p:nvPicPr>
        <p:blipFill>
          <a:blip r:embed="rId2"/>
          <a:srcRect/>
          <a:stretch>
            <a:fillRect/>
          </a:stretch>
        </p:blipFill>
        <p:spPr bwMode="auto">
          <a:xfrm>
            <a:off x="2209800" y="609600"/>
            <a:ext cx="4495800" cy="3826913"/>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5181600" y="762000"/>
            <a:ext cx="3962400" cy="5486400"/>
          </a:xfrm>
        </p:spPr>
        <p:txBody>
          <a:bodyPr/>
          <a:lstStyle/>
          <a:p>
            <a:pPr algn="just"/>
            <a:r>
              <a:rPr lang="en-US" sz="2200" dirty="0" smtClean="0"/>
              <a:t>Atherosclerosis is a disease in which plaque builds up inside your arteries.</a:t>
            </a:r>
            <a:r>
              <a:rPr lang="id-ID" sz="2200" dirty="0" smtClean="0"/>
              <a:t> </a:t>
            </a:r>
            <a:r>
              <a:rPr lang="en-US" sz="2200" dirty="0" smtClean="0"/>
              <a:t>Arteries are blood vessels that carry oxygen-rich blood to your heart and other parts of your body.</a:t>
            </a:r>
            <a:endParaRPr lang="id-ID" sz="2200" dirty="0" smtClean="0"/>
          </a:p>
          <a:p>
            <a:pPr algn="just"/>
            <a:r>
              <a:rPr lang="en-US" sz="2200" dirty="0" smtClean="0"/>
              <a:t>Plaque is made up of fat, cholesterol, calcium, and other substances found in the blood. Over time, plaque hardens and narrows your arteries. This limits the flow of oxygen-rich blood to your organs and other parts of your body.</a:t>
            </a:r>
          </a:p>
        </p:txBody>
      </p:sp>
      <p:pic>
        <p:nvPicPr>
          <p:cNvPr id="28675" name="Picture 3"/>
          <p:cNvPicPr>
            <a:picLocks noChangeAspect="1" noChangeArrowheads="1"/>
          </p:cNvPicPr>
          <p:nvPr/>
        </p:nvPicPr>
        <p:blipFill>
          <a:blip r:embed="rId2"/>
          <a:srcRect l="8488" r="8044"/>
          <a:stretch>
            <a:fillRect/>
          </a:stretch>
        </p:blipFill>
        <p:spPr bwMode="auto">
          <a:xfrm>
            <a:off x="263652" y="1447800"/>
            <a:ext cx="4765548" cy="4038600"/>
          </a:xfrm>
          <a:prstGeom prst="rect">
            <a:avLst/>
          </a:prstGeom>
          <a:noFill/>
          <a:ln w="9525">
            <a:noFill/>
            <a:miter lim="800000"/>
            <a:headEnd/>
            <a:tailEnd/>
          </a:ln>
          <a:effectLst/>
        </p:spPr>
      </p:pic>
      <p:sp>
        <p:nvSpPr>
          <p:cNvPr id="8" name="Rectangle 7"/>
          <p:cNvSpPr/>
          <p:nvPr/>
        </p:nvSpPr>
        <p:spPr>
          <a:xfrm>
            <a:off x="5562600" y="6400800"/>
            <a:ext cx="35814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200" dirty="0" smtClean="0"/>
              <a:t>Sumber: </a:t>
            </a:r>
            <a:r>
              <a:rPr lang="en-US" sz="1200" i="1" dirty="0" smtClean="0"/>
              <a:t>https://www.nhlbi.nih.gov/health/health-topics/topics/atherosclerosis</a:t>
            </a:r>
            <a:endParaRPr lang="id-ID" sz="12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b="1" dirty="0" smtClean="0"/>
              <a:t>What is atherosclerosis?</a:t>
            </a:r>
            <a:endParaRPr lang="id-ID" b="1" dirty="0"/>
          </a:p>
        </p:txBody>
      </p:sp>
      <p:sp>
        <p:nvSpPr>
          <p:cNvPr id="3" name="Content Placeholder 2"/>
          <p:cNvSpPr>
            <a:spLocks noGrp="1"/>
          </p:cNvSpPr>
          <p:nvPr>
            <p:ph idx="1"/>
          </p:nvPr>
        </p:nvSpPr>
        <p:spPr>
          <a:xfrm>
            <a:off x="457200" y="5334000"/>
            <a:ext cx="8382000" cy="990600"/>
          </a:xfrm>
        </p:spPr>
        <p:txBody>
          <a:bodyPr/>
          <a:lstStyle/>
          <a:p>
            <a:pPr>
              <a:buNone/>
            </a:pPr>
            <a:r>
              <a:rPr lang="id-ID" dirty="0" smtClean="0"/>
              <a:t>https://youtu.be/ecuCECYhw_M</a:t>
            </a:r>
            <a:endParaRPr lang="id-ID"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Penyakit terkait</a:t>
            </a:r>
            <a:endParaRPr lang="id-ID" dirty="0"/>
          </a:p>
        </p:txBody>
      </p:sp>
      <p:sp>
        <p:nvSpPr>
          <p:cNvPr id="3" name="Content Placeholder 2"/>
          <p:cNvSpPr>
            <a:spLocks noGrp="1"/>
          </p:cNvSpPr>
          <p:nvPr>
            <p:ph idx="1"/>
          </p:nvPr>
        </p:nvSpPr>
        <p:spPr>
          <a:xfrm>
            <a:off x="457200" y="1295400"/>
            <a:ext cx="8229600" cy="4525963"/>
          </a:xfrm>
        </p:spPr>
        <p:txBody>
          <a:bodyPr/>
          <a:lstStyle/>
          <a:p>
            <a:r>
              <a:rPr lang="en-US" sz="2400" dirty="0" smtClean="0">
                <a:hlinkClick r:id="rId2"/>
              </a:rPr>
              <a:t>Coronary heart disease</a:t>
            </a:r>
            <a:r>
              <a:rPr lang="en-US" sz="2400" dirty="0" smtClean="0"/>
              <a:t> (CHD), also called coronary artery disease, occurs when plaque builds up in the coronary arteries. These arteries supply oxygen-rich blood to your heart. Plaque narrows the coronary arteries and reduces blood flow to your heart muscle. Plaque buildup also makes it more likely that blood clots will form in your arteries. Blood clots can partially or completely block blood flow.</a:t>
            </a:r>
          </a:p>
          <a:p>
            <a:r>
              <a:rPr lang="en-US" sz="2400" dirty="0" smtClean="0"/>
              <a:t>If blood flow to your heart muscle is reduced or blocked, you may have </a:t>
            </a:r>
            <a:r>
              <a:rPr lang="en-US" sz="2400" dirty="0" smtClean="0">
                <a:hlinkClick r:id="rId3"/>
              </a:rPr>
              <a:t>angina</a:t>
            </a:r>
            <a:r>
              <a:rPr lang="en-US" sz="2400" dirty="0" smtClean="0"/>
              <a:t> (chest pain or discomfort) or a heart attack.</a:t>
            </a:r>
          </a:p>
          <a:p>
            <a:r>
              <a:rPr lang="en-US" sz="2400" dirty="0" smtClean="0"/>
              <a:t>Plaque also can form in the heart's smallest arteries. This disease is called </a:t>
            </a:r>
            <a:r>
              <a:rPr lang="en-US" sz="2400" dirty="0" smtClean="0">
                <a:hlinkClick r:id="rId4"/>
              </a:rPr>
              <a:t>coronary </a:t>
            </a:r>
            <a:r>
              <a:rPr lang="en-US" sz="2400" dirty="0" err="1" smtClean="0">
                <a:hlinkClick r:id="rId4"/>
              </a:rPr>
              <a:t>microvascular</a:t>
            </a:r>
            <a:r>
              <a:rPr lang="en-US" sz="2400" dirty="0" smtClean="0">
                <a:hlinkClick r:id="rId4"/>
              </a:rPr>
              <a:t> disease</a:t>
            </a:r>
            <a:r>
              <a:rPr lang="en-US" sz="2400" dirty="0" smtClean="0"/>
              <a:t> (MVD). In coronary MVD, plaque doesn't cause blockages in the arteries as it does in CHD.</a:t>
            </a:r>
          </a:p>
        </p:txBody>
      </p:sp>
      <p:sp>
        <p:nvSpPr>
          <p:cNvPr id="4" name="Rectangle 3"/>
          <p:cNvSpPr/>
          <p:nvPr/>
        </p:nvSpPr>
        <p:spPr>
          <a:xfrm>
            <a:off x="5562600" y="6400800"/>
            <a:ext cx="35814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200" dirty="0" smtClean="0"/>
              <a:t>Sumber: </a:t>
            </a:r>
            <a:r>
              <a:rPr lang="en-US" sz="1200" i="1" dirty="0" smtClean="0"/>
              <a:t>https://www.nhlbi.nih.gov/health/health-topics/topics/atherosclerosis</a:t>
            </a:r>
            <a:endParaRPr lang="id-ID" sz="12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id-ID" dirty="0" smtClean="0"/>
              <a:t>Lanjutan....</a:t>
            </a:r>
            <a:endParaRPr lang="id-ID" dirty="0"/>
          </a:p>
        </p:txBody>
      </p:sp>
      <p:sp>
        <p:nvSpPr>
          <p:cNvPr id="3" name="Content Placeholder 2"/>
          <p:cNvSpPr>
            <a:spLocks noGrp="1"/>
          </p:cNvSpPr>
          <p:nvPr>
            <p:ph idx="1"/>
          </p:nvPr>
        </p:nvSpPr>
        <p:spPr>
          <a:xfrm>
            <a:off x="457200" y="1295400"/>
            <a:ext cx="8229600" cy="4876800"/>
          </a:xfrm>
        </p:spPr>
        <p:txBody>
          <a:bodyPr/>
          <a:lstStyle/>
          <a:p>
            <a:r>
              <a:rPr lang="en-US" sz="2000" dirty="0" smtClean="0">
                <a:hlinkClick r:id="rId2"/>
              </a:rPr>
              <a:t>Carotid artery disease</a:t>
            </a:r>
            <a:r>
              <a:rPr lang="en-US" sz="2000" dirty="0" smtClean="0"/>
              <a:t> occurs if plaque builds up in the arteries on each side of your neck (the carotid arteries). These arteries supply oxygen-rich blood to your brain. If blood flow to your brain is reduced or blocked, you may have a stroke.</a:t>
            </a:r>
            <a:endParaRPr lang="id-ID" sz="2000" dirty="0" smtClean="0">
              <a:hlinkClick r:id="rId3"/>
            </a:endParaRPr>
          </a:p>
          <a:p>
            <a:r>
              <a:rPr lang="en-US" sz="2000" dirty="0" smtClean="0">
                <a:hlinkClick r:id="rId3"/>
              </a:rPr>
              <a:t>Peripheral artery disease</a:t>
            </a:r>
            <a:r>
              <a:rPr lang="en-US" sz="2000" dirty="0" smtClean="0"/>
              <a:t> (P.A.D.) occurs if plaque builds up in the major arteries that supply oxygen-rich blood to your legs, arms, and pelvis.</a:t>
            </a:r>
          </a:p>
          <a:p>
            <a:r>
              <a:rPr lang="en-US" sz="2000" dirty="0" smtClean="0"/>
              <a:t>If blood flow to these parts of your body is reduced or blocked, you may have numbness, pain, and, sometimes, dangerous infections.</a:t>
            </a:r>
          </a:p>
          <a:p>
            <a:r>
              <a:rPr lang="en-US" sz="2000" dirty="0" smtClean="0">
                <a:hlinkClick r:id="rId4" tooltip="Hyperlink"/>
              </a:rPr>
              <a:t>Chronic kidney disease</a:t>
            </a:r>
            <a:r>
              <a:rPr lang="en-US" sz="2000" dirty="0" smtClean="0"/>
              <a:t> can occur if plaque builds up in the renal arteries. These arteries supply oxygen-rich blood to your kidneys.</a:t>
            </a:r>
          </a:p>
          <a:p>
            <a:r>
              <a:rPr lang="en-US" sz="2000" dirty="0" smtClean="0"/>
              <a:t>Over time, chronic kidney disease causes a slow loss of kidney function. The main function of the kidneys is to remove waste and extra water from the body.</a:t>
            </a:r>
          </a:p>
        </p:txBody>
      </p:sp>
      <p:sp>
        <p:nvSpPr>
          <p:cNvPr id="4" name="Rectangle 3"/>
          <p:cNvSpPr/>
          <p:nvPr/>
        </p:nvSpPr>
        <p:spPr>
          <a:xfrm>
            <a:off x="5562600" y="6400800"/>
            <a:ext cx="35814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200" dirty="0" smtClean="0"/>
              <a:t>Sumber: </a:t>
            </a:r>
            <a:r>
              <a:rPr lang="en-US" sz="1200" i="1" dirty="0" smtClean="0"/>
              <a:t>https://www.nhlbi.nih.gov/health/health-topics/topics/atherosclerosis</a:t>
            </a:r>
            <a:endParaRPr lang="id-ID" sz="12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a:p>
        </p:txBody>
      </p:sp>
      <p:pic>
        <p:nvPicPr>
          <p:cNvPr id="29698" name="Picture 2"/>
          <p:cNvPicPr>
            <a:picLocks noChangeAspect="1" noChangeArrowheads="1"/>
          </p:cNvPicPr>
          <p:nvPr/>
        </p:nvPicPr>
        <p:blipFill>
          <a:blip r:embed="rId2"/>
          <a:srcRect/>
          <a:stretch>
            <a:fillRect/>
          </a:stretch>
        </p:blipFill>
        <p:spPr bwMode="auto">
          <a:xfrm>
            <a:off x="314840" y="914400"/>
            <a:ext cx="8514321" cy="4800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dirty="0"/>
          </a:p>
        </p:txBody>
      </p:sp>
      <p:pic>
        <p:nvPicPr>
          <p:cNvPr id="30722" name="Picture 2"/>
          <p:cNvPicPr>
            <a:picLocks noChangeAspect="1" noChangeArrowheads="1"/>
          </p:cNvPicPr>
          <p:nvPr/>
        </p:nvPicPr>
        <p:blipFill>
          <a:blip r:embed="rId2"/>
          <a:srcRect/>
          <a:stretch>
            <a:fillRect/>
          </a:stretch>
        </p:blipFill>
        <p:spPr bwMode="auto">
          <a:xfrm>
            <a:off x="533400" y="364686"/>
            <a:ext cx="4724399" cy="6264714"/>
          </a:xfrm>
          <a:prstGeom prst="rect">
            <a:avLst/>
          </a:prstGeom>
          <a:noFill/>
          <a:ln w="9525">
            <a:noFill/>
            <a:miter lim="800000"/>
            <a:headEnd/>
            <a:tailEnd/>
          </a:ln>
          <a:effectLst/>
        </p:spPr>
      </p:pic>
      <p:sp>
        <p:nvSpPr>
          <p:cNvPr id="5" name="Rectangle 4"/>
          <p:cNvSpPr/>
          <p:nvPr/>
        </p:nvSpPr>
        <p:spPr>
          <a:xfrm>
            <a:off x="5562600" y="6400800"/>
            <a:ext cx="35814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200" dirty="0" smtClean="0"/>
              <a:t>Sumber:Krause’s Food and Nutrition Care Process, 14Ed, 2017</a:t>
            </a:r>
            <a:endParaRPr lang="id-ID" sz="12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dirty="0"/>
          </a:p>
        </p:txBody>
      </p:sp>
      <p:sp>
        <p:nvSpPr>
          <p:cNvPr id="5" name="Rectangle 4"/>
          <p:cNvSpPr/>
          <p:nvPr/>
        </p:nvSpPr>
        <p:spPr>
          <a:xfrm>
            <a:off x="5562600" y="6400800"/>
            <a:ext cx="35814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200" dirty="0" smtClean="0"/>
              <a:t>Sumber:Krause’s Food and Nutrition Care Process, 14Ed, 2017</a:t>
            </a:r>
            <a:endParaRPr lang="id-ID" sz="1200" dirty="0"/>
          </a:p>
        </p:txBody>
      </p:sp>
      <p:pic>
        <p:nvPicPr>
          <p:cNvPr id="31746" name="Picture 2"/>
          <p:cNvPicPr>
            <a:picLocks noChangeAspect="1" noChangeArrowheads="1"/>
          </p:cNvPicPr>
          <p:nvPr/>
        </p:nvPicPr>
        <p:blipFill>
          <a:blip r:embed="rId2"/>
          <a:srcRect/>
          <a:stretch>
            <a:fillRect/>
          </a:stretch>
        </p:blipFill>
        <p:spPr bwMode="auto">
          <a:xfrm>
            <a:off x="533400" y="304799"/>
            <a:ext cx="8001000" cy="562606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dirty="0"/>
          </a:p>
        </p:txBody>
      </p:sp>
      <p:sp>
        <p:nvSpPr>
          <p:cNvPr id="5" name="Rectangle 4"/>
          <p:cNvSpPr/>
          <p:nvPr/>
        </p:nvSpPr>
        <p:spPr>
          <a:xfrm>
            <a:off x="5562600" y="6400800"/>
            <a:ext cx="35814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200" dirty="0" smtClean="0"/>
              <a:t>Sumber:Krause’s Food and Nutrition Care Process, 14Ed, 2017</a:t>
            </a:r>
            <a:endParaRPr lang="id-ID" sz="1200" dirty="0"/>
          </a:p>
        </p:txBody>
      </p:sp>
      <p:pic>
        <p:nvPicPr>
          <p:cNvPr id="32771" name="Picture 3"/>
          <p:cNvPicPr>
            <a:picLocks noChangeAspect="1" noChangeArrowheads="1"/>
          </p:cNvPicPr>
          <p:nvPr/>
        </p:nvPicPr>
        <p:blipFill>
          <a:blip r:embed="rId2"/>
          <a:srcRect/>
          <a:stretch>
            <a:fillRect/>
          </a:stretch>
        </p:blipFill>
        <p:spPr bwMode="auto">
          <a:xfrm>
            <a:off x="457200" y="1023424"/>
            <a:ext cx="8686799" cy="507843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id-ID" dirty="0"/>
          </a:p>
        </p:txBody>
      </p:sp>
      <p:sp>
        <p:nvSpPr>
          <p:cNvPr id="5" name="Text Placeholder 4"/>
          <p:cNvSpPr>
            <a:spLocks noGrp="1"/>
          </p:cNvSpPr>
          <p:nvPr>
            <p:ph type="body" idx="1"/>
          </p:nvPr>
        </p:nvSpPr>
        <p:spPr/>
        <p:txBody>
          <a:bodyPr/>
          <a:lstStyle/>
          <a:p>
            <a:endParaRPr lang="id-ID"/>
          </a:p>
        </p:txBody>
      </p:sp>
      <p:sp>
        <p:nvSpPr>
          <p:cNvPr id="35842" name="AutoShape 2" descr="Hasil gambar untuk congestive heart failure"/>
          <p:cNvSpPr>
            <a:spLocks noChangeAspect="1" noChangeArrowheads="1"/>
          </p:cNvSpPr>
          <p:nvPr/>
        </p:nvSpPr>
        <p:spPr bwMode="auto">
          <a:xfrm>
            <a:off x="155575" y="-1828800"/>
            <a:ext cx="5086350" cy="3819525"/>
          </a:xfrm>
          <a:prstGeom prst="rect">
            <a:avLst/>
          </a:prstGeom>
          <a:noFill/>
        </p:spPr>
        <p:txBody>
          <a:bodyPr vert="horz" wrap="square" lIns="91440" tIns="45720" rIns="91440" bIns="45720" numCol="1" anchor="t" anchorCtr="0" compatLnSpc="1">
            <a:prstTxWarp prst="textNoShape">
              <a:avLst/>
            </a:prstTxWarp>
          </a:bodyPr>
          <a:lstStyle/>
          <a:p>
            <a:endParaRPr lang="id-ID"/>
          </a:p>
        </p:txBody>
      </p:sp>
      <p:sp>
        <p:nvSpPr>
          <p:cNvPr id="35844" name="AutoShape 4" descr="Hasil gambar untuk congestive heart failure"/>
          <p:cNvSpPr>
            <a:spLocks noChangeAspect="1" noChangeArrowheads="1"/>
          </p:cNvSpPr>
          <p:nvPr/>
        </p:nvSpPr>
        <p:spPr bwMode="auto">
          <a:xfrm>
            <a:off x="155575" y="-1828800"/>
            <a:ext cx="5086350" cy="3819525"/>
          </a:xfrm>
          <a:prstGeom prst="rect">
            <a:avLst/>
          </a:prstGeom>
          <a:noFill/>
        </p:spPr>
        <p:txBody>
          <a:bodyPr vert="horz" wrap="square" lIns="91440" tIns="45720" rIns="91440" bIns="45720" numCol="1" anchor="t" anchorCtr="0" compatLnSpc="1">
            <a:prstTxWarp prst="textNoShape">
              <a:avLst/>
            </a:prstTxWarp>
          </a:bodyPr>
          <a:lstStyle/>
          <a:p>
            <a:endParaRPr lang="id-ID"/>
          </a:p>
        </p:txBody>
      </p:sp>
      <p:sp>
        <p:nvSpPr>
          <p:cNvPr id="35846" name="AutoShape 6" descr="Hasil gambar untuk congestive heart failure"/>
          <p:cNvSpPr>
            <a:spLocks noChangeAspect="1" noChangeArrowheads="1"/>
          </p:cNvSpPr>
          <p:nvPr/>
        </p:nvSpPr>
        <p:spPr bwMode="auto">
          <a:xfrm>
            <a:off x="155575" y="-1828800"/>
            <a:ext cx="5086350" cy="3819525"/>
          </a:xfrm>
          <a:prstGeom prst="rect">
            <a:avLst/>
          </a:prstGeom>
          <a:noFill/>
        </p:spPr>
        <p:txBody>
          <a:bodyPr vert="horz" wrap="square" lIns="91440" tIns="45720" rIns="91440" bIns="45720" numCol="1" anchor="t" anchorCtr="0" compatLnSpc="1">
            <a:prstTxWarp prst="textNoShape">
              <a:avLst/>
            </a:prstTxWarp>
          </a:bodyPr>
          <a:lstStyle/>
          <a:p>
            <a:endParaRPr lang="id-ID"/>
          </a:p>
        </p:txBody>
      </p:sp>
      <p:pic>
        <p:nvPicPr>
          <p:cNvPr id="35848" name="Picture 8" descr="Hasil gambar untuk congestive heart failure"/>
          <p:cNvPicPr>
            <a:picLocks noChangeAspect="1" noChangeArrowheads="1"/>
          </p:cNvPicPr>
          <p:nvPr/>
        </p:nvPicPr>
        <p:blipFill>
          <a:blip r:embed="rId2"/>
          <a:srcRect/>
          <a:stretch>
            <a:fillRect/>
          </a:stretch>
        </p:blipFill>
        <p:spPr bwMode="auto">
          <a:xfrm>
            <a:off x="762000" y="740742"/>
            <a:ext cx="7696200" cy="4821858"/>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rsil\Desktop\Smartcreative2.jpg"/>
          <p:cNvPicPr>
            <a:picLocks noChangeAspect="1" noChangeArrowheads="1"/>
          </p:cNvPicPr>
          <p:nvPr/>
        </p:nvPicPr>
        <p:blipFill>
          <a:blip r:embed="rId3"/>
          <a:srcRect/>
          <a:stretch>
            <a:fillRect/>
          </a:stretch>
        </p:blipFill>
        <p:spPr bwMode="auto">
          <a:xfrm>
            <a:off x="0" y="0"/>
            <a:ext cx="9172575" cy="6858000"/>
          </a:xfrm>
          <a:prstGeom prst="rect">
            <a:avLst/>
          </a:prstGeom>
          <a:noFill/>
          <a:ln w="9525">
            <a:noFill/>
            <a:miter lim="800000"/>
            <a:headEnd/>
            <a:tailEnd/>
          </a:ln>
        </p:spPr>
      </p:pic>
      <p:sp>
        <p:nvSpPr>
          <p:cNvPr id="3075" name="Title 5"/>
          <p:cNvSpPr>
            <a:spLocks noGrp="1"/>
          </p:cNvSpPr>
          <p:nvPr>
            <p:ph type="title"/>
          </p:nvPr>
        </p:nvSpPr>
        <p:spPr>
          <a:xfrm>
            <a:off x="533400" y="685800"/>
            <a:ext cx="8229600" cy="685800"/>
          </a:xfrm>
        </p:spPr>
        <p:txBody>
          <a:bodyPr/>
          <a:lstStyle/>
          <a:p>
            <a:pPr>
              <a:spcBef>
                <a:spcPct val="50000"/>
              </a:spcBef>
            </a:pPr>
            <a:r>
              <a:rPr lang="en-US" sz="3200" smtClean="0">
                <a:latin typeface="Arial" charset="0"/>
                <a:cs typeface="Arial" charset="0"/>
              </a:rPr>
              <a:t>KEMAMPUAN AKHIR YANG DIHARAPKAN</a:t>
            </a:r>
          </a:p>
        </p:txBody>
      </p:sp>
      <p:sp>
        <p:nvSpPr>
          <p:cNvPr id="3076" name="Content Placeholder 5"/>
          <p:cNvSpPr>
            <a:spLocks noGrp="1"/>
          </p:cNvSpPr>
          <p:nvPr>
            <p:ph idx="1"/>
          </p:nvPr>
        </p:nvSpPr>
        <p:spPr>
          <a:xfrm>
            <a:off x="457200" y="1524000"/>
            <a:ext cx="8229600" cy="4602163"/>
          </a:xfrm>
        </p:spPr>
        <p:txBody>
          <a:bodyPr/>
          <a:lstStyle/>
          <a:p>
            <a:r>
              <a:rPr lang="id-ID" sz="2200" dirty="0" smtClean="0">
                <a:latin typeface="Arial" charset="0"/>
                <a:cs typeface="Arial" charset="0"/>
              </a:rPr>
              <a:t>Mampu menjelaskan patofisiologi Aterosklerotik Koroner</a:t>
            </a:r>
          </a:p>
          <a:p>
            <a:r>
              <a:rPr lang="id-ID" sz="2200" dirty="0" smtClean="0">
                <a:latin typeface="Arial" charset="0"/>
                <a:cs typeface="Arial" charset="0"/>
              </a:rPr>
              <a:t>Mampu menjelaskan penyakit gagal jantung (Congestive Heart Failure)</a:t>
            </a:r>
          </a:p>
          <a:p>
            <a:pPr>
              <a:buNone/>
            </a:pPr>
            <a:endParaRPr lang="en-US" sz="2200" dirty="0" smtClean="0">
              <a:latin typeface="Arial" charset="0"/>
              <a:cs typeface="Arial" charset="0"/>
            </a:endParaRPr>
          </a:p>
        </p:txBody>
      </p:sp>
    </p:spTree>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Text Placeholder 2"/>
          <p:cNvSpPr>
            <a:spLocks noGrp="1"/>
          </p:cNvSpPr>
          <p:nvPr>
            <p:ph type="body" idx="1"/>
          </p:nvPr>
        </p:nvSpPr>
        <p:spPr/>
        <p:txBody>
          <a:bodyPr/>
          <a:lstStyle/>
          <a:p>
            <a:endParaRPr lang="id-ID"/>
          </a:p>
        </p:txBody>
      </p:sp>
      <p:pic>
        <p:nvPicPr>
          <p:cNvPr id="43010" name="Picture 2"/>
          <p:cNvPicPr>
            <a:picLocks noChangeAspect="1" noChangeArrowheads="1"/>
          </p:cNvPicPr>
          <p:nvPr/>
        </p:nvPicPr>
        <p:blipFill>
          <a:blip r:embed="rId2"/>
          <a:srcRect/>
          <a:stretch>
            <a:fillRect/>
          </a:stretch>
        </p:blipFill>
        <p:spPr bwMode="auto">
          <a:xfrm>
            <a:off x="1905000" y="76200"/>
            <a:ext cx="5588274" cy="675325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id-ID"/>
          </a:p>
        </p:txBody>
      </p:sp>
      <p:sp>
        <p:nvSpPr>
          <p:cNvPr id="6" name="Content Placeholder 5"/>
          <p:cNvSpPr>
            <a:spLocks noGrp="1"/>
          </p:cNvSpPr>
          <p:nvPr>
            <p:ph idx="1"/>
          </p:nvPr>
        </p:nvSpPr>
        <p:spPr>
          <a:xfrm>
            <a:off x="457200" y="3505200"/>
            <a:ext cx="8229600" cy="2895600"/>
          </a:xfrm>
        </p:spPr>
        <p:txBody>
          <a:bodyPr/>
          <a:lstStyle/>
          <a:p>
            <a:r>
              <a:rPr lang="id-ID" sz="2000" dirty="0" smtClean="0"/>
              <a:t>Epikardium,yaitu bagian luar otot jantung atau pericardium visceral</a:t>
            </a:r>
          </a:p>
          <a:p>
            <a:r>
              <a:rPr lang="id-ID" sz="2000" dirty="0" smtClean="0"/>
              <a:t>Miokardium, yaitu jaringan utama otot jantung yang bertanggung jawab atas kemampuan kontraksi jantung. </a:t>
            </a:r>
          </a:p>
          <a:p>
            <a:r>
              <a:rPr lang="id-ID" sz="2000" dirty="0" smtClean="0"/>
              <a:t>Endokardium, yaitu lapisan tipis bagian dalam otot jantung atau lapisan tipis endotel sel yang berhubungan langsung dengan darah dan bersifat sangat licin untuk aliran darah, seperti halnya pada sel-sel endotel pada pembuluh darah lainnya.</a:t>
            </a:r>
            <a:endParaRPr lang="id-ID" sz="2000" dirty="0"/>
          </a:p>
        </p:txBody>
      </p:sp>
      <p:pic>
        <p:nvPicPr>
          <p:cNvPr id="44036" name="Picture 4" descr="https://bukusakudokter.files.wordpress.com/2012/11/10.png?w=302&amp;h=377"/>
          <p:cNvPicPr>
            <a:picLocks noChangeAspect="1" noChangeArrowheads="1"/>
          </p:cNvPicPr>
          <p:nvPr/>
        </p:nvPicPr>
        <p:blipFill>
          <a:blip r:embed="rId2"/>
          <a:srcRect/>
          <a:stretch>
            <a:fillRect/>
          </a:stretch>
        </p:blipFill>
        <p:spPr bwMode="auto">
          <a:xfrm>
            <a:off x="2667000" y="0"/>
            <a:ext cx="4419600" cy="3590926"/>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a:xfrm>
            <a:off x="457200" y="4419600"/>
            <a:ext cx="8229600" cy="1706563"/>
          </a:xfrm>
        </p:spPr>
        <p:txBody>
          <a:bodyPr/>
          <a:lstStyle/>
          <a:p>
            <a:r>
              <a:rPr lang="id-ID" sz="2000" dirty="0" smtClean="0"/>
              <a:t>Katup jatung terbagi menjadi 2 bagian, yaitu katup yang menghubungkan antara atrium dengan ventrikel dinamakan katup atrioventrikuler, sedangkan katup yang menghubungkan sirkulasi sistemik dan sirkulasi pulmonal dinamakan katup semilunar.</a:t>
            </a:r>
            <a:endParaRPr lang="id-ID" sz="2000" dirty="0"/>
          </a:p>
        </p:txBody>
      </p:sp>
      <p:pic>
        <p:nvPicPr>
          <p:cNvPr id="48130" name="Picture 2" descr="https://bukusakudokter.files.wordpress.com/2012/11/12.png?w=316&amp;h=296"/>
          <p:cNvPicPr>
            <a:picLocks noChangeAspect="1" noChangeArrowheads="1"/>
          </p:cNvPicPr>
          <p:nvPr/>
        </p:nvPicPr>
        <p:blipFill>
          <a:blip r:embed="rId2"/>
          <a:srcRect/>
          <a:stretch>
            <a:fillRect/>
          </a:stretch>
        </p:blipFill>
        <p:spPr bwMode="auto">
          <a:xfrm>
            <a:off x="2362200" y="228600"/>
            <a:ext cx="4419600" cy="4139880"/>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id-ID" dirty="0" smtClean="0"/>
              <a:t>Congestive Heart Failure (CHF)</a:t>
            </a:r>
            <a:endParaRPr lang="id-ID" dirty="0"/>
          </a:p>
        </p:txBody>
      </p:sp>
      <p:sp>
        <p:nvSpPr>
          <p:cNvPr id="5" name="Content Placeholder 4"/>
          <p:cNvSpPr>
            <a:spLocks noGrp="1"/>
          </p:cNvSpPr>
          <p:nvPr>
            <p:ph idx="1"/>
          </p:nvPr>
        </p:nvSpPr>
        <p:spPr/>
        <p:txBody>
          <a:bodyPr/>
          <a:lstStyle/>
          <a:p>
            <a:r>
              <a:rPr lang="id-ID" dirty="0" smtClean="0"/>
              <a:t>Merupakan kongesti sirkulasi akibat disfungsi miokardium</a:t>
            </a:r>
          </a:p>
          <a:p>
            <a:r>
              <a:rPr lang="id-ID" dirty="0" smtClean="0"/>
              <a:t>Disfungsi ventrikel kiri mengakibatkan kongesti pada vena pulmonalis sedangkan disfungsi ventrikel kanan mengakibatkan kongesti vena sistemik. </a:t>
            </a:r>
            <a:endParaRPr lang="id-ID"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pPr algn="r"/>
            <a:r>
              <a:rPr lang="id-ID" dirty="0" smtClean="0"/>
              <a:t>Lanjutan....</a:t>
            </a:r>
            <a:endParaRPr lang="id-ID" dirty="0"/>
          </a:p>
        </p:txBody>
      </p:sp>
      <p:sp>
        <p:nvSpPr>
          <p:cNvPr id="3" name="Content Placeholder 2"/>
          <p:cNvSpPr>
            <a:spLocks noGrp="1"/>
          </p:cNvSpPr>
          <p:nvPr>
            <p:ph idx="1"/>
          </p:nvPr>
        </p:nvSpPr>
        <p:spPr>
          <a:xfrm>
            <a:off x="457200" y="838200"/>
            <a:ext cx="8229600" cy="4525963"/>
          </a:xfrm>
        </p:spPr>
        <p:txBody>
          <a:bodyPr/>
          <a:lstStyle/>
          <a:p>
            <a:r>
              <a:rPr lang="id-ID" dirty="0" smtClean="0"/>
              <a:t>Iskemia : keb. Oksigen yang melebihi kapasitas suplai oksigen krna pembuluh darah yg mengalami gangguan</a:t>
            </a:r>
          </a:p>
          <a:p>
            <a:r>
              <a:rPr lang="id-ID" dirty="0" smtClean="0"/>
              <a:t>Infark: Iskemia ang berlangsung lebih dari 30-45 menit yang akan menyebabkan kerusakan sel irreversible</a:t>
            </a:r>
          </a:p>
          <a:p>
            <a:r>
              <a:rPr lang="id-ID" dirty="0" smtClean="0"/>
              <a:t>Infark miokardium akan menurunkan fungsi ventrikel krn otot yangnekrosis kehilangan kontraksi, menimbulkan abnormalitas gerakan dinding dan mengubah daa kembang ruang jantung</a:t>
            </a:r>
            <a:endParaRPr lang="id-ID"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id-ID"/>
          </a:p>
        </p:txBody>
      </p:sp>
      <p:sp>
        <p:nvSpPr>
          <p:cNvPr id="5" name="Content Placeholder 4"/>
          <p:cNvSpPr>
            <a:spLocks noGrp="1"/>
          </p:cNvSpPr>
          <p:nvPr>
            <p:ph idx="1"/>
          </p:nvPr>
        </p:nvSpPr>
        <p:spPr/>
        <p:txBody>
          <a:bodyPr/>
          <a:lstStyle/>
          <a:p>
            <a:endParaRPr lang="id-ID"/>
          </a:p>
        </p:txBody>
      </p:sp>
      <p:pic>
        <p:nvPicPr>
          <p:cNvPr id="39938" name="Picture 2"/>
          <p:cNvPicPr>
            <a:picLocks noChangeAspect="1" noChangeArrowheads="1"/>
          </p:cNvPicPr>
          <p:nvPr/>
        </p:nvPicPr>
        <p:blipFill>
          <a:blip r:embed="rId2"/>
          <a:srcRect/>
          <a:stretch>
            <a:fillRect/>
          </a:stretch>
        </p:blipFill>
        <p:spPr bwMode="auto">
          <a:xfrm>
            <a:off x="609600" y="304800"/>
            <a:ext cx="4343400" cy="6085284"/>
          </a:xfrm>
          <a:prstGeom prst="rect">
            <a:avLst/>
          </a:prstGeom>
          <a:noFill/>
          <a:ln w="9525">
            <a:noFill/>
            <a:miter lim="800000"/>
            <a:headEnd/>
            <a:tailEnd/>
          </a:ln>
          <a:effectLst/>
        </p:spPr>
      </p:pic>
      <p:sp>
        <p:nvSpPr>
          <p:cNvPr id="7" name="Rectangle 6"/>
          <p:cNvSpPr/>
          <p:nvPr/>
        </p:nvSpPr>
        <p:spPr>
          <a:xfrm>
            <a:off x="5257800" y="6172200"/>
            <a:ext cx="35814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200" dirty="0" smtClean="0"/>
              <a:t>Sumber:Krause’s Food and Nutrition Care Process, 14Ed, 2017</a:t>
            </a:r>
            <a:endParaRPr lang="id-ID" sz="12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a:p>
        </p:txBody>
      </p:sp>
      <p:pic>
        <p:nvPicPr>
          <p:cNvPr id="40962" name="Picture 2"/>
          <p:cNvPicPr>
            <a:picLocks noChangeAspect="1" noChangeArrowheads="1"/>
          </p:cNvPicPr>
          <p:nvPr/>
        </p:nvPicPr>
        <p:blipFill>
          <a:blip r:embed="rId2"/>
          <a:srcRect/>
          <a:stretch>
            <a:fillRect/>
          </a:stretch>
        </p:blipFill>
        <p:spPr bwMode="auto">
          <a:xfrm>
            <a:off x="457200" y="304800"/>
            <a:ext cx="7200900" cy="5391150"/>
          </a:xfrm>
          <a:prstGeom prst="rect">
            <a:avLst/>
          </a:prstGeom>
          <a:noFill/>
          <a:ln w="9525">
            <a:noFill/>
            <a:miter lim="800000"/>
            <a:headEnd/>
            <a:tailEnd/>
          </a:ln>
          <a:effectLst/>
        </p:spPr>
      </p:pic>
      <p:sp>
        <p:nvSpPr>
          <p:cNvPr id="5" name="Rectangle 4"/>
          <p:cNvSpPr/>
          <p:nvPr/>
        </p:nvSpPr>
        <p:spPr>
          <a:xfrm>
            <a:off x="5257800" y="6172200"/>
            <a:ext cx="35814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200" dirty="0" smtClean="0"/>
              <a:t>Sumber:Krause’s Food and Nutrition Care Process, 14Ed, 2017</a:t>
            </a:r>
            <a:endParaRPr lang="id-ID" sz="12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a:p>
        </p:txBody>
      </p:sp>
      <p:pic>
        <p:nvPicPr>
          <p:cNvPr id="41986" name="Picture 2"/>
          <p:cNvPicPr>
            <a:picLocks noChangeAspect="1" noChangeArrowheads="1"/>
          </p:cNvPicPr>
          <p:nvPr/>
        </p:nvPicPr>
        <p:blipFill>
          <a:blip r:embed="rId2"/>
          <a:srcRect/>
          <a:stretch>
            <a:fillRect/>
          </a:stretch>
        </p:blipFill>
        <p:spPr bwMode="auto">
          <a:xfrm>
            <a:off x="380999" y="304800"/>
            <a:ext cx="7829305" cy="4800600"/>
          </a:xfrm>
          <a:prstGeom prst="rect">
            <a:avLst/>
          </a:prstGeom>
          <a:noFill/>
          <a:ln w="9525">
            <a:noFill/>
            <a:miter lim="800000"/>
            <a:headEnd/>
            <a:tailEnd/>
          </a:ln>
          <a:effectLst/>
        </p:spPr>
      </p:pic>
      <p:sp>
        <p:nvSpPr>
          <p:cNvPr id="5" name="Rectangle 4"/>
          <p:cNvSpPr/>
          <p:nvPr/>
        </p:nvSpPr>
        <p:spPr>
          <a:xfrm>
            <a:off x="5181600" y="5943600"/>
            <a:ext cx="35814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200" dirty="0" smtClean="0"/>
              <a:t>Sumber:Krause’s Food and Nutrition Care Process, 14Ed, 2017</a:t>
            </a:r>
            <a:endParaRPr lang="id-ID" sz="12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Congestive Heart failure</a:t>
            </a:r>
            <a:endParaRPr lang="id-ID" dirty="0"/>
          </a:p>
        </p:txBody>
      </p:sp>
      <p:sp>
        <p:nvSpPr>
          <p:cNvPr id="3" name="Content Placeholder 2"/>
          <p:cNvSpPr>
            <a:spLocks noGrp="1"/>
          </p:cNvSpPr>
          <p:nvPr>
            <p:ph idx="1"/>
          </p:nvPr>
        </p:nvSpPr>
        <p:spPr/>
        <p:txBody>
          <a:bodyPr/>
          <a:lstStyle/>
          <a:p>
            <a:endParaRPr lang="id-ID" dirty="0"/>
          </a:p>
        </p:txBody>
      </p:sp>
      <p:sp>
        <p:nvSpPr>
          <p:cNvPr id="4" name="Rectangle 3"/>
          <p:cNvSpPr/>
          <p:nvPr/>
        </p:nvSpPr>
        <p:spPr>
          <a:xfrm>
            <a:off x="457200" y="5791200"/>
            <a:ext cx="5715000" cy="369332"/>
          </a:xfrm>
          <a:prstGeom prst="rect">
            <a:avLst/>
          </a:prstGeom>
        </p:spPr>
        <p:txBody>
          <a:bodyPr wrap="square">
            <a:spAutoFit/>
          </a:bodyPr>
          <a:lstStyle/>
          <a:p>
            <a:r>
              <a:rPr lang="id-ID" dirty="0" smtClean="0"/>
              <a:t>https://youtu.be/ypYI_lmLD7g</a:t>
            </a:r>
            <a:endParaRPr lang="id-ID"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b="1" dirty="0" smtClean="0"/>
              <a:t>Classes of Heart Failure</a:t>
            </a:r>
            <a:endParaRPr lang="id-ID" dirty="0"/>
          </a:p>
        </p:txBody>
      </p:sp>
      <p:graphicFrame>
        <p:nvGraphicFramePr>
          <p:cNvPr id="4" name="Content Placeholder 3"/>
          <p:cNvGraphicFramePr>
            <a:graphicFrameLocks noGrp="1"/>
          </p:cNvGraphicFramePr>
          <p:nvPr>
            <p:ph idx="1"/>
          </p:nvPr>
        </p:nvGraphicFramePr>
        <p:xfrm>
          <a:off x="228600" y="1295400"/>
          <a:ext cx="8686800" cy="5073610"/>
        </p:xfrm>
        <a:graphic>
          <a:graphicData uri="http://schemas.openxmlformats.org/drawingml/2006/table">
            <a:tbl>
              <a:tblPr/>
              <a:tblGrid>
                <a:gridCol w="958004"/>
                <a:gridCol w="7728796"/>
              </a:tblGrid>
              <a:tr h="427448">
                <a:tc>
                  <a:txBody>
                    <a:bodyPr/>
                    <a:lstStyle/>
                    <a:p>
                      <a:r>
                        <a:rPr lang="id-ID" sz="2400" b="1" dirty="0"/>
                        <a:t>Class</a:t>
                      </a:r>
                      <a:endParaRPr lang="id-ID" sz="2400" dirty="0"/>
                    </a:p>
                  </a:txBody>
                  <a:tcPr marL="63746" marR="63746" marT="31873" marB="31873" anchor="ctr">
                    <a:lnL>
                      <a:noFill/>
                    </a:lnL>
                    <a:lnR>
                      <a:noFill/>
                    </a:lnR>
                    <a:lnT>
                      <a:noFill/>
                    </a:lnT>
                    <a:lnB>
                      <a:noFill/>
                    </a:lnB>
                    <a:solidFill>
                      <a:srgbClr val="C6E5F5"/>
                    </a:solidFill>
                  </a:tcPr>
                </a:tc>
                <a:tc>
                  <a:txBody>
                    <a:bodyPr/>
                    <a:lstStyle/>
                    <a:p>
                      <a:r>
                        <a:rPr lang="id-ID" sz="2400" b="1"/>
                        <a:t>Patient Symptoms</a:t>
                      </a:r>
                      <a:endParaRPr lang="id-ID" sz="2400"/>
                    </a:p>
                  </a:txBody>
                  <a:tcPr marL="63746" marR="63746" marT="31873" marB="31873" anchor="ctr">
                    <a:lnL>
                      <a:noFill/>
                    </a:lnL>
                    <a:lnR>
                      <a:noFill/>
                    </a:lnR>
                    <a:lnT>
                      <a:noFill/>
                    </a:lnT>
                    <a:lnB>
                      <a:noFill/>
                    </a:lnB>
                    <a:solidFill>
                      <a:srgbClr val="C6E5F5"/>
                    </a:solidFill>
                  </a:tcPr>
                </a:tc>
              </a:tr>
              <a:tr h="1074238">
                <a:tc>
                  <a:txBody>
                    <a:bodyPr/>
                    <a:lstStyle/>
                    <a:p>
                      <a:r>
                        <a:rPr lang="id-ID" sz="2400"/>
                        <a:t>I</a:t>
                      </a:r>
                    </a:p>
                  </a:txBody>
                  <a:tcPr marL="63746" marR="63746" marT="31873" marB="31873" anchor="ctr">
                    <a:lnL>
                      <a:noFill/>
                    </a:lnL>
                    <a:lnR>
                      <a:noFill/>
                    </a:lnR>
                    <a:lnT>
                      <a:noFill/>
                    </a:lnT>
                    <a:lnB>
                      <a:noFill/>
                    </a:lnB>
                  </a:tcPr>
                </a:tc>
                <a:tc>
                  <a:txBody>
                    <a:bodyPr/>
                    <a:lstStyle/>
                    <a:p>
                      <a:r>
                        <a:rPr lang="en-US" sz="2400"/>
                        <a:t>No limitation of physical activity. Ordinary physical activity does not cause undue fatigue, palpitation, dyspnea (shortness of breath).</a:t>
                      </a:r>
                    </a:p>
                  </a:txBody>
                  <a:tcPr marL="63746" marR="63746" marT="31873" marB="31873" anchor="ctr">
                    <a:lnL>
                      <a:noFill/>
                    </a:lnL>
                    <a:lnR>
                      <a:noFill/>
                    </a:lnR>
                    <a:lnT>
                      <a:noFill/>
                    </a:lnT>
                    <a:lnB>
                      <a:noFill/>
                    </a:lnB>
                  </a:tcPr>
                </a:tc>
              </a:tr>
              <a:tr h="1074238">
                <a:tc>
                  <a:txBody>
                    <a:bodyPr/>
                    <a:lstStyle/>
                    <a:p>
                      <a:r>
                        <a:rPr lang="id-ID" sz="2400" dirty="0"/>
                        <a:t>II</a:t>
                      </a:r>
                    </a:p>
                  </a:txBody>
                  <a:tcPr marL="63746" marR="63746" marT="31873" marB="31873" anchor="ctr">
                    <a:lnL>
                      <a:noFill/>
                    </a:lnL>
                    <a:lnR>
                      <a:noFill/>
                    </a:lnR>
                    <a:lnT>
                      <a:noFill/>
                    </a:lnT>
                    <a:lnB>
                      <a:noFill/>
                    </a:lnB>
                  </a:tcPr>
                </a:tc>
                <a:tc>
                  <a:txBody>
                    <a:bodyPr/>
                    <a:lstStyle/>
                    <a:p>
                      <a:r>
                        <a:rPr lang="en-US" sz="2400"/>
                        <a:t>Slight limitation of physical activity. Comfortable at rest. Ordinary physical activity results in fatigue, palpitation, dyspnea (shortness of breath).</a:t>
                      </a:r>
                    </a:p>
                  </a:txBody>
                  <a:tcPr marL="63746" marR="63746" marT="31873" marB="31873" anchor="ctr">
                    <a:lnL>
                      <a:noFill/>
                    </a:lnL>
                    <a:lnR>
                      <a:noFill/>
                    </a:lnR>
                    <a:lnT>
                      <a:noFill/>
                    </a:lnT>
                    <a:lnB>
                      <a:noFill/>
                    </a:lnB>
                  </a:tcPr>
                </a:tc>
              </a:tr>
              <a:tr h="1074238">
                <a:tc>
                  <a:txBody>
                    <a:bodyPr/>
                    <a:lstStyle/>
                    <a:p>
                      <a:r>
                        <a:rPr lang="id-ID" sz="2400"/>
                        <a:t>III</a:t>
                      </a:r>
                    </a:p>
                  </a:txBody>
                  <a:tcPr marL="63746" marR="63746" marT="31873" marB="31873" anchor="ctr">
                    <a:lnL>
                      <a:noFill/>
                    </a:lnL>
                    <a:lnR>
                      <a:noFill/>
                    </a:lnR>
                    <a:lnT>
                      <a:noFill/>
                    </a:lnT>
                    <a:lnB>
                      <a:noFill/>
                    </a:lnB>
                  </a:tcPr>
                </a:tc>
                <a:tc>
                  <a:txBody>
                    <a:bodyPr/>
                    <a:lstStyle/>
                    <a:p>
                      <a:r>
                        <a:rPr lang="en-US" sz="2400" dirty="0"/>
                        <a:t>Marked limitation of physical activity. Comfortable at rest. Less than ordinary activity causes fatigue, palpitation, or </a:t>
                      </a:r>
                      <a:r>
                        <a:rPr lang="en-US" sz="2400" dirty="0" err="1"/>
                        <a:t>dyspnea</a:t>
                      </a:r>
                      <a:r>
                        <a:rPr lang="en-US" sz="2400" dirty="0"/>
                        <a:t>.</a:t>
                      </a:r>
                    </a:p>
                  </a:txBody>
                  <a:tcPr marL="63746" marR="63746" marT="31873" marB="31873" anchor="ctr">
                    <a:lnL>
                      <a:noFill/>
                    </a:lnL>
                    <a:lnR>
                      <a:noFill/>
                    </a:lnR>
                    <a:lnT>
                      <a:noFill/>
                    </a:lnT>
                    <a:lnB>
                      <a:noFill/>
                    </a:lnB>
                  </a:tcPr>
                </a:tc>
              </a:tr>
              <a:tr h="1074238">
                <a:tc>
                  <a:txBody>
                    <a:bodyPr/>
                    <a:lstStyle/>
                    <a:p>
                      <a:r>
                        <a:rPr lang="id-ID" sz="2400" dirty="0"/>
                        <a:t>IV</a:t>
                      </a:r>
                    </a:p>
                  </a:txBody>
                  <a:tcPr marL="63746" marR="63746" marT="31873" marB="31873" anchor="ctr">
                    <a:lnL>
                      <a:noFill/>
                    </a:lnL>
                    <a:lnR>
                      <a:noFill/>
                    </a:lnR>
                    <a:lnT>
                      <a:noFill/>
                    </a:lnT>
                    <a:lnB>
                      <a:noFill/>
                    </a:lnB>
                  </a:tcPr>
                </a:tc>
                <a:tc>
                  <a:txBody>
                    <a:bodyPr/>
                    <a:lstStyle/>
                    <a:p>
                      <a:r>
                        <a:rPr lang="en-US" sz="2400" dirty="0"/>
                        <a:t>Unable to carry on any physical activity without discomfort. Symptoms of heart failure at rest. If any physical activity is undertaken, discomfort increases.</a:t>
                      </a:r>
                    </a:p>
                  </a:txBody>
                  <a:tcPr marL="63746" marR="63746" marT="31873" marB="31873" anchor="ctr">
                    <a:lnL>
                      <a:noFill/>
                    </a:lnL>
                    <a:lnR>
                      <a:noFill/>
                    </a:lnR>
                    <a:lnT>
                      <a:noFill/>
                    </a:lnT>
                    <a:lnB>
                      <a:noFill/>
                    </a:lnB>
                  </a:tcPr>
                </a:tc>
              </a:tr>
            </a:tbl>
          </a:graphicData>
        </a:graphic>
      </p:graphicFrame>
      <p:sp>
        <p:nvSpPr>
          <p:cNvPr id="6" name="Rectangle 5"/>
          <p:cNvSpPr/>
          <p:nvPr/>
        </p:nvSpPr>
        <p:spPr>
          <a:xfrm>
            <a:off x="228600" y="6400800"/>
            <a:ext cx="84582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200" dirty="0" smtClean="0"/>
              <a:t>Sumber: </a:t>
            </a:r>
            <a:r>
              <a:rPr lang="en-US" sz="1200" i="1" dirty="0" smtClean="0"/>
              <a:t>Criteria Committee, New York Heart Association , Inc. Diseases of the Heart and Blood Vessels. Nomenclature and Criteria for diagnosis, 6th edition Boston, Little, Brown and Co. 1964, p 114</a:t>
            </a:r>
            <a:endParaRPr lang="id-ID" sz="12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a:p>
        </p:txBody>
      </p:sp>
      <p:pic>
        <p:nvPicPr>
          <p:cNvPr id="57346" name="Picture 2" descr="Hasil gambar untuk anatomi jantung"/>
          <p:cNvPicPr>
            <a:picLocks noChangeAspect="1" noChangeArrowheads="1"/>
          </p:cNvPicPr>
          <p:nvPr/>
        </p:nvPicPr>
        <p:blipFill>
          <a:blip r:embed="rId2"/>
          <a:srcRect/>
          <a:stretch>
            <a:fillRect/>
          </a:stretch>
        </p:blipFill>
        <p:spPr bwMode="auto">
          <a:xfrm>
            <a:off x="1600200" y="304800"/>
            <a:ext cx="6396349" cy="5715000"/>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id-ID" dirty="0" smtClean="0"/>
              <a:t>Lanjutan....</a:t>
            </a:r>
            <a:endParaRPr lang="id-ID" dirty="0"/>
          </a:p>
        </p:txBody>
      </p:sp>
      <p:sp>
        <p:nvSpPr>
          <p:cNvPr id="3" name="Content Placeholder 2"/>
          <p:cNvSpPr>
            <a:spLocks noGrp="1"/>
          </p:cNvSpPr>
          <p:nvPr>
            <p:ph idx="1"/>
          </p:nvPr>
        </p:nvSpPr>
        <p:spPr/>
        <p:txBody>
          <a:bodyPr/>
          <a:lstStyle/>
          <a:p>
            <a:endParaRPr lang="id-ID" dirty="0"/>
          </a:p>
        </p:txBody>
      </p:sp>
      <p:graphicFrame>
        <p:nvGraphicFramePr>
          <p:cNvPr id="4" name="Table 3"/>
          <p:cNvGraphicFramePr>
            <a:graphicFrameLocks noGrp="1"/>
          </p:cNvGraphicFramePr>
          <p:nvPr/>
        </p:nvGraphicFramePr>
        <p:xfrm>
          <a:off x="228600" y="1600200"/>
          <a:ext cx="8915400" cy="4551563"/>
        </p:xfrm>
        <a:graphic>
          <a:graphicData uri="http://schemas.openxmlformats.org/drawingml/2006/table">
            <a:tbl>
              <a:tblPr/>
              <a:tblGrid>
                <a:gridCol w="1109178"/>
                <a:gridCol w="7806222"/>
              </a:tblGrid>
              <a:tr h="439213">
                <a:tc>
                  <a:txBody>
                    <a:bodyPr/>
                    <a:lstStyle/>
                    <a:p>
                      <a:r>
                        <a:rPr lang="id-ID" sz="2400" b="1" dirty="0"/>
                        <a:t>Class</a:t>
                      </a:r>
                      <a:endParaRPr lang="id-ID" sz="2400" dirty="0"/>
                    </a:p>
                  </a:txBody>
                  <a:tcPr marL="59765" marR="59765" marT="29882" marB="29882" anchor="ctr">
                    <a:lnL>
                      <a:noFill/>
                    </a:lnL>
                    <a:lnR>
                      <a:noFill/>
                    </a:lnR>
                    <a:lnT>
                      <a:noFill/>
                    </a:lnT>
                    <a:lnB>
                      <a:noFill/>
                    </a:lnB>
                    <a:solidFill>
                      <a:srgbClr val="C6E5F5"/>
                    </a:solidFill>
                  </a:tcPr>
                </a:tc>
                <a:tc>
                  <a:txBody>
                    <a:bodyPr/>
                    <a:lstStyle/>
                    <a:p>
                      <a:r>
                        <a:rPr lang="id-ID" sz="2400" b="1"/>
                        <a:t>Objective Assessment</a:t>
                      </a:r>
                      <a:endParaRPr lang="id-ID" sz="2400"/>
                    </a:p>
                  </a:txBody>
                  <a:tcPr marL="59765" marR="59765" marT="29882" marB="29882" anchor="ctr">
                    <a:lnL>
                      <a:noFill/>
                    </a:lnL>
                    <a:lnR>
                      <a:noFill/>
                    </a:lnR>
                    <a:lnT>
                      <a:noFill/>
                    </a:lnT>
                    <a:lnB>
                      <a:noFill/>
                    </a:lnB>
                    <a:solidFill>
                      <a:srgbClr val="C6E5F5"/>
                    </a:solidFill>
                  </a:tcPr>
                </a:tc>
              </a:tr>
              <a:tr h="800395">
                <a:tc>
                  <a:txBody>
                    <a:bodyPr/>
                    <a:lstStyle/>
                    <a:p>
                      <a:r>
                        <a:rPr lang="id-ID" sz="2400"/>
                        <a:t>A</a:t>
                      </a:r>
                    </a:p>
                  </a:txBody>
                  <a:tcPr marL="59765" marR="59765" marT="29882" marB="29882" anchor="ctr">
                    <a:lnL>
                      <a:noFill/>
                    </a:lnL>
                    <a:lnR>
                      <a:noFill/>
                    </a:lnR>
                    <a:lnT>
                      <a:noFill/>
                    </a:lnT>
                    <a:lnB>
                      <a:noFill/>
                    </a:lnB>
                  </a:tcPr>
                </a:tc>
                <a:tc>
                  <a:txBody>
                    <a:bodyPr/>
                    <a:lstStyle/>
                    <a:p>
                      <a:r>
                        <a:rPr lang="en-US" sz="2400"/>
                        <a:t>No objective evidence of cardiovascular disease. No symptoms and no limitation in ordinary physical activity.</a:t>
                      </a:r>
                    </a:p>
                  </a:txBody>
                  <a:tcPr marL="59765" marR="59765" marT="29882" marB="29882" anchor="ctr">
                    <a:lnL>
                      <a:noFill/>
                    </a:lnL>
                    <a:lnR>
                      <a:noFill/>
                    </a:lnR>
                    <a:lnT>
                      <a:noFill/>
                    </a:lnT>
                    <a:lnB>
                      <a:noFill/>
                    </a:lnB>
                  </a:tcPr>
                </a:tc>
              </a:tr>
              <a:tr h="1101280">
                <a:tc>
                  <a:txBody>
                    <a:bodyPr/>
                    <a:lstStyle/>
                    <a:p>
                      <a:r>
                        <a:rPr lang="id-ID" sz="2400"/>
                        <a:t>B</a:t>
                      </a:r>
                    </a:p>
                  </a:txBody>
                  <a:tcPr marL="59765" marR="59765" marT="29882" marB="29882" anchor="ctr">
                    <a:lnL>
                      <a:noFill/>
                    </a:lnL>
                    <a:lnR>
                      <a:noFill/>
                    </a:lnR>
                    <a:lnT>
                      <a:noFill/>
                    </a:lnT>
                    <a:lnB>
                      <a:noFill/>
                    </a:lnB>
                  </a:tcPr>
                </a:tc>
                <a:tc>
                  <a:txBody>
                    <a:bodyPr/>
                    <a:lstStyle/>
                    <a:p>
                      <a:r>
                        <a:rPr lang="en-US" sz="2400" dirty="0"/>
                        <a:t>Objective evidence of minimal cardiovascular disease. Mild symptoms and slight limitation during ordinary activity. Comfortable at rest.</a:t>
                      </a:r>
                    </a:p>
                  </a:txBody>
                  <a:tcPr marL="59765" marR="59765" marT="29882" marB="29882" anchor="ctr">
                    <a:lnL>
                      <a:noFill/>
                    </a:lnL>
                    <a:lnR>
                      <a:noFill/>
                    </a:lnR>
                    <a:lnT>
                      <a:noFill/>
                    </a:lnT>
                    <a:lnB>
                      <a:noFill/>
                    </a:lnB>
                  </a:tcPr>
                </a:tc>
              </a:tr>
              <a:tr h="1354516">
                <a:tc>
                  <a:txBody>
                    <a:bodyPr/>
                    <a:lstStyle/>
                    <a:p>
                      <a:r>
                        <a:rPr lang="id-ID" sz="2400" dirty="0"/>
                        <a:t>C</a:t>
                      </a:r>
                    </a:p>
                  </a:txBody>
                  <a:tcPr marL="59765" marR="59765" marT="29882" marB="29882" anchor="ctr">
                    <a:lnL>
                      <a:noFill/>
                    </a:lnL>
                    <a:lnR>
                      <a:noFill/>
                    </a:lnR>
                    <a:lnT>
                      <a:noFill/>
                    </a:lnT>
                    <a:lnB>
                      <a:noFill/>
                    </a:lnB>
                  </a:tcPr>
                </a:tc>
                <a:tc>
                  <a:txBody>
                    <a:bodyPr/>
                    <a:lstStyle/>
                    <a:p>
                      <a:r>
                        <a:rPr lang="en-US" sz="2400" dirty="0"/>
                        <a:t>Objective evidence of moderately severe cardiovascular disease. Marked limitation in activity due to symptoms, even during less-than-ordinary activity. Comfortable only at rest.</a:t>
                      </a:r>
                    </a:p>
                  </a:txBody>
                  <a:tcPr marL="59765" marR="59765" marT="29882" marB="29882" anchor="ctr">
                    <a:lnL>
                      <a:noFill/>
                    </a:lnL>
                    <a:lnR>
                      <a:noFill/>
                    </a:lnR>
                    <a:lnT>
                      <a:noFill/>
                    </a:lnT>
                    <a:lnB>
                      <a:noFill/>
                    </a:lnB>
                  </a:tcPr>
                </a:tc>
              </a:tr>
              <a:tr h="800395">
                <a:tc>
                  <a:txBody>
                    <a:bodyPr/>
                    <a:lstStyle/>
                    <a:p>
                      <a:r>
                        <a:rPr lang="id-ID" sz="2400" dirty="0"/>
                        <a:t>D</a:t>
                      </a:r>
                    </a:p>
                  </a:txBody>
                  <a:tcPr marL="59765" marR="59765" marT="29882" marB="29882" anchor="ctr">
                    <a:lnL>
                      <a:noFill/>
                    </a:lnL>
                    <a:lnR>
                      <a:noFill/>
                    </a:lnR>
                    <a:lnT>
                      <a:noFill/>
                    </a:lnT>
                    <a:lnB>
                      <a:noFill/>
                    </a:lnB>
                  </a:tcPr>
                </a:tc>
                <a:tc>
                  <a:txBody>
                    <a:bodyPr/>
                    <a:lstStyle/>
                    <a:p>
                      <a:r>
                        <a:rPr lang="en-US" sz="2400" dirty="0"/>
                        <a:t>Objective evidence of severe cardiovascular disease. Severe limitations. Experiences symptoms even while at rest.</a:t>
                      </a:r>
                    </a:p>
                  </a:txBody>
                  <a:tcPr marL="59765" marR="59765" marT="29882" marB="29882" anchor="ctr">
                    <a:lnL>
                      <a:noFill/>
                    </a:lnL>
                    <a:lnR>
                      <a:noFill/>
                    </a:lnR>
                    <a:lnT>
                      <a:noFill/>
                    </a:lnT>
                    <a:lnB>
                      <a:noFill/>
                    </a:lnB>
                  </a:tcPr>
                </a:tc>
              </a:tr>
            </a:tbl>
          </a:graphicData>
        </a:graphic>
      </p:graphicFrame>
      <p:sp>
        <p:nvSpPr>
          <p:cNvPr id="5" name="Rectangle 4"/>
          <p:cNvSpPr/>
          <p:nvPr/>
        </p:nvSpPr>
        <p:spPr>
          <a:xfrm>
            <a:off x="228600" y="6400800"/>
            <a:ext cx="84582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200" dirty="0" smtClean="0"/>
              <a:t>Sumber: </a:t>
            </a:r>
            <a:r>
              <a:rPr lang="en-US" sz="1200" i="1" dirty="0" smtClean="0"/>
              <a:t>Criteria Committee, New York Heart Association , Inc. Diseases of the Heart and Blood Vessels. Nomenclature and Criteria for diagnosis, 6th edition Boston, Little, Brown and Co. 1964, p 114</a:t>
            </a:r>
            <a:endParaRPr lang="id-ID" sz="12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C:\Users\arsil\Desktop\Smartcreative2.jpg"/>
          <p:cNvPicPr>
            <a:picLocks noChangeAspect="1" noChangeArrowheads="1"/>
          </p:cNvPicPr>
          <p:nvPr/>
        </p:nvPicPr>
        <p:blipFill>
          <a:blip r:embed="rId2"/>
          <a:srcRect/>
          <a:stretch>
            <a:fillRect/>
          </a:stretch>
        </p:blipFill>
        <p:spPr bwMode="auto">
          <a:xfrm>
            <a:off x="0" y="-152400"/>
            <a:ext cx="9172575" cy="6858000"/>
          </a:xfrm>
          <a:prstGeom prst="rect">
            <a:avLst/>
          </a:prstGeom>
          <a:noFill/>
          <a:ln w="9525">
            <a:noFill/>
            <a:miter lim="800000"/>
            <a:headEnd/>
            <a:tailEnd/>
          </a:ln>
        </p:spPr>
      </p:pic>
      <p:sp>
        <p:nvSpPr>
          <p:cNvPr id="21507" name="Title 3"/>
          <p:cNvSpPr>
            <a:spLocks noGrp="1"/>
          </p:cNvSpPr>
          <p:nvPr>
            <p:ph type="title"/>
          </p:nvPr>
        </p:nvSpPr>
        <p:spPr>
          <a:xfrm>
            <a:off x="1843088" y="4767263"/>
            <a:ext cx="5486400" cy="566737"/>
          </a:xfrm>
        </p:spPr>
        <p:txBody>
          <a:bodyPr/>
          <a:lstStyle/>
          <a:p>
            <a:r>
              <a:rPr lang="en-US" smtClean="0"/>
              <a:t>Terima Kasih….</a:t>
            </a:r>
          </a:p>
        </p:txBody>
      </p:sp>
      <p:sp>
        <p:nvSpPr>
          <p:cNvPr id="21508" name="Text Placeholder 5"/>
          <p:cNvSpPr>
            <a:spLocks noGrp="1"/>
          </p:cNvSpPr>
          <p:nvPr>
            <p:ph type="body" sz="half" idx="2"/>
          </p:nvPr>
        </p:nvSpPr>
        <p:spPr/>
        <p:txBody>
          <a:bodyPr/>
          <a:lstStyle/>
          <a:p>
            <a:endParaRPr lang="id-ID" smtClean="0"/>
          </a:p>
        </p:txBody>
      </p:sp>
      <p:pic>
        <p:nvPicPr>
          <p:cNvPr id="3074" name="Picture 2" descr="Understand the classes of heart failure"/>
          <p:cNvPicPr>
            <a:picLocks noChangeAspect="1" noChangeArrowheads="1"/>
          </p:cNvPicPr>
          <p:nvPr/>
        </p:nvPicPr>
        <p:blipFill>
          <a:blip r:embed="rId3"/>
          <a:srcRect/>
          <a:stretch>
            <a:fillRect/>
          </a:stretch>
        </p:blipFill>
        <p:spPr bwMode="auto">
          <a:xfrm>
            <a:off x="990600" y="990600"/>
            <a:ext cx="7625345" cy="350520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pic>
        <p:nvPicPr>
          <p:cNvPr id="1026" name="Picture 2" descr="Hasil gambar untuk anatomi jantung"/>
          <p:cNvPicPr>
            <a:picLocks noChangeAspect="1" noChangeArrowheads="1"/>
          </p:cNvPicPr>
          <p:nvPr/>
        </p:nvPicPr>
        <p:blipFill>
          <a:blip r:embed="rId2"/>
          <a:srcRect t="25304"/>
          <a:stretch>
            <a:fillRect/>
          </a:stretch>
        </p:blipFill>
        <p:spPr bwMode="auto">
          <a:xfrm>
            <a:off x="381000" y="685800"/>
            <a:ext cx="8146199" cy="5486400"/>
          </a:xfrm>
          <a:prstGeom prst="rect">
            <a:avLst/>
          </a:prstGeom>
          <a:noFill/>
        </p:spPr>
      </p:pic>
      <p:sp>
        <p:nvSpPr>
          <p:cNvPr id="5" name="Content Placeholder 4"/>
          <p:cNvSpPr>
            <a:spLocks noGrp="1"/>
          </p:cNvSpPr>
          <p:nvPr>
            <p:ph idx="1"/>
          </p:nvPr>
        </p:nvSpPr>
        <p:spPr/>
        <p:txBody>
          <a:bodyPr/>
          <a:lstStyle/>
          <a:p>
            <a:endParaRPr lang="id-ID"/>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Gambar terkait"/>
          <p:cNvPicPr>
            <a:picLocks noChangeAspect="1" noChangeArrowheads="1"/>
          </p:cNvPicPr>
          <p:nvPr/>
        </p:nvPicPr>
        <p:blipFill>
          <a:blip r:embed="rId2"/>
          <a:srcRect/>
          <a:stretch>
            <a:fillRect/>
          </a:stretch>
        </p:blipFill>
        <p:spPr bwMode="auto">
          <a:xfrm>
            <a:off x="1676400" y="232842"/>
            <a:ext cx="5867400" cy="6396558"/>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id-ID" dirty="0" smtClean="0"/>
              <a:t>Fungsi sirkulasi darah</a:t>
            </a:r>
            <a:endParaRPr lang="id-ID" dirty="0"/>
          </a:p>
        </p:txBody>
      </p:sp>
      <p:sp>
        <p:nvSpPr>
          <p:cNvPr id="5" name="Content Placeholder 4"/>
          <p:cNvSpPr>
            <a:spLocks noGrp="1"/>
          </p:cNvSpPr>
          <p:nvPr>
            <p:ph idx="1"/>
          </p:nvPr>
        </p:nvSpPr>
        <p:spPr>
          <a:xfrm>
            <a:off x="457200" y="1295400"/>
            <a:ext cx="8229600" cy="4525963"/>
          </a:xfrm>
        </p:spPr>
        <p:txBody>
          <a:bodyPr/>
          <a:lstStyle/>
          <a:p>
            <a:r>
              <a:rPr lang="id-ID" dirty="0" smtClean="0"/>
              <a:t>Penghantar oksiges ke jaringan</a:t>
            </a:r>
          </a:p>
          <a:p>
            <a:r>
              <a:rPr lang="id-ID" dirty="0" smtClean="0"/>
              <a:t>Penghantar zat gizi</a:t>
            </a:r>
          </a:p>
          <a:p>
            <a:r>
              <a:rPr lang="id-ID" dirty="0" smtClean="0"/>
              <a:t>Pembuangan karbon dioksida dari jaringan</a:t>
            </a:r>
          </a:p>
          <a:p>
            <a:r>
              <a:rPr lang="id-ID" dirty="0" smtClean="0"/>
              <a:t>Pembuangan ion hidrogen dari jaringan</a:t>
            </a:r>
          </a:p>
          <a:p>
            <a:r>
              <a:rPr lang="id-ID" dirty="0" smtClean="0"/>
              <a:t>Mempertahankan konsentrasi ion-ion lain di jaringan</a:t>
            </a:r>
          </a:p>
          <a:p>
            <a:r>
              <a:rPr lang="id-ID" dirty="0" smtClean="0"/>
              <a:t>Pengangkutan berbagai hormon dan bahan spesifik lainnya</a:t>
            </a:r>
          </a:p>
          <a:p>
            <a:r>
              <a:rPr lang="id-ID" dirty="0" smtClean="0"/>
              <a:t>Pengaturan suhu </a:t>
            </a:r>
            <a:endParaRPr lang="id-ID"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609600"/>
            <a:ext cx="8229600" cy="1143000"/>
          </a:xfrm>
        </p:spPr>
        <p:txBody>
          <a:bodyPr/>
          <a:lstStyle/>
          <a:p>
            <a:r>
              <a:rPr lang="id-ID" dirty="0" smtClean="0"/>
              <a:t>Prosedur diagnostik Penyakit Kardiovaskular</a:t>
            </a:r>
            <a:endParaRPr lang="id-ID" dirty="0"/>
          </a:p>
        </p:txBody>
      </p:sp>
      <p:sp>
        <p:nvSpPr>
          <p:cNvPr id="5" name="Content Placeholder 4"/>
          <p:cNvSpPr>
            <a:spLocks noGrp="1"/>
          </p:cNvSpPr>
          <p:nvPr>
            <p:ph idx="1"/>
          </p:nvPr>
        </p:nvSpPr>
        <p:spPr>
          <a:xfrm>
            <a:off x="457200" y="1752600"/>
            <a:ext cx="8229600" cy="4525963"/>
          </a:xfrm>
        </p:spPr>
        <p:txBody>
          <a:bodyPr/>
          <a:lstStyle/>
          <a:p>
            <a:r>
              <a:rPr lang="id-ID" dirty="0" smtClean="0"/>
              <a:t>Prosedur diagnostik invasif</a:t>
            </a:r>
          </a:p>
          <a:p>
            <a:pPr lvl="1"/>
            <a:r>
              <a:rPr lang="id-ID" sz="2000" dirty="0" smtClean="0"/>
              <a:t>Studi elektrofisiologi</a:t>
            </a:r>
          </a:p>
          <a:p>
            <a:pPr lvl="1"/>
            <a:r>
              <a:rPr lang="id-ID" sz="2000" dirty="0" smtClean="0"/>
              <a:t>Keteterisasi Jantung</a:t>
            </a:r>
          </a:p>
          <a:p>
            <a:r>
              <a:rPr lang="id-ID" dirty="0" smtClean="0"/>
              <a:t>Prosedur diagnostik non invasif</a:t>
            </a:r>
          </a:p>
          <a:p>
            <a:pPr lvl="1"/>
            <a:r>
              <a:rPr lang="id-ID" sz="2000" dirty="0" smtClean="0"/>
              <a:t>Elektrokardiogram (EKG) permukaan</a:t>
            </a:r>
          </a:p>
          <a:p>
            <a:pPr lvl="1"/>
            <a:r>
              <a:rPr lang="id-ID" sz="2000" dirty="0" smtClean="0"/>
              <a:t>Ekaokardiografi</a:t>
            </a:r>
          </a:p>
          <a:p>
            <a:pPr lvl="1"/>
            <a:r>
              <a:rPr lang="id-ID" sz="2000" dirty="0" smtClean="0"/>
              <a:t>Pemindaian CT</a:t>
            </a:r>
          </a:p>
          <a:p>
            <a:pPr lvl="1"/>
            <a:r>
              <a:rPr lang="id-ID" sz="2000" dirty="0" smtClean="0"/>
              <a:t>Pencitraan Radionulida</a:t>
            </a:r>
          </a:p>
          <a:p>
            <a:pPr lvl="1"/>
            <a:r>
              <a:rPr lang="id-ID" sz="2000" dirty="0" smtClean="0"/>
              <a:t>Pemeriksaan MRI</a:t>
            </a:r>
          </a:p>
          <a:p>
            <a:pPr lvl="1"/>
            <a:r>
              <a:rPr lang="id-ID" sz="2000" dirty="0" smtClean="0"/>
              <a:t>Uji berlatih</a:t>
            </a:r>
          </a:p>
          <a:p>
            <a:pPr lvl="1"/>
            <a:r>
              <a:rPr lang="id-ID" sz="2000" dirty="0" smtClean="0"/>
              <a:t>Radiografi Dada</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id-ID" dirty="0" smtClean="0"/>
              <a:t>Lanjutan.....</a:t>
            </a:r>
            <a:endParaRPr lang="id-ID" dirty="0"/>
          </a:p>
        </p:txBody>
      </p:sp>
      <p:sp>
        <p:nvSpPr>
          <p:cNvPr id="3" name="Content Placeholder 2"/>
          <p:cNvSpPr>
            <a:spLocks noGrp="1"/>
          </p:cNvSpPr>
          <p:nvPr>
            <p:ph idx="1"/>
          </p:nvPr>
        </p:nvSpPr>
        <p:spPr/>
        <p:txBody>
          <a:bodyPr/>
          <a:lstStyle/>
          <a:p>
            <a:r>
              <a:rPr lang="id-ID" dirty="0" smtClean="0"/>
              <a:t>Penilaian klinis</a:t>
            </a:r>
          </a:p>
          <a:p>
            <a:pPr lvl="1"/>
            <a:r>
              <a:rPr lang="id-ID" dirty="0" smtClean="0"/>
              <a:t>Anamnesis</a:t>
            </a:r>
          </a:p>
          <a:p>
            <a:pPr lvl="1"/>
            <a:r>
              <a:rPr lang="id-ID" dirty="0" smtClean="0"/>
              <a:t>Pemeriksaan Fisik</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Tanda dan Gejala</a:t>
            </a:r>
            <a:endParaRPr lang="id-ID" dirty="0"/>
          </a:p>
        </p:txBody>
      </p:sp>
      <p:sp>
        <p:nvSpPr>
          <p:cNvPr id="3" name="Content Placeholder 2"/>
          <p:cNvSpPr>
            <a:spLocks noGrp="1"/>
          </p:cNvSpPr>
          <p:nvPr>
            <p:ph idx="1"/>
          </p:nvPr>
        </p:nvSpPr>
        <p:spPr>
          <a:xfrm>
            <a:off x="457200" y="1143000"/>
            <a:ext cx="8229600" cy="4525963"/>
          </a:xfrm>
        </p:spPr>
        <p:txBody>
          <a:bodyPr/>
          <a:lstStyle/>
          <a:p>
            <a:r>
              <a:rPr lang="id-ID" sz="2400" dirty="0" smtClean="0"/>
              <a:t>Angina : nyeri dada, seolah berasal dari mandibula, lengan atas atau pertengahan punggung</a:t>
            </a:r>
          </a:p>
          <a:p>
            <a:r>
              <a:rPr lang="id-ID" sz="2400" dirty="0" smtClean="0"/>
              <a:t>Dispnea : berkesulitan bernafas, ortopnea (kesulitan bernafas saat berbaring); dispnea nokturnal paroksismal (kesulitan bernafas saat tidur);.</a:t>
            </a:r>
          </a:p>
          <a:p>
            <a:r>
              <a:rPr lang="id-ID" sz="2400" dirty="0" smtClean="0"/>
              <a:t>Palpitasi: perubahan kecepatan, keteraturan, atau kekuatan kontraksi jantung</a:t>
            </a:r>
          </a:p>
          <a:p>
            <a:r>
              <a:rPr lang="id-ID" sz="2400" smtClean="0"/>
              <a:t>Edema perifer: pembengkakan akibat penumpukan cairan di ruang interstisial</a:t>
            </a:r>
          </a:p>
          <a:p>
            <a:r>
              <a:rPr lang="id-ID" sz="2400" smtClean="0"/>
              <a:t>Sinkop, kehilangan kesadaran sesaat akibat aliran darah ke otak yg tdk adekuat</a:t>
            </a:r>
          </a:p>
          <a:p>
            <a:r>
              <a:rPr lang="id-ID" sz="2400" smtClean="0"/>
              <a:t>Kelelahan dan kelemahan, akibat curah jantun dan perfusi aliran darah perifer yg berkurang</a:t>
            </a:r>
            <a:endParaRPr lang="id-ID" sz="24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plate-PPT-UEU-Pertemuan-2-dan-seterusnya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Template-PPT-UEU-Pertemuan-2-dan-seterusnya1</Template>
  <TotalTime>2064</TotalTime>
  <Words>1010</Words>
  <Application>Microsoft Office PowerPoint</Application>
  <PresentationFormat>On-screen Show (4:3)</PresentationFormat>
  <Paragraphs>101</Paragraphs>
  <Slides>31</Slides>
  <Notes>1</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Template-PPT-UEU-Pertemuan-2-dan-seterusnya1</vt:lpstr>
      <vt:lpstr>Slide 1</vt:lpstr>
      <vt:lpstr>KEMAMPUAN AKHIR YANG DIHARAPKAN</vt:lpstr>
      <vt:lpstr>Slide 3</vt:lpstr>
      <vt:lpstr>Slide 4</vt:lpstr>
      <vt:lpstr>Slide 5</vt:lpstr>
      <vt:lpstr>Fungsi sirkulasi darah</vt:lpstr>
      <vt:lpstr>Prosedur diagnostik Penyakit Kardiovaskular</vt:lpstr>
      <vt:lpstr>Lanjutan.....</vt:lpstr>
      <vt:lpstr>Tanda dan Gejala</vt:lpstr>
      <vt:lpstr>Penyakit Aterosklerotik Koroner</vt:lpstr>
      <vt:lpstr>Slide 11</vt:lpstr>
      <vt:lpstr>What is atherosclerosis?</vt:lpstr>
      <vt:lpstr>Penyakit terkait</vt:lpstr>
      <vt:lpstr>Lanjutan....</vt:lpstr>
      <vt:lpstr>Slide 15</vt:lpstr>
      <vt:lpstr>Slide 16</vt:lpstr>
      <vt:lpstr>Slide 17</vt:lpstr>
      <vt:lpstr>Slide 18</vt:lpstr>
      <vt:lpstr>Slide 19</vt:lpstr>
      <vt:lpstr>Slide 20</vt:lpstr>
      <vt:lpstr>Slide 21</vt:lpstr>
      <vt:lpstr>Slide 22</vt:lpstr>
      <vt:lpstr>Congestive Heart Failure (CHF)</vt:lpstr>
      <vt:lpstr>Lanjutan....</vt:lpstr>
      <vt:lpstr>Slide 25</vt:lpstr>
      <vt:lpstr>Slide 26</vt:lpstr>
      <vt:lpstr>Slide 27</vt:lpstr>
      <vt:lpstr>Congestive Heart failure</vt:lpstr>
      <vt:lpstr>Classes of Heart Failure</vt:lpstr>
      <vt:lpstr>Lanjutan....</vt:lpstr>
      <vt:lpstr>Terima Kasih….</vt:lpstr>
    </vt:vector>
  </TitlesOfParts>
  <Company>signDesign Communications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rimba</dc:creator>
  <cp:lastModifiedBy>mertien</cp:lastModifiedBy>
  <cp:revision>324</cp:revision>
  <dcterms:created xsi:type="dcterms:W3CDTF">2010-08-24T06:47:44Z</dcterms:created>
  <dcterms:modified xsi:type="dcterms:W3CDTF">2017-11-18T04:15:40Z</dcterms:modified>
</cp:coreProperties>
</file>