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0" r:id="rId2"/>
  </p:sldMasterIdLst>
  <p:notesMasterIdLst>
    <p:notesMasterId r:id="rId20"/>
  </p:notesMasterIdLst>
  <p:handoutMasterIdLst>
    <p:handoutMasterId r:id="rId21"/>
  </p:handoutMasterIdLst>
  <p:sldIdLst>
    <p:sldId id="316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84" r:id="rId11"/>
    <p:sldId id="273" r:id="rId12"/>
    <p:sldId id="276" r:id="rId13"/>
    <p:sldId id="277" r:id="rId14"/>
    <p:sldId id="278" r:id="rId15"/>
    <p:sldId id="280" r:id="rId16"/>
    <p:sldId id="281" r:id="rId17"/>
    <p:sldId id="285" r:id="rId18"/>
    <p:sldId id="28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80"/>
    <a:srgbClr val="F2FDF7"/>
    <a:srgbClr val="800040"/>
    <a:srgbClr val="7CA255"/>
    <a:srgbClr val="ADADAD"/>
    <a:srgbClr val="FFFFFF"/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2" autoAdjust="0"/>
    <p:restoredTop sz="91734" autoAdjust="0"/>
  </p:normalViewPr>
  <p:slideViewPr>
    <p:cSldViewPr snapToObjects="1">
      <p:cViewPr varScale="1">
        <p:scale>
          <a:sx n="66" d="100"/>
          <a:sy n="66" d="100"/>
        </p:scale>
        <p:origin x="60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9A36FA22-3573-48AD-9F44-CE6575F22B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C01BDED-BBD0-4F49-B3C0-72088969DD8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9CF9E0BC-48BE-44F0-AC9B-12D6269BBC6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B9145591-028E-42D5-BFC9-AA7E5CF85B3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86D6F2-F7BD-4EA8-B7F0-8E7C7D349F2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F2E0BE7-69AD-4896-B681-2ABE6447E0D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8AC9317-D3EF-4EA8-A382-31BC38718BA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3C3A565E-47BF-4FA0-BD40-DFF8C2F17757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FEF5D87-7B21-42F1-B103-003F26C7FE8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7373B08-493C-41E5-B034-2265035F41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34C40245-9388-450D-B3A4-A5B1A80D4E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FFB243-EECE-4B04-8752-CA5CE50DAE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pawprints">
            <a:extLst>
              <a:ext uri="{FF2B5EF4-FFF2-40B4-BE49-F238E27FC236}">
                <a16:creationId xmlns:a16="http://schemas.microsoft.com/office/drawing/2014/main" id="{D2348065-0DCA-4D7F-B43C-6F8FBAC012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775" y="-157163"/>
            <a:ext cx="9863138" cy="717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B7CE7-5EAC-4268-A802-8F6FC1F5C6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1611FE-5B70-4BC0-8B5E-C659737C49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A5C5CF-2106-4381-B701-1EF02819FE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BC203-DB24-4A15-B756-6DE457B0CF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474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A871DC-7E42-47E2-9370-41AFBC9E5D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D2D4E9-1710-4E15-AE04-597ABF374D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23FF16-EA1A-49A7-896F-C5998CE7B4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5CC70A-20C7-43F3-A438-AFF5176403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20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A3BF18-12E7-4EFE-8ACD-503291036D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06D77D-4DA1-499A-A47A-0AD6CFE524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8EE154-C21D-45B7-91EA-718807AF5E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0F0F37-85CE-4CAF-9385-FB4765F2FF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6802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DF65C6-2A80-4B18-8756-1606DE48A3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BA17EA-70D8-4EBD-A15A-974E0525D3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ED0EED-655B-4020-B019-83CD45C5CE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15375-6865-4097-A149-7A6413606C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7318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64CA00-0CF5-45B5-BE3A-66B3494A3A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7DC941-283D-4D77-A3F7-3EC4C3C65F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6E58E5-3E8C-4B99-819A-30E41EE04F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A37BD8-4761-4232-9CC5-AF714D3B58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6935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1501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6702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1323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513CD4C-0221-48C8-88D4-7BABB17C8F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895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4EE631-8B6E-4D80-9B1A-9D86685CA9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3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735F3E-A342-464F-859B-3634892783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4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74C7B1-4CC9-4279-8D9B-133A395185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CF68E0-07A5-41C1-A049-55E2D3B184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6548C1-E4BA-409C-9E47-54CA298041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A5BAA-807F-4BC7-A0B1-67827E63C3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38752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95A0A-235F-4FB0-815C-DA1CF2494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498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C283A-BEB4-4A6B-8B9A-89A732BC6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84170-9BB6-4388-8B43-230BAD14C7D7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E76BC-8D47-49BB-BA78-08FFCB0FD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6A2B9-84D5-4B20-BEF3-023947FD2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1959B-D7A1-4A8B-A353-F017F0A2A9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59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0E6E42-7960-49F4-942B-B713548D90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7210D7-BF29-4B5D-BCFF-6C25CAF61D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A3D4E3-F911-459B-A63F-CD0578D84E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86DEC-84B9-48C5-8070-537114312C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077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C3A605-D5F5-46B1-87FD-C1A95D4270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966713-E873-4CC7-96D3-3C1006E9A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8D169C-6257-499D-BE10-B8FC4A81B9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7E7A85-A71E-43CD-AE8D-2A6BE91F2C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236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52698B5-F597-44F9-9F0D-E11211F173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17FCD68-EB39-40C6-B645-FED23FD10A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94FBC29-7431-4ADC-B4F8-6F46F9A1CE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99CAAF-A4C1-4495-9BEA-90C159D5C7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94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0B348BD-B3CB-4F7C-902E-94322C4923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C0B99F3-F958-4E5A-98F6-304BED57FA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C1B2A5A-65CA-42EF-B122-FC4884C499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EA542B-D100-4072-898C-E95910AB74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2279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AF62C5D-CDC5-4EBE-A0D9-267BB5FDD1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4CCDEC6-45CF-4988-AF93-EC4A7C6BDE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FE169DA-6019-4ED2-9A2D-1A64FBA702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0FCBC-1E5A-4977-8CA9-BAD6E6F0B0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08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70A044-1B39-4DCD-837C-195B94B659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B08B0D-4E50-4BA8-BBA2-C4618443BF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9ACA78-54E7-4325-B92E-809913D1F7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154F37-45C5-4197-836E-DA21D979B1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85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AD4C23-0A01-4379-845C-6779F1D3BA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5771A3-E3A8-4C16-BB4A-FFEE04423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9F5A94-CFC9-4F61-9BA7-04F7830799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34BD49-DA2D-4164-A813-19842971D5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102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awprints">
            <a:extLst>
              <a:ext uri="{FF2B5EF4-FFF2-40B4-BE49-F238E27FC236}">
                <a16:creationId xmlns:a16="http://schemas.microsoft.com/office/drawing/2014/main" id="{13EFE887-5050-4D4A-9D63-44857BFFE58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79" t="9627" r="5971" b="61694"/>
          <a:stretch>
            <a:fillRect/>
          </a:stretch>
        </p:blipFill>
        <p:spPr bwMode="auto">
          <a:xfrm>
            <a:off x="6553200" y="4495800"/>
            <a:ext cx="2362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799869D4-DEE0-4ACE-AC4A-66ABCD8FC5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2780547C-0AA1-4A28-BF35-9427EBF43F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7DCB3627-E8A1-416B-A684-D573CCD887C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6A63DE9-4F69-4052-8E05-994FCA6ACA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A4ACCC3-9DF8-424E-83BB-0EE4C09D7FA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6F1970-00BC-4303-9181-44B458B5FF6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055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>
            <a:extLst>
              <a:ext uri="{FF2B5EF4-FFF2-40B4-BE49-F238E27FC236}">
                <a16:creationId xmlns:a16="http://schemas.microsoft.com/office/drawing/2014/main" id="{4195E01E-2E05-40E0-8AA1-439787E88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2373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>
            <a:extLst>
              <a:ext uri="{FF2B5EF4-FFF2-40B4-BE49-F238E27FC236}">
                <a16:creationId xmlns:a16="http://schemas.microsoft.com/office/drawing/2014/main" id="{FF60BDAB-0F03-47A8-8478-48486ED6B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25" y="3573016"/>
            <a:ext cx="56388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DIET LUKA BAKAR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Anugrah Novianti,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SGz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M.Gizi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Mertien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Sa’pang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SGz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M.Si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PROGRAM STUDI ILMU GIZI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FAKULTAS ILMU-ILMU KESEHATAN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766A8FAB-88D0-45EE-A94E-BE9E65D37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0668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Pertemuan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629092222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34596-E11C-46F7-9300-D35205A9B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en-US" sz="4800">
                <a:latin typeface="Berlin Sans FB Demi" panose="020E0802020502020306" pitchFamily="34" charset="0"/>
              </a:rPr>
              <a:t>PENENTUAN LAIN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81A3C-0009-4459-98A8-E884013E1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592263"/>
            <a:ext cx="8229600" cy="37004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d-ID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Bila hanya sebagian yang terkena, digunakan telapak tangan pasien</a:t>
            </a:r>
          </a:p>
          <a:p>
            <a:pPr eaLnBrk="1" hangingPunct="1">
              <a:defRPr/>
            </a:pPr>
            <a:r>
              <a:rPr lang="id-ID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Diperkirakan luas telapak tangan pasien ekuivalen dengan 1 %</a:t>
            </a:r>
          </a:p>
          <a:p>
            <a:pPr eaLnBrk="1" hangingPunct="1">
              <a:defRPr/>
            </a:pPr>
            <a:r>
              <a:rPr lang="id-ID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Rule of nine tidak dapat digunakan untuk anak -anak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C58E4-FD44-42A8-B427-2726420EF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en-US" b="1">
                <a:latin typeface="Berlin Sans FB Demi" panose="020E0802020502020306" pitchFamily="34" charset="0"/>
              </a:rPr>
              <a:t>PERAWATAN LUKA BAKAR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6C092-5A22-4AA3-9C62-7CA3F9401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id-ID" sz="28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Apabila :</a:t>
            </a:r>
          </a:p>
          <a:p>
            <a:pPr marL="693738" indent="-347663" eaLnBrk="1" hangingPunct="1">
              <a:buFontTx/>
              <a:buAutoNum type="arabicPeriod"/>
              <a:defRPr/>
            </a:pPr>
            <a:r>
              <a:rPr lang="id-ID" sz="28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Luka bakar derajad II dengan luas &gt; 15 %</a:t>
            </a:r>
          </a:p>
          <a:p>
            <a:pPr marL="693738" indent="-347663" eaLnBrk="1" hangingPunct="1">
              <a:buFontTx/>
              <a:buAutoNum type="arabicPeriod"/>
              <a:defRPr/>
            </a:pPr>
            <a:r>
              <a:rPr lang="id-ID" sz="28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Luka bakar derajad III dengan luas &gt; 20 %</a:t>
            </a:r>
          </a:p>
          <a:p>
            <a:pPr marL="693738" indent="-347663" eaLnBrk="1" hangingPunct="1">
              <a:buFontTx/>
              <a:buAutoNum type="arabicPeriod"/>
              <a:defRPr/>
            </a:pPr>
            <a:r>
              <a:rPr lang="id-ID" sz="28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Luka bakar pada alat genital dan anus</a:t>
            </a:r>
          </a:p>
          <a:p>
            <a:pPr marL="693738" indent="-347663" eaLnBrk="1" hangingPunct="1">
              <a:buFontTx/>
              <a:buAutoNum type="arabicPeriod"/>
              <a:defRPr/>
            </a:pPr>
            <a:r>
              <a:rPr lang="id-ID" sz="28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Luka bakar disertai trauma berat ( jalan napas, tulang dan organ pada rongga perut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99AE4-C699-4570-B30E-158D223A0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id-ID" altLang="en-US">
                <a:latin typeface="Berlin Sans FB Demi" panose="020E0802020502020306" pitchFamily="34" charset="0"/>
              </a:rPr>
              <a:t>PENATALAKSANAAN DIET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9D8CE-5E3B-44FA-972C-EB90E4AF2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613" y="1425575"/>
            <a:ext cx="8229600" cy="37004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id-ID" sz="2800" b="1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TUJUAN:</a:t>
            </a:r>
          </a:p>
          <a:p>
            <a:pPr marL="565150" eaLnBrk="1" hangingPunct="1">
              <a:buFontTx/>
              <a:buAutoNum type="arabicPeriod"/>
              <a:defRPr/>
            </a:pPr>
            <a:r>
              <a:rPr lang="id-ID" sz="28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Memperc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ep</a:t>
            </a:r>
            <a:r>
              <a:rPr lang="id-ID" sz="28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at dan mengusahakan penyembuhan jaringan yang rusak</a:t>
            </a:r>
          </a:p>
          <a:p>
            <a:pPr marL="565150" eaLnBrk="1" hangingPunct="1">
              <a:buFontTx/>
              <a:buAutoNum type="arabicPeriod"/>
              <a:defRPr/>
            </a:pPr>
            <a:r>
              <a:rPr lang="id-ID" sz="28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Meningkatkan daya tahan pasien*</a:t>
            </a:r>
          </a:p>
          <a:p>
            <a:pPr marL="565150" eaLnBrk="1" hangingPunct="1">
              <a:buFontTx/>
              <a:buAutoNum type="arabicPeriod"/>
              <a:defRPr/>
            </a:pPr>
            <a:r>
              <a:rPr lang="id-ID" sz="28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Mencegah terjadinya keseimbangan nitrogen yang negatif</a:t>
            </a:r>
          </a:p>
          <a:p>
            <a:pPr marL="565150" eaLnBrk="1" hangingPunct="1">
              <a:buFontTx/>
              <a:buAutoNum type="arabicPeriod"/>
              <a:defRPr/>
            </a:pPr>
            <a:r>
              <a:rPr lang="id-ID" sz="28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Memperkecil terjadinya hiperglikemia dan hipergliseridemia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B79BF-E695-42DF-BC14-12273ACF5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d-ID" altLang="en-US">
                <a:latin typeface="Berlin Sans FB Demi" panose="020E0802020502020306" pitchFamily="34" charset="0"/>
              </a:rPr>
              <a:t>........</a:t>
            </a:r>
            <a:r>
              <a:rPr lang="id-ID" altLang="en-US" b="1" i="1">
                <a:latin typeface="Berlin Sans FB Demi" panose="020E0802020502020306" pitchFamily="34" charset="0"/>
              </a:rPr>
              <a:t>lanjutan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B2CF7-A965-41C5-88D1-0FC4FCEB4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32312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id-ID" altLang="en-US" sz="2500" b="1">
                <a:solidFill>
                  <a:srgbClr val="5A5A5A"/>
                </a:solidFill>
                <a:latin typeface="Berlin Sans FB" panose="020E0602020502020306" pitchFamily="34" charset="0"/>
              </a:rPr>
              <a:t>KEBUTUHAN ENERGI:</a:t>
            </a:r>
          </a:p>
          <a:p>
            <a:pPr marL="0" indent="0" eaLnBrk="1" hangingPunct="1">
              <a:lnSpc>
                <a:spcPct val="80000"/>
              </a:lnSpc>
              <a:buFontTx/>
              <a:buAutoNum type="arabicPeriod"/>
            </a:pPr>
            <a:r>
              <a:rPr lang="id-ID" altLang="en-US" sz="2500" b="1">
                <a:solidFill>
                  <a:srgbClr val="5A5A5A"/>
                </a:solidFill>
                <a:latin typeface="Berlin Sans FB" panose="020E0602020502020306" pitchFamily="34" charset="0"/>
              </a:rPr>
              <a:t>CURRERI FORMULA:                                                  </a:t>
            </a:r>
            <a:endParaRPr lang="en-US" altLang="en-US" sz="2500" b="1">
              <a:solidFill>
                <a:srgbClr val="5A5A5A"/>
              </a:solidFill>
              <a:latin typeface="Berlin Sans FB" panose="020E0602020502020306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500">
                <a:solidFill>
                  <a:srgbClr val="5A5A5A"/>
                </a:solidFill>
                <a:latin typeface="Berlin Sans FB" panose="020E0602020502020306" pitchFamily="34" charset="0"/>
              </a:rPr>
              <a:t>     </a:t>
            </a:r>
            <a:r>
              <a:rPr lang="id-ID" altLang="en-US" sz="2500">
                <a:solidFill>
                  <a:srgbClr val="5A5A5A"/>
                </a:solidFill>
                <a:latin typeface="Berlin Sans FB" panose="020E0602020502020306" pitchFamily="34" charset="0"/>
              </a:rPr>
              <a:t>25 kal/kg BB aktual + 40 kal x % luka bakar</a:t>
            </a:r>
            <a:endParaRPr lang="en-US" altLang="en-US" sz="2500">
              <a:solidFill>
                <a:srgbClr val="5A5A5A"/>
              </a:solidFill>
              <a:latin typeface="Berlin Sans FB" panose="020E0602020502020306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AutoNum type="arabicPeriod" startAt="2"/>
            </a:pPr>
            <a:r>
              <a:rPr lang="id-ID" altLang="en-US" sz="2500" b="1">
                <a:solidFill>
                  <a:srgbClr val="5A5A5A"/>
                </a:solidFill>
                <a:latin typeface="Berlin Sans FB" panose="020E0602020502020306" pitchFamily="34" charset="0"/>
              </a:rPr>
              <a:t>Menurut Harris Benedict + faktor stress</a:t>
            </a:r>
            <a:r>
              <a:rPr lang="id-ID" altLang="en-US" sz="2500">
                <a:solidFill>
                  <a:srgbClr val="5A5A5A"/>
                </a:solidFill>
                <a:latin typeface="Berlin Sans FB" panose="020E0602020502020306" pitchFamily="34" charset="0"/>
              </a:rPr>
              <a:t> :               </a:t>
            </a:r>
            <a:endParaRPr lang="en-US" altLang="en-US" sz="2500">
              <a:solidFill>
                <a:srgbClr val="5A5A5A"/>
              </a:solidFill>
              <a:latin typeface="Berlin Sans FB" panose="020E0602020502020306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id-ID" altLang="en-US" sz="2500">
                <a:solidFill>
                  <a:srgbClr val="5A5A5A"/>
                </a:solidFill>
                <a:latin typeface="Berlin Sans FB" panose="020E0602020502020306" pitchFamily="34" charset="0"/>
              </a:rPr>
              <a:t>laki – laki : 66,5 + 3,7 BB + 5 TB – 6,8 U       </a:t>
            </a:r>
            <a:endParaRPr lang="en-US" altLang="en-US" sz="2500">
              <a:solidFill>
                <a:srgbClr val="5A5A5A"/>
              </a:solidFill>
              <a:latin typeface="Berlin Sans FB" panose="020E0602020502020306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id-ID" altLang="en-US" sz="2500">
                <a:solidFill>
                  <a:srgbClr val="5A5A5A"/>
                </a:solidFill>
                <a:latin typeface="Berlin Sans FB" panose="020E0602020502020306" pitchFamily="34" charset="0"/>
              </a:rPr>
              <a:t>perempuan : 655 + 9,6 BB + 1,8 TB – 4,7 U                                     </a:t>
            </a:r>
            <a:r>
              <a:rPr lang="id-ID" altLang="en-US" sz="2500" i="1">
                <a:solidFill>
                  <a:srgbClr val="5A5A5A"/>
                </a:solidFill>
                <a:latin typeface="Berlin Sans FB Demi" panose="020E0802020502020306" pitchFamily="34" charset="0"/>
              </a:rPr>
              <a:t>Faktor stress</a:t>
            </a:r>
            <a:r>
              <a:rPr lang="en-US" altLang="en-US" sz="2500" i="1">
                <a:solidFill>
                  <a:srgbClr val="5A5A5A"/>
                </a:solidFill>
                <a:latin typeface="Berlin Sans FB Demi" panose="020E0802020502020306" pitchFamily="34" charset="0"/>
              </a:rPr>
              <a:t> </a:t>
            </a:r>
            <a:r>
              <a:rPr lang="id-ID" altLang="en-US" sz="2500">
                <a:solidFill>
                  <a:srgbClr val="5A5A5A"/>
                </a:solidFill>
                <a:latin typeface="Berlin Sans FB Demi" panose="020E0802020502020306" pitchFamily="34" charset="0"/>
              </a:rPr>
              <a:t>:                                                               </a:t>
            </a:r>
            <a:endParaRPr lang="en-US" altLang="en-US" sz="2500">
              <a:solidFill>
                <a:srgbClr val="5A5A5A"/>
              </a:solidFill>
              <a:latin typeface="Berlin Sans FB Demi" panose="020E0802020502020306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id-ID" altLang="en-US" sz="2500">
                <a:solidFill>
                  <a:srgbClr val="5A5A5A"/>
                </a:solidFill>
                <a:latin typeface="Berlin Sans FB" panose="020E0602020502020306" pitchFamily="34" charset="0"/>
              </a:rPr>
              <a:t>luka bakar 20% -29% = 1,5 – 1,69                            </a:t>
            </a:r>
            <a:endParaRPr lang="en-US" altLang="en-US" sz="2500">
              <a:solidFill>
                <a:srgbClr val="5A5A5A"/>
              </a:solidFill>
              <a:latin typeface="Berlin Sans FB" panose="020E0602020502020306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id-ID" altLang="en-US" sz="2500">
                <a:solidFill>
                  <a:srgbClr val="5A5A5A"/>
                </a:solidFill>
                <a:latin typeface="Berlin Sans FB" panose="020E0602020502020306" pitchFamily="34" charset="0"/>
              </a:rPr>
              <a:t>luka bakar 30%– 39% = 1,7 -1,84                              </a:t>
            </a:r>
            <a:endParaRPr lang="en-US" altLang="en-US" sz="2500">
              <a:solidFill>
                <a:srgbClr val="5A5A5A"/>
              </a:solidFill>
              <a:latin typeface="Berlin Sans FB" panose="020E0602020502020306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id-ID" altLang="en-US" sz="2500">
                <a:solidFill>
                  <a:srgbClr val="5A5A5A"/>
                </a:solidFill>
                <a:latin typeface="Berlin Sans FB" panose="020E0602020502020306" pitchFamily="34" charset="0"/>
              </a:rPr>
              <a:t>luka bakar 40% – 59% = 1,85 – 1,99                         </a:t>
            </a:r>
            <a:endParaRPr lang="en-US" altLang="en-US" sz="2500">
              <a:solidFill>
                <a:srgbClr val="5A5A5A"/>
              </a:solidFill>
              <a:latin typeface="Berlin Sans FB" panose="020E0602020502020306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id-ID" altLang="en-US" sz="2500">
                <a:solidFill>
                  <a:srgbClr val="5A5A5A"/>
                </a:solidFill>
                <a:latin typeface="Berlin Sans FB" panose="020E0602020502020306" pitchFamily="34" charset="0"/>
              </a:rPr>
              <a:t>luka bakar 60% – 70% = 2,0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0327A-9F12-45C6-9445-9CFE9AB90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0038"/>
            <a:ext cx="8229600" cy="37004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3</a:t>
            </a:r>
            <a:r>
              <a:rPr lang="id-ID" b="1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. Menurut Asosiasi Dietetik Australia :</a:t>
            </a:r>
          </a:p>
          <a:p>
            <a:pPr eaLnBrk="1" hangingPunct="1">
              <a:buFontTx/>
              <a:buNone/>
              <a:defRPr/>
            </a:pPr>
            <a:endParaRPr lang="id-ID" dirty="0">
              <a:solidFill>
                <a:schemeClr val="tx1">
                  <a:lumMod val="50000"/>
                </a:schemeClr>
              </a:solidFill>
              <a:latin typeface="Berlin Sans FB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id-ID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    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AE7DD71-9687-47D4-AC04-226C11244945}"/>
              </a:ext>
            </a:extLst>
          </p:cNvPr>
          <p:cNvGraphicFramePr>
            <a:graphicFrameLocks noGrp="1"/>
          </p:cNvGraphicFramePr>
          <p:nvPr/>
        </p:nvGraphicFramePr>
        <p:xfrm>
          <a:off x="1008063" y="1125538"/>
          <a:ext cx="7586662" cy="3733800"/>
        </p:xfrm>
        <a:graphic>
          <a:graphicData uri="http://schemas.openxmlformats.org/drawingml/2006/table">
            <a:tbl>
              <a:tblPr/>
              <a:tblGrid>
                <a:gridCol w="379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2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i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erlin Sans FB Demi" pitchFamily="34" charset="0"/>
                          <a:ea typeface="Calibri"/>
                          <a:cs typeface="Times New Roman"/>
                        </a:rPr>
                        <a:t>Luka Bakar (%)</a:t>
                      </a:r>
                    </a:p>
                  </a:txBody>
                  <a:tcPr marL="68575" marR="6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i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erlin Sans FB Demi" pitchFamily="34" charset="0"/>
                          <a:ea typeface="Calibri"/>
                          <a:cs typeface="Times New Roman"/>
                        </a:rPr>
                        <a:t>Kebutuhan Energi (kkal)</a:t>
                      </a:r>
                    </a:p>
                  </a:txBody>
                  <a:tcPr marL="68575" marR="6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i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erlin Sans FB" pitchFamily="34" charset="0"/>
                          <a:ea typeface="Calibri"/>
                          <a:cs typeface="Times New Roman"/>
                        </a:rPr>
                        <a:t>&lt; 10</a:t>
                      </a: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i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erlin Sans FB" pitchFamily="34" charset="0"/>
                          <a:ea typeface="Calibri"/>
                          <a:cs typeface="Times New Roman"/>
                        </a:rPr>
                        <a:t>1,2 x AMB </a:t>
                      </a: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i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erlin Sans FB" pitchFamily="34" charset="0"/>
                          <a:ea typeface="Calibri"/>
                          <a:cs typeface="Times New Roman"/>
                        </a:rPr>
                        <a:t>11 – 20</a:t>
                      </a: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i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erlin Sans FB" pitchFamily="34" charset="0"/>
                          <a:ea typeface="Calibri"/>
                          <a:cs typeface="Times New Roman"/>
                        </a:rPr>
                        <a:t>1,3 x AMB</a:t>
                      </a: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i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erlin Sans FB" pitchFamily="34" charset="0"/>
                          <a:ea typeface="Calibri"/>
                          <a:cs typeface="Times New Roman"/>
                        </a:rPr>
                        <a:t>21 – 30</a:t>
                      </a: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i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erlin Sans FB" pitchFamily="34" charset="0"/>
                          <a:ea typeface="Calibri"/>
                          <a:cs typeface="Times New Roman"/>
                        </a:rPr>
                        <a:t>1,5 x AMB</a:t>
                      </a: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5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i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erlin Sans FB" pitchFamily="34" charset="0"/>
                          <a:ea typeface="Calibri"/>
                          <a:cs typeface="Times New Roman"/>
                        </a:rPr>
                        <a:t>31 – 50</a:t>
                      </a: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i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erlin Sans FB" pitchFamily="34" charset="0"/>
                          <a:ea typeface="Calibri"/>
                          <a:cs typeface="Times New Roman"/>
                        </a:rPr>
                        <a:t>1,8 x AMB</a:t>
                      </a: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i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erlin Sans FB" pitchFamily="34" charset="0"/>
                          <a:ea typeface="Calibri"/>
                          <a:cs typeface="Times New Roman"/>
                        </a:rPr>
                        <a:t>&gt; 50</a:t>
                      </a: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i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Berlin Sans FB" pitchFamily="34" charset="0"/>
                          <a:ea typeface="Calibri"/>
                          <a:cs typeface="Times New Roman"/>
                        </a:rPr>
                        <a:t>2,0 x AMB</a:t>
                      </a: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410" name="Rectangle 1">
            <a:extLst>
              <a:ext uri="{FF2B5EF4-FFF2-40B4-BE49-F238E27FC236}">
                <a16:creationId xmlns:a16="http://schemas.microsoft.com/office/drawing/2014/main" id="{053C6AE5-76DB-4F68-882A-B44E65328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7BCA9-FCA2-4BBF-86C8-0FA68297E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550863"/>
          </a:xfrm>
        </p:spPr>
        <p:txBody>
          <a:bodyPr/>
          <a:lstStyle/>
          <a:p>
            <a:pPr eaLnBrk="1" hangingPunct="1"/>
            <a:r>
              <a:rPr lang="id-ID" altLang="en-US" sz="4800" b="1">
                <a:latin typeface="Berlin Sans FB Demi" panose="020E0802020502020306" pitchFamily="34" charset="0"/>
              </a:rPr>
              <a:t>SYARAT DIET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25855-5B29-46D9-9DEC-10EFFB5DC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850" y="1160463"/>
            <a:ext cx="8229600" cy="4716462"/>
          </a:xfrm>
        </p:spPr>
        <p:txBody>
          <a:bodyPr/>
          <a:lstStyle/>
          <a:p>
            <a:pPr eaLnBrk="1" hangingPunct="1">
              <a:buFontTx/>
              <a:buAutoNum type="arabicPeriod"/>
              <a:defRPr/>
            </a:pP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Memberikan nutrisi enteral dini (NED) 4 – 12 jam setelah masuk RS</a:t>
            </a:r>
          </a:p>
          <a:p>
            <a:pPr eaLnBrk="1" hangingPunct="1">
              <a:buFontTx/>
              <a:buAutoNum type="arabicPeriod"/>
              <a:defRPr/>
            </a:pP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Energi diberikan sesuai deraja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t</a:t>
            </a: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 &amp; luas luka bakar</a:t>
            </a:r>
          </a:p>
          <a:p>
            <a:pPr eaLnBrk="1" hangingPunct="1">
              <a:buFontTx/>
              <a:buAutoNum type="arabicPeriod"/>
              <a:defRPr/>
            </a:pP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Protein 20 – 25 % kalori dengan nilai biologi tinggi, untuk anak – anak 2,5 – 3 g/ kg BB</a:t>
            </a:r>
          </a:p>
          <a:p>
            <a:pPr eaLnBrk="1" hangingPunct="1">
              <a:buFontTx/>
              <a:buAutoNum type="arabicPeriod"/>
              <a:defRPr/>
            </a:pP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Lemak 15 – 20 % total energi*</a:t>
            </a:r>
          </a:p>
          <a:p>
            <a:pPr eaLnBrk="1" hangingPunct="1">
              <a:buFontTx/>
              <a:buAutoNum type="arabicPeriod"/>
              <a:defRPr/>
            </a:pP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Vitamin diberikan diatas AKG ( minimal 2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x</a:t>
            </a: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)</a:t>
            </a:r>
            <a:endParaRPr lang="en-US" sz="2400" dirty="0">
              <a:solidFill>
                <a:schemeClr val="tx1">
                  <a:lumMod val="50000"/>
                </a:schemeClr>
              </a:solidFill>
              <a:latin typeface="Berlin Sans FB" pitchFamily="34" charset="0"/>
            </a:endParaRPr>
          </a:p>
          <a:p>
            <a:pPr eaLnBrk="1" hangingPunct="1">
              <a:buFontTx/>
              <a:buAutoNum type="arabicPeriod"/>
              <a:defRPr/>
            </a:pP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Mineral tinggi, terutama Fe, Zn, Na, K, Ca dan  Mg.</a:t>
            </a:r>
          </a:p>
          <a:p>
            <a:pPr eaLnBrk="1" hangingPunct="1">
              <a:buFontTx/>
              <a:buNone/>
              <a:defRPr/>
            </a:pP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7. Cairan tinggi untuk mencegah shock,  dianjurkan </a:t>
            </a:r>
            <a:endParaRPr lang="en-US" sz="2400" dirty="0">
              <a:solidFill>
                <a:schemeClr val="tx1">
                  <a:lumMod val="50000"/>
                </a:schemeClr>
              </a:solidFill>
              <a:latin typeface="Berlin Sans FB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    </a:t>
            </a: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kebutuhan 24 jam pertama diberikan dalam </a:t>
            </a:r>
            <a:endParaRPr lang="en-US" sz="2400" dirty="0">
              <a:solidFill>
                <a:schemeClr val="tx1">
                  <a:lumMod val="50000"/>
                </a:schemeClr>
              </a:solidFill>
              <a:latin typeface="Berlin Sans FB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    </a:t>
            </a: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8 jam pertama</a:t>
            </a:r>
          </a:p>
          <a:p>
            <a:pPr eaLnBrk="1" hangingPunct="1">
              <a:buFontTx/>
              <a:buAutoNum type="arabicPeriod"/>
              <a:defRPr/>
            </a:pPr>
            <a:endParaRPr lang="id-ID" sz="2400" dirty="0">
              <a:solidFill>
                <a:schemeClr val="tx1">
                  <a:lumMod val="50000"/>
                </a:schemeClr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99C7458D-2B7C-4B4F-BD3B-631B33581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Berlin Sans FB Demi" panose="020E0802020502020306" pitchFamily="34" charset="0"/>
              </a:rPr>
              <a:t>Contoh Kasus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9E494-069E-438B-B9CF-9B52B0068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6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Seorang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Ibu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rumah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tangga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Ny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. J (43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tahun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),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terkena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ledakan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kompor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gas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ketika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sedang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memasak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kemudian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dirawat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dengan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diagnosis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medis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combustio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grade II ± 30%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dengan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distribusi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luka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bakar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:</a:t>
            </a:r>
          </a:p>
          <a:p>
            <a:pPr>
              <a:defRPr/>
            </a:pP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Bagian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depan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: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kepala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4,5%,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tangan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kanan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3%,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tangan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kiri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3%, kaki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kanan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7,5%, kaki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kiri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7,5%.</a:t>
            </a:r>
          </a:p>
          <a:p>
            <a:pPr>
              <a:defRPr/>
            </a:pP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Bagian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belakang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: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tangan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kanan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2%.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Lain-lain (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ketiak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, dada,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tangan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kiri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bagian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belakang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, kaki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kanan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belakang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) 2,5%.</a:t>
            </a:r>
          </a:p>
          <a:p>
            <a:pPr>
              <a:defRPr/>
            </a:pP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LiLA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27cm, BB 55kg, TB 150cm.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Hasil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 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pemeriksaan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lab. Albumin 2,5 gr/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dL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dan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terjadi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peningkatan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leukosit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19x10-3 /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uL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Tidak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ada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gangguan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menelan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dan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masalah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pencernaan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Pola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makan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ibu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tersebut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makan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scr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teratur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3x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sehari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dan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suka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mengonsumsi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gorengan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Hitung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kebutuhan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erlin Sans FB" pitchFamily="34" charset="0"/>
              </a:rPr>
              <a:t>kalorinya</a:t>
            </a:r>
            <a:r>
              <a:rPr lang="en-US" sz="2000" dirty="0">
                <a:solidFill>
                  <a:srgbClr val="000000"/>
                </a:solidFill>
                <a:latin typeface="Berlin Sans FB" pitchFamily="34" charset="0"/>
              </a:rPr>
              <a:t> !</a:t>
            </a:r>
          </a:p>
          <a:p>
            <a:pPr>
              <a:defRPr/>
            </a:pPr>
            <a:endParaRPr lang="en-US" sz="2000" dirty="0">
              <a:solidFill>
                <a:srgbClr val="0000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B4DB156D-97BA-4848-9D70-0A9812B81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325" y="58738"/>
            <a:ext cx="8229600" cy="777875"/>
          </a:xfrm>
        </p:spPr>
        <p:txBody>
          <a:bodyPr/>
          <a:lstStyle/>
          <a:p>
            <a:r>
              <a:rPr lang="en-US" altLang="en-US">
                <a:latin typeface="Berlin Sans FB Demi" panose="020E0802020502020306" pitchFamily="34" charset="0"/>
              </a:rPr>
              <a:t>Jawaban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E6B325BF-1380-4686-BC41-9BC54EE35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196975"/>
            <a:ext cx="8023225" cy="53276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Berlin Sans FB" panose="020E0602020502020306" pitchFamily="34" charset="0"/>
              </a:rPr>
              <a:t>AMB 	= 655 + (9,6xBB) + (1,8xTB) – (4,7xU)</a:t>
            </a:r>
          </a:p>
          <a:p>
            <a:pPr marL="0" indent="0"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Berlin Sans FB" panose="020E0602020502020306" pitchFamily="34" charset="0"/>
              </a:rPr>
              <a:t>	= 655 + (9,6x55) + (1,8x150) – (4,7x43)</a:t>
            </a:r>
          </a:p>
          <a:p>
            <a:pPr marL="0" indent="0"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Berlin Sans FB" panose="020E0602020502020306" pitchFamily="34" charset="0"/>
              </a:rPr>
              <a:t>	= 655 + 528 + 270 – 202,1</a:t>
            </a:r>
          </a:p>
          <a:p>
            <a:pPr marL="0" indent="0"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Berlin Sans FB" panose="020E0602020502020306" pitchFamily="34" charset="0"/>
              </a:rPr>
              <a:t>	= 655 + 528 + 67,9</a:t>
            </a:r>
          </a:p>
          <a:p>
            <a:pPr marL="0" indent="0"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Berlin Sans FB" panose="020E0602020502020306" pitchFamily="34" charset="0"/>
              </a:rPr>
              <a:t>	= 1250,9 kkal</a:t>
            </a:r>
          </a:p>
          <a:p>
            <a:pPr marL="0" indent="0"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Berlin Sans FB" panose="020E0602020502020306" pitchFamily="34" charset="0"/>
              </a:rPr>
              <a:t>Luka bakar ± 30% = 1,5 (menurut Asosiasi Dietetik Australia)</a:t>
            </a:r>
          </a:p>
          <a:p>
            <a:pPr marL="0" indent="0">
              <a:buFontTx/>
              <a:buNone/>
            </a:pPr>
            <a:endParaRPr lang="en-US" altLang="en-US" sz="2000" b="1">
              <a:solidFill>
                <a:srgbClr val="000000"/>
              </a:solidFill>
              <a:latin typeface="Berlin Sans FB" panose="020E0602020502020306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Berlin Sans FB" panose="020E0602020502020306" pitchFamily="34" charset="0"/>
              </a:rPr>
              <a:t>TEE 	= 1,5 x AMB</a:t>
            </a:r>
          </a:p>
          <a:p>
            <a:pPr marL="0" indent="0"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Berlin Sans FB" panose="020E0602020502020306" pitchFamily="34" charset="0"/>
              </a:rPr>
              <a:t>	= 1,5 x 1250,9kkal</a:t>
            </a:r>
          </a:p>
          <a:p>
            <a:pPr marL="0" indent="0"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Berlin Sans FB" panose="020E0602020502020306" pitchFamily="34" charset="0"/>
              </a:rPr>
              <a:t>	 = 1876,35 kkal</a:t>
            </a:r>
          </a:p>
          <a:p>
            <a:pPr marL="0" indent="0">
              <a:buFontTx/>
              <a:buNone/>
            </a:pPr>
            <a:endParaRPr lang="en-US" altLang="en-US" sz="2000">
              <a:solidFill>
                <a:srgbClr val="000000"/>
              </a:solidFill>
              <a:latin typeface="Berlin Sans FB" panose="020E0602020502020306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Berlin Sans FB" panose="020E0602020502020306" pitchFamily="34" charset="0"/>
              </a:rPr>
              <a:t>Protein 	= 25% x TEE = 25% x 1876,35 = 469,08 kkal = 117,27 gr</a:t>
            </a:r>
          </a:p>
          <a:p>
            <a:pPr marL="0" indent="0"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Berlin Sans FB" panose="020E0602020502020306" pitchFamily="34" charset="0"/>
              </a:rPr>
              <a:t>Lemak  	= 20% x TEE = 20% x 1876,35 = 375,27 kkal = 41,69 gr</a:t>
            </a:r>
          </a:p>
          <a:p>
            <a:pPr marL="0" indent="0"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Berlin Sans FB" panose="020E0602020502020306" pitchFamily="34" charset="0"/>
              </a:rPr>
              <a:t>KH         	= 55% x TEE = 55% x 1876,35 = 1031,99 kkal = = 257,99 gr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75DF8-CD07-4981-B65B-F9A8B74CA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6438"/>
          </a:xfrm>
        </p:spPr>
        <p:txBody>
          <a:bodyPr/>
          <a:lstStyle/>
          <a:p>
            <a:pPr eaLnBrk="1" hangingPunct="1"/>
            <a:r>
              <a:rPr lang="id-ID" altLang="en-US">
                <a:latin typeface="Berlin Sans FB Demi" panose="020E0802020502020306" pitchFamily="34" charset="0"/>
              </a:rPr>
              <a:t>PENDAHULUAN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7DD5D-F06E-4D4E-9832-BC60AF39D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525" y="1268413"/>
            <a:ext cx="8174038" cy="3700462"/>
          </a:xfrm>
        </p:spPr>
        <p:txBody>
          <a:bodyPr>
            <a:noAutofit/>
          </a:bodyPr>
          <a:lstStyle/>
          <a:p>
            <a:pPr marL="1703388" indent="-1703388" eaLnBrk="1" hangingPunct="1">
              <a:buFontTx/>
              <a:buNone/>
              <a:defRPr/>
            </a:pP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1.Adalah  :  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   </a:t>
            </a: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cidera fisikokimia yang disebabkan oleh paparan panas, dingin, bahan kimia, radiasi ionisasi dan listrik</a:t>
            </a:r>
          </a:p>
          <a:p>
            <a:pPr marL="82550" indent="-82550" eaLnBrk="1" hangingPunct="1">
              <a:buFontTx/>
              <a:buNone/>
              <a:defRPr/>
            </a:pPr>
            <a:endParaRPr lang="id-ID" sz="2400" dirty="0">
              <a:solidFill>
                <a:schemeClr val="tx1">
                  <a:lumMod val="50000"/>
                </a:schemeClr>
              </a:solidFill>
              <a:latin typeface="Berlin Sans FB" pitchFamily="34" charset="0"/>
            </a:endParaRPr>
          </a:p>
          <a:p>
            <a:pPr marL="360363" indent="-360363" eaLnBrk="1" hangingPunct="1">
              <a:buFontTx/>
              <a:buNone/>
              <a:defRPr/>
            </a:pP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2.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  </a:t>
            </a: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Bagian kulit yang terbakar mengalami  kerusakan berupa  eritema, koagulasi dan nekrosis</a:t>
            </a:r>
          </a:p>
          <a:p>
            <a:pPr marL="360363" indent="-360363" eaLnBrk="1" hangingPunct="1">
              <a:buFontTx/>
              <a:buNone/>
              <a:defRPr/>
            </a:pPr>
            <a:endParaRPr lang="id-ID" sz="2400" dirty="0">
              <a:solidFill>
                <a:schemeClr val="tx1">
                  <a:lumMod val="50000"/>
                </a:schemeClr>
              </a:solidFill>
              <a:latin typeface="Berlin Sans FB" pitchFamily="34" charset="0"/>
            </a:endParaRPr>
          </a:p>
          <a:p>
            <a:pPr marL="360363" indent="-360363" eaLnBrk="1" hangingPunct="1">
              <a:buFontTx/>
              <a:buNone/>
              <a:defRPr/>
            </a:pP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3.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  </a:t>
            </a: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Luka bakar menimbulkan reaksi pada seluruh sistem metabolisme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B1463-D250-489A-9117-4DD2EE4AF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5425"/>
            <a:ext cx="8229600" cy="682625"/>
          </a:xfrm>
        </p:spPr>
        <p:txBody>
          <a:bodyPr/>
          <a:lstStyle/>
          <a:p>
            <a:pPr algn="l" eaLnBrk="1" hangingPunct="1"/>
            <a:r>
              <a:rPr lang="id-ID" altLang="en-US" i="1">
                <a:latin typeface="Berlin Sans FB Demi" panose="020E0802020502020306" pitchFamily="34" charset="0"/>
              </a:rPr>
              <a:t>....... lanjutan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B62A3-64FF-4B2E-9D2C-D2053D119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370046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id-ID" sz="28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Dapat mengakibatkan hilangnya sebagian atau seluruh lapisan kulit*</a:t>
            </a:r>
          </a:p>
          <a:p>
            <a:pPr eaLnBrk="1" hangingPunct="1">
              <a:defRPr/>
            </a:pPr>
            <a:r>
              <a:rPr lang="id-ID" sz="28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Terjadi hipermetabolisme sehingga akan meningkatkan energy expenditure</a:t>
            </a:r>
          </a:p>
          <a:p>
            <a:pPr eaLnBrk="1" hangingPunct="1">
              <a:defRPr/>
            </a:pPr>
            <a:r>
              <a:rPr lang="id-ID" sz="28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Penatalaksanaan medik sangat kompleks dan perlu waktu yang lama.</a:t>
            </a:r>
          </a:p>
          <a:p>
            <a:pPr eaLnBrk="1" hangingPunct="1">
              <a:defRPr/>
            </a:pPr>
            <a:r>
              <a:rPr lang="id-ID" sz="28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Prognose tidak dapat dipastikan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20910-CF08-4AB9-B9E8-78F158D26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en-US" sz="4800">
                <a:latin typeface="Berlin Sans FB Demi" panose="020E0802020502020306" pitchFamily="34" charset="0"/>
              </a:rPr>
              <a:t>DERAJA</a:t>
            </a:r>
            <a:r>
              <a:rPr lang="en-US" altLang="en-US" sz="4800">
                <a:latin typeface="Berlin Sans FB Demi" panose="020E0802020502020306" pitchFamily="34" charset="0"/>
              </a:rPr>
              <a:t>T</a:t>
            </a:r>
            <a:r>
              <a:rPr lang="id-ID" altLang="en-US" sz="4800">
                <a:latin typeface="Berlin Sans FB Demi" panose="020E0802020502020306" pitchFamily="34" charset="0"/>
              </a:rPr>
              <a:t> LUKA BAKAR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6630A-51A2-4DA4-93FE-259E348F9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37004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id-ID" altLang="en-US" sz="2400">
                <a:solidFill>
                  <a:srgbClr val="5A5A5A"/>
                </a:solidFill>
                <a:latin typeface="Berlin Sans FB" panose="020E0602020502020306" pitchFamily="34" charset="0"/>
              </a:rPr>
              <a:t>DERAJA</a:t>
            </a:r>
            <a:r>
              <a:rPr lang="en-US" altLang="en-US" sz="2400">
                <a:solidFill>
                  <a:srgbClr val="5A5A5A"/>
                </a:solidFill>
                <a:latin typeface="Berlin Sans FB" panose="020E0602020502020306" pitchFamily="34" charset="0"/>
              </a:rPr>
              <a:t>T</a:t>
            </a:r>
            <a:r>
              <a:rPr lang="id-ID" altLang="en-US" sz="2400">
                <a:solidFill>
                  <a:srgbClr val="5A5A5A"/>
                </a:solidFill>
                <a:latin typeface="Berlin Sans FB" panose="020E0602020502020306" pitchFamily="34" charset="0"/>
              </a:rPr>
              <a:t>  LUKA BAKAR DITENTUKAN OLEH</a:t>
            </a:r>
          </a:p>
          <a:p>
            <a:pPr marL="0" indent="0" eaLnBrk="1" hangingPunct="1">
              <a:buFontTx/>
              <a:buNone/>
            </a:pPr>
            <a:endParaRPr lang="id-ID" altLang="en-US" sz="2400">
              <a:solidFill>
                <a:srgbClr val="5A5A5A"/>
              </a:solidFill>
              <a:latin typeface="Berlin Sans FB" panose="020E0602020502020306" pitchFamily="34" charset="0"/>
            </a:endParaRPr>
          </a:p>
          <a:p>
            <a:pPr marL="0" indent="0" eaLnBrk="1" hangingPunct="1">
              <a:buFontTx/>
              <a:buAutoNum type="arabicPeriod"/>
            </a:pPr>
            <a:r>
              <a:rPr lang="id-ID" altLang="en-US" sz="2400">
                <a:solidFill>
                  <a:srgbClr val="5A5A5A"/>
                </a:solidFill>
                <a:latin typeface="Berlin Sans FB" panose="020E0602020502020306" pitchFamily="34" charset="0"/>
              </a:rPr>
              <a:t>Luas bagian tubuh yang terpapar komponen fisikokimia</a:t>
            </a:r>
          </a:p>
          <a:p>
            <a:pPr marL="0" indent="0" eaLnBrk="1" hangingPunct="1">
              <a:buFontTx/>
              <a:buAutoNum type="arabicPeriod"/>
            </a:pPr>
            <a:r>
              <a:rPr lang="id-ID" altLang="en-US" sz="2400">
                <a:solidFill>
                  <a:srgbClr val="5A5A5A"/>
                </a:solidFill>
                <a:latin typeface="Berlin Sans FB" panose="020E0602020502020306" pitchFamily="34" charset="0"/>
              </a:rPr>
              <a:t>Kedalaman bagian kulit yang mengalami kerusakan</a:t>
            </a:r>
          </a:p>
          <a:p>
            <a:pPr marL="0" indent="0" eaLnBrk="1" hangingPunct="1">
              <a:buFontTx/>
              <a:buAutoNum type="arabicPeriod"/>
            </a:pPr>
            <a:r>
              <a:rPr lang="id-ID" altLang="en-US" sz="2400">
                <a:solidFill>
                  <a:srgbClr val="5A5A5A"/>
                </a:solidFill>
                <a:latin typeface="Berlin Sans FB" panose="020E0602020502020306" pitchFamily="34" charset="0"/>
              </a:rPr>
              <a:t>Lokasi</a:t>
            </a:r>
          </a:p>
          <a:p>
            <a:pPr marL="0" indent="0" eaLnBrk="1" hangingPunct="1">
              <a:buFontTx/>
              <a:buAutoNum type="arabicPeriod"/>
            </a:pPr>
            <a:r>
              <a:rPr lang="id-ID" altLang="en-US" sz="2400">
                <a:solidFill>
                  <a:srgbClr val="5A5A5A"/>
                </a:solidFill>
                <a:latin typeface="Berlin Sans FB" panose="020E0602020502020306" pitchFamily="34" charset="0"/>
              </a:rPr>
              <a:t>Tipe luka bakar</a:t>
            </a:r>
          </a:p>
          <a:p>
            <a:pPr marL="0" indent="0" eaLnBrk="1" hangingPunct="1">
              <a:buFontTx/>
              <a:buAutoNum type="arabicPeriod"/>
            </a:pPr>
            <a:r>
              <a:rPr lang="id-ID" altLang="en-US" sz="2400">
                <a:solidFill>
                  <a:srgbClr val="5A5A5A"/>
                </a:solidFill>
                <a:latin typeface="Berlin Sans FB" panose="020E0602020502020306" pitchFamily="34" charset="0"/>
              </a:rPr>
              <a:t>Umur pasien</a:t>
            </a:r>
          </a:p>
          <a:p>
            <a:pPr marL="0" indent="0" eaLnBrk="1" hangingPunct="1">
              <a:buFontTx/>
              <a:buAutoNum type="arabicPeriod"/>
            </a:pPr>
            <a:r>
              <a:rPr lang="id-ID" altLang="en-US" sz="2400">
                <a:solidFill>
                  <a:srgbClr val="5A5A5A"/>
                </a:solidFill>
                <a:latin typeface="Berlin Sans FB" panose="020E0602020502020306" pitchFamily="34" charset="0"/>
              </a:rPr>
              <a:t>Komplikasi</a:t>
            </a:r>
          </a:p>
          <a:p>
            <a:pPr marL="0" indent="0" eaLnBrk="1" hangingPunct="1">
              <a:buFontTx/>
              <a:buNone/>
            </a:pPr>
            <a:endParaRPr lang="id-ID" altLang="en-US" sz="2400">
              <a:solidFill>
                <a:srgbClr val="5A5A5A"/>
              </a:solidFill>
              <a:latin typeface="Berlin Sans FB" panose="020E0602020502020306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id-ID" altLang="en-US" sz="2400">
                <a:solidFill>
                  <a:srgbClr val="5A5A5A"/>
                </a:solidFill>
                <a:latin typeface="Berlin Sans FB" panose="020E0602020502020306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3D861-1B60-4658-8571-6AC7C33D1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5825"/>
          </a:xfrm>
        </p:spPr>
        <p:txBody>
          <a:bodyPr/>
          <a:lstStyle/>
          <a:p>
            <a:pPr eaLnBrk="1" hangingPunct="1"/>
            <a:r>
              <a:rPr lang="id-ID" altLang="en-US" sz="4800">
                <a:latin typeface="Berlin Sans FB Demi" panose="020E0802020502020306" pitchFamily="34" charset="0"/>
              </a:rPr>
              <a:t>DERAJAD LUKA BAKAR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672B5-7C29-4E57-8A46-537167274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id-ID" altLang="en-US" sz="3300">
                <a:solidFill>
                  <a:srgbClr val="5A5A5A"/>
                </a:solidFill>
                <a:latin typeface="Berlin Sans FB" panose="020E0602020502020306" pitchFamily="34" charset="0"/>
              </a:rPr>
              <a:t>Berdasarkan kedalaman luka bakar dan sesuai anatomi kulit :</a:t>
            </a:r>
          </a:p>
          <a:p>
            <a:pPr marL="0" indent="0" eaLnBrk="1" hangingPunct="1">
              <a:lnSpc>
                <a:spcPct val="80000"/>
              </a:lnSpc>
              <a:buFontTx/>
              <a:buAutoNum type="arabicPeriod"/>
            </a:pPr>
            <a:r>
              <a:rPr lang="id-ID" altLang="en-US" sz="3300" b="1">
                <a:solidFill>
                  <a:srgbClr val="5A5A5A"/>
                </a:solidFill>
                <a:latin typeface="Berlin Sans FB" panose="020E0602020502020306" pitchFamily="34" charset="0"/>
              </a:rPr>
              <a:t>DERAJAD I</a:t>
            </a:r>
            <a:r>
              <a:rPr lang="id-ID" altLang="en-US" sz="3300">
                <a:solidFill>
                  <a:srgbClr val="5A5A5A"/>
                </a:solidFill>
                <a:latin typeface="Berlin Sans FB" panose="020E0602020502020306" pitchFamily="34" charset="0"/>
              </a:rPr>
              <a:t> (</a:t>
            </a:r>
            <a:r>
              <a:rPr lang="id-ID" altLang="en-US" sz="3300" i="1">
                <a:solidFill>
                  <a:srgbClr val="5A5A5A"/>
                </a:solidFill>
                <a:latin typeface="Berlin Sans FB" panose="020E0602020502020306" pitchFamily="34" charset="0"/>
              </a:rPr>
              <a:t>Superficial Partial Thickness Skin Destruction</a:t>
            </a:r>
            <a:r>
              <a:rPr lang="id-ID" altLang="en-US" sz="3300">
                <a:solidFill>
                  <a:srgbClr val="5A5A5A"/>
                </a:solidFill>
                <a:latin typeface="Berlin Sans FB" panose="020E0602020502020306" pitchFamily="34" charset="0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AutoNum type="arabicPeriod"/>
            </a:pPr>
            <a:r>
              <a:rPr lang="id-ID" altLang="en-US" sz="3300" b="1">
                <a:solidFill>
                  <a:srgbClr val="5A5A5A"/>
                </a:solidFill>
                <a:latin typeface="Berlin Sans FB" panose="020E0602020502020306" pitchFamily="34" charset="0"/>
              </a:rPr>
              <a:t>DERAJAD II </a:t>
            </a:r>
            <a:r>
              <a:rPr lang="id-ID" altLang="en-US" sz="3300">
                <a:solidFill>
                  <a:srgbClr val="5A5A5A"/>
                </a:solidFill>
                <a:latin typeface="Berlin Sans FB" panose="020E0602020502020306" pitchFamily="34" charset="0"/>
              </a:rPr>
              <a:t>(</a:t>
            </a:r>
            <a:r>
              <a:rPr lang="id-ID" altLang="en-US" sz="3300" i="1">
                <a:solidFill>
                  <a:srgbClr val="5A5A5A"/>
                </a:solidFill>
                <a:latin typeface="Berlin Sans FB" panose="020E0602020502020306" pitchFamily="34" charset="0"/>
              </a:rPr>
              <a:t>Deep Partial Thickness Skin Destruction</a:t>
            </a:r>
            <a:r>
              <a:rPr lang="id-ID" altLang="en-US" sz="3300">
                <a:solidFill>
                  <a:srgbClr val="5A5A5A"/>
                </a:solidFill>
                <a:latin typeface="Berlin Sans FB" panose="020E0602020502020306" pitchFamily="34" charset="0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AutoNum type="arabicPeriod"/>
            </a:pPr>
            <a:r>
              <a:rPr lang="id-ID" altLang="en-US" sz="3300" b="1">
                <a:solidFill>
                  <a:srgbClr val="5A5A5A"/>
                </a:solidFill>
                <a:latin typeface="Berlin Sans FB" panose="020E0602020502020306" pitchFamily="34" charset="0"/>
              </a:rPr>
              <a:t>DERAJAD III </a:t>
            </a:r>
            <a:r>
              <a:rPr lang="id-ID" altLang="en-US" sz="3300">
                <a:solidFill>
                  <a:srgbClr val="5A5A5A"/>
                </a:solidFill>
                <a:latin typeface="Berlin Sans FB" panose="020E0602020502020306" pitchFamily="34" charset="0"/>
              </a:rPr>
              <a:t>(</a:t>
            </a:r>
            <a:r>
              <a:rPr lang="id-ID" altLang="en-US" sz="3300" i="1">
                <a:solidFill>
                  <a:srgbClr val="5A5A5A"/>
                </a:solidFill>
                <a:latin typeface="Berlin Sans FB" panose="020E0602020502020306" pitchFamily="34" charset="0"/>
              </a:rPr>
              <a:t>Full Thickness Skin Destruction</a:t>
            </a:r>
            <a:r>
              <a:rPr lang="id-ID" altLang="en-US" sz="3300">
                <a:solidFill>
                  <a:srgbClr val="5A5A5A"/>
                </a:solidFill>
                <a:latin typeface="Berlin Sans FB" panose="020E0602020502020306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EB821-914B-4439-85E7-3DF1647B0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370046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id-ID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Luka bakar menyebabkan kerusakan epidermis</a:t>
            </a:r>
          </a:p>
          <a:p>
            <a:pPr eaLnBrk="1" hangingPunct="1">
              <a:defRPr/>
            </a:pPr>
            <a:r>
              <a:rPr lang="id-ID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Folikel rambut, kelenjar sebaseus dan kelenjar keringat masih berfungsi baik</a:t>
            </a:r>
          </a:p>
          <a:p>
            <a:pPr eaLnBrk="1" hangingPunct="1">
              <a:defRPr/>
            </a:pPr>
            <a:r>
              <a:rPr lang="id-ID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Kulit tampak kemerah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-</a:t>
            </a:r>
            <a:r>
              <a:rPr lang="id-ID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merahan</a:t>
            </a:r>
          </a:p>
          <a:p>
            <a:pPr eaLnBrk="1" hangingPunct="1">
              <a:defRPr/>
            </a:pPr>
            <a:r>
              <a:rPr lang="id-ID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Penyembuhan dpt terjadi dlm waktu  10 – 14 hari tanpa jaringan parut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1D92E9-D4AD-43F3-B439-6901604D3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sz="4800" b="1" dirty="0">
                <a:latin typeface="Berlin Sans FB Demi" pitchFamily="34" charset="0"/>
              </a:rPr>
              <a:t>DERAJA</a:t>
            </a:r>
            <a:r>
              <a:rPr lang="en-US" sz="4800" b="1" dirty="0">
                <a:latin typeface="Berlin Sans FB Demi" pitchFamily="34" charset="0"/>
              </a:rPr>
              <a:t>T</a:t>
            </a:r>
            <a:r>
              <a:rPr lang="id-ID" sz="4800" b="1" dirty="0">
                <a:latin typeface="Berlin Sans FB Demi" pitchFamily="34" charset="0"/>
              </a:rPr>
              <a:t> 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1CF23-32BD-447D-B434-A192DAC06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en-US" b="1">
                <a:latin typeface="Berlin Sans FB Demi" panose="020E0802020502020306" pitchFamily="34" charset="0"/>
              </a:rPr>
              <a:t>DERAJA</a:t>
            </a:r>
            <a:r>
              <a:rPr lang="en-US" altLang="en-US" b="1">
                <a:latin typeface="Berlin Sans FB Demi" panose="020E0802020502020306" pitchFamily="34" charset="0"/>
              </a:rPr>
              <a:t>T</a:t>
            </a:r>
            <a:r>
              <a:rPr lang="id-ID" altLang="en-US" b="1">
                <a:latin typeface="Berlin Sans FB Demi" panose="020E0802020502020306" pitchFamily="34" charset="0"/>
              </a:rPr>
              <a:t>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0069A-D4CC-472D-8DBE-224C81D0B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1625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id-ID" sz="28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Kerusakan pada epidermis dan sebagian substansi dermis tetapi masih tersisa sel sehat*</a:t>
            </a:r>
          </a:p>
          <a:p>
            <a:pPr eaLnBrk="1" hangingPunct="1">
              <a:defRPr/>
            </a:pPr>
            <a:r>
              <a:rPr lang="id-ID" sz="28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Proses penyembuhan lebih lama, 5 – 7 minggu</a:t>
            </a:r>
          </a:p>
          <a:p>
            <a:pPr eaLnBrk="1" hangingPunct="1">
              <a:defRPr/>
            </a:pPr>
            <a:r>
              <a:rPr lang="id-ID" sz="28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Kualitas penyembuhannya rendah</a:t>
            </a:r>
          </a:p>
          <a:p>
            <a:pPr eaLnBrk="1" hangingPunct="1">
              <a:defRPr/>
            </a:pPr>
            <a:r>
              <a:rPr lang="id-ID" sz="28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Sering menimbulkan hipertrofi dan jaringan parut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E3DD3-0D32-4262-BD65-4A9D0E295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en-US" b="1">
                <a:latin typeface="Berlin Sans FB Demi" panose="020E0802020502020306" pitchFamily="34" charset="0"/>
              </a:rPr>
              <a:t>DERAJAD 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7BA5D-DB41-43BE-B444-411BC26E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263" y="1600200"/>
            <a:ext cx="7966075" cy="370046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id-ID" sz="28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Luka bakar mengenai seluruh sel epitel kulit (epidermis, dermis, otot bahkan tulang)</a:t>
            </a:r>
          </a:p>
          <a:p>
            <a:pPr eaLnBrk="1" hangingPunct="1">
              <a:defRPr/>
            </a:pPr>
            <a:r>
              <a:rPr lang="id-ID" sz="28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Pembuluh darah mengalami trombosis</a:t>
            </a:r>
          </a:p>
          <a:p>
            <a:pPr eaLnBrk="1" hangingPunct="1">
              <a:defRPr/>
            </a:pPr>
            <a:r>
              <a:rPr lang="id-ID" sz="28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Sel tidak mampu memproteksi invasi mikroorganisme </a:t>
            </a:r>
          </a:p>
          <a:p>
            <a:pPr eaLnBrk="1" hangingPunct="1">
              <a:defRPr/>
            </a:pPr>
            <a:r>
              <a:rPr lang="id-ID" sz="2800" dirty="0">
                <a:solidFill>
                  <a:schemeClr val="tx1">
                    <a:lumMod val="50000"/>
                  </a:schemeClr>
                </a:solidFill>
                <a:latin typeface="Berlin Sans FB" pitchFamily="34" charset="0"/>
              </a:rPr>
              <a:t>Epitelisasi spontan tidak terjadi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mage result for rule of nine wallace">
            <a:extLst>
              <a:ext uri="{FF2B5EF4-FFF2-40B4-BE49-F238E27FC236}">
                <a16:creationId xmlns:a16="http://schemas.microsoft.com/office/drawing/2014/main" id="{D0C15CDB-19E4-4204-9662-FE06BF463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4" b="14792"/>
          <a:stretch>
            <a:fillRect/>
          </a:stretch>
        </p:blipFill>
        <p:spPr bwMode="auto">
          <a:xfrm>
            <a:off x="287338" y="725488"/>
            <a:ext cx="8577262" cy="540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5">
            <a:extLst>
              <a:ext uri="{FF2B5EF4-FFF2-40B4-BE49-F238E27FC236}">
                <a16:creationId xmlns:a16="http://schemas.microsoft.com/office/drawing/2014/main" id="{CA4F8158-D36E-406C-93AD-6FBB9BD42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401638"/>
            <a:ext cx="7704137" cy="1323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>
                <a:solidFill>
                  <a:srgbClr val="FF0080"/>
                </a:solidFill>
                <a:latin typeface="Berlin Sans FB Demi" panose="020E0802020502020306" pitchFamily="34" charset="0"/>
              </a:rPr>
              <a:t>WALLACE’S RULES OF NINE</a:t>
            </a:r>
          </a:p>
          <a:p>
            <a:pPr algn="ctr" eaLnBrk="1" hangingPunct="1"/>
            <a:endParaRPr lang="en-US" altLang="en-US" sz="4000">
              <a:solidFill>
                <a:srgbClr val="FF0080"/>
              </a:solidFill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B3B3B3"/>
      </a:dk1>
      <a:lt1>
        <a:srgbClr val="FFFFFF"/>
      </a:lt1>
      <a:dk2>
        <a:srgbClr val="FF0080"/>
      </a:dk2>
      <a:lt2>
        <a:srgbClr val="004080"/>
      </a:lt2>
      <a:accent1>
        <a:srgbClr val="666666"/>
      </a:accent1>
      <a:accent2>
        <a:srgbClr val="333399"/>
      </a:accent2>
      <a:accent3>
        <a:srgbClr val="FFFFFF"/>
      </a:accent3>
      <a:accent4>
        <a:srgbClr val="989898"/>
      </a:accent4>
      <a:accent5>
        <a:srgbClr val="B8B8B8"/>
      </a:accent5>
      <a:accent6>
        <a:srgbClr val="2D2D8A"/>
      </a:accent6>
      <a:hlink>
        <a:srgbClr val="FF6FCF"/>
      </a:hlink>
      <a:folHlink>
        <a:srgbClr val="B3B3B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2004:Templates:Presentations:Designs:Clipboard</Template>
  <TotalTime>1362</TotalTime>
  <Words>725</Words>
  <Application>Microsoft Office PowerPoint</Application>
  <PresentationFormat>On-screen Show (4:3)</PresentationFormat>
  <Paragraphs>122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Berlin Sans FB Demi</vt:lpstr>
      <vt:lpstr>Berlin Sans FB</vt:lpstr>
      <vt:lpstr>Calibri</vt:lpstr>
      <vt:lpstr>Times New Roman</vt:lpstr>
      <vt:lpstr>Default Design</vt:lpstr>
      <vt:lpstr>Office Theme</vt:lpstr>
      <vt:lpstr>PowerPoint Presentation</vt:lpstr>
      <vt:lpstr>PENDAHULUAN</vt:lpstr>
      <vt:lpstr>....... lanjutan</vt:lpstr>
      <vt:lpstr>DERAJAT LUKA BAKAR</vt:lpstr>
      <vt:lpstr>DERAJAD LUKA BAKAR</vt:lpstr>
      <vt:lpstr>DERAJAT I</vt:lpstr>
      <vt:lpstr>DERAJAT II</vt:lpstr>
      <vt:lpstr>DERAJAD III</vt:lpstr>
      <vt:lpstr>PowerPoint Presentation</vt:lpstr>
      <vt:lpstr>PENENTUAN LAIN</vt:lpstr>
      <vt:lpstr>PERAWATAN LUKA BAKAR</vt:lpstr>
      <vt:lpstr>PENATALAKSANAAN DIET</vt:lpstr>
      <vt:lpstr>........lanjutan</vt:lpstr>
      <vt:lpstr>PowerPoint Presentation</vt:lpstr>
      <vt:lpstr>SYARAT DIET</vt:lpstr>
      <vt:lpstr>Contoh Kasus</vt:lpstr>
      <vt:lpstr>Jawaban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Paw Template</dc:title>
  <dc:creator>Presentation Magazine</dc:creator>
  <cp:lastModifiedBy>anugrah rizal</cp:lastModifiedBy>
  <cp:revision>56</cp:revision>
  <dcterms:modified xsi:type="dcterms:W3CDTF">2018-05-23T21:35:29Z</dcterms:modified>
</cp:coreProperties>
</file>