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6" r:id="rId2"/>
    <p:sldId id="260" r:id="rId3"/>
    <p:sldId id="278" r:id="rId4"/>
    <p:sldId id="279" r:id="rId5"/>
    <p:sldId id="281" r:id="rId6"/>
    <p:sldId id="261" r:id="rId7"/>
    <p:sldId id="262" r:id="rId8"/>
    <p:sldId id="263" r:id="rId9"/>
    <p:sldId id="264" r:id="rId10"/>
    <p:sldId id="277" r:id="rId11"/>
    <p:sldId id="266" r:id="rId12"/>
    <p:sldId id="267" r:id="rId13"/>
    <p:sldId id="284" r:id="rId14"/>
    <p:sldId id="285" r:id="rId15"/>
    <p:sldId id="269" r:id="rId16"/>
    <p:sldId id="273" r:id="rId17"/>
    <p:sldId id="280" r:id="rId18"/>
    <p:sldId id="268" r:id="rId19"/>
    <p:sldId id="286" r:id="rId20"/>
    <p:sldId id="28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2B9"/>
    <a:srgbClr val="00FF00"/>
    <a:srgbClr val="00FFFF"/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07D5F-2507-49A6-AEF0-05BF366B4B9A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269D5-F82E-4342-9AA4-F8B7B8191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1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69D5-F82E-4342-9AA4-F8B7B81910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3842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4650640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000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000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4195E01E-2E05-40E0-8AA1-439787E88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73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FF60BDAB-0F03-47A8-8478-48486ED6B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573016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DIET KANKER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Anugrah Novianti,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SGz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M.Gizi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Mertien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Sa’pang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SGz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M.Si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PROGRAM STUDI ILMU GIZI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FAKULTAS ILMU-ILMU KESEHATAN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66A8FAB-88D0-45EE-A94E-BE9E65D37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0668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Pertemuan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29092222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0605" y="1749854"/>
            <a:ext cx="1664702" cy="3358901"/>
          </a:xfrm>
          <a:prstGeom prst="rect">
            <a:avLst/>
          </a:prstGeom>
          <a:solidFill>
            <a:srgbClr val="FCB2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FAKTOR PISIKOLOGIS</a:t>
            </a:r>
          </a:p>
          <a:p>
            <a:pPr algn="ctr"/>
            <a:r>
              <a:rPr lang="en-US" sz="1400" b="1" dirty="0"/>
              <a:t>BERUPA STRES</a:t>
            </a:r>
          </a:p>
          <a:p>
            <a:pPr algn="ctr"/>
            <a:r>
              <a:rPr lang="en-US" sz="1400" b="1" dirty="0"/>
              <a:t>DEPRESI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PERUBAHAN RASA</a:t>
            </a:r>
          </a:p>
          <a:p>
            <a:pPr algn="ctr"/>
            <a:r>
              <a:rPr lang="en-US" sz="1400" b="1" dirty="0"/>
              <a:t>(KECAP)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MUAL/MUNTAH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MASALAH</a:t>
            </a:r>
          </a:p>
          <a:p>
            <a:pPr algn="ctr"/>
            <a:r>
              <a:rPr lang="en-US" sz="1400" b="1" dirty="0"/>
              <a:t>MENGUNYAH DAN</a:t>
            </a:r>
          </a:p>
          <a:p>
            <a:pPr algn="ctr"/>
            <a:r>
              <a:rPr lang="en-US" sz="1400" b="1" dirty="0"/>
              <a:t>MENELAN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TIDAK NAFSU</a:t>
            </a:r>
          </a:p>
          <a:p>
            <a:pPr algn="ctr"/>
            <a:r>
              <a:rPr lang="en-US" sz="1400" b="1" dirty="0"/>
              <a:t>MAKAN</a:t>
            </a:r>
          </a:p>
          <a:p>
            <a:pPr algn="ctr"/>
            <a:endParaRPr lang="en-US" sz="1400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54161" y="2600812"/>
            <a:ext cx="1662594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ANOREXIA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39000" y="1749854"/>
            <a:ext cx="1676400" cy="3358901"/>
          </a:xfrm>
          <a:prstGeom prst="rect">
            <a:avLst/>
          </a:prstGeom>
          <a:solidFill>
            <a:srgbClr val="FCB2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/>
              <a:t>FAKTOR PISIKOLOGIS</a:t>
            </a:r>
          </a:p>
          <a:p>
            <a:pPr algn="ctr"/>
            <a:r>
              <a:rPr lang="en-US" sz="1400" b="1" dirty="0"/>
              <a:t>BERUPA STRES</a:t>
            </a:r>
          </a:p>
          <a:p>
            <a:pPr algn="ctr"/>
            <a:r>
              <a:rPr lang="en-US" sz="1400" b="1" dirty="0"/>
              <a:t>DEPRESI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PERUBAHAN RASA</a:t>
            </a:r>
          </a:p>
          <a:p>
            <a:pPr algn="ctr"/>
            <a:r>
              <a:rPr lang="en-US" sz="1400" b="1" dirty="0"/>
              <a:t>(KECAP)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MUAL/MUNTAH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MASALAH</a:t>
            </a:r>
          </a:p>
          <a:p>
            <a:pPr algn="ctr"/>
            <a:r>
              <a:rPr lang="en-US" sz="1400" b="1" dirty="0"/>
              <a:t>MENGUNYAH DAN</a:t>
            </a:r>
          </a:p>
          <a:p>
            <a:pPr algn="ctr"/>
            <a:r>
              <a:rPr lang="en-US" sz="1400" b="1" dirty="0"/>
              <a:t>MENELAN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TIDAK NAFSU</a:t>
            </a:r>
          </a:p>
          <a:p>
            <a:pPr algn="ctr"/>
            <a:r>
              <a:rPr lang="en-US" sz="1400" b="1" dirty="0"/>
              <a:t>MAKAN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33546" y="5558330"/>
            <a:ext cx="2122224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PERUBAHAN METABOLISME</a:t>
            </a:r>
          </a:p>
          <a:p>
            <a:pPr algn="ctr"/>
            <a:r>
              <a:rPr lang="en-US" sz="1200" b="1"/>
              <a:t>MALABSORPSI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34200" y="5482130"/>
            <a:ext cx="1981200" cy="53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PERUBAHAN METABOLISME</a:t>
            </a:r>
          </a:p>
          <a:p>
            <a:pPr algn="ctr"/>
            <a:r>
              <a:rPr lang="en-US" sz="1200" b="1"/>
              <a:t>MALABSORPSI</a:t>
            </a:r>
            <a:endParaRPr lang="en-US" sz="2800" b="1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33900" y="5558330"/>
            <a:ext cx="1447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/>
              <a:t>CAHEXIA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823311" y="1291130"/>
            <a:ext cx="1374344" cy="369332"/>
          </a:xfrm>
          <a:prstGeom prst="rect">
            <a:avLst/>
          </a:prstGeom>
          <a:solidFill>
            <a:srgbClr val="00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/>
              <a:t>KANKER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310003" y="1321908"/>
            <a:ext cx="1534394" cy="338554"/>
          </a:xfrm>
          <a:prstGeom prst="rect">
            <a:avLst/>
          </a:prstGeom>
          <a:solidFill>
            <a:srgbClr val="00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TERAPI KANKER</a:t>
            </a: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3505200" y="325285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>
            <a:off x="6177203" y="3252853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3335307" y="4112054"/>
            <a:ext cx="983799" cy="1293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H="1" flipV="1">
            <a:off x="6095999" y="4112055"/>
            <a:ext cx="995603" cy="124471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5126464" y="433913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H="1" flipV="1">
            <a:off x="5296062" y="4289969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3821061" y="578693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H="1">
            <a:off x="6210300" y="578693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2" name="WordArt 29"/>
          <p:cNvSpPr>
            <a:spLocks noChangeArrowheads="1" noChangeShapeType="1" noTextEdit="1"/>
          </p:cNvSpPr>
          <p:nvPr/>
        </p:nvSpPr>
        <p:spPr bwMode="auto">
          <a:xfrm>
            <a:off x="2594658" y="298372"/>
            <a:ext cx="5181600" cy="47005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MEKANISME   ''CAHEXIA "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3478161" y="6449956"/>
            <a:ext cx="5341462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 i="1" dirty="0" err="1"/>
              <a:t>Sumber</a:t>
            </a:r>
            <a:r>
              <a:rPr lang="en-US" sz="1600" i="1" dirty="0"/>
              <a:t> : </a:t>
            </a:r>
            <a:r>
              <a:rPr lang="en-US" sz="1600" i="1" dirty="0" err="1"/>
              <a:t>Cataldo</a:t>
            </a:r>
            <a:r>
              <a:rPr lang="en-US" sz="1600" i="1" dirty="0"/>
              <a:t>, et all, Understanding Clinical Nutrition,2002</a:t>
            </a:r>
          </a:p>
        </p:txBody>
      </p:sp>
    </p:spTree>
    <p:extLst>
      <p:ext uri="{BB962C8B-B14F-4D97-AF65-F5344CB8AC3E}">
        <p14:creationId xmlns:p14="http://schemas.microsoft.com/office/powerpoint/2010/main" val="1793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222195"/>
            <a:ext cx="5039265" cy="91501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Berlin Sans FB Demi" pitchFamily="34" charset="0"/>
              </a:rPr>
              <a:t>MANIFESTASI KAHEKSIA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3413"/>
            <a:ext cx="7696200" cy="3582987"/>
          </a:xfrm>
        </p:spPr>
        <p:txBody>
          <a:bodyPr/>
          <a:lstStyle/>
          <a:p>
            <a:r>
              <a:rPr lang="en-US" sz="2400" dirty="0" err="1">
                <a:latin typeface="Berlin Sans FB" pitchFamily="34" charset="0"/>
              </a:rPr>
              <a:t>Anoreksia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>
                <a:latin typeface="Berlin Sans FB" pitchFamily="34" charset="0"/>
              </a:rPr>
              <a:t>  10 %</a:t>
            </a: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progresif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lemak</a:t>
            </a:r>
            <a:r>
              <a:rPr lang="en-US" sz="2400" dirty="0">
                <a:latin typeface="Berlin Sans FB" pitchFamily="34" charset="0"/>
              </a:rPr>
              <a:t>, protein, </a:t>
            </a: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komparatif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tubuh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lainnya</a:t>
            </a:r>
            <a:endParaRPr lang="en-US" sz="2400" dirty="0">
              <a:latin typeface="Berlin Sans FB" pitchFamily="34" charset="0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</a:endParaRPr>
          </a:p>
          <a:p>
            <a:pPr>
              <a:buFontTx/>
              <a:buNone/>
            </a:pPr>
            <a:r>
              <a:rPr lang="en-US" sz="2400" dirty="0" err="1">
                <a:latin typeface="Berlin Sans FB" pitchFamily="34" charset="0"/>
              </a:rPr>
              <a:t>Gejala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kaheksia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kanker</a:t>
            </a:r>
            <a:r>
              <a:rPr lang="en-US" sz="2400" dirty="0">
                <a:latin typeface="Berlin Sans FB" pitchFamily="34" charset="0"/>
              </a:rPr>
              <a:t>  :</a:t>
            </a: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990600" y="4652879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39540" y="4652879"/>
            <a:ext cx="1981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Berlin Sans FB" pitchFamily="34" charset="0"/>
              </a:rPr>
              <a:t>Pucat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 err="1">
                <a:latin typeface="Berlin Sans FB" pitchFamily="34" charset="0"/>
              </a:rPr>
              <a:t>Kurus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>
                <a:latin typeface="Berlin Sans FB" pitchFamily="34" charset="0"/>
              </a:rPr>
              <a:t>Wasting</a:t>
            </a:r>
          </a:p>
          <a:p>
            <a:r>
              <a:rPr lang="en-US" sz="1800" dirty="0" err="1">
                <a:latin typeface="Berlin Sans FB" pitchFamily="34" charset="0"/>
              </a:rPr>
              <a:t>Lemak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subkutan</a:t>
            </a:r>
            <a:r>
              <a:rPr lang="en-US" sz="1800" dirty="0">
                <a:latin typeface="Berlin Sans FB" pitchFamily="34" charset="0"/>
              </a:rPr>
              <a:t> yang tipis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51755" y="5057168"/>
            <a:ext cx="214033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err="1">
                <a:latin typeface="Berlin Sans FB" pitchFamily="34" charset="0"/>
              </a:rPr>
              <a:t>Kelelahan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 err="1">
                <a:latin typeface="Berlin Sans FB" pitchFamily="34" charset="0"/>
              </a:rPr>
              <a:t>Kelemahan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 err="1">
                <a:latin typeface="Berlin Sans FB" pitchFamily="34" charset="0"/>
              </a:rPr>
              <a:t>Atrofi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otot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respirasi</a:t>
            </a:r>
            <a:endParaRPr lang="en-US" sz="1800" dirty="0">
              <a:latin typeface="Berlin Sans FB" pitchFamily="34" charset="0"/>
            </a:endParaRPr>
          </a:p>
          <a:p>
            <a:r>
              <a:rPr lang="en-US" sz="1800" dirty="0" err="1">
                <a:latin typeface="Berlin Sans FB" pitchFamily="34" charset="0"/>
              </a:rPr>
              <a:t>Fungsi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saluran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cerna</a:t>
            </a:r>
            <a:endParaRPr lang="en-US" sz="1800" dirty="0">
              <a:latin typeface="Berlin Sans FB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030115" y="5057405"/>
            <a:ext cx="749481" cy="305301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5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222195"/>
            <a:ext cx="6870700" cy="914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Berlin Sans FB Demi" pitchFamily="34" charset="0"/>
              </a:rPr>
              <a:t>PENATALAKSANAAN </a:t>
            </a:r>
            <a:br>
              <a:rPr lang="en-US" sz="3200" dirty="0">
                <a:latin typeface="Berlin Sans FB Demi" pitchFamily="34" charset="0"/>
              </a:rPr>
            </a:br>
            <a:r>
              <a:rPr lang="en-US" sz="3200" dirty="0">
                <a:latin typeface="Berlin Sans FB Demi" pitchFamily="34" charset="0"/>
              </a:rPr>
              <a:t>PENYAKIT KANKER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901950"/>
            <a:ext cx="8093365" cy="4581149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Berlin Sans FB" pitchFamily="34" charset="0"/>
              </a:rPr>
              <a:t>Penatalaksanaan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medis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tergantung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jenis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kanker</a:t>
            </a:r>
            <a:r>
              <a:rPr lang="en-US" sz="2200" dirty="0">
                <a:latin typeface="Berlin Sans FB" pitchFamily="34" charset="0"/>
              </a:rPr>
              <a:t> &amp; stadium </a:t>
            </a:r>
            <a:r>
              <a:rPr lang="en-US" sz="2200" dirty="0" err="1">
                <a:latin typeface="Berlin Sans FB" pitchFamily="34" charset="0"/>
              </a:rPr>
              <a:t>kanker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sendiri</a:t>
            </a:r>
            <a:endParaRPr lang="en-US" sz="2200" dirty="0">
              <a:latin typeface="Berlin Sans FB" pitchFamily="34" charset="0"/>
            </a:endParaRPr>
          </a:p>
          <a:p>
            <a:r>
              <a:rPr lang="en-US" sz="2200" dirty="0" err="1">
                <a:latin typeface="Berlin Sans FB" pitchFamily="34" charset="0"/>
              </a:rPr>
              <a:t>Operasi</a:t>
            </a:r>
            <a:r>
              <a:rPr lang="en-US" sz="2200" dirty="0">
                <a:latin typeface="Berlin Sans FB" pitchFamily="34" charset="0"/>
              </a:rPr>
              <a:t>/</a:t>
            </a:r>
            <a:r>
              <a:rPr lang="en-US" sz="2200" dirty="0" err="1">
                <a:latin typeface="Berlin Sans FB" pitchFamily="34" charset="0"/>
              </a:rPr>
              <a:t>pembedahan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terapi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mengangkat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bagian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dari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.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Pembedahan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sering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mempengaruhi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proses normal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saluran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pencernaan</a:t>
            </a:r>
            <a:endParaRPr lang="en-US" sz="2200" dirty="0">
              <a:latin typeface="Berlin Sans FB" pitchFamily="34" charset="0"/>
              <a:sym typeface="Wingdings" pitchFamily="2" charset="2"/>
            </a:endParaRPr>
          </a:p>
          <a:p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Radiasi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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Pengobatan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menggunakan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sinar</a:t>
            </a:r>
            <a:endParaRPr lang="en-US" sz="2200" dirty="0">
              <a:latin typeface="Berlin Sans FB" pitchFamily="34" charset="0"/>
              <a:sym typeface="Wingdings" pitchFamily="2" charset="2"/>
            </a:endParaRPr>
          </a:p>
          <a:p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Kemoterapi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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tindakan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pemberian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senyawa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kimia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(0bat)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untuk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mengurangi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menghilangkan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atau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menghambat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pertumbuhan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parasit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mikroba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di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tubuh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.</a:t>
            </a:r>
          </a:p>
          <a:p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Immunoterapi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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Pemberian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vaksin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terapi</a:t>
            </a:r>
            <a:r>
              <a:rPr lang="en-US" sz="22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>
                <a:latin typeface="Berlin Sans FB" pitchFamily="34" charset="0"/>
                <a:sym typeface="Wingdings" pitchFamily="2" charset="2"/>
              </a:rPr>
              <a:t>kanker</a:t>
            </a:r>
            <a:endParaRPr lang="en-US" sz="22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200" dirty="0">
                <a:latin typeface="Berlin Sans FB" pitchFamily="34" charset="0"/>
              </a:rPr>
              <a:t>     (</a:t>
            </a:r>
            <a:r>
              <a:rPr lang="en-US" sz="2200" dirty="0" err="1">
                <a:latin typeface="Berlin Sans FB" pitchFamily="34" charset="0"/>
              </a:rPr>
              <a:t>berakibat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lelah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demam</a:t>
            </a:r>
            <a:r>
              <a:rPr lang="en-US" sz="2200" dirty="0">
                <a:latin typeface="Berlin Sans FB" pitchFamily="34" charset="0"/>
              </a:rPr>
              <a:t>, rasa </a:t>
            </a:r>
            <a:r>
              <a:rPr lang="en-US" sz="2200" dirty="0" err="1">
                <a:latin typeface="Berlin Sans FB" pitchFamily="34" charset="0"/>
              </a:rPr>
              <a:t>dingin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gejala</a:t>
            </a:r>
            <a:r>
              <a:rPr lang="en-US" sz="2200" dirty="0">
                <a:latin typeface="Berlin Sans FB" pitchFamily="34" charset="0"/>
              </a:rPr>
              <a:t> flu, </a:t>
            </a:r>
            <a:r>
              <a:rPr lang="en-US" sz="2200" dirty="0" err="1">
                <a:latin typeface="Berlin Sans FB" pitchFamily="34" charset="0"/>
              </a:rPr>
              <a:t>menurunkan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nafsu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makan</a:t>
            </a:r>
            <a:r>
              <a:rPr lang="en-US" sz="2200" dirty="0">
                <a:latin typeface="Berlin Sans FB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398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0"/>
            <a:ext cx="6718300" cy="1219200"/>
          </a:xfrm>
        </p:spPr>
        <p:txBody>
          <a:bodyPr/>
          <a:lstStyle/>
          <a:p>
            <a:r>
              <a:rPr lang="id-ID" dirty="0">
                <a:latin typeface="Berlin Sans FB Demi" pitchFamily="34" charset="0"/>
              </a:rPr>
              <a:t>KEMOTERAPI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dan</a:t>
            </a:r>
            <a:r>
              <a:rPr lang="en-US" dirty="0">
                <a:latin typeface="Berlin Sans FB Demi" pitchFamily="34" charset="0"/>
              </a:rPr>
              <a:t> IMUNOTERAPI</a:t>
            </a:r>
            <a:endParaRPr lang="id-ID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787956" cy="3918803"/>
          </a:xfrm>
        </p:spPr>
        <p:txBody>
          <a:bodyPr>
            <a:normAutofit/>
          </a:bodyPr>
          <a:lstStyle/>
          <a:p>
            <a:r>
              <a:rPr lang="id-ID" dirty="0">
                <a:latin typeface="Berlin Sans FB" pitchFamily="34" charset="0"/>
              </a:rPr>
              <a:t>Efek samping yg timbul secara langsung terjadi dalam waktu 24 jam </a:t>
            </a:r>
            <a:r>
              <a:rPr lang="en-US" dirty="0" err="1">
                <a:latin typeface="Berlin Sans FB" pitchFamily="34" charset="0"/>
              </a:rPr>
              <a:t>setelah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kemoterapi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id-ID" dirty="0">
                <a:latin typeface="Berlin Sans FB" pitchFamily="34" charset="0"/>
              </a:rPr>
              <a:t>berupa: mual dan muntah yang hebat.</a:t>
            </a:r>
            <a:endParaRPr lang="en-US" dirty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  <a:p>
            <a:r>
              <a:rPr lang="id-ID" dirty="0">
                <a:latin typeface="Berlin Sans FB" pitchFamily="34" charset="0"/>
              </a:rPr>
              <a:t>Dampak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Imunoterapi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id-ID" dirty="0">
                <a:latin typeface="Berlin Sans FB" pitchFamily="34" charset="0"/>
              </a:rPr>
              <a:t>: lelah, demam, rasa dingin, seperti gejala flu, menurunkan nafsu makan</a:t>
            </a:r>
          </a:p>
          <a:p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4" y="59963"/>
            <a:ext cx="6719197" cy="1066800"/>
          </a:xfrm>
        </p:spPr>
        <p:txBody>
          <a:bodyPr>
            <a:normAutofit/>
          </a:bodyPr>
          <a:lstStyle/>
          <a:p>
            <a:r>
              <a:rPr lang="id-ID" sz="3200" b="1" dirty="0">
                <a:latin typeface="Berlin Sans FB Demi" pitchFamily="34" charset="0"/>
              </a:rPr>
              <a:t>PENILAIAN STATUS GIZI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35" y="1964945"/>
            <a:ext cx="7847990" cy="3907335"/>
          </a:xfrm>
        </p:spPr>
        <p:txBody>
          <a:bodyPr/>
          <a:lstStyle/>
          <a:p>
            <a:pPr marL="514350" indent="-514350">
              <a:buFont typeface="Comic Sans MS" pitchFamily="66" charset="0"/>
              <a:buAutoNum type="arabicPeriod"/>
            </a:pPr>
            <a:r>
              <a:rPr lang="id-ID" dirty="0">
                <a:latin typeface="Berlin Sans FB" pitchFamily="34" charset="0"/>
              </a:rPr>
              <a:t>Pemeriksaan fisik: keadaan umum</a:t>
            </a:r>
            <a:r>
              <a:rPr lang="en-US" dirty="0">
                <a:latin typeface="Berlin Sans FB" pitchFamily="34" charset="0"/>
              </a:rPr>
              <a:t>, p</a:t>
            </a:r>
            <a:r>
              <a:rPr lang="id-ID" dirty="0">
                <a:latin typeface="Berlin Sans FB" pitchFamily="34" charset="0"/>
              </a:rPr>
              <a:t>erubahan BB</a:t>
            </a:r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id-ID" dirty="0">
                <a:latin typeface="Berlin Sans FB" pitchFamily="34" charset="0"/>
              </a:rPr>
              <a:t>Pengukuran antropometri: BB, TB, LLA, tebal lemak</a:t>
            </a:r>
          </a:p>
          <a:p>
            <a:pPr marL="514350" indent="-514350">
              <a:buFont typeface="Comic Sans MS" pitchFamily="66" charset="0"/>
              <a:buAutoNum type="arabicPeriod"/>
            </a:pPr>
            <a:r>
              <a:rPr lang="id-ID" dirty="0">
                <a:latin typeface="Berlin Sans FB" pitchFamily="34" charset="0"/>
              </a:rPr>
              <a:t>Pemeriksaan Biokimia: status prot (alb, prealb, transferin), sistem imunitas </a:t>
            </a:r>
            <a:r>
              <a:rPr lang="en-US" dirty="0">
                <a:latin typeface="Berlin Sans FB" pitchFamily="34" charset="0"/>
              </a:rPr>
              <a:t>(</a:t>
            </a:r>
            <a:r>
              <a:rPr lang="id-ID" dirty="0">
                <a:latin typeface="Berlin Sans FB" pitchFamily="34" charset="0"/>
              </a:rPr>
              <a:t>tes sensitif kulit, hitung limfosit total), keseimbangan N, fungsi saluran cerna</a:t>
            </a:r>
          </a:p>
        </p:txBody>
      </p:sp>
    </p:spTree>
    <p:extLst>
      <p:ext uri="{BB962C8B-B14F-4D97-AF65-F5344CB8AC3E}">
        <p14:creationId xmlns:p14="http://schemas.microsoft.com/office/powerpoint/2010/main" val="15822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0"/>
            <a:ext cx="4581150" cy="12954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Berlin Sans FB Demi" pitchFamily="34" charset="0"/>
              </a:rPr>
              <a:t>Tujuan</a:t>
            </a:r>
            <a:r>
              <a:rPr lang="en-US" sz="4000" dirty="0">
                <a:latin typeface="Berlin Sans FB Demi" pitchFamily="34" charset="0"/>
              </a:rPr>
              <a:t> Diet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901951"/>
            <a:ext cx="8076895" cy="397033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>
                <a:latin typeface="Berlin Sans FB" pitchFamily="34" charset="0"/>
              </a:rPr>
              <a:t>Pemenuhan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kebutuhan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zat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gizi</a:t>
            </a:r>
            <a:r>
              <a:rPr lang="en-US" dirty="0">
                <a:latin typeface="Berlin Sans FB" pitchFamily="34" charset="0"/>
              </a:rPr>
              <a:t> agar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jatuh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kondisi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kaheksia</a:t>
            </a:r>
            <a:r>
              <a:rPr lang="en-US" dirty="0">
                <a:latin typeface="Berlin Sans FB" pitchFamily="34" charset="0"/>
              </a:rPr>
              <a:t>/status </a:t>
            </a:r>
            <a:r>
              <a:rPr lang="en-US" dirty="0" err="1">
                <a:latin typeface="Berlin Sans FB" pitchFamily="34" charset="0"/>
              </a:rPr>
              <a:t>gizi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buruk</a:t>
            </a:r>
            <a:r>
              <a:rPr lang="en-US" dirty="0">
                <a:latin typeface="Berlin Sans FB" pitchFamily="34" charset="0"/>
              </a:rPr>
              <a:t>/ </a:t>
            </a:r>
            <a:r>
              <a:rPr lang="en-US" dirty="0" err="1">
                <a:latin typeface="Berlin Sans FB" pitchFamily="34" charset="0"/>
              </a:rPr>
              <a:t>komplikasi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lanjut</a:t>
            </a:r>
            <a:endParaRPr lang="en-US" dirty="0">
              <a:latin typeface="Berlin Sans FB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>
                <a:latin typeface="Berlin Sans FB" pitchFamily="34" charset="0"/>
              </a:rPr>
              <a:t>Mencegah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menghambat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penurunan</a:t>
            </a:r>
            <a:r>
              <a:rPr lang="en-US" dirty="0">
                <a:latin typeface="Berlin Sans FB" pitchFamily="34" charset="0"/>
              </a:rPr>
              <a:t> BB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berlebihan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teatasi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makan</a:t>
            </a:r>
            <a:r>
              <a:rPr lang="en-US" dirty="0">
                <a:latin typeface="Berlin Sans FB" pitchFamily="34" charset="0"/>
              </a:rPr>
              <a:t>,</a:t>
            </a:r>
          </a:p>
          <a:p>
            <a:pPr marL="609600" indent="-609600">
              <a:buFontTx/>
              <a:buAutoNum type="arabicPeriod"/>
            </a:pPr>
            <a:r>
              <a:rPr lang="en-US" dirty="0" err="1">
                <a:latin typeface="Berlin Sans FB" pitchFamily="34" charset="0"/>
              </a:rPr>
              <a:t>Memberikan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edukasi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pasien</a:t>
            </a:r>
            <a:r>
              <a:rPr lang="en-US" dirty="0">
                <a:latin typeface="Berlin Sans FB" pitchFamily="34" charset="0"/>
              </a:rPr>
              <a:t> agar </a:t>
            </a:r>
            <a:r>
              <a:rPr lang="en-US" dirty="0" err="1">
                <a:latin typeface="Berlin Sans FB" pitchFamily="34" charset="0"/>
              </a:rPr>
              <a:t>berperilaku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makan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sehat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53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222195"/>
            <a:ext cx="5129963" cy="76352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 Demi" pitchFamily="34" charset="0"/>
              </a:rPr>
              <a:t>Penatalaksanaan</a:t>
            </a:r>
            <a:r>
              <a:rPr lang="en-US" dirty="0">
                <a:latin typeface="Berlin Sans FB Demi" pitchFamily="34" charset="0"/>
              </a:rPr>
              <a:t> Diet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749245"/>
            <a:ext cx="7940660" cy="4648810"/>
          </a:xfrm>
        </p:spPr>
        <p:txBody>
          <a:bodyPr>
            <a:normAutofit fontScale="92500"/>
          </a:bodyPr>
          <a:lstStyle/>
          <a:p>
            <a:pPr marL="269875" indent="-269875">
              <a:lnSpc>
                <a:spcPct val="110000"/>
              </a:lnSpc>
              <a:buFontTx/>
              <a:buAutoNum type="arabicPeriod"/>
            </a:pPr>
            <a:r>
              <a:rPr lang="en-US" sz="2400" dirty="0" err="1">
                <a:latin typeface="Berlin Sans FB" pitchFamily="34" charset="0"/>
              </a:rPr>
              <a:t>Skrining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perubahan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BB 6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bulan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terakhir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pola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kebiasaan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makan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keluhan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yang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irasakan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pasien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aktifitas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fisik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marL="269875" indent="-269875">
              <a:lnSpc>
                <a:spcPct val="110000"/>
              </a:lnSpc>
              <a:buFontTx/>
              <a:buAutoNum type="arabicPeriod"/>
            </a:pP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Pengkajian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Antropometri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Laboratorium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Klinis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Pemeriksaan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fisik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Riwayat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gizi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Asupan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makan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pasien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</a:p>
          <a:p>
            <a:pPr marL="269875" indent="-269875">
              <a:lnSpc>
                <a:spcPct val="110000"/>
              </a:lnSpc>
              <a:buFontTx/>
              <a:buAutoNum type="arabicPeriod"/>
            </a:pP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Kebutuhan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zat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gizi</a:t>
            </a: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 marL="269875" indent="-269875">
              <a:lnSpc>
                <a:spcPct val="110000"/>
              </a:lnSpc>
              <a:buFontTx/>
              <a:buNone/>
            </a:pPr>
            <a:r>
              <a:rPr lang="en-US" sz="2400" dirty="0">
                <a:latin typeface="Berlin Sans FB" pitchFamily="34" charset="0"/>
              </a:rPr>
              <a:t>	   -  </a:t>
            </a:r>
            <a:r>
              <a:rPr lang="en-US" sz="2400" dirty="0" err="1">
                <a:latin typeface="Berlin Sans FB" pitchFamily="34" charset="0"/>
              </a:rPr>
              <a:t>Energi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sesuai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perhitungan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kebuthan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marL="269875" indent="-269875">
              <a:lnSpc>
                <a:spcPct val="110000"/>
              </a:lnSpc>
              <a:buFontTx/>
              <a:buNone/>
            </a:pPr>
            <a:r>
              <a:rPr lang="en-US" sz="2400" dirty="0">
                <a:latin typeface="Berlin Sans FB" pitchFamily="34" charset="0"/>
              </a:rPr>
              <a:t>	   -  Protein </a:t>
            </a:r>
            <a:r>
              <a:rPr lang="en-US" sz="2400" dirty="0" err="1">
                <a:latin typeface="Berlin Sans FB" pitchFamily="34" charset="0"/>
              </a:rPr>
              <a:t>tinggi</a:t>
            </a:r>
            <a:r>
              <a:rPr lang="en-US" sz="2400" dirty="0">
                <a:latin typeface="Berlin Sans FB" pitchFamily="34" charset="0"/>
              </a:rPr>
              <a:t> (1,5 – 2 gr/kg BB)</a:t>
            </a:r>
          </a:p>
          <a:p>
            <a:pPr marL="269875" indent="-269875">
              <a:lnSpc>
                <a:spcPct val="110000"/>
              </a:lnSpc>
              <a:buFontTx/>
              <a:buNone/>
            </a:pPr>
            <a:r>
              <a:rPr lang="en-US" sz="2400" dirty="0">
                <a:latin typeface="Berlin Sans FB" pitchFamily="34" charset="0"/>
              </a:rPr>
              <a:t>	   -  </a:t>
            </a:r>
            <a:r>
              <a:rPr lang="en-US" sz="2400" dirty="0" err="1">
                <a:latin typeface="Berlin Sans FB" pitchFamily="34" charset="0"/>
              </a:rPr>
              <a:t>Lemak</a:t>
            </a:r>
            <a:r>
              <a:rPr lang="en-US" sz="2400" dirty="0">
                <a:latin typeface="Berlin Sans FB" pitchFamily="34" charset="0"/>
              </a:rPr>
              <a:t>  15 – 20 %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total </a:t>
            </a:r>
            <a:r>
              <a:rPr lang="en-US" sz="2400" dirty="0" err="1">
                <a:latin typeface="Berlin Sans FB" pitchFamily="34" charset="0"/>
              </a:rPr>
              <a:t>kalori</a:t>
            </a:r>
            <a:endParaRPr lang="en-US" sz="2400" dirty="0">
              <a:latin typeface="Berlin Sans FB" pitchFamily="34" charset="0"/>
            </a:endParaRPr>
          </a:p>
          <a:p>
            <a:pPr marL="269875" indent="-269875">
              <a:lnSpc>
                <a:spcPct val="110000"/>
              </a:lnSpc>
              <a:buFontTx/>
              <a:buNone/>
            </a:pPr>
            <a:r>
              <a:rPr lang="en-US" sz="2400" dirty="0">
                <a:latin typeface="Berlin Sans FB" pitchFamily="34" charset="0"/>
              </a:rPr>
              <a:t>	   -  </a:t>
            </a:r>
            <a:r>
              <a:rPr lang="en-US" sz="2400" dirty="0" err="1">
                <a:latin typeface="Berlin Sans FB" pitchFamily="34" charset="0"/>
              </a:rPr>
              <a:t>Karbohidrat</a:t>
            </a:r>
            <a:r>
              <a:rPr lang="en-US" sz="2400" dirty="0">
                <a:latin typeface="Berlin Sans FB" pitchFamily="34" charset="0"/>
              </a:rPr>
              <a:t> 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sisa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kebutuhan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energi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total</a:t>
            </a:r>
          </a:p>
          <a:p>
            <a:pPr marL="269875" indent="-269875">
              <a:lnSpc>
                <a:spcPct val="110000"/>
              </a:lnSpc>
              <a:buFontTx/>
              <a:buNone/>
            </a:pPr>
            <a:r>
              <a:rPr lang="en-US" sz="2400" dirty="0">
                <a:latin typeface="Berlin Sans FB" pitchFamily="34" charset="0"/>
              </a:rPr>
              <a:t>	(</a:t>
            </a:r>
            <a:r>
              <a:rPr lang="en-US" sz="2400" dirty="0" err="1">
                <a:latin typeface="Berlin Sans FB" pitchFamily="34" charset="0"/>
              </a:rPr>
              <a:t>Perhitungan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didasarkan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kebutuhan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individu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gangguan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dialami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daya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terima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</a:t>
            </a:r>
            <a:r>
              <a:rPr lang="en-US" sz="2400" dirty="0">
                <a:latin typeface="Berlin Sans FB" pitchFamily="34" charset="0"/>
              </a:rPr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371680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222195"/>
            <a:ext cx="5129963" cy="76352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 Demi" pitchFamily="34" charset="0"/>
              </a:rPr>
              <a:t>Penatalaksanaan</a:t>
            </a:r>
            <a:r>
              <a:rPr lang="en-US" dirty="0">
                <a:latin typeface="Berlin Sans FB Demi" pitchFamily="34" charset="0"/>
              </a:rPr>
              <a:t> Diet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749245"/>
            <a:ext cx="7940660" cy="4648810"/>
          </a:xfrm>
        </p:spPr>
        <p:txBody>
          <a:bodyPr>
            <a:normAutofit/>
          </a:bodyPr>
          <a:lstStyle/>
          <a:p>
            <a:pPr marL="236538" indent="-236538">
              <a:lnSpc>
                <a:spcPct val="110000"/>
              </a:lnSpc>
              <a:buNone/>
            </a:pPr>
            <a:r>
              <a:rPr lang="en-US" sz="2400" dirty="0">
                <a:latin typeface="Berlin Sans FB" pitchFamily="34" charset="0"/>
              </a:rPr>
              <a:t>4. </a:t>
            </a:r>
            <a:r>
              <a:rPr lang="en-US" sz="2400" dirty="0" err="1">
                <a:latin typeface="Berlin Sans FB" pitchFamily="34" charset="0"/>
              </a:rPr>
              <a:t>Porsi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kecil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tapi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sering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Pilih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jenis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disukai</a:t>
            </a:r>
            <a:endParaRPr lang="en-US" sz="2400" dirty="0">
              <a:latin typeface="Berlin Sans FB" pitchFamily="34" charset="0"/>
            </a:endParaRPr>
          </a:p>
          <a:p>
            <a:pPr marL="236538" indent="-236538">
              <a:lnSpc>
                <a:spcPct val="110000"/>
              </a:lnSpc>
              <a:buNone/>
            </a:pPr>
            <a:r>
              <a:rPr lang="en-US" sz="2400" dirty="0">
                <a:latin typeface="Berlin Sans FB" pitchFamily="34" charset="0"/>
              </a:rPr>
              <a:t>5. </a:t>
            </a:r>
            <a:r>
              <a:rPr lang="en-US" sz="2400" dirty="0" err="1">
                <a:latin typeface="Berlin Sans FB" pitchFamily="34" charset="0"/>
              </a:rPr>
              <a:t>Perbanyak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konsumsi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sayur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buah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mencegah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konstipasi</a:t>
            </a:r>
            <a:endParaRPr lang="en-US" sz="2400" dirty="0">
              <a:latin typeface="Berlin Sans FB" pitchFamily="34" charset="0"/>
            </a:endParaRPr>
          </a:p>
          <a:p>
            <a:pPr marL="236538" indent="-236538">
              <a:lnSpc>
                <a:spcPct val="110000"/>
              </a:lnSpc>
              <a:buNone/>
            </a:pPr>
            <a:r>
              <a:rPr lang="en-US" sz="2400" dirty="0">
                <a:latin typeface="Berlin Sans FB" pitchFamily="34" charset="0"/>
              </a:rPr>
              <a:t>6. </a:t>
            </a:r>
            <a:r>
              <a:rPr lang="en-US" sz="2400" dirty="0" err="1">
                <a:latin typeface="Berlin Sans FB" pitchFamily="34" charset="0"/>
              </a:rPr>
              <a:t>Hindari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minum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sebelum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meningkatkan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risiko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mual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muntah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kenyang</a:t>
            </a:r>
            <a:r>
              <a:rPr lang="en-US" sz="2400" dirty="0">
                <a:latin typeface="Berlin Sans FB" pitchFamily="34" charset="0"/>
              </a:rPr>
              <a:t> di </a:t>
            </a:r>
            <a:r>
              <a:rPr lang="en-US" sz="2400" dirty="0" err="1">
                <a:latin typeface="Berlin Sans FB" pitchFamily="34" charset="0"/>
              </a:rPr>
              <a:t>awal</a:t>
            </a:r>
            <a:r>
              <a:rPr lang="en-US" sz="2400" dirty="0">
                <a:latin typeface="Berlin Sans FB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6116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69490"/>
            <a:ext cx="4428445" cy="1067105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Berlin Sans FB Demi" pitchFamily="34" charset="0"/>
              </a:rPr>
              <a:t>PERANAN ZAT GIZI </a:t>
            </a:r>
            <a:br>
              <a:rPr lang="en-US" sz="2400" b="1" dirty="0">
                <a:latin typeface="Berlin Sans FB Demi" pitchFamily="34" charset="0"/>
              </a:rPr>
            </a:br>
            <a:r>
              <a:rPr lang="en-US" sz="2400" b="1" dirty="0">
                <a:latin typeface="Berlin Sans FB Demi" pitchFamily="34" charset="0"/>
              </a:rPr>
              <a:t>PADA PENATALAKSANAAN PENYAKIT KANKER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901950"/>
            <a:ext cx="7696200" cy="4343705"/>
          </a:xfrm>
        </p:spPr>
        <p:txBody>
          <a:bodyPr>
            <a:noAutofit/>
          </a:bodyPr>
          <a:lstStyle/>
          <a:p>
            <a:pPr marL="461963" indent="-269875">
              <a:buFontTx/>
              <a:buAutoNum type="arabicPeriod"/>
            </a:pPr>
            <a:r>
              <a:rPr lang="en-US" sz="2000" dirty="0" err="1">
                <a:latin typeface="Berlin Sans FB" pitchFamily="34" charset="0"/>
              </a:rPr>
              <a:t>Restriksi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asupan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kalori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asupan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kalori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&lt;,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obesitas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kecenderungan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menstruasi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lebih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cepat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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resiko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payudara</a:t>
            </a:r>
            <a:endParaRPr lang="en-US" sz="2000" dirty="0">
              <a:latin typeface="Berlin Sans FB" pitchFamily="34" charset="0"/>
              <a:sym typeface="Wingdings" pitchFamily="2" charset="2"/>
            </a:endParaRPr>
          </a:p>
          <a:p>
            <a:pPr marL="461963" indent="-269875">
              <a:buFontTx/>
              <a:buAutoNum type="arabicPeriod"/>
            </a:pPr>
            <a:r>
              <a:rPr lang="en-US" sz="2000" dirty="0">
                <a:latin typeface="Berlin Sans FB" pitchFamily="34" charset="0"/>
                <a:sym typeface="Wingdings" pitchFamily="2" charset="2"/>
              </a:rPr>
              <a:t>Diet </a:t>
            </a:r>
            <a:r>
              <a:rPr lang="el-GR" sz="2000" dirty="0">
                <a:sym typeface="Wingdings" pitchFamily="2" charset="2"/>
              </a:rPr>
              <a:t>Ώ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-3 Polyunsaturated fatty acids  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↑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Immunitas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tubuh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(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sintesa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prostagladin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↓) 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prostagladin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↑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akan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berakibat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pada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pertumbuhan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tumor</a:t>
            </a:r>
          </a:p>
          <a:p>
            <a:pPr marL="461963" indent="-269875">
              <a:buFontTx/>
              <a:buAutoNum type="arabicPeriod"/>
            </a:pP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Diet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Tinggi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lemak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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khususnya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lemak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lemak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poly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unsaturate</a:t>
            </a:r>
            <a:endParaRPr lang="en-US" sz="2000" dirty="0">
              <a:latin typeface="Berlin Sans FB" pitchFamily="34" charset="0"/>
              <a:cs typeface="Arial" charset="0"/>
              <a:sym typeface="Wingdings" pitchFamily="2" charset="2"/>
            </a:endParaRPr>
          </a:p>
          <a:p>
            <a:pPr marL="461963" indent="-269875">
              <a:buFontTx/>
              <a:buAutoNum type="arabicPeriod"/>
            </a:pP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Konsumsi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Antioksidan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 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Radikal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bebas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akan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menghambat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produksinya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,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merusak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membrane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mitokondria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dan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DNA.</a:t>
            </a:r>
          </a:p>
          <a:p>
            <a:pPr marL="461963" indent="-269875">
              <a:buFontTx/>
              <a:buAutoNum type="arabicPeriod"/>
            </a:pP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Vitamin C 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akan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memberikan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donor (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ascorbate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,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AscH</a:t>
            </a:r>
            <a:r>
              <a:rPr lang="en-US" sz="2000" baseline="30000" dirty="0">
                <a:latin typeface="Berlin Sans FB" pitchFamily="34" charset="0"/>
                <a:cs typeface="Arial" charset="0"/>
                <a:sym typeface="Wingdings" pitchFamily="2" charset="2"/>
              </a:rPr>
              <a:t>+ )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dengan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memberikan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elektron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hidrogen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dan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diikat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oleh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radikal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bebas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menjadi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netral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.</a:t>
            </a:r>
          </a:p>
          <a:p>
            <a:pPr marL="461963" indent="-269875">
              <a:buFontTx/>
              <a:buAutoNum type="arabicPeriod"/>
            </a:pPr>
            <a:r>
              <a:rPr lang="en-US" sz="2000" dirty="0">
                <a:latin typeface="Berlin Sans FB" pitchFamily="34" charset="0"/>
                <a:cs typeface="Arial" charset="0"/>
              </a:rPr>
              <a:t>Vitamin E 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  ↑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sistem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imunitas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 ↓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sintesa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prostaglandin</a:t>
            </a:r>
            <a:endParaRPr lang="en-US" sz="2000" dirty="0">
              <a:latin typeface="Berlin Sans FB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32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62708"/>
            <a:ext cx="4733855" cy="1143000"/>
          </a:xfrm>
        </p:spPr>
        <p:txBody>
          <a:bodyPr/>
          <a:lstStyle/>
          <a:p>
            <a:pPr eaLnBrk="1" hangingPunct="1"/>
            <a:r>
              <a:rPr lang="id-ID" sz="3200" dirty="0">
                <a:latin typeface="Berlin Sans FB Demi" pitchFamily="34" charset="0"/>
              </a:rPr>
              <a:t>PEDOMAN MENGATASI MASALAH MAKAN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70" y="1901950"/>
            <a:ext cx="8001000" cy="4581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2400" dirty="0">
                <a:latin typeface="Berlin Sans FB" pitchFamily="34" charset="0"/>
              </a:rPr>
              <a:t>Bila pasien anoreksia: dianjurkan makan makanan yang disukai, hindari minum dekat sebelum makan, tekankan bahwa makan merupakan bagian penting dari pengobatan.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dirty="0">
                <a:latin typeface="Berlin Sans FB" pitchFamily="34" charset="0"/>
              </a:rPr>
              <a:t>Bila ada perubahan rasa pengecapan: makanan dan minuman diberikan pada suhu kamar / dingin, tambahkan bumbu yang sesuai, diberi minuman segar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dirty="0">
                <a:latin typeface="Berlin Sans FB" pitchFamily="34" charset="0"/>
              </a:rPr>
              <a:t>Bila ada kesulitan mengunyah dan menelan: minum menggunakan sedatan, makanan dan minuman suhu kamar / dingin, bentuk makanan saring / cair, hindari makanan terlalu asam dan asin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69490"/>
            <a:ext cx="4428445" cy="1066800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Berlin Sans FB Demi" pitchFamily="34" charset="0"/>
              </a:rPr>
              <a:t>Pendahuluan</a:t>
            </a:r>
            <a:endParaRPr lang="en-US" sz="4400" dirty="0">
              <a:latin typeface="Berlin Sans FB Dem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054655"/>
            <a:ext cx="8229600" cy="39188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Kanker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pembelahan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pertumbuhan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abnornal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tidak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dapat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dikontrol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sehingga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cepat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menyebar</a:t>
            </a:r>
            <a:r>
              <a:rPr lang="en-US" sz="2800" dirty="0">
                <a:latin typeface="Berlin Sans FB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Kanker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Multiplikasi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sel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pertumbuhan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regenerasi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) &amp;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Menyebar</a:t>
            </a:r>
            <a:endParaRPr lang="en-US" sz="2800" dirty="0">
              <a:latin typeface="Berlin Sans FB" pitchFamily="34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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Masalah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kesehatan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di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dunia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1234912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0"/>
            <a:ext cx="519197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dirty="0">
                <a:latin typeface="Berlin Sans FB Demi" pitchFamily="34" charset="0"/>
              </a:rPr>
              <a:t>PEDOMAN MENGATASI MASALAH MAKAN (lanjutan)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19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sz="2400" dirty="0">
                <a:latin typeface="Berlin Sans FB" pitchFamily="34" charset="0"/>
              </a:rPr>
              <a:t>Bila mulut kering: makanan dan minuman diberikan dingin, bentuk makanan cair, kunyah permen karet / </a:t>
            </a:r>
            <a:r>
              <a:rPr lang="id-ID" sz="2400" i="1" dirty="0">
                <a:latin typeface="Berlin Sans FB" pitchFamily="34" charset="0"/>
              </a:rPr>
              <a:t>hard candy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id-ID" sz="2400" dirty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id-ID" sz="2400" dirty="0">
                <a:latin typeface="Berlin Sans FB" pitchFamily="34" charset="0"/>
              </a:rPr>
              <a:t>Bila mual dan muntah: beri makanan kering, hindari makanan yang berbau merangsang, hindari makanan berlemak tinggi, makan dan minum perlahan – lahan,hindari makanan yang terlalu manis, batasi cairan pada saat makan, tidak tiduran setelah makan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90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Berlin Sans FB Demi" pitchFamily="34" charset="0"/>
              </a:rPr>
              <a:t>Praktikum</a:t>
            </a:r>
            <a:r>
              <a:rPr lang="en-US" dirty="0">
                <a:latin typeface="Berlin Sans FB Demi" pitchFamily="34" charset="0"/>
              </a:rPr>
              <a:t> Diet </a:t>
            </a:r>
            <a:r>
              <a:rPr lang="en-US" dirty="0" err="1">
                <a:latin typeface="Berlin Sans FB Demi" pitchFamily="34" charset="0"/>
              </a:rPr>
              <a:t>Kanker</a:t>
            </a:r>
            <a:r>
              <a:rPr lang="en-US" dirty="0">
                <a:latin typeface="Berlin Sans FB Demi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91130"/>
            <a:ext cx="9144000" cy="5566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94743"/>
              </p:ext>
            </p:extLst>
          </p:nvPr>
        </p:nvGraphicFramePr>
        <p:xfrm>
          <a:off x="296260" y="1484685"/>
          <a:ext cx="855148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1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0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9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Malam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Ayam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Bumbu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Asam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Manis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2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10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Siang)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Pisang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Saus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Buah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Naga, 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Mashed Potato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3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11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Sore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Fruit Tartlet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4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12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Lauk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siang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Salmon Grilled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5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13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Macarroni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with Smoked Beef-Cream cheese and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Brocolli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6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14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Sayur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Snack)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Asam-asam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buncis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Fruit Punch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7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15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Malam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Nasi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Crepes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Pisang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Coklat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Nasi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100 gr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8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Bubur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Sumsum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Biji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Salak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Teh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Manis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236538" indent="0"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Energi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1900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kkal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236538" indent="0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Protein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52 g</a:t>
                      </a:r>
                    </a:p>
                    <a:p>
                      <a:pPr marL="236538" indent="0">
                        <a:lnSpc>
                          <a:spcPct val="100000"/>
                        </a:lnSpc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Lemak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40 g</a:t>
                      </a:r>
                    </a:p>
                    <a:p>
                      <a:pPr marL="236538" indent="0"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KH 427 g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20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cked bar graph showing the number of cancer cases and deaths in less developed regions and more developed regions in 2012, in million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13" y="374900"/>
            <a:ext cx="7953022" cy="596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4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e chart showing the most common causes of cancer death worldwide in 201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527605"/>
            <a:ext cx="8458936" cy="570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97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43555" y="69490"/>
            <a:ext cx="4823638" cy="1068935"/>
          </a:xfrm>
        </p:spPr>
        <p:txBody>
          <a:bodyPr>
            <a:normAutofit fontScale="90000"/>
          </a:bodyPr>
          <a:lstStyle/>
          <a:p>
            <a:r>
              <a:rPr lang="id-ID" dirty="0">
                <a:latin typeface="Berlin Sans FB Demi" pitchFamily="34" charset="0"/>
              </a:rPr>
              <a:t>Perkembangan penyakit kanker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8229600" cy="4376918"/>
          </a:xfrm>
        </p:spPr>
        <p:txBody>
          <a:bodyPr>
            <a:normAutofit/>
          </a:bodyPr>
          <a:lstStyle/>
          <a:p>
            <a:r>
              <a:rPr lang="id-ID" b="1" i="1" dirty="0">
                <a:latin typeface="Berlin Sans FB" pitchFamily="34" charset="0"/>
              </a:rPr>
              <a:t>INISIASI </a:t>
            </a:r>
            <a:r>
              <a:rPr lang="id-ID" dirty="0">
                <a:latin typeface="Berlin Sans FB" pitchFamily="34" charset="0"/>
              </a:rPr>
              <a:t>: saat adanya respon terhadap rangsangan dari luar sampai terjadinya perubahan genetik dalam sel sebagai persiapan untuk menjadi ganas.</a:t>
            </a:r>
          </a:p>
          <a:p>
            <a:r>
              <a:rPr lang="id-ID" b="1" i="1" dirty="0">
                <a:latin typeface="Berlin Sans FB" pitchFamily="34" charset="0"/>
              </a:rPr>
              <a:t>PROMOSI</a:t>
            </a:r>
            <a:r>
              <a:rPr lang="id-ID" dirty="0">
                <a:latin typeface="Berlin Sans FB" pitchFamily="34" charset="0"/>
              </a:rPr>
              <a:t>: lanjutan dari inisiasi yaitu bertambah matangnya sel, berkembang biak dan menjadi sel – sel kanker.</a:t>
            </a:r>
            <a:endParaRPr lang="en-US" dirty="0">
              <a:latin typeface="Berlin Sans FB" pitchFamily="34" charset="0"/>
            </a:endParaRPr>
          </a:p>
          <a:p>
            <a:r>
              <a:rPr lang="id-ID" b="1" i="1" dirty="0">
                <a:latin typeface="Berlin Sans FB" pitchFamily="34" charset="0"/>
              </a:rPr>
              <a:t>PROGRESI:</a:t>
            </a:r>
            <a:r>
              <a:rPr lang="id-ID" dirty="0">
                <a:latin typeface="Berlin Sans FB" pitchFamily="34" charset="0"/>
              </a:rPr>
              <a:t> sel kanker berkembang biak dengan pesat</a:t>
            </a:r>
          </a:p>
          <a:p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0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69490"/>
            <a:ext cx="5039265" cy="106893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Berlin Sans FB Demi" pitchFamily="34" charset="0"/>
              </a:rPr>
              <a:t>HUBUNGAN ZAT GIZI </a:t>
            </a:r>
            <a:br>
              <a:rPr lang="en-US" sz="2800" dirty="0">
                <a:latin typeface="Berlin Sans FB Demi" pitchFamily="34" charset="0"/>
              </a:rPr>
            </a:br>
            <a:r>
              <a:rPr lang="en-US" sz="2800" dirty="0">
                <a:latin typeface="Berlin Sans FB Demi" pitchFamily="34" charset="0"/>
              </a:rPr>
              <a:t>DENGAN PENYAKIT KANKER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749245"/>
            <a:ext cx="8229600" cy="39188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Berlin Sans FB" pitchFamily="34" charset="0"/>
              </a:rPr>
              <a:t>1970 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korelasi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diet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tinggi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lemak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gengan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terjadinya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penyakit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payudara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, colon,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prostat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endometrium.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Penelitian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asupan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buah-buahan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sayuran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penurunan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resiko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terjadinya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kanker</a:t>
            </a:r>
            <a:endParaRPr lang="en-US" sz="2800" dirty="0">
              <a:latin typeface="Berlin Sans FB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Penelitian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asupan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asam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folat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turunnya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resiko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terjadinya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penyakit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payudara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>
                <a:latin typeface="Berlin Sans FB" pitchFamily="34" charset="0"/>
                <a:sym typeface="Wingdings" pitchFamily="2" charset="2"/>
              </a:rPr>
              <a:t>kolon</a:t>
            </a:r>
            <a:r>
              <a:rPr lang="en-US" sz="2800" dirty="0">
                <a:latin typeface="Berlin Sans FB" pitchFamily="34" charset="0"/>
                <a:sym typeface="Wingdings" pitchFamily="2" charset="2"/>
              </a:rPr>
              <a:t>. </a:t>
            </a:r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3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1524000" y="2432299"/>
            <a:ext cx="1447800" cy="4800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4830994" y="941215"/>
            <a:ext cx="1524000" cy="381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2392362" y="941215"/>
            <a:ext cx="1463675" cy="457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429000" y="1670300"/>
            <a:ext cx="1981200" cy="1371600"/>
          </a:xfrm>
          <a:prstGeom prst="hexagon">
            <a:avLst>
              <a:gd name="adj" fmla="val 36111"/>
              <a:gd name="vf" fmla="val 11547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745709" y="1742840"/>
            <a:ext cx="1343815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0" dirty="0"/>
              <a:t>INITIATION</a:t>
            </a:r>
          </a:p>
          <a:p>
            <a:pPr algn="ctr"/>
            <a:endParaRPr lang="en-US" sz="1400" b="0" dirty="0"/>
          </a:p>
          <a:p>
            <a:pPr algn="ctr"/>
            <a:r>
              <a:rPr lang="en-US" sz="1400" b="0" dirty="0"/>
              <a:t>PROMOTION</a:t>
            </a:r>
          </a:p>
          <a:p>
            <a:pPr algn="ctr"/>
            <a:endParaRPr lang="en-US" sz="1400" b="0" dirty="0"/>
          </a:p>
          <a:p>
            <a:pPr algn="ctr"/>
            <a:r>
              <a:rPr lang="en-US" sz="1400" b="0" dirty="0"/>
              <a:t>PROGRESION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35131" y="979315"/>
            <a:ext cx="999376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0" dirty="0"/>
              <a:t>RADIATION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44762" y="979315"/>
            <a:ext cx="1158875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0" dirty="0"/>
              <a:t>CHEMICAL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06523" y="1594100"/>
            <a:ext cx="2286000" cy="7366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EXCESS ENERGY</a:t>
            </a:r>
          </a:p>
          <a:p>
            <a:r>
              <a:rPr lang="en-US" sz="1400" b="0"/>
              <a:t>(MACRONUTRITION)</a:t>
            </a:r>
          </a:p>
          <a:p>
            <a:r>
              <a:rPr lang="en-US" sz="1400" b="0">
                <a:sym typeface="Wingdings" pitchFamily="2" charset="2"/>
              </a:rPr>
              <a:t>UNSATURATED FAT</a:t>
            </a:r>
            <a:endParaRPr lang="en-US" sz="1400" b="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812925" y="2513380"/>
            <a:ext cx="998538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0" dirty="0"/>
              <a:t>VIRUSES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867400" y="1594100"/>
            <a:ext cx="2362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LIMITED ANTIOKSIDANT, OTHER NUTRIENTS, NON </a:t>
            </a:r>
          </a:p>
          <a:p>
            <a:r>
              <a:rPr lang="en-US" sz="1600" dirty="0"/>
              <a:t>NUTRIENTS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3619500" y="3499100"/>
            <a:ext cx="1562100" cy="1066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0"/>
              <a:t>MALIGNANT</a:t>
            </a:r>
          </a:p>
          <a:p>
            <a:pPr algn="ctr"/>
            <a:r>
              <a:rPr lang="en-US" sz="1400" b="0"/>
              <a:t>NEOPLASM</a:t>
            </a:r>
          </a:p>
          <a:p>
            <a:pPr algn="ctr"/>
            <a:r>
              <a:rPr lang="en-US" sz="1400" b="0"/>
              <a:t>(CANCER)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203145" y="5049532"/>
            <a:ext cx="2743200" cy="1444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sz="1400" b="0" dirty="0"/>
              <a:t>  PROLIFERATION OF</a:t>
            </a:r>
          </a:p>
          <a:p>
            <a:r>
              <a:rPr lang="en-US" sz="1400" b="0" dirty="0"/>
              <a:t>    ABNORMAL CELL</a:t>
            </a:r>
          </a:p>
          <a:p>
            <a:pPr>
              <a:buFontTx/>
              <a:buChar char="•"/>
            </a:pPr>
            <a:r>
              <a:rPr lang="en-US" sz="1400" b="0" dirty="0"/>
              <a:t>  INCREASED MASS OF CELL</a:t>
            </a:r>
          </a:p>
          <a:p>
            <a:pPr>
              <a:buFontTx/>
              <a:buChar char="•"/>
            </a:pPr>
            <a:r>
              <a:rPr lang="en-US" sz="1400" b="0" dirty="0"/>
              <a:t>  INTERFERENCE WITH NORMAL</a:t>
            </a:r>
          </a:p>
          <a:p>
            <a:r>
              <a:rPr lang="en-US" sz="1400" b="0" dirty="0"/>
              <a:t>    TISSUE FUNTION</a:t>
            </a:r>
          </a:p>
          <a:p>
            <a:pPr>
              <a:buFontTx/>
              <a:buChar char="•"/>
            </a:pPr>
            <a:r>
              <a:rPr lang="en-US" sz="1400" b="0" dirty="0"/>
              <a:t>  POSSIBLE MESTASTASE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134507" y="4108700"/>
            <a:ext cx="2404249" cy="307777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NUTRITIONAL MANAGEMENT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77583" y="4108699"/>
            <a:ext cx="2056397" cy="307777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MEDICAL MANAGEMENT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36525" y="4680200"/>
            <a:ext cx="10826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SURGERY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355725" y="4686967"/>
            <a:ext cx="122943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RADIATION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36525" y="5213600"/>
            <a:ext cx="17907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CHEMOTERAPHY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031875" y="5713170"/>
            <a:ext cx="19367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IMMUNOTERAPHY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52400" y="6171285"/>
            <a:ext cx="243276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/>
              <a:t>MARROW</a:t>
            </a:r>
          </a:p>
          <a:p>
            <a:pPr algn="ctr"/>
            <a:r>
              <a:rPr lang="en-US"/>
              <a:t>TRANSPLANTATION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134507" y="4946900"/>
            <a:ext cx="240424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39713" indent="-223838"/>
            <a:r>
              <a:rPr lang="en-US" sz="1600" dirty="0">
                <a:latin typeface="Calibri" pitchFamily="34" charset="0"/>
                <a:cs typeface="Calibri" pitchFamily="34" charset="0"/>
              </a:rPr>
              <a:t>1. Prevent or Correlate to</a:t>
            </a:r>
          </a:p>
          <a:p>
            <a:pPr marL="239713" indent="-223838"/>
            <a:r>
              <a:rPr lang="en-US" sz="1600" dirty="0">
                <a:latin typeface="Calibri" pitchFamily="34" charset="0"/>
                <a:cs typeface="Calibri" pitchFamily="34" charset="0"/>
              </a:rPr>
              <a:t>    Nutrition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Defisiencies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39713" indent="-223838">
              <a:buFontTx/>
              <a:buAutoNum type="arabicPeriod" startAt="2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Minimize Weight Loss</a:t>
            </a:r>
          </a:p>
          <a:p>
            <a:pPr marL="239713" indent="-223838">
              <a:buFontTx/>
              <a:buAutoNum type="arabicPeriod" startAt="3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Oral Feeding</a:t>
            </a:r>
          </a:p>
          <a:p>
            <a:pPr marL="239713" indent="-223838">
              <a:buFontTx/>
              <a:buAutoNum type="arabicPeriod" startAt="4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Enteral Tube Feeding</a:t>
            </a:r>
          </a:p>
          <a:p>
            <a:pPr marL="239713" indent="-223838"/>
            <a:r>
              <a:rPr lang="en-US" sz="1600" dirty="0">
                <a:latin typeface="Calibri" pitchFamily="34" charset="0"/>
                <a:cs typeface="Calibri" pitchFamily="34" charset="0"/>
              </a:rPr>
              <a:t>5.  Parenteral Feeding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3429000" y="1436606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5020831" y="1398415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971800" y="19751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5334000" y="19751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WordArt 30"/>
          <p:cNvSpPr>
            <a:spLocks noChangeArrowheads="1" noChangeShapeType="1" noTextEdit="1"/>
          </p:cNvSpPr>
          <p:nvPr/>
        </p:nvSpPr>
        <p:spPr bwMode="auto">
          <a:xfrm>
            <a:off x="1749523" y="46129"/>
            <a:ext cx="5540483" cy="63418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ALOGARITMA PATOFISIOLOGI</a:t>
            </a:r>
          </a:p>
          <a:p>
            <a:pPr algn="ctr"/>
            <a:r>
              <a:rPr lang="en-US" sz="3600" kern="10" dirty="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KARSINOGENESIS</a:t>
            </a:r>
          </a:p>
        </p:txBody>
      </p: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5715000" y="3346700"/>
            <a:ext cx="1981200" cy="381000"/>
          </a:xfrm>
          <a:prstGeom prst="curvedDownArrow">
            <a:avLst>
              <a:gd name="adj1" fmla="val 104000"/>
              <a:gd name="adj2" fmla="val 208000"/>
              <a:gd name="adj3" fmla="val 3333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370" name="AutoShape 34"/>
          <p:cNvSpPr>
            <a:spLocks noChangeArrowheads="1"/>
          </p:cNvSpPr>
          <p:nvPr/>
        </p:nvSpPr>
        <p:spPr bwMode="auto">
          <a:xfrm flipH="1">
            <a:off x="1219200" y="3346700"/>
            <a:ext cx="1981200" cy="381000"/>
          </a:xfrm>
          <a:prstGeom prst="curvedDownArrow">
            <a:avLst>
              <a:gd name="adj1" fmla="val 104000"/>
              <a:gd name="adj2" fmla="val 208000"/>
              <a:gd name="adj3" fmla="val 2625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flipV="1">
            <a:off x="3048000" y="25847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WordArt 42"/>
          <p:cNvSpPr>
            <a:spLocks noChangeArrowheads="1" noChangeShapeType="1" noTextEdit="1"/>
          </p:cNvSpPr>
          <p:nvPr/>
        </p:nvSpPr>
        <p:spPr bwMode="auto">
          <a:xfrm rot="5400000">
            <a:off x="-1562100" y="2089400"/>
            <a:ext cx="3581400" cy="152400"/>
          </a:xfrm>
          <a:prstGeom prst="rect">
            <a:avLst/>
          </a:prstGeom>
          <a:noFill/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CAUSE</a:t>
            </a:r>
          </a:p>
        </p:txBody>
      </p:sp>
      <p:sp>
        <p:nvSpPr>
          <p:cNvPr id="14379" name="WordArt 43"/>
          <p:cNvSpPr>
            <a:spLocks noChangeArrowheads="1" noChangeShapeType="1" noTextEdit="1"/>
          </p:cNvSpPr>
          <p:nvPr/>
        </p:nvSpPr>
        <p:spPr bwMode="auto">
          <a:xfrm rot="5400000">
            <a:off x="7133545" y="1937000"/>
            <a:ext cx="3429000" cy="304800"/>
          </a:xfrm>
          <a:prstGeom prst="rect">
            <a:avLst/>
          </a:prstGeom>
          <a:noFill/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CARSINOGENESIS</a:t>
            </a:r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4343400" y="31181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D0005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4343400" y="46421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D0005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55" y="222195"/>
            <a:ext cx="5191970" cy="990600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latin typeface="Berlin Sans FB Demi" pitchFamily="34" charset="0"/>
              </a:rPr>
              <a:t>Gejala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pada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Penyakit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Kanker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901950"/>
            <a:ext cx="7940660" cy="39188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Berlin Sans FB" pitchFamily="34" charset="0"/>
              </a:rPr>
              <a:t>Cachexia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sindroma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yang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ditandai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dengan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gejala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klinik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seperti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anoreksi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perubahan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indra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kecap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↓ BB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dan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anemia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latin typeface="Berlin Sans FB" pitchFamily="34" charset="0"/>
              <a:cs typeface="Arial" charset="0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Astenia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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Gambaran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kelemahan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secara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umum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baik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fisik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maupun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mental,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kehilangan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massa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otot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baik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pada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otot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sklelet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maupun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pada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otot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jantung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latin typeface="Berlin Sans FB" pitchFamily="34" charset="0"/>
              <a:cs typeface="Arial" charset="0"/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Gangguan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metabolisme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karbohidrat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, protein,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dan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lemak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 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resistensi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insulin,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peningkatan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lipolisis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peningkatan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turnover protein,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peningkatan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produksi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protein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fase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cs typeface="Arial" charset="0"/>
                <a:sym typeface="Wingdings" pitchFamily="2" charset="2"/>
              </a:rPr>
              <a:t>akut</a:t>
            </a:r>
            <a:r>
              <a:rPr lang="en-US" sz="2400" dirty="0">
                <a:latin typeface="Berlin Sans FB" pitchFamily="34" charset="0"/>
                <a:cs typeface="Arial" charset="0"/>
                <a:sym typeface="Wingdings" pitchFamily="2" charset="2"/>
              </a:rPr>
              <a:t>                                         </a:t>
            </a:r>
          </a:p>
          <a:p>
            <a:pPr>
              <a:lnSpc>
                <a:spcPct val="110000"/>
              </a:lnSpc>
            </a:pPr>
            <a:endParaRPr lang="en-US" sz="2400" dirty="0">
              <a:latin typeface="Berlin Sans FB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8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69490"/>
            <a:ext cx="5333265" cy="1016000"/>
          </a:xfrm>
        </p:spPr>
        <p:txBody>
          <a:bodyPr/>
          <a:lstStyle/>
          <a:p>
            <a:r>
              <a:rPr lang="en-US" dirty="0">
                <a:latin typeface="Berlin Sans FB Demi" pitchFamily="34" charset="0"/>
              </a:rPr>
              <a:t>SINDROMA KAHEKSIA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3025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Berlin Sans FB" pitchFamily="34" charset="0"/>
              </a:rPr>
              <a:t>Kelemahan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tubuh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badan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lemak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secara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progresif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dirty="0" err="1">
                <a:latin typeface="Berlin Sans FB" pitchFamily="34" charset="0"/>
              </a:rPr>
              <a:t>Penurunan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massa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otot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secara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progresif</a:t>
            </a:r>
            <a:endParaRPr lang="en-US" sz="2400" dirty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2400" dirty="0" err="1">
                <a:latin typeface="Berlin Sans FB" pitchFamily="34" charset="0"/>
              </a:rPr>
              <a:t>Penyebab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multifaktorial</a:t>
            </a: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dirty="0">
              <a:latin typeface="Berlin Sans FB" pitchFamily="34" charset="0"/>
              <a:sym typeface="Wingdings" pitchFamily="2" charset="2"/>
            </a:endParaRPr>
          </a:p>
          <a:p>
            <a:r>
              <a:rPr lang="en-US" sz="2000" dirty="0" err="1">
                <a:latin typeface="Berlin Sans FB" pitchFamily="34" charset="0"/>
              </a:rPr>
              <a:t>Dampak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↓↓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Morbiditas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,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mortalitas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&amp;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kualitas</a:t>
            </a:r>
            <a:r>
              <a:rPr lang="en-US" sz="2000" dirty="0">
                <a:latin typeface="Berlin Sans FB" pitchFamily="34" charset="0"/>
                <a:cs typeface="Arial" charset="0"/>
                <a:sym typeface="Wingdings" pitchFamily="2" charset="2"/>
              </a:rPr>
              <a:t> </a:t>
            </a:r>
            <a:r>
              <a:rPr lang="en-US" sz="2000" dirty="0" err="1">
                <a:latin typeface="Berlin Sans FB" pitchFamily="34" charset="0"/>
                <a:cs typeface="Arial" charset="0"/>
                <a:sym typeface="Wingdings" pitchFamily="2" charset="2"/>
              </a:rPr>
              <a:t>hidup</a:t>
            </a:r>
            <a:endParaRPr lang="en-US" sz="2000" dirty="0">
              <a:latin typeface="Berlin Sans FB" pitchFamily="34" charset="0"/>
              <a:cs typeface="Arial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365195" y="4473074"/>
            <a:ext cx="1524000" cy="61082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124200" y="4039820"/>
            <a:ext cx="51127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0" dirty="0" err="1">
                <a:latin typeface="Berlin Sans FB" pitchFamily="34" charset="0"/>
              </a:rPr>
              <a:t>Anoreksia</a:t>
            </a:r>
            <a:r>
              <a:rPr lang="en-US" sz="1800" b="0" dirty="0">
                <a:latin typeface="Berlin Sans FB" pitchFamily="34" charset="0"/>
              </a:rPr>
              <a:t>,</a:t>
            </a:r>
          </a:p>
          <a:p>
            <a:r>
              <a:rPr lang="en-US" dirty="0" err="1">
                <a:latin typeface="Berlin Sans FB" pitchFamily="34" charset="0"/>
              </a:rPr>
              <a:t>P</a:t>
            </a:r>
            <a:r>
              <a:rPr lang="en-US" sz="1800" b="0" dirty="0" err="1">
                <a:latin typeface="Berlin Sans FB" pitchFamily="34" charset="0"/>
              </a:rPr>
              <a:t>eningkatan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keluaran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energi</a:t>
            </a:r>
            <a:r>
              <a:rPr lang="en-US" sz="1800" b="0" dirty="0">
                <a:latin typeface="Berlin Sans FB" pitchFamily="34" charset="0"/>
              </a:rPr>
              <a:t>,</a:t>
            </a:r>
          </a:p>
          <a:p>
            <a:r>
              <a:rPr lang="en-US" dirty="0" err="1">
                <a:latin typeface="Berlin Sans FB" pitchFamily="34" charset="0"/>
              </a:rPr>
              <a:t>P</a:t>
            </a:r>
            <a:r>
              <a:rPr lang="en-US" sz="1800" b="0" dirty="0" err="1">
                <a:latin typeface="Berlin Sans FB" pitchFamily="34" charset="0"/>
              </a:rPr>
              <a:t>erubahan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metabolisme</a:t>
            </a:r>
            <a:endParaRPr lang="en-US" sz="1800" b="0" dirty="0">
              <a:latin typeface="Berlin Sans FB" pitchFamily="34" charset="0"/>
            </a:endParaRPr>
          </a:p>
          <a:p>
            <a:r>
              <a:rPr lang="en-US" sz="1800" b="0" dirty="0" err="1">
                <a:latin typeface="Berlin Sans FB" pitchFamily="34" charset="0"/>
              </a:rPr>
              <a:t>Jenis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dan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lokasi</a:t>
            </a:r>
            <a:r>
              <a:rPr lang="en-US" sz="1800" b="0" dirty="0">
                <a:latin typeface="Berlin Sans FB" pitchFamily="34" charset="0"/>
              </a:rPr>
              <a:t> tumor</a:t>
            </a:r>
          </a:p>
          <a:p>
            <a:r>
              <a:rPr lang="en-US" dirty="0" err="1">
                <a:latin typeface="Berlin Sans FB" pitchFamily="34" charset="0"/>
              </a:rPr>
              <a:t>G</a:t>
            </a:r>
            <a:r>
              <a:rPr lang="en-US" sz="1800" b="0" dirty="0" err="1">
                <a:latin typeface="Berlin Sans FB" pitchFamily="34" charset="0"/>
              </a:rPr>
              <a:t>angguan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saluran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cerna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serta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sitokin</a:t>
            </a:r>
            <a:r>
              <a:rPr lang="en-US" sz="1800" b="0" dirty="0">
                <a:latin typeface="Berlin Sans FB" pitchFamily="34" charset="0"/>
              </a:rPr>
              <a:t> </a:t>
            </a:r>
            <a:r>
              <a:rPr lang="en-US" sz="1800" b="0" dirty="0" err="1">
                <a:latin typeface="Berlin Sans FB" pitchFamily="34" charset="0"/>
              </a:rPr>
              <a:t>proinflamasi</a:t>
            </a:r>
            <a:endParaRPr lang="en-US" sz="1800" b="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1148</Words>
  <Application>Microsoft Office PowerPoint</Application>
  <PresentationFormat>On-screen Show (4:3)</PresentationFormat>
  <Paragraphs>227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Berlin Sans FB</vt:lpstr>
      <vt:lpstr>Berlin Sans FB Demi</vt:lpstr>
      <vt:lpstr>Calibri</vt:lpstr>
      <vt:lpstr>Comic Sans MS</vt:lpstr>
      <vt:lpstr>Times New Roman</vt:lpstr>
      <vt:lpstr>Wingdings</vt:lpstr>
      <vt:lpstr>Office Theme</vt:lpstr>
      <vt:lpstr>PowerPoint Presentation</vt:lpstr>
      <vt:lpstr>Pendahuluan</vt:lpstr>
      <vt:lpstr>PowerPoint Presentation</vt:lpstr>
      <vt:lpstr>PowerPoint Presentation</vt:lpstr>
      <vt:lpstr>Perkembangan penyakit kanker</vt:lpstr>
      <vt:lpstr>HUBUNGAN ZAT GIZI  DENGAN PENYAKIT KANKER</vt:lpstr>
      <vt:lpstr>PowerPoint Presentation</vt:lpstr>
      <vt:lpstr>Gejala pada Penyakit Kanker</vt:lpstr>
      <vt:lpstr>SINDROMA KAHEKSIA</vt:lpstr>
      <vt:lpstr>PowerPoint Presentation</vt:lpstr>
      <vt:lpstr>MANIFESTASI KAHEKSIA</vt:lpstr>
      <vt:lpstr>PENATALAKSANAAN  PENYAKIT KANKER</vt:lpstr>
      <vt:lpstr>KEMOTERAPI dan IMUNOTERAPI</vt:lpstr>
      <vt:lpstr>PENILAIAN STATUS GIZI</vt:lpstr>
      <vt:lpstr>Tujuan Diet</vt:lpstr>
      <vt:lpstr>Penatalaksanaan Diet</vt:lpstr>
      <vt:lpstr>Penatalaksanaan Diet</vt:lpstr>
      <vt:lpstr>PERANAN ZAT GIZI  PADA PENATALAKSANAAN PENYAKIT KANKER</vt:lpstr>
      <vt:lpstr>PEDOMAN MENGATASI MASALAH MAKAN</vt:lpstr>
      <vt:lpstr>PEDOMAN MENGATASI MASALAH MAKAN (lanjutan)</vt:lpstr>
      <vt:lpstr>Praktikum Diet Kanker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anugrah rizal</cp:lastModifiedBy>
  <cp:revision>51</cp:revision>
  <dcterms:created xsi:type="dcterms:W3CDTF">2013-08-21T19:17:07Z</dcterms:created>
  <dcterms:modified xsi:type="dcterms:W3CDTF">2018-07-01T01:49:47Z</dcterms:modified>
</cp:coreProperties>
</file>