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80" r:id="rId3"/>
  </p:sldMasterIdLst>
  <p:notesMasterIdLst>
    <p:notesMasterId r:id="rId30"/>
  </p:notesMasterIdLst>
  <p:sldIdLst>
    <p:sldId id="316" r:id="rId4"/>
    <p:sldId id="260" r:id="rId5"/>
    <p:sldId id="304" r:id="rId6"/>
    <p:sldId id="305" r:id="rId7"/>
    <p:sldId id="303" r:id="rId8"/>
    <p:sldId id="259" r:id="rId9"/>
    <p:sldId id="288" r:id="rId10"/>
    <p:sldId id="300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280" r:id="rId19"/>
    <p:sldId id="281" r:id="rId20"/>
    <p:sldId id="282" r:id="rId21"/>
    <p:sldId id="271" r:id="rId22"/>
    <p:sldId id="301" r:id="rId23"/>
    <p:sldId id="302" r:id="rId24"/>
    <p:sldId id="306" r:id="rId25"/>
    <p:sldId id="307" r:id="rId26"/>
    <p:sldId id="309" r:id="rId27"/>
    <p:sldId id="310" r:id="rId28"/>
    <p:sldId id="311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F8CB4E-9170-44BE-BE10-3E9987FEA10C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BECF8-E582-4ADF-AA32-C367CCF4B5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B2C69AA-89E3-41E8-B027-8247659376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9261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42A97-6B35-440D-8150-1BCB40A1B9A1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1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030D1-19C2-41CC-9933-8DDC840ACC66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107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1BC46-8A4A-4916-9235-BC218CFE47CE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6993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A814509-9C9A-40A6-80A7-E0088D1157DC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4877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A9FC7-D0B9-4D86-AAAB-74B685A3BA3F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6863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C3179-9AAB-496F-BF02-0907B510F96A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487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3A252CF-3876-43A4-B084-64037C8C2BB8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9350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B419C9B7-E80B-4661-98F0-6F3B268B5320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077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32411-3DDC-49AC-9783-E83F35FC835B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8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F92AA-312C-4BCB-833A-1806EBA89395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6582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545A0-6069-4471-A7BE-439D50D1ADD8}" type="slidenum">
              <a:rPr lang="en-US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22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513CD4C-0221-48C8-88D4-7BABB17C8F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57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B4EE631-8B6E-4D80-9B1A-9D86685CA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6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A735F3E-A342-464F-859B-3634892783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3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95A0A-235F-4FB0-815C-DA1CF2494E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14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C283A-BEB4-4A6B-8B9A-89A732BC6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584170-9BB6-4388-8B43-230BAD14C7D7}" type="datetime1">
              <a:rPr lang="en-US"/>
              <a:pPr>
                <a:defRPr/>
              </a:pPr>
              <a:t>5/24/2018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6E76BC-8D47-49BB-BA78-08FFCB0F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6A2B9-84D5-4B20-BEF3-023947FD2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B1959B-D7A1-4A8B-A353-F017F0A2A9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432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75" r:id="rId4"/>
    <p:sldLayoutId id="2147483677" r:id="rId5"/>
    <p:sldLayoutId id="2147483678" r:id="rId6"/>
    <p:sldLayoutId id="2147483679" r:id="rId7"/>
    <p:sldLayoutId id="2147483693" r:id="rId8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 latinLnBrk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54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891838-4CB7-4308-A4F1-7D65349E68C1}" type="slidenum">
              <a:rPr lang="en-US" altLang="en-US">
                <a:solidFill>
                  <a:prstClr val="white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2886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>
            <a:extLst>
              <a:ext uri="{FF2B5EF4-FFF2-40B4-BE49-F238E27FC236}">
                <a16:creationId xmlns:a16="http://schemas.microsoft.com/office/drawing/2014/main" id="{4195E01E-2E05-40E0-8AA1-439787E881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>
            <a:extLst>
              <a:ext uri="{FF2B5EF4-FFF2-40B4-BE49-F238E27FC236}">
                <a16:creationId xmlns:a16="http://schemas.microsoft.com/office/drawing/2014/main" id="{FF60BDAB-0F03-47A8-8478-48486ED6B7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3657600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MNT FOR HYPERTENSION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Anugrah Novianti, </a:t>
            </a:r>
            <a:r>
              <a:rPr lang="en-US" altLang="en-US" sz="2000" b="1" dirty="0" err="1">
                <a:solidFill>
                  <a:schemeClr val="bg1"/>
                </a:solidFill>
              </a:rPr>
              <a:t>SGz</a:t>
            </a:r>
            <a:r>
              <a:rPr lang="en-US" altLang="en-US" sz="2000" b="1" dirty="0">
                <a:solidFill>
                  <a:schemeClr val="bg1"/>
                </a:solidFill>
              </a:rPr>
              <a:t>, </a:t>
            </a:r>
            <a:r>
              <a:rPr lang="en-US" altLang="en-US" sz="2000" b="1" dirty="0" err="1">
                <a:solidFill>
                  <a:schemeClr val="bg1"/>
                </a:solidFill>
              </a:rPr>
              <a:t>M.Gizi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 err="1">
                <a:solidFill>
                  <a:schemeClr val="bg1"/>
                </a:solidFill>
              </a:rPr>
              <a:t>Mertien</a:t>
            </a:r>
            <a:r>
              <a:rPr lang="en-US" altLang="en-US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 err="1">
                <a:solidFill>
                  <a:schemeClr val="bg1"/>
                </a:solidFill>
              </a:rPr>
              <a:t>Sa’pang</a:t>
            </a:r>
            <a:r>
              <a:rPr lang="en-US" altLang="en-US" sz="2000" b="1" dirty="0">
                <a:solidFill>
                  <a:schemeClr val="bg1"/>
                </a:solidFill>
              </a:rPr>
              <a:t>, </a:t>
            </a:r>
            <a:r>
              <a:rPr lang="en-US" altLang="en-US" sz="2000" b="1" dirty="0" err="1">
                <a:solidFill>
                  <a:schemeClr val="bg1"/>
                </a:solidFill>
              </a:rPr>
              <a:t>SGz</a:t>
            </a:r>
            <a:r>
              <a:rPr lang="en-US" altLang="en-US" sz="2000" b="1" dirty="0">
                <a:solidFill>
                  <a:schemeClr val="bg1"/>
                </a:solidFill>
              </a:rPr>
              <a:t>, </a:t>
            </a:r>
            <a:r>
              <a:rPr lang="en-US" altLang="en-US" sz="2000" b="1" dirty="0" err="1">
                <a:solidFill>
                  <a:schemeClr val="bg1"/>
                </a:solidFill>
              </a:rPr>
              <a:t>M.Si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PROGRAM STUDI ILMU GIZI</a:t>
            </a:r>
          </a:p>
          <a:p>
            <a:pPr algn="ctr" eaLnBrk="1" hangingPunct="1"/>
            <a:r>
              <a:rPr lang="en-US" altLang="en-US" sz="2000" b="1" dirty="0">
                <a:solidFill>
                  <a:schemeClr val="bg1"/>
                </a:solidFill>
              </a:rPr>
              <a:t>FAKULTAS ILMU-ILMU KESEHATAN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766A8FAB-88D0-45EE-A94E-BE9E65D372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0668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defRPr/>
            </a:pPr>
            <a:r>
              <a:rPr lang="en-US" sz="20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Pertemuan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629092222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937491" y="533400"/>
            <a:ext cx="6746134" cy="11430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dirty="0" err="1">
                <a:solidFill>
                  <a:srgbClr val="FF9900"/>
                </a:solidFill>
                <a:latin typeface="Berlin Sans FB Demi" pitchFamily="34" charset="0"/>
              </a:rPr>
              <a:t>Keuntungan</a:t>
            </a:r>
            <a:r>
              <a:rPr lang="en-US" dirty="0">
                <a:solidFill>
                  <a:srgbClr val="FF9900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rgbClr val="FF9900"/>
                </a:solidFill>
                <a:latin typeface="Berlin Sans FB Demi" pitchFamily="34" charset="0"/>
              </a:rPr>
              <a:t>menurunkan</a:t>
            </a:r>
            <a:r>
              <a:rPr lang="en-US" dirty="0">
                <a:solidFill>
                  <a:srgbClr val="FF9900"/>
                </a:solidFill>
                <a:latin typeface="Berlin Sans FB Demi" pitchFamily="34" charset="0"/>
              </a:rPr>
              <a:t> </a:t>
            </a:r>
            <a:br>
              <a:rPr lang="en-US" dirty="0">
                <a:solidFill>
                  <a:srgbClr val="FF9900"/>
                </a:solidFill>
                <a:latin typeface="Berlin Sans FB Demi" pitchFamily="34" charset="0"/>
              </a:rPr>
            </a:br>
            <a:r>
              <a:rPr lang="en-US" dirty="0" err="1">
                <a:solidFill>
                  <a:srgbClr val="FF9900"/>
                </a:solidFill>
                <a:latin typeface="Berlin Sans FB Demi" pitchFamily="34" charset="0"/>
              </a:rPr>
              <a:t>tekanan</a:t>
            </a:r>
            <a:r>
              <a:rPr lang="en-US" dirty="0">
                <a:solidFill>
                  <a:srgbClr val="FF9900"/>
                </a:solidFill>
                <a:latin typeface="Berlin Sans FB Demi" pitchFamily="34" charset="0"/>
              </a:rPr>
              <a:t> </a:t>
            </a:r>
            <a:r>
              <a:rPr lang="en-US" dirty="0" err="1">
                <a:solidFill>
                  <a:srgbClr val="FF9900"/>
                </a:solidFill>
                <a:latin typeface="Berlin Sans FB Demi" pitchFamily="34" charset="0"/>
              </a:rPr>
              <a:t>darah</a:t>
            </a:r>
            <a:endParaRPr lang="en-US" dirty="0">
              <a:solidFill>
                <a:srgbClr val="FF9900"/>
              </a:solidFill>
              <a:latin typeface="Berlin Sans FB Demi" pitchFamily="34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67744" y="2492896"/>
            <a:ext cx="6117109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27013" indent="-227013">
              <a:tabLst>
                <a:tab pos="5772150" algn="ct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5772150" algn="ct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5772150" algn="ct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5772150" algn="ct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5772150" algn="ct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772150" algn="ct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772150" algn="ct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772150" algn="ct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772150" algn="ct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chemeClr val="tx2"/>
                </a:solidFill>
                <a:latin typeface="Berlin Sans FB" pitchFamily="34" charset="0"/>
                <a:cs typeface="Times New Roman" pitchFamily="18" charset="0"/>
              </a:rPr>
              <a:t>	</a:t>
            </a:r>
            <a:r>
              <a:rPr lang="en-US" sz="2400" dirty="0">
                <a:solidFill>
                  <a:srgbClr val="00B050"/>
                </a:solidFill>
                <a:latin typeface="Berlin Sans FB Demi" pitchFamily="34" charset="0"/>
                <a:cs typeface="Times New Roman" pitchFamily="18" charset="0"/>
              </a:rPr>
              <a:t>         </a:t>
            </a:r>
            <a:r>
              <a:rPr lang="en-US" sz="2400" dirty="0" err="1">
                <a:solidFill>
                  <a:srgbClr val="00B050"/>
                </a:solidFill>
                <a:latin typeface="Berlin Sans FB Demi" pitchFamily="34" charset="0"/>
                <a:cs typeface="Times New Roman" pitchFamily="18" charset="0"/>
              </a:rPr>
              <a:t>Persentase</a:t>
            </a:r>
            <a:r>
              <a:rPr lang="en-US" sz="2400" dirty="0">
                <a:solidFill>
                  <a:srgbClr val="00B050"/>
                </a:solidFill>
                <a:latin typeface="Berlin Sans FB Dem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erlin Sans FB Demi" pitchFamily="34" charset="0"/>
                <a:cs typeface="Times New Roman" pitchFamily="18" charset="0"/>
              </a:rPr>
              <a:t>pengurangan</a:t>
            </a:r>
            <a:r>
              <a:rPr lang="en-US" sz="2400" dirty="0">
                <a:solidFill>
                  <a:srgbClr val="00B050"/>
                </a:solidFill>
                <a:latin typeface="Berlin Sans FB Demi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B050"/>
                </a:solidFill>
                <a:latin typeface="Berlin Sans FB Demi" pitchFamily="34" charset="0"/>
                <a:cs typeface="Times New Roman" pitchFamily="18" charset="0"/>
              </a:rPr>
              <a:t>insidens</a:t>
            </a:r>
            <a:endParaRPr lang="en-US" sz="2400" dirty="0">
              <a:solidFill>
                <a:srgbClr val="00B050"/>
              </a:solidFill>
              <a:latin typeface="Berlin Sans FB Demi" pitchFamily="34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tx2"/>
                </a:solidFill>
                <a:latin typeface="Berlin Sans FB" pitchFamily="34" charset="0"/>
                <a:cs typeface="Times New Roman" pitchFamily="18" charset="0"/>
              </a:rPr>
              <a:t>	Stroke 	35–40%  </a:t>
            </a:r>
          </a:p>
          <a:p>
            <a:pPr eaLnBrk="1" hangingPunct="1"/>
            <a:r>
              <a:rPr lang="en-US" sz="2400" dirty="0">
                <a:solidFill>
                  <a:schemeClr val="tx2"/>
                </a:solidFill>
                <a:latin typeface="Berlin Sans FB" pitchFamily="34" charset="0"/>
                <a:cs typeface="Times New Roman" pitchFamily="18" charset="0"/>
              </a:rPr>
              <a:t>	</a:t>
            </a:r>
          </a:p>
          <a:p>
            <a:pPr eaLnBrk="1" hangingPunct="1"/>
            <a:r>
              <a:rPr lang="en-US" sz="2400" dirty="0">
                <a:solidFill>
                  <a:schemeClr val="tx2"/>
                </a:solidFill>
                <a:latin typeface="Berlin Sans FB" pitchFamily="34" charset="0"/>
                <a:cs typeface="Times New Roman" pitchFamily="18" charset="0"/>
              </a:rPr>
              <a:t>	</a:t>
            </a:r>
            <a:r>
              <a:rPr lang="en-US" sz="2400" dirty="0" err="1">
                <a:solidFill>
                  <a:schemeClr val="tx2"/>
                </a:solidFill>
                <a:latin typeface="Berlin Sans FB" pitchFamily="34" charset="0"/>
                <a:cs typeface="Times New Roman" pitchFamily="18" charset="0"/>
              </a:rPr>
              <a:t>Infark</a:t>
            </a:r>
            <a:r>
              <a:rPr lang="en-US" sz="2400" dirty="0">
                <a:solidFill>
                  <a:schemeClr val="tx2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Berlin Sans FB" pitchFamily="34" charset="0"/>
                <a:cs typeface="Times New Roman" pitchFamily="18" charset="0"/>
              </a:rPr>
              <a:t>miokard</a:t>
            </a:r>
            <a:r>
              <a:rPr lang="en-US" sz="2400" dirty="0">
                <a:solidFill>
                  <a:schemeClr val="tx2"/>
                </a:solidFill>
                <a:latin typeface="Berlin Sans FB" pitchFamily="34" charset="0"/>
                <a:cs typeface="Times New Roman" pitchFamily="18" charset="0"/>
              </a:rPr>
              <a:t> 	20–25% </a:t>
            </a:r>
          </a:p>
          <a:p>
            <a:pPr eaLnBrk="1" hangingPunct="1"/>
            <a:endParaRPr lang="en-US" sz="2400" dirty="0">
              <a:solidFill>
                <a:schemeClr val="tx2"/>
              </a:solidFill>
              <a:latin typeface="Berlin Sans FB" pitchFamily="34" charset="0"/>
              <a:cs typeface="Times New Roman" pitchFamily="18" charset="0"/>
            </a:endParaRPr>
          </a:p>
          <a:p>
            <a:pPr eaLnBrk="1" hangingPunct="1"/>
            <a:r>
              <a:rPr lang="en-US" sz="2400" dirty="0">
                <a:solidFill>
                  <a:schemeClr val="tx2"/>
                </a:solidFill>
                <a:latin typeface="Berlin Sans FB" pitchFamily="34" charset="0"/>
                <a:cs typeface="Times New Roman" pitchFamily="18" charset="0"/>
              </a:rPr>
              <a:t>	</a:t>
            </a:r>
            <a:r>
              <a:rPr lang="en-US" sz="2400" dirty="0" err="1">
                <a:solidFill>
                  <a:schemeClr val="tx2"/>
                </a:solidFill>
                <a:latin typeface="Berlin Sans FB" pitchFamily="34" charset="0"/>
                <a:cs typeface="Times New Roman" pitchFamily="18" charset="0"/>
              </a:rPr>
              <a:t>Gagal</a:t>
            </a:r>
            <a:r>
              <a:rPr lang="en-US" sz="2400" dirty="0">
                <a:solidFill>
                  <a:schemeClr val="tx2"/>
                </a:solidFill>
                <a:latin typeface="Berlin Sans FB" pitchFamily="34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Berlin Sans FB" pitchFamily="34" charset="0"/>
                <a:cs typeface="Times New Roman" pitchFamily="18" charset="0"/>
              </a:rPr>
              <a:t>jantung</a:t>
            </a:r>
            <a:r>
              <a:rPr lang="en-US" sz="2400" dirty="0">
                <a:solidFill>
                  <a:schemeClr val="tx2"/>
                </a:solidFill>
                <a:latin typeface="Berlin Sans FB" pitchFamily="34" charset="0"/>
                <a:cs typeface="Times New Roman" pitchFamily="18" charset="0"/>
              </a:rPr>
              <a:t>	50% </a:t>
            </a:r>
            <a:r>
              <a:rPr lang="en-US" sz="2400" dirty="0">
                <a:solidFill>
                  <a:schemeClr val="tx2"/>
                </a:solidFill>
                <a:latin typeface="Berlin Sans FB" pitchFamily="34" charset="0"/>
              </a:rPr>
              <a:t> </a:t>
            </a:r>
          </a:p>
          <a:p>
            <a:pPr eaLnBrk="1" hangingPunct="1"/>
            <a:endParaRPr lang="en-US" sz="2400" dirty="0">
              <a:solidFill>
                <a:schemeClr val="tx2"/>
              </a:solidFill>
              <a:latin typeface="Berlin Sans FB" pitchFamily="34" charset="0"/>
            </a:endParaRP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2415188" y="3060700"/>
            <a:ext cx="604704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>
              <a:latin typeface="Berlin Sans FB" pitchFamily="34" charset="0"/>
            </a:endParaRPr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2411760" y="3729038"/>
            <a:ext cx="603142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2415473" y="4451350"/>
            <a:ext cx="604834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406877" y="2471738"/>
            <a:ext cx="6053555" cy="2644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045450" y="5949280"/>
            <a:ext cx="109855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62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696" y="277813"/>
            <a:ext cx="4752528" cy="1139825"/>
          </a:xfrm>
        </p:spPr>
        <p:txBody>
          <a:bodyPr/>
          <a:lstStyle/>
          <a:p>
            <a:r>
              <a:rPr lang="en-US" sz="3600" b="1" dirty="0" err="1">
                <a:solidFill>
                  <a:srgbClr val="FF9900"/>
                </a:solidFill>
                <a:latin typeface="Berlin Sans FB Demi" pitchFamily="34" charset="0"/>
              </a:rPr>
              <a:t>Kapan</a:t>
            </a:r>
            <a:r>
              <a:rPr lang="en-US" sz="3600" b="1" dirty="0">
                <a:solidFill>
                  <a:srgbClr val="FF9900"/>
                </a:solidFill>
                <a:latin typeface="Berlin Sans FB Demi" pitchFamily="34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Berlin Sans FB Demi" pitchFamily="34" charset="0"/>
              </a:rPr>
              <a:t>minum</a:t>
            </a:r>
            <a:r>
              <a:rPr lang="en-US" sz="3600" b="1" dirty="0">
                <a:solidFill>
                  <a:srgbClr val="FF9900"/>
                </a:solidFill>
                <a:latin typeface="Berlin Sans FB Demi" pitchFamily="34" charset="0"/>
              </a:rPr>
              <a:t> </a:t>
            </a:r>
            <a:r>
              <a:rPr lang="en-US" sz="3600" b="1" dirty="0" err="1">
                <a:solidFill>
                  <a:srgbClr val="FF9900"/>
                </a:solidFill>
                <a:latin typeface="Berlin Sans FB Demi" pitchFamily="34" charset="0"/>
              </a:rPr>
              <a:t>obat</a:t>
            </a:r>
            <a:r>
              <a:rPr lang="en-US" sz="3600" b="1" dirty="0">
                <a:solidFill>
                  <a:srgbClr val="FF9900"/>
                </a:solidFill>
                <a:latin typeface="Berlin Sans FB Demi" pitchFamily="34" charset="0"/>
              </a:rPr>
              <a:t> ?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950356" y="1946275"/>
            <a:ext cx="6582084" cy="3692525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err="1">
                <a:latin typeface="Berlin Sans FB" pitchFamily="34" charset="0"/>
              </a:rPr>
              <a:t>Bila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tekanan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darah</a:t>
            </a:r>
            <a:r>
              <a:rPr lang="en-US" sz="2800" dirty="0">
                <a:latin typeface="Berlin Sans FB" pitchFamily="34" charset="0"/>
              </a:rPr>
              <a:t> &gt; 140/90 mmHg, </a:t>
            </a:r>
            <a:r>
              <a:rPr lang="en-US" sz="2800" dirty="0" err="1">
                <a:latin typeface="Berlin Sans FB" pitchFamily="34" charset="0"/>
              </a:rPr>
              <a:t>gejala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kronis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hipertensi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menahun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err="1">
                <a:latin typeface="Berlin Sans FB" pitchFamily="34" charset="0"/>
              </a:rPr>
              <a:t>Terapi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biasanya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seumur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hidup</a:t>
            </a:r>
            <a:endParaRPr lang="en-US" sz="2800" dirty="0">
              <a:latin typeface="Berlin Sans FB" pitchFamily="34" charset="0"/>
            </a:endParaRPr>
          </a:p>
          <a:p>
            <a:endParaRPr lang="en-US" sz="2800" dirty="0">
              <a:latin typeface="Berlin Sans FB" pitchFamily="34" charset="0"/>
            </a:endParaRPr>
          </a:p>
          <a:p>
            <a:r>
              <a:rPr lang="en-US" sz="2800" dirty="0" err="1">
                <a:latin typeface="Berlin Sans FB" pitchFamily="34" charset="0"/>
              </a:rPr>
              <a:t>Perlu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Konsultasi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dokter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mengenai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obat</a:t>
            </a:r>
            <a:r>
              <a:rPr lang="en-US" sz="2800" dirty="0">
                <a:latin typeface="Berlin Sans FB" pitchFamily="34" charset="0"/>
              </a:rPr>
              <a:t>       </a:t>
            </a:r>
            <a:r>
              <a:rPr lang="en-US" sz="2800" dirty="0" err="1">
                <a:latin typeface="Berlin Sans FB" pitchFamily="34" charset="0"/>
              </a:rPr>
              <a:t>hipertensi</a:t>
            </a:r>
            <a:r>
              <a:rPr lang="en-US" sz="2800" dirty="0">
                <a:latin typeface="Berlin Sans FB" pitchFamily="34" charset="0"/>
              </a:rPr>
              <a:t> yang </a:t>
            </a:r>
            <a:r>
              <a:rPr lang="en-US" sz="2800" dirty="0" err="1">
                <a:latin typeface="Berlin Sans FB" pitchFamily="34" charset="0"/>
              </a:rPr>
              <a:t>akan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digunakan</a:t>
            </a:r>
            <a:endParaRPr lang="en-US" sz="2800" dirty="0">
              <a:latin typeface="Berlin Sans FB" pitchFamily="34" charset="0"/>
            </a:endParaRPr>
          </a:p>
        </p:txBody>
      </p:sp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555776" y="5029200"/>
            <a:ext cx="5976664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2800" b="1" dirty="0">
                <a:latin typeface="Berlin Sans FB Demi" pitchFamily="34" charset="0"/>
              </a:rPr>
              <a:t>Target </a:t>
            </a:r>
            <a:r>
              <a:rPr lang="en-US" sz="2800" b="1" dirty="0" err="1">
                <a:latin typeface="Berlin Sans FB Demi" pitchFamily="34" charset="0"/>
              </a:rPr>
              <a:t>tekanan</a:t>
            </a:r>
            <a:r>
              <a:rPr lang="en-US" sz="2800" b="1" dirty="0">
                <a:latin typeface="Berlin Sans FB Demi" pitchFamily="34" charset="0"/>
              </a:rPr>
              <a:t> </a:t>
            </a:r>
            <a:r>
              <a:rPr lang="en-US" sz="2800" b="1" dirty="0" err="1">
                <a:latin typeface="Berlin Sans FB Demi" pitchFamily="34" charset="0"/>
              </a:rPr>
              <a:t>darah</a:t>
            </a:r>
            <a:r>
              <a:rPr lang="en-US" sz="2800" b="1" dirty="0">
                <a:latin typeface="Berlin Sans FB Demi" pitchFamily="34" charset="0"/>
              </a:rPr>
              <a:t> &lt; 140/90 mmHg</a:t>
            </a:r>
          </a:p>
        </p:txBody>
      </p:sp>
      <p:pic>
        <p:nvPicPr>
          <p:cNvPr id="17" name="Picture 2" descr="Image result for hyperten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5" y="0"/>
            <a:ext cx="2555776" cy="17287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316416" y="6093296"/>
            <a:ext cx="827584" cy="764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10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323528" y="188640"/>
            <a:ext cx="6347048" cy="702915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err="1">
                <a:latin typeface="Berlin Sans FB Demi" pitchFamily="34" charset="0"/>
              </a:rPr>
              <a:t>Penatalaksanaan</a:t>
            </a:r>
            <a:r>
              <a:rPr lang="en-US" dirty="0">
                <a:latin typeface="Berlin Sans FB Demi" pitchFamily="34" charset="0"/>
              </a:rPr>
              <a:t> Diet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611560" y="1600200"/>
            <a:ext cx="7632848" cy="4530725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400" dirty="0" err="1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Tujuan</a:t>
            </a:r>
            <a:r>
              <a:rPr lang="en-US" sz="2400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 Diet</a:t>
            </a:r>
            <a:r>
              <a:rPr lang="en-US" sz="2400" dirty="0">
                <a:latin typeface="Berlin Sans FB Demi" pitchFamily="34" charset="0"/>
              </a:rPr>
              <a:t>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 err="1">
                <a:latin typeface="Berlin Sans FB Demi" pitchFamily="34" charset="0"/>
              </a:rPr>
              <a:t>Mencapai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tekanan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darah</a:t>
            </a:r>
            <a:r>
              <a:rPr lang="en-US" sz="2400" dirty="0">
                <a:latin typeface="Berlin Sans FB Demi" pitchFamily="34" charset="0"/>
              </a:rPr>
              <a:t> (diastole) </a:t>
            </a:r>
            <a:r>
              <a:rPr lang="en-US" sz="2800" dirty="0">
                <a:latin typeface="Berlin Sans FB Demi" pitchFamily="34" charset="0"/>
                <a:cs typeface="Arial" charset="0"/>
              </a:rPr>
              <a:t>≤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90 mmHg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 err="1">
                <a:latin typeface="Berlin Sans FB Demi" pitchFamily="34" charset="0"/>
                <a:cs typeface="Arial" charset="0"/>
              </a:rPr>
              <a:t>Mencapai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dan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menjaga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BB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dengan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>
                <a:latin typeface="Berlin Sans FB Demi" pitchFamily="34" charset="0"/>
                <a:cs typeface="Arial" charset="0"/>
              </a:rPr>
              <a:t>	IMT 18.5 – 25</a:t>
            </a:r>
          </a:p>
          <a:p>
            <a:pPr marL="609600" indent="-609600">
              <a:lnSpc>
                <a:spcPct val="80000"/>
              </a:lnSpc>
            </a:pPr>
            <a:r>
              <a:rPr lang="en-US" sz="2400" dirty="0">
                <a:latin typeface="Berlin Sans FB Demi" pitchFamily="34" charset="0"/>
                <a:cs typeface="Arial" charset="0"/>
              </a:rPr>
              <a:t>3.   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Mencapai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dan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menjaga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uk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lingkar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perut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dan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rasio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lingkar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perut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dan</a:t>
            </a:r>
            <a:r>
              <a:rPr lang="en-US" sz="2400" dirty="0">
                <a:latin typeface="Berlin Sans FB Demi" pitchFamily="34" charset="0"/>
                <a:cs typeface="Arial" charset="0"/>
              </a:rPr>
              <a:t> </a:t>
            </a:r>
            <a:r>
              <a:rPr lang="en-US" sz="2400" dirty="0" err="1">
                <a:latin typeface="Berlin Sans FB Demi" pitchFamily="34" charset="0"/>
                <a:cs typeface="Arial" charset="0"/>
              </a:rPr>
              <a:t>pinggul</a:t>
            </a:r>
            <a:endParaRPr lang="en-US" sz="2400" dirty="0">
              <a:latin typeface="Berlin Sans FB Demi" pitchFamily="34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FF99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 Demi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Tujuan</a:t>
            </a:r>
            <a:r>
              <a:rPr lang="en-US" sz="2400" dirty="0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 </a:t>
            </a:r>
            <a:r>
              <a:rPr lang="en-US" sz="2400" dirty="0" err="1">
                <a:solidFill>
                  <a:srgbClr val="FF99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 Demi" pitchFamily="34" charset="0"/>
              </a:rPr>
              <a:t>Akhir</a:t>
            </a:r>
            <a:endParaRPr lang="en-US" sz="2400" dirty="0">
              <a:solidFill>
                <a:srgbClr val="FF99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 Demi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 err="1">
                <a:latin typeface="Berlin Sans FB Demi" pitchFamily="34" charset="0"/>
              </a:rPr>
              <a:t>Menurunkan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resiko</a:t>
            </a:r>
            <a:endParaRPr lang="en-US" sz="2400" dirty="0">
              <a:latin typeface="Berlin Sans FB Demi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 err="1">
                <a:latin typeface="Berlin Sans FB Demi" pitchFamily="34" charset="0"/>
              </a:rPr>
              <a:t>Meminimalkan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kebutuhan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akan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obat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untuk</a:t>
            </a:r>
            <a:r>
              <a:rPr lang="en-US" sz="2400" dirty="0">
                <a:latin typeface="Berlin Sans FB Demi" pitchFamily="34" charset="0"/>
              </a:rPr>
              <a:t>        </a:t>
            </a:r>
            <a:r>
              <a:rPr lang="en-US" sz="2400" dirty="0" err="1">
                <a:latin typeface="Berlin Sans FB Demi" pitchFamily="34" charset="0"/>
              </a:rPr>
              <a:t>mengontrol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tekanan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darah</a:t>
            </a:r>
            <a:endParaRPr lang="en-US" sz="2400" dirty="0">
              <a:latin typeface="Berlin Sans FB Demi" pitchFamily="34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400" dirty="0" err="1">
                <a:latin typeface="Berlin Sans FB Demi" pitchFamily="34" charset="0"/>
              </a:rPr>
              <a:t>Mencapai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dan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menjaga</a:t>
            </a:r>
            <a:r>
              <a:rPr lang="en-US" sz="2400" dirty="0">
                <a:latin typeface="Berlin Sans FB Demi" pitchFamily="34" charset="0"/>
              </a:rPr>
              <a:t> status </a:t>
            </a:r>
            <a:r>
              <a:rPr lang="en-US" sz="2400" dirty="0" err="1">
                <a:latin typeface="Berlin Sans FB Demi" pitchFamily="34" charset="0"/>
              </a:rPr>
              <a:t>gizi</a:t>
            </a:r>
            <a:r>
              <a:rPr lang="en-US" sz="2400" dirty="0">
                <a:latin typeface="Berlin Sans FB Demi" pitchFamily="34" charset="0"/>
              </a:rPr>
              <a:t> normal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4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599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47673" y="1700808"/>
            <a:ext cx="8229600" cy="4780384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Penurunan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BB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pada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individu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yang BB &gt; 110 % BBI.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 (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kebutuhan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kalori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perlu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mencapai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menggunakan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BBI)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Protein 15 – 20 %,  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Lemak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25 – 30% (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utamakan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lemak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tidak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jenuh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)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Keseimbangan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Karbohidrat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50 – 55 %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 (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diutamakan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KH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Kompleks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)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Perhatikan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asupan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mineral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khususnya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Natrium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Kalium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Kalsium</a:t>
            </a:r>
            <a:endParaRPr lang="en-US" sz="2400" dirty="0">
              <a:solidFill>
                <a:schemeClr val="tx1"/>
              </a:solidFill>
              <a:latin typeface="Berlin Sans FB" pitchFamily="34" charset="0"/>
            </a:endParaRP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Konsumsi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dibatasi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bila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terdapat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oedema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disesuaikan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cairan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yang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keluar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melalui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urine)</a:t>
            </a:r>
          </a:p>
          <a:p>
            <a:pPr marL="342900" indent="-3429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Latihan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/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olah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raga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aerobik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teratur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bertahap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dengan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 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evaluasi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klinis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dapat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Berlin Sans FB" pitchFamily="34" charset="0"/>
              </a:rPr>
              <a:t>menurunkan</a:t>
            </a: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BB.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  <a:latin typeface="Berlin Sans FB" pitchFamily="34" charset="0"/>
              </a:rPr>
              <a:t>  </a:t>
            </a: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433822" y="332656"/>
            <a:ext cx="2986050" cy="54178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err="1"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erlin Sans FB Demi" pitchFamily="34" charset="0"/>
              </a:rPr>
              <a:t>Syarat</a:t>
            </a:r>
            <a:r>
              <a:rPr lang="en-US" sz="4000" kern="10" dirty="0">
                <a:solidFill>
                  <a:schemeClr val="bg1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Berlin Sans FB Demi" pitchFamily="34" charset="0"/>
              </a:rPr>
              <a:t> Diet</a:t>
            </a:r>
          </a:p>
        </p:txBody>
      </p:sp>
    </p:spTree>
    <p:extLst>
      <p:ext uri="{BB962C8B-B14F-4D97-AF65-F5344CB8AC3E}">
        <p14:creationId xmlns:p14="http://schemas.microsoft.com/office/powerpoint/2010/main" val="29092429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6416" y="6093296"/>
            <a:ext cx="827584" cy="764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379083" y="332656"/>
            <a:ext cx="6344521" cy="751111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>
              <a:defRPr/>
            </a:pPr>
            <a:r>
              <a:rPr lang="en-US" sz="4800" dirty="0">
                <a:solidFill>
                  <a:schemeClr val="accent1"/>
                </a:solidFill>
                <a:latin typeface="Berlin Sans FB Demi" pitchFamily="34" charset="0"/>
              </a:rPr>
              <a:t>NATRIUM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691680" y="1295401"/>
            <a:ext cx="7128792" cy="4509864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8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latin typeface="Berlin Sans FB" pitchFamily="34" charset="0"/>
              </a:rPr>
              <a:t>Respon</a:t>
            </a:r>
            <a:r>
              <a:rPr lang="id-ID" sz="2400" dirty="0">
                <a:latin typeface="Berlin Sans FB" pitchFamily="34" charset="0"/>
              </a:rPr>
              <a:t> p</a:t>
            </a:r>
            <a:r>
              <a:rPr lang="en-US" sz="2400" dirty="0" err="1">
                <a:latin typeface="Berlin Sans FB" pitchFamily="34" charset="0"/>
              </a:rPr>
              <a:t>embatasan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Natrium</a:t>
            </a:r>
            <a:r>
              <a:rPr lang="en-US" sz="2400" dirty="0">
                <a:latin typeface="Berlin Sans FB" pitchFamily="34" charset="0"/>
              </a:rPr>
              <a:t> t</a:t>
            </a:r>
            <a:r>
              <a:rPr lang="id-ID" sz="2400" dirty="0">
                <a:latin typeface="Berlin Sans FB" pitchFamily="34" charset="0"/>
              </a:rPr>
              <a:t>erhadap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tekanan</a:t>
            </a:r>
            <a:r>
              <a:rPr lang="en-US" sz="2400" dirty="0">
                <a:latin typeface="Berlin Sans FB" pitchFamily="34" charset="0"/>
              </a:rPr>
              <a:t>     </a:t>
            </a:r>
          </a:p>
          <a:p>
            <a:pPr>
              <a:lnSpc>
                <a:spcPct val="80000"/>
              </a:lnSpc>
            </a:pPr>
            <a:r>
              <a:rPr lang="en-US" sz="2400" dirty="0" err="1">
                <a:latin typeface="Berlin Sans FB" pitchFamily="34" charset="0"/>
              </a:rPr>
              <a:t>darah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id-ID" sz="2400" dirty="0">
                <a:latin typeface="Berlin Sans FB" pitchFamily="34" charset="0"/>
              </a:rPr>
              <a:t>sangat individual</a:t>
            </a:r>
            <a:endParaRPr lang="en-US" sz="24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err="1">
                <a:latin typeface="Berlin Sans FB" pitchFamily="34" charset="0"/>
              </a:rPr>
              <a:t>Natrium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sedang</a:t>
            </a:r>
            <a:r>
              <a:rPr lang="en-US" sz="2400" dirty="0">
                <a:latin typeface="Berlin Sans FB" pitchFamily="34" charset="0"/>
              </a:rPr>
              <a:t> (70 – 100 </a:t>
            </a:r>
            <a:r>
              <a:rPr lang="en-US" sz="2400" dirty="0" err="1">
                <a:latin typeface="Berlin Sans FB" pitchFamily="34" charset="0"/>
              </a:rPr>
              <a:t>mEq</a:t>
            </a:r>
            <a:r>
              <a:rPr lang="en-US" sz="2400" dirty="0">
                <a:latin typeface="Berlin Sans FB" pitchFamily="34" charset="0"/>
              </a:rPr>
              <a:t>/</a:t>
            </a:r>
            <a:r>
              <a:rPr lang="en-US" sz="2400" dirty="0" err="1">
                <a:latin typeface="Berlin Sans FB" pitchFamily="34" charset="0"/>
              </a:rPr>
              <a:t>hr</a:t>
            </a:r>
            <a:r>
              <a:rPr lang="en-US" sz="2400" dirty="0">
                <a:latin typeface="Berlin Sans FB" pitchFamily="34" charset="0"/>
              </a:rPr>
              <a:t>) </a:t>
            </a:r>
            <a:r>
              <a:rPr lang="en-US" sz="2400" dirty="0" err="1">
                <a:latin typeface="Berlin Sans FB" pitchFamily="34" charset="0"/>
              </a:rPr>
              <a:t>dpt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id-ID" sz="2400" dirty="0">
                <a:latin typeface="Berlin Sans FB" pitchFamily="34" charset="0"/>
              </a:rPr>
              <a:t>menu</a:t>
            </a:r>
            <a:r>
              <a:rPr lang="en-US" sz="2400" dirty="0" err="1">
                <a:latin typeface="Berlin Sans FB" pitchFamily="34" charset="0"/>
              </a:rPr>
              <a:t>runkan</a:t>
            </a:r>
            <a:r>
              <a:rPr lang="en-US" sz="2400" dirty="0">
                <a:latin typeface="Berlin Sans FB" pitchFamily="34" charset="0"/>
              </a:rPr>
              <a:t>  </a:t>
            </a:r>
            <a:r>
              <a:rPr lang="en-US" sz="2400" dirty="0" err="1">
                <a:latin typeface="Berlin Sans FB" pitchFamily="34" charset="0"/>
              </a:rPr>
              <a:t>tekanan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darah</a:t>
            </a:r>
            <a:r>
              <a:rPr lang="en-US" sz="2400" dirty="0">
                <a:latin typeface="Berlin Sans FB" pitchFamily="34" charset="0"/>
              </a:rPr>
              <a:t> 50 – 60% </a:t>
            </a:r>
            <a:r>
              <a:rPr lang="id-ID" sz="2400" dirty="0">
                <a:latin typeface="Berlin Sans FB" pitchFamily="34" charset="0"/>
              </a:rPr>
              <a:t>pada </a:t>
            </a:r>
            <a:r>
              <a:rPr lang="en-US" sz="2400" dirty="0" err="1">
                <a:latin typeface="Berlin Sans FB" pitchFamily="34" charset="0"/>
              </a:rPr>
              <a:t>individu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sensitif</a:t>
            </a:r>
            <a:r>
              <a:rPr lang="en-US" sz="2400" dirty="0">
                <a:latin typeface="Berlin Sans FB" pitchFamily="34" charset="0"/>
              </a:rPr>
              <a:t>   (</a:t>
            </a:r>
            <a:r>
              <a:rPr lang="en-US" sz="2400" dirty="0" err="1">
                <a:latin typeface="Berlin Sans FB" pitchFamily="34" charset="0"/>
              </a:rPr>
              <a:t>tidak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individu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resisten</a:t>
            </a:r>
            <a:r>
              <a:rPr lang="en-US" sz="2400" dirty="0">
                <a:latin typeface="Berlin Sans FB" pitchFamily="34" charset="0"/>
              </a:rPr>
              <a:t>).</a:t>
            </a:r>
            <a:endParaRPr lang="id-ID" sz="24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endParaRPr lang="id-ID" sz="24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id-ID" sz="2400" dirty="0">
                <a:latin typeface="Berlin Sans FB" pitchFamily="34" charset="0"/>
              </a:rPr>
              <a:t>Pasien dengan terapi diuretik, masih diperlukan </a:t>
            </a:r>
            <a:endParaRPr lang="en-US" sz="24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id-ID" sz="2400" dirty="0">
                <a:latin typeface="Berlin Sans FB" pitchFamily="34" charset="0"/>
              </a:rPr>
              <a:t>pembatasan asupan Natrium</a:t>
            </a:r>
          </a:p>
          <a:p>
            <a:pPr>
              <a:lnSpc>
                <a:spcPct val="80000"/>
              </a:lnSpc>
            </a:pPr>
            <a:endParaRPr lang="id-ID" sz="24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id-ID" sz="2400" dirty="0">
                <a:latin typeface="Berlin Sans FB" pitchFamily="34" charset="0"/>
              </a:rPr>
              <a:t>Perlu pertimbangan untuk pemberian garam sintetik </a:t>
            </a:r>
            <a:endParaRPr lang="en-US" sz="18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endParaRPr lang="en-US" sz="18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94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6416" y="6093296"/>
            <a:ext cx="827584" cy="764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46115" y="301625"/>
            <a:ext cx="7137510" cy="1143000"/>
          </a:xfrm>
        </p:spPr>
        <p:txBody>
          <a:bodyPr/>
          <a:lstStyle/>
          <a:p>
            <a:pPr algn="ctr"/>
            <a:r>
              <a:rPr lang="id-ID" b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DIET RENDAH GARAM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691680" y="1827213"/>
            <a:ext cx="7344816" cy="3329979"/>
          </a:xfrm>
        </p:spPr>
        <p:txBody>
          <a:bodyPr anchor="t"/>
          <a:lstStyle/>
          <a:p>
            <a:r>
              <a:rPr lang="id-ID" sz="2400" dirty="0">
                <a:latin typeface="Berlin Sans FB Demi" pitchFamily="34" charset="0"/>
              </a:rPr>
              <a:t>Diet RG I: Na. 200 – 400 mg</a:t>
            </a:r>
            <a:r>
              <a:rPr lang="en-US" sz="2400" dirty="0">
                <a:latin typeface="Berlin Sans FB Demi" pitchFamily="34" charset="0"/>
              </a:rPr>
              <a:t>, </a:t>
            </a:r>
            <a:r>
              <a:rPr lang="en-US" sz="2400" dirty="0" err="1">
                <a:latin typeface="Berlin Sans FB Demi" pitchFamily="34" charset="0"/>
              </a:rPr>
              <a:t>dalam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pengolahan</a:t>
            </a:r>
            <a:r>
              <a:rPr lang="en-US" sz="2400" dirty="0">
                <a:latin typeface="Berlin Sans FB Demi" pitchFamily="34" charset="0"/>
              </a:rPr>
              <a:t>    </a:t>
            </a:r>
            <a:r>
              <a:rPr lang="en-US" sz="2400" dirty="0" err="1">
                <a:latin typeface="Berlin Sans FB Demi" pitchFamily="34" charset="0"/>
              </a:rPr>
              <a:t>makanan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tidak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ditambah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garam</a:t>
            </a:r>
            <a:r>
              <a:rPr lang="en-US" sz="2400" dirty="0">
                <a:latin typeface="Berlin Sans FB Demi" pitchFamily="34" charset="0"/>
              </a:rPr>
              <a:t> </a:t>
            </a:r>
            <a:r>
              <a:rPr lang="en-US" sz="2400" dirty="0" err="1">
                <a:latin typeface="Berlin Sans FB Demi" pitchFamily="34" charset="0"/>
              </a:rPr>
              <a:t>dapur</a:t>
            </a:r>
            <a:r>
              <a:rPr lang="en-US" sz="2400" dirty="0">
                <a:latin typeface="Berlin Sans FB Demi" pitchFamily="34" charset="0"/>
              </a:rPr>
              <a:t>.</a:t>
            </a:r>
            <a:endParaRPr lang="id-ID" sz="2400" dirty="0">
              <a:latin typeface="Berlin Sans FB Demi" pitchFamily="34" charset="0"/>
            </a:endParaRPr>
          </a:p>
          <a:p>
            <a:endParaRPr lang="id-ID" sz="2400" dirty="0">
              <a:latin typeface="Berlin Sans FB Demi" pitchFamily="34" charset="0"/>
            </a:endParaRPr>
          </a:p>
          <a:p>
            <a:r>
              <a:rPr lang="id-ID" sz="2400" dirty="0">
                <a:latin typeface="Berlin Sans FB Demi" pitchFamily="34" charset="0"/>
              </a:rPr>
              <a:t>Diet RG II: Na. 600 – 800 mg, dalam pengolahan </a:t>
            </a:r>
            <a:r>
              <a:rPr lang="en-US" sz="2400" dirty="0">
                <a:latin typeface="Berlin Sans FB Demi" pitchFamily="34" charset="0"/>
              </a:rPr>
              <a:t>   </a:t>
            </a:r>
            <a:r>
              <a:rPr lang="id-ID" sz="2400" dirty="0">
                <a:latin typeface="Berlin Sans FB Demi" pitchFamily="34" charset="0"/>
              </a:rPr>
              <a:t>dapat ditambah Na Cl 2g ( ½ sdt )</a:t>
            </a:r>
          </a:p>
          <a:p>
            <a:endParaRPr lang="id-ID" sz="2400" dirty="0">
              <a:latin typeface="Berlin Sans FB Demi" pitchFamily="34" charset="0"/>
            </a:endParaRPr>
          </a:p>
          <a:p>
            <a:r>
              <a:rPr lang="id-ID" sz="2400" dirty="0">
                <a:latin typeface="Berlin Sans FB Demi" pitchFamily="34" charset="0"/>
              </a:rPr>
              <a:t>Diet RG III: Na. 1000 – 1200 mg, dalam pengolahan dapat ditambah Na Cl 4g ( 1 sdt )</a:t>
            </a:r>
          </a:p>
          <a:p>
            <a:endParaRPr lang="id-ID" sz="18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30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0040" y="116632"/>
            <a:ext cx="7772400" cy="791418"/>
          </a:xfrm>
        </p:spPr>
        <p:txBody>
          <a:bodyPr/>
          <a:lstStyle/>
          <a:p>
            <a:pPr algn="ctr"/>
            <a:r>
              <a:rPr lang="en-US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Anjuran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Konsumsi</a:t>
            </a:r>
            <a:r>
              <a:rPr lang="en-US" sz="36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Natrium</a:t>
            </a:r>
            <a:endParaRPr lang="en-US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graphicFrame>
        <p:nvGraphicFramePr>
          <p:cNvPr id="14438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891410"/>
              </p:ext>
            </p:extLst>
          </p:nvPr>
        </p:nvGraphicFramePr>
        <p:xfrm>
          <a:off x="683568" y="1124744"/>
          <a:ext cx="7772718" cy="5192764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313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5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6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Kondisi</a:t>
                      </a:r>
                      <a:endParaRPr kumimoji="0" lang="en-US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2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Aplikasi Diet </a:t>
                      </a:r>
                      <a:endParaRPr kumimoji="0" lang="en-US" sz="3200" b="0" i="0" u="none" strike="noStrike" cap="none" normalizeH="0" baseline="0">
                        <a:ln>
                          <a:noFill/>
                        </a:ln>
                        <a:solidFill>
                          <a:srgbClr val="000066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36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SEHAT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cap="none" normalizeH="0" baseline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PRE – HIPERTENSI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cap="none" normalizeH="0" baseline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cap="none" normalizeH="0" baseline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HIPERTENSI St. 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cap="none" normalizeH="0" baseline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u="none" strike="noStrike" cap="none" normalizeH="0" baseline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HIPERTENSI St.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33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 horzOverflow="overflow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2 – 3 gr Na/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hr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atau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6 gr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garam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natrium</a:t>
                      </a:r>
                      <a:endParaRPr kumimoji="0" lang="en-US" sz="1800" u="none" strike="noStrike" cap="none" normalizeH="0" baseline="0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u="none" strike="noStrike" cap="none" normalizeH="0" baseline="0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* 1 – 1.2 gr Na/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hr</a:t>
                      </a:r>
                      <a:endParaRPr kumimoji="0" lang="en-US" sz="1800" u="none" strike="noStrike" cap="none" normalizeH="0" baseline="0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*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Dihindari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bahan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makanan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tinggi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natrium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*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penambahan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4 g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garam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dapur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 (1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sdt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peres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en-US" sz="1800" u="none" strike="noStrike" cap="none" normalizeH="0" baseline="0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* 600 – 800 mg Na/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hr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*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Dihindari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bahan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makanan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tinggi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natrium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*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penambahan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2 g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garam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dapur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(½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sdt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peres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u="none" strike="noStrike" cap="none" normalizeH="0" baseline="0" dirty="0">
                        <a:ln>
                          <a:noFill/>
                        </a:ln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* 200 – 400 mg Na/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hr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*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Dihindari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bahan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makanan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tinggi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natrium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*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tanpa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penambahan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garam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u="none" strike="noStrike" cap="none" normalizeH="0" baseline="0" dirty="0" err="1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dapur</a:t>
                      </a:r>
                      <a:r>
                        <a:rPr kumimoji="0" lang="en-US" sz="1800" u="none" strike="noStrike" cap="none" normalizeH="0" baseline="0" dirty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Berlin Sans FB" pitchFamily="34" charset="0"/>
                        </a:rPr>
                        <a:t> </a:t>
                      </a:r>
                    </a:p>
                  </a:txBody>
                  <a:tcPr horzOverflow="overflow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088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568952" cy="936103"/>
          </a:xfrm>
        </p:spPr>
        <p:txBody>
          <a:bodyPr/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Kandungan</a:t>
            </a:r>
            <a:r>
              <a:rPr lang="en-US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Natrium</a:t>
            </a:r>
            <a:r>
              <a:rPr lang="en-US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&amp; </a:t>
            </a:r>
            <a:r>
              <a:rPr lang="en-US" sz="28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Kalium</a:t>
            </a:r>
            <a:r>
              <a:rPr lang="en-US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</a:t>
            </a:r>
            <a:br>
              <a:rPr lang="en-US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</a:br>
            <a:r>
              <a:rPr lang="en-US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per 100 gr </a:t>
            </a:r>
            <a:r>
              <a:rPr lang="en-US" sz="28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Bahan</a:t>
            </a:r>
            <a:r>
              <a:rPr lang="en-US" sz="28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</a:t>
            </a:r>
            <a:r>
              <a:rPr lang="en-US" sz="2800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Makanan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</a:t>
            </a:r>
          </a:p>
        </p:txBody>
      </p:sp>
      <p:graphicFrame>
        <p:nvGraphicFramePr>
          <p:cNvPr id="137255" name="Group 39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87049950"/>
              </p:ext>
            </p:extLst>
          </p:nvPr>
        </p:nvGraphicFramePr>
        <p:xfrm>
          <a:off x="98425" y="1340768"/>
          <a:ext cx="4473575" cy="4968552"/>
        </p:xfrm>
        <a:graphic>
          <a:graphicData uri="http://schemas.openxmlformats.org/drawingml/2006/table">
            <a:tbl>
              <a:tblPr/>
              <a:tblGrid>
                <a:gridCol w="2940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2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Bahan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Makanan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Beras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Giling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Beras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Ketan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Biskuit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Havermout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Jagung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Kuning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Kentang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Krakers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Tawar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Krakers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Graham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Roti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putih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Roti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Bakar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Ayam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Corned Beef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Ham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710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700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282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400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260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396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94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7257" name="Group 4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3118036"/>
              </p:ext>
            </p:extLst>
          </p:nvPr>
        </p:nvGraphicFramePr>
        <p:xfrm>
          <a:off x="4572000" y="1340768"/>
          <a:ext cx="4495800" cy="4968552"/>
        </p:xfrm>
        <a:graphic>
          <a:graphicData uri="http://schemas.openxmlformats.org/drawingml/2006/table">
            <a:tbl>
              <a:tblPr/>
              <a:tblGrid>
                <a:gridCol w="288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12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1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Bahan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Makanan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Ikan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Keju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Telur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Ayam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Telur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Bebek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Udang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Kacang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Kedele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Kacang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Tanah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Kecap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Keju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Kacang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Tanah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Tahu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Tempe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Bayam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Pisang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1250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191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4000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607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176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258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1504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421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670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416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435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764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772400" cy="864096"/>
          </a:xfrm>
        </p:spPr>
        <p:txBody>
          <a:bodyPr/>
          <a:lstStyle/>
          <a:p>
            <a:pPr algn="ctr"/>
            <a:r>
              <a:rPr lang="sv-S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Kandungan Natrium &amp; Kalium </a:t>
            </a:r>
            <a:br>
              <a:rPr lang="sv-S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</a:br>
            <a:r>
              <a:rPr lang="sv-S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per 100 Gram Bahan Makanan 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graphicFrame>
        <p:nvGraphicFramePr>
          <p:cNvPr id="138243" name="Group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39119070"/>
              </p:ext>
            </p:extLst>
          </p:nvPr>
        </p:nvGraphicFramePr>
        <p:xfrm>
          <a:off x="228600" y="2204864"/>
          <a:ext cx="4191000" cy="3312368"/>
        </p:xfrm>
        <a:graphic>
          <a:graphicData uri="http://schemas.openxmlformats.org/drawingml/2006/table">
            <a:tbl>
              <a:tblPr/>
              <a:tblGrid>
                <a:gridCol w="2797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Bahan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Makanan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6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Apel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Merah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Belimbing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Susu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Asam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Tepung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Susu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Kental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Manis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Susu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Skim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Tepung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Susu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Skim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Cair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Susu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Full Cream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bubuk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Susu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FC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Cair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600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470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380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203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149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1200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8278" name="Group 3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6953843"/>
              </p:ext>
            </p:extLst>
          </p:nvPr>
        </p:nvGraphicFramePr>
        <p:xfrm>
          <a:off x="4495800" y="2204865"/>
          <a:ext cx="4495800" cy="2664296"/>
        </p:xfrm>
        <a:graphic>
          <a:graphicData uri="http://schemas.openxmlformats.org/drawingml/2006/table">
            <a:tbl>
              <a:tblPr/>
              <a:tblGrid>
                <a:gridCol w="2727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Bahan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Makanan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Na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Margarine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Unsalted Butter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Mentega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Santan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Garam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Dapur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Berlin Sans FB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Tomato Ketchup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987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987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38758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2100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324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Berlin Sans FB" pitchFamily="34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386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ASH-Di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1446" y="1628800"/>
            <a:ext cx="3771747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76457" cy="1152127"/>
          </a:xfrm>
        </p:spPr>
        <p:txBody>
          <a:bodyPr/>
          <a:lstStyle/>
          <a:p>
            <a:pPr algn="ctr"/>
            <a:r>
              <a:rPr lang="en-US" sz="3200" dirty="0">
                <a:latin typeface="Berlin Sans FB Demi" pitchFamily="34" charset="0"/>
              </a:rPr>
              <a:t>TUGAS</a:t>
            </a:r>
            <a:br>
              <a:rPr lang="en-US" sz="3200" dirty="0">
                <a:latin typeface="Berlin Sans FB Demi" pitchFamily="34" charset="0"/>
              </a:rPr>
            </a:br>
            <a:r>
              <a:rPr lang="en-US" sz="3200" dirty="0">
                <a:latin typeface="Berlin Sans FB Demi" pitchFamily="34" charset="0"/>
              </a:rPr>
              <a:t>Make a resume about the DASH eating Plan !!</a:t>
            </a:r>
          </a:p>
        </p:txBody>
      </p:sp>
      <p:sp>
        <p:nvSpPr>
          <p:cNvPr id="5" name="Rectangle 4"/>
          <p:cNvSpPr/>
          <p:nvPr/>
        </p:nvSpPr>
        <p:spPr>
          <a:xfrm>
            <a:off x="6876256" y="6330215"/>
            <a:ext cx="2063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/>
              <a:t>www.nhlbi.nih.gov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02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-4915"/>
            <a:ext cx="5400600" cy="105765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err="1">
                <a:latin typeface="Berlin Sans FB Demi" pitchFamily="34" charset="0"/>
              </a:rPr>
              <a:t>Prevalensi</a:t>
            </a:r>
            <a:r>
              <a:rPr lang="en-US" dirty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Worlwide</a:t>
            </a:r>
            <a:endParaRPr lang="en-US" dirty="0">
              <a:latin typeface="Berlin Sans FB Demi" pitchFamily="34" charset="0"/>
            </a:endParaRPr>
          </a:p>
        </p:txBody>
      </p:sp>
      <p:pic>
        <p:nvPicPr>
          <p:cNvPr id="2051" name="Picture 3" descr="F:\2008worldhbp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" t="3012" r="3202"/>
          <a:stretch/>
        </p:blipFill>
        <p:spPr bwMode="auto">
          <a:xfrm>
            <a:off x="796413" y="1430594"/>
            <a:ext cx="7270956" cy="5211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703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9812" y="6525343"/>
            <a:ext cx="29523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Anugrah</a:t>
            </a:r>
            <a:r>
              <a:rPr kumimoji="0" lang="en-US" altLang="ko-KR" sz="1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kumimoji="0" lang="en-US" altLang="ko-KR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Novianti</a:t>
            </a:r>
            <a:r>
              <a:rPr kumimoji="0" lang="en-US" altLang="ko-KR" sz="1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, </a:t>
            </a:r>
            <a:r>
              <a:rPr kumimoji="0" lang="en-US" altLang="ko-KR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SGz</a:t>
            </a:r>
            <a:r>
              <a:rPr kumimoji="0" lang="en-US" altLang="ko-KR" sz="1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, </a:t>
            </a:r>
            <a:r>
              <a:rPr kumimoji="0" lang="en-US" altLang="ko-KR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M.Gizi</a:t>
            </a:r>
            <a:endParaRPr kumimoji="0" lang="en-US" altLang="ko-KR" sz="1200" b="1" i="1" dirty="0">
              <a:solidFill>
                <a:schemeClr val="tx1">
                  <a:lumMod val="75000"/>
                  <a:lumOff val="25000"/>
                </a:schemeClr>
              </a:solidFill>
              <a:latin typeface="Berlin Sans FB Demi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62581" y="4967177"/>
            <a:ext cx="433741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13500000" scaled="1"/>
                  <a:tileRect/>
                </a:gradFill>
                <a:latin typeface="Berlin Sans FB Demi" pitchFamily="34" charset="0"/>
                <a:ea typeface="맑은 고딕" pitchFamily="50" charset="-127"/>
                <a:cs typeface="Arial" pitchFamily="34" charset="0"/>
              </a:rPr>
              <a:t>PRAKTIKUM 2</a:t>
            </a:r>
          </a:p>
        </p:txBody>
      </p:sp>
      <p:pic>
        <p:nvPicPr>
          <p:cNvPr id="1026" name="Picture 2" descr="https://pbs.twimg.com/profile_images/618695942695301120/bujp8HW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140" y="5085184"/>
            <a:ext cx="964316" cy="96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4158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16416" y="6093296"/>
            <a:ext cx="827584" cy="7647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592698" y="-17818"/>
            <a:ext cx="7137510" cy="1143000"/>
          </a:xfrm>
        </p:spPr>
        <p:txBody>
          <a:bodyPr/>
          <a:lstStyle/>
          <a:p>
            <a:pPr algn="ctr"/>
            <a:r>
              <a:rPr lang="id-ID" b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DIET RENDAH GARAM</a:t>
            </a:r>
            <a:r>
              <a:rPr lang="en-US" b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rPr>
              <a:t> </a:t>
            </a:r>
            <a:endParaRPr lang="id-ID" b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557192"/>
              </p:ext>
            </p:extLst>
          </p:nvPr>
        </p:nvGraphicFramePr>
        <p:xfrm>
          <a:off x="1691680" y="1124744"/>
          <a:ext cx="7272808" cy="531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792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9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Pagi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RG 1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Nasi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Hainan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2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10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(Snack Siang RG1)</a:t>
                      </a: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Muffin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Ubi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Ungu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3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11 :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(Siang RG2)</a:t>
                      </a: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Tim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Ikan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Salmon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7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4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12 :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(Snack Sore RG1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Salad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Buah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with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Vla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,</a:t>
                      </a:r>
                    </a:p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Nasi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Merah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5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13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Malam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RG2)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Tumis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Baby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Buncis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+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Daging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giling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Tempe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bolognese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erlin Sans FB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6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14 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(Snack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Malam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RG1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Pisang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Bakar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baseline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Cinnamon,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Jus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Jeruk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975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7 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dan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15 :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Pagi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RG2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Sup </a:t>
                      </a: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Labu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Siam,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Susu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erlin Sans FB" pitchFamily="34" charset="0"/>
                          <a:cs typeface="Arial" pitchFamily="34" charset="0"/>
                          <a:sym typeface="Arial" pitchFamily="34" charset="0"/>
                        </a:rPr>
                        <a:t> Skim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Kel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8 :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Nabati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RG1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2000" b="1" baseline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Dimsum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r>
                        <a:rPr lang="en-US" sz="2000" b="0" baseline="0" dirty="0" err="1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Tahu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</a:rPr>
                        <a:t>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2000" b="1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68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9812" y="6525343"/>
            <a:ext cx="295232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Anugrah</a:t>
            </a:r>
            <a:r>
              <a:rPr kumimoji="0" lang="en-US" altLang="ko-KR" sz="1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 </a:t>
            </a:r>
            <a:r>
              <a:rPr kumimoji="0" lang="en-US" altLang="ko-KR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Novianti</a:t>
            </a:r>
            <a:r>
              <a:rPr kumimoji="0" lang="en-US" altLang="ko-KR" sz="1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, </a:t>
            </a:r>
            <a:r>
              <a:rPr kumimoji="0" lang="en-US" altLang="ko-KR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SGz</a:t>
            </a:r>
            <a:r>
              <a:rPr kumimoji="0" lang="en-US" altLang="ko-KR" sz="1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, </a:t>
            </a:r>
            <a:r>
              <a:rPr kumimoji="0" lang="en-US" altLang="ko-KR" sz="1200" b="1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Berlin Sans FB Demi" pitchFamily="34" charset="0"/>
                <a:cs typeface="Arial" pitchFamily="34" charset="0"/>
              </a:rPr>
              <a:t>M.Gizi</a:t>
            </a:r>
            <a:endParaRPr kumimoji="0" lang="en-US" altLang="ko-KR" sz="1200" b="1" i="1" dirty="0">
              <a:solidFill>
                <a:schemeClr val="tx1">
                  <a:lumMod val="75000"/>
                  <a:lumOff val="25000"/>
                </a:schemeClr>
              </a:solidFill>
              <a:latin typeface="Berlin Sans FB Demi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62581" y="4967177"/>
            <a:ext cx="505749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13500000" scaled="1"/>
                  <a:tileRect/>
                </a:gradFill>
                <a:latin typeface="Berlin Sans FB Demi" pitchFamily="34" charset="0"/>
                <a:ea typeface="맑은 고딕" pitchFamily="50" charset="-127"/>
                <a:cs typeface="Arial" pitchFamily="34" charset="0"/>
              </a:rPr>
              <a:t>NCP and Counseling Simulation</a:t>
            </a:r>
          </a:p>
        </p:txBody>
      </p:sp>
      <p:pic>
        <p:nvPicPr>
          <p:cNvPr id="1026" name="Picture 2" descr="https://pbs.twimg.com/profile_images/618695942695301120/bujp8HW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140" y="5085184"/>
            <a:ext cx="964316" cy="964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355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Berlin Sans FB Demi" pitchFamily="34" charset="0"/>
              </a:rPr>
              <a:t>KASUS II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256584"/>
          </a:xfrm>
        </p:spPr>
        <p:txBody>
          <a:bodyPr>
            <a:noAutofit/>
          </a:bodyPr>
          <a:lstStyle/>
          <a:p>
            <a:r>
              <a:rPr lang="en-US" sz="2200" dirty="0" err="1">
                <a:latin typeface="Berlin Sans FB" pitchFamily="34" charset="0"/>
              </a:rPr>
              <a:t>Ny</a:t>
            </a:r>
            <a:r>
              <a:rPr lang="en-US" sz="2200" dirty="0">
                <a:latin typeface="Berlin Sans FB" pitchFamily="34" charset="0"/>
              </a:rPr>
              <a:t>. T </a:t>
            </a:r>
            <a:r>
              <a:rPr lang="en-US" sz="2200" dirty="0" err="1">
                <a:latin typeface="Berlin Sans FB" pitchFamily="34" charset="0"/>
              </a:rPr>
              <a:t>usia</a:t>
            </a:r>
            <a:r>
              <a:rPr lang="en-US" sz="2200" dirty="0">
                <a:latin typeface="Berlin Sans FB" pitchFamily="34" charset="0"/>
              </a:rPr>
              <a:t> 60 </a:t>
            </a:r>
            <a:r>
              <a:rPr lang="en-US" sz="2200" dirty="0" err="1">
                <a:latin typeface="Berlin Sans FB" pitchFamily="34" charset="0"/>
              </a:rPr>
              <a:t>th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mempunyai</a:t>
            </a:r>
            <a:r>
              <a:rPr lang="en-US" sz="2200" dirty="0">
                <a:latin typeface="Berlin Sans FB" pitchFamily="34" charset="0"/>
              </a:rPr>
              <a:t> BB 68 kg </a:t>
            </a:r>
            <a:r>
              <a:rPr lang="en-US" sz="2200" dirty="0" err="1">
                <a:latin typeface="Berlin Sans FB" pitchFamily="34" charset="0"/>
              </a:rPr>
              <a:t>dengan</a:t>
            </a:r>
            <a:r>
              <a:rPr lang="en-US" sz="2200" dirty="0">
                <a:latin typeface="Berlin Sans FB" pitchFamily="34" charset="0"/>
              </a:rPr>
              <a:t> TB 160 cm.  </a:t>
            </a:r>
            <a:r>
              <a:rPr lang="en-US" sz="2200" dirty="0" err="1">
                <a:latin typeface="Berlin Sans FB" pitchFamily="34" charset="0"/>
              </a:rPr>
              <a:t>Ia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seorang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pensiunan</a:t>
            </a:r>
            <a:r>
              <a:rPr lang="en-US" sz="2200" dirty="0">
                <a:latin typeface="Berlin Sans FB" pitchFamily="34" charset="0"/>
              </a:rPr>
              <a:t> PNS </a:t>
            </a:r>
            <a:r>
              <a:rPr lang="en-US" sz="2200" dirty="0" err="1">
                <a:latin typeface="Berlin Sans FB" pitchFamily="34" charset="0"/>
              </a:rPr>
              <a:t>tetapi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saat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ini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mempunyai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usaha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perkebunan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mawar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bunga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hias</a:t>
            </a:r>
            <a:r>
              <a:rPr lang="en-US" sz="2200" dirty="0">
                <a:latin typeface="Berlin Sans FB" pitchFamily="34" charset="0"/>
              </a:rPr>
              <a:t>. </a:t>
            </a:r>
            <a:r>
              <a:rPr lang="en-US" sz="2200" dirty="0" err="1">
                <a:latin typeface="Berlin Sans FB" pitchFamily="34" charset="0"/>
              </a:rPr>
              <a:t>Dalam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mengelola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perkebunan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tersebut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kerjakan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sendiri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tanpa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pembantu</a:t>
            </a:r>
            <a:r>
              <a:rPr lang="en-US" sz="2200" dirty="0">
                <a:latin typeface="Berlin Sans FB" pitchFamily="34" charset="0"/>
              </a:rPr>
              <a:t>. </a:t>
            </a:r>
            <a:r>
              <a:rPr lang="en-US" sz="2200" dirty="0" err="1">
                <a:latin typeface="Berlin Sans FB" pitchFamily="34" charset="0"/>
              </a:rPr>
              <a:t>Dia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hidup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bersama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suaminya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dua</a:t>
            </a:r>
            <a:r>
              <a:rPr lang="en-US" sz="2200" dirty="0">
                <a:latin typeface="Berlin Sans FB" pitchFamily="34" charset="0"/>
              </a:rPr>
              <a:t> orang </a:t>
            </a:r>
            <a:r>
              <a:rPr lang="en-US" sz="2200" dirty="0" err="1">
                <a:latin typeface="Berlin Sans FB" pitchFamily="34" charset="0"/>
              </a:rPr>
              <a:t>cucu</a:t>
            </a:r>
            <a:r>
              <a:rPr lang="en-US" sz="2200" dirty="0">
                <a:latin typeface="Berlin Sans FB" pitchFamily="34" charset="0"/>
              </a:rPr>
              <a:t> yang </a:t>
            </a:r>
            <a:r>
              <a:rPr lang="en-US" sz="2200" dirty="0" err="1">
                <a:latin typeface="Berlin Sans FB" pitchFamily="34" charset="0"/>
              </a:rPr>
              <a:t>sudah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remaja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dewasa</a:t>
            </a:r>
            <a:r>
              <a:rPr lang="en-US" sz="2200" dirty="0">
                <a:latin typeface="Berlin Sans FB" pitchFamily="34" charset="0"/>
              </a:rPr>
              <a:t>. </a:t>
            </a:r>
            <a:r>
              <a:rPr lang="en-US" sz="2200" dirty="0" err="1">
                <a:latin typeface="Berlin Sans FB" pitchFamily="34" charset="0"/>
              </a:rPr>
              <a:t>Ny</a:t>
            </a:r>
            <a:r>
              <a:rPr lang="en-US" sz="2200" dirty="0">
                <a:latin typeface="Berlin Sans FB" pitchFamily="34" charset="0"/>
              </a:rPr>
              <a:t>. T </a:t>
            </a:r>
            <a:r>
              <a:rPr lang="en-US" sz="2200" dirty="0" err="1">
                <a:latin typeface="Berlin Sans FB" pitchFamily="34" charset="0"/>
              </a:rPr>
              <a:t>juga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memiliki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riwayat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penyakit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Hipertensi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rajin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berobat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</a:t>
            </a:r>
            <a:r>
              <a:rPr lang="en-US" sz="2200" dirty="0">
                <a:latin typeface="Berlin Sans FB" pitchFamily="34" charset="0"/>
              </a:rPr>
              <a:t> RS </a:t>
            </a:r>
            <a:r>
              <a:rPr lang="en-US" sz="2200" dirty="0" err="1">
                <a:latin typeface="Berlin Sans FB" pitchFamily="34" charset="0"/>
              </a:rPr>
              <a:t>setiap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bulannya</a:t>
            </a:r>
            <a:r>
              <a:rPr lang="en-US" sz="2200" dirty="0">
                <a:latin typeface="Berlin Sans FB" pitchFamily="34" charset="0"/>
              </a:rPr>
              <a:t>. </a:t>
            </a:r>
            <a:r>
              <a:rPr lang="en-US" sz="2200" dirty="0" err="1">
                <a:latin typeface="Berlin Sans FB" pitchFamily="34" charset="0"/>
              </a:rPr>
              <a:t>Suatu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hari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merasa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lemah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serta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pusing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mual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muntah</a:t>
            </a:r>
            <a:r>
              <a:rPr lang="en-US" sz="2200" dirty="0">
                <a:latin typeface="Berlin Sans FB" pitchFamily="34" charset="0"/>
              </a:rPr>
              <a:t> yang </a:t>
            </a:r>
            <a:r>
              <a:rPr lang="en-US" sz="2200" dirty="0" err="1">
                <a:latin typeface="Berlin Sans FB" pitchFamily="34" charset="0"/>
              </a:rPr>
              <a:t>kemudia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oleh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keluarga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dirujuk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</a:t>
            </a:r>
            <a:r>
              <a:rPr lang="en-US" sz="2200" dirty="0">
                <a:latin typeface="Berlin Sans FB" pitchFamily="34" charset="0"/>
              </a:rPr>
              <a:t> UGD. </a:t>
            </a:r>
            <a:r>
              <a:rPr lang="en-US" sz="2200" dirty="0" err="1">
                <a:latin typeface="Berlin Sans FB" pitchFamily="34" charset="0"/>
              </a:rPr>
              <a:t>Hasil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pemeriksaan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laboratorium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menunjukkan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Hb</a:t>
            </a:r>
            <a:r>
              <a:rPr lang="en-US" sz="2200" dirty="0">
                <a:latin typeface="Berlin Sans FB" pitchFamily="34" charset="0"/>
              </a:rPr>
              <a:t> 9,2 mg/dl, albumin 2,5 g/dl, Kadar Na : 154mEq/L, </a:t>
            </a:r>
            <a:r>
              <a:rPr lang="en-US" sz="2200" dirty="0" err="1">
                <a:latin typeface="Berlin Sans FB" pitchFamily="34" charset="0"/>
              </a:rPr>
              <a:t>Kalium</a:t>
            </a:r>
            <a:r>
              <a:rPr lang="en-US" sz="2200" dirty="0">
                <a:latin typeface="Berlin Sans FB" pitchFamily="34" charset="0"/>
              </a:rPr>
              <a:t> : 3 </a:t>
            </a:r>
            <a:r>
              <a:rPr lang="en-US" sz="2200" dirty="0" err="1">
                <a:latin typeface="Berlin Sans FB" pitchFamily="34" charset="0"/>
              </a:rPr>
              <a:t>mEq</a:t>
            </a:r>
            <a:r>
              <a:rPr lang="en-US" sz="2200" dirty="0">
                <a:latin typeface="Berlin Sans FB" pitchFamily="34" charset="0"/>
              </a:rPr>
              <a:t>/L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GDS 274 mg/dl. </a:t>
            </a:r>
            <a:r>
              <a:rPr lang="en-US" sz="2200" dirty="0" err="1">
                <a:latin typeface="Berlin Sans FB" pitchFamily="34" charset="0"/>
              </a:rPr>
              <a:t>Hasil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pemeriksaan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dokter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tampak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lemah</a:t>
            </a:r>
            <a:r>
              <a:rPr lang="en-US" sz="2200" dirty="0">
                <a:latin typeface="Berlin Sans FB" pitchFamily="34" charset="0"/>
              </a:rPr>
              <a:t>, </a:t>
            </a:r>
            <a:r>
              <a:rPr lang="en-US" sz="2200" dirty="0" err="1">
                <a:latin typeface="Berlin Sans FB" pitchFamily="34" charset="0"/>
              </a:rPr>
              <a:t>pucat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tekanan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darahnya</a:t>
            </a:r>
            <a:r>
              <a:rPr lang="en-US" sz="2200" dirty="0">
                <a:latin typeface="Berlin Sans FB" pitchFamily="34" charset="0"/>
              </a:rPr>
              <a:t> 170/100 mmHg, </a:t>
            </a:r>
            <a:r>
              <a:rPr lang="en-US" sz="2200" dirty="0" err="1">
                <a:latin typeface="Berlin Sans FB" pitchFamily="34" charset="0"/>
              </a:rPr>
              <a:t>suhu</a:t>
            </a:r>
            <a:r>
              <a:rPr lang="en-US" sz="2200" dirty="0">
                <a:latin typeface="Berlin Sans FB" pitchFamily="34" charset="0"/>
              </a:rPr>
              <a:t> 37</a:t>
            </a:r>
            <a:r>
              <a:rPr lang="en-US" sz="2200" baseline="30000" dirty="0">
                <a:latin typeface="Berlin Sans FB" pitchFamily="34" charset="0"/>
              </a:rPr>
              <a:t>0</a:t>
            </a:r>
            <a:r>
              <a:rPr lang="en-US" sz="2200" dirty="0">
                <a:latin typeface="Berlin Sans FB" pitchFamily="34" charset="0"/>
              </a:rPr>
              <a:t>C. 0leh </a:t>
            </a:r>
            <a:r>
              <a:rPr lang="en-US" sz="2200" dirty="0" err="1">
                <a:latin typeface="Berlin Sans FB" pitchFamily="34" charset="0"/>
              </a:rPr>
              <a:t>dokter</a:t>
            </a:r>
            <a:r>
              <a:rPr lang="en-US" sz="2200" dirty="0">
                <a:latin typeface="Berlin Sans FB" pitchFamily="34" charset="0"/>
              </a:rPr>
              <a:t>, </a:t>
            </a:r>
            <a:r>
              <a:rPr lang="en-US" sz="2200" dirty="0" err="1">
                <a:latin typeface="Berlin Sans FB" pitchFamily="34" charset="0"/>
              </a:rPr>
              <a:t>Ny</a:t>
            </a:r>
            <a:r>
              <a:rPr lang="en-US" sz="2200" dirty="0">
                <a:latin typeface="Berlin Sans FB" pitchFamily="34" charset="0"/>
              </a:rPr>
              <a:t>. T </a:t>
            </a:r>
            <a:r>
              <a:rPr lang="en-US" sz="2200" dirty="0" err="1">
                <a:latin typeface="Berlin Sans FB" pitchFamily="34" charset="0"/>
              </a:rPr>
              <a:t>didiagnosa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hipertensi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DM </a:t>
            </a:r>
            <a:r>
              <a:rPr lang="en-US" sz="2200" dirty="0" err="1">
                <a:latin typeface="Berlin Sans FB" pitchFamily="34" charset="0"/>
              </a:rPr>
              <a:t>tipe</a:t>
            </a:r>
            <a:r>
              <a:rPr lang="en-US" sz="2200" dirty="0">
                <a:latin typeface="Berlin Sans FB" pitchFamily="34" charset="0"/>
              </a:rPr>
              <a:t> 2 </a:t>
            </a:r>
            <a:r>
              <a:rPr lang="en-US" sz="2200" dirty="0" err="1">
                <a:latin typeface="Berlin Sans FB" pitchFamily="34" charset="0"/>
              </a:rPr>
              <a:t>serta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diberi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obat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untuk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menurunkan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tekanan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darahnya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serta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dikirim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poliklinik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gizi</a:t>
            </a:r>
            <a:r>
              <a:rPr lang="en-US" sz="2200" dirty="0">
                <a:latin typeface="Berlin Sans FB" pitchFamily="34" charset="0"/>
              </a:rPr>
              <a:t>. </a:t>
            </a:r>
          </a:p>
          <a:p>
            <a:endParaRPr lang="en-US" sz="2200" dirty="0">
              <a:latin typeface="Berlin Sans FB" pitchFamily="34" charset="0"/>
            </a:endParaRPr>
          </a:p>
          <a:p>
            <a:endParaRPr lang="en-US" sz="22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56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2800" b="1" i="1" dirty="0">
                <a:latin typeface="Berlin Sans FB Demi" pitchFamily="34" charset="0"/>
              </a:rPr>
              <a:t>…..</a:t>
            </a:r>
            <a:r>
              <a:rPr lang="en-US" sz="2800" b="1" i="1" dirty="0" err="1">
                <a:latin typeface="Berlin Sans FB Demi" pitchFamily="34" charset="0"/>
              </a:rPr>
              <a:t>lanjutan</a:t>
            </a:r>
            <a:endParaRPr lang="en-US" sz="2800" b="1" i="1" dirty="0">
              <a:latin typeface="Berlin Sans FB Demi" pitchFamily="34" charset="0"/>
            </a:endParaRP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Wingdings" pitchFamily="2" charset="2"/>
              <a:buNone/>
            </a:pPr>
            <a:r>
              <a:rPr lang="en-US" sz="2400" dirty="0" err="1">
                <a:latin typeface="Berlin Sans FB" pitchFamily="34" charset="0"/>
              </a:rPr>
              <a:t>Hasil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anamnesa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asupan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makanannya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adalah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energi</a:t>
            </a:r>
            <a:r>
              <a:rPr lang="en-US" sz="2400" dirty="0">
                <a:latin typeface="Berlin Sans FB" pitchFamily="34" charset="0"/>
              </a:rPr>
              <a:t> 2200 </a:t>
            </a:r>
            <a:r>
              <a:rPr lang="en-US" sz="2400" dirty="0" err="1">
                <a:latin typeface="Berlin Sans FB" pitchFamily="34" charset="0"/>
              </a:rPr>
              <a:t>kal</a:t>
            </a:r>
            <a:r>
              <a:rPr lang="en-US" sz="2400" dirty="0">
                <a:latin typeface="Berlin Sans FB" pitchFamily="34" charset="0"/>
              </a:rPr>
              <a:t>, protein 73 g, </a:t>
            </a:r>
            <a:r>
              <a:rPr lang="en-US" sz="2400" dirty="0" err="1">
                <a:latin typeface="Berlin Sans FB" pitchFamily="34" charset="0"/>
              </a:rPr>
              <a:t>lemak</a:t>
            </a:r>
            <a:r>
              <a:rPr lang="en-US" sz="2400" dirty="0">
                <a:latin typeface="Berlin Sans FB" pitchFamily="34" charset="0"/>
              </a:rPr>
              <a:t> 68 g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KH 305 g. </a:t>
            </a:r>
            <a:r>
              <a:rPr lang="en-US" sz="2400" dirty="0" err="1">
                <a:latin typeface="Berlin Sans FB" pitchFamily="34" charset="0"/>
              </a:rPr>
              <a:t>Ny.T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mempunyai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kebiasaan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hanya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dua</a:t>
            </a:r>
            <a:r>
              <a:rPr lang="en-US" sz="2400" dirty="0">
                <a:latin typeface="Berlin Sans FB" pitchFamily="34" charset="0"/>
              </a:rPr>
              <a:t> kali </a:t>
            </a:r>
            <a:r>
              <a:rPr lang="en-US" sz="2400" dirty="0" err="1">
                <a:latin typeface="Berlin Sans FB" pitchFamily="34" charset="0"/>
              </a:rPr>
              <a:t>sehari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biasa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sarapan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kue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jajanan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pasar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manis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setiap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beraktivitas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ia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juga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gemar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mengkonsumsi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cemilan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seperti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gorengan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rujak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asinan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ia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sangat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menyukai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makanan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bersantan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gurih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tetapi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sama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sekali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tidak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menyukai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sayuran</a:t>
            </a:r>
            <a:r>
              <a:rPr lang="en-US" sz="2400" dirty="0">
                <a:latin typeface="Berlin Sans FB" pitchFamily="34" charset="0"/>
              </a:rPr>
              <a:t>. </a:t>
            </a:r>
          </a:p>
          <a:p>
            <a:pPr marL="0" indent="0" algn="just">
              <a:buFont typeface="Wingdings" pitchFamily="2" charset="2"/>
              <a:buNone/>
            </a:pPr>
            <a:endParaRPr lang="en-US" sz="2400" dirty="0">
              <a:latin typeface="Berlin Sans FB" pitchFamily="34" charset="0"/>
            </a:endParaRPr>
          </a:p>
          <a:p>
            <a:pPr marL="0" indent="0" algn="just">
              <a:buFont typeface="Wingdings" pitchFamily="2" charset="2"/>
              <a:buNone/>
            </a:pPr>
            <a:r>
              <a:rPr lang="en-US" sz="2400" dirty="0" err="1">
                <a:latin typeface="Berlin Sans FB" pitchFamily="34" charset="0"/>
              </a:rPr>
              <a:t>Hitunglah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kebutuhan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gizinya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tentukan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dietnya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serta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susunlah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makanan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seharinya</a:t>
            </a:r>
            <a:r>
              <a:rPr lang="en-US" sz="2400" dirty="0">
                <a:latin typeface="Berlin Sans FB" pitchFamily="34" charset="0"/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3725756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382000" cy="78524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400" dirty="0">
                <a:latin typeface="Berlin Sans FB Demi" pitchFamily="34" charset="0"/>
              </a:rPr>
              <a:t>KASUS III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7863408" cy="5181600"/>
          </a:xfrm>
        </p:spPr>
        <p:txBody>
          <a:bodyPr/>
          <a:lstStyle/>
          <a:p>
            <a:pPr marL="63500" indent="0" algn="just">
              <a:buFont typeface="Wingdings 2" pitchFamily="18" charset="2"/>
              <a:buNone/>
            </a:pPr>
            <a:r>
              <a:rPr lang="en-US" sz="2200" dirty="0">
                <a:latin typeface="Berlin Sans FB" pitchFamily="34" charset="0"/>
              </a:rPr>
              <a:t>Tn. D </a:t>
            </a:r>
            <a:r>
              <a:rPr lang="en-US" sz="2200" dirty="0" err="1">
                <a:latin typeface="Berlin Sans FB" pitchFamily="34" charset="0"/>
              </a:rPr>
              <a:t>adalah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seorang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pengusaha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muda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usia</a:t>
            </a:r>
            <a:r>
              <a:rPr lang="en-US" sz="2200" dirty="0">
                <a:latin typeface="Berlin Sans FB" pitchFamily="34" charset="0"/>
              </a:rPr>
              <a:t> 38 </a:t>
            </a:r>
            <a:r>
              <a:rPr lang="en-US" sz="2200" dirty="0" err="1">
                <a:latin typeface="Berlin Sans FB" pitchFamily="34" charset="0"/>
              </a:rPr>
              <a:t>tahun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dengan</a:t>
            </a:r>
            <a:r>
              <a:rPr lang="en-US" sz="2200" dirty="0">
                <a:latin typeface="Berlin Sans FB" pitchFamily="34" charset="0"/>
              </a:rPr>
              <a:t> BB 62 kg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TB 175 cm. </a:t>
            </a:r>
            <a:r>
              <a:rPr lang="en-US" sz="2200" dirty="0" err="1">
                <a:latin typeface="Berlin Sans FB" pitchFamily="34" charset="0"/>
              </a:rPr>
              <a:t>dia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mempunyai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seorang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istri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dua</a:t>
            </a:r>
            <a:r>
              <a:rPr lang="en-US" sz="2200" dirty="0">
                <a:latin typeface="Berlin Sans FB" pitchFamily="34" charset="0"/>
              </a:rPr>
              <a:t> orang </a:t>
            </a:r>
            <a:r>
              <a:rPr lang="en-US" sz="2200" dirty="0" err="1">
                <a:latin typeface="Berlin Sans FB" pitchFamily="34" charset="0"/>
              </a:rPr>
              <a:t>anak</a:t>
            </a:r>
            <a:r>
              <a:rPr lang="en-US" sz="2200" dirty="0">
                <a:latin typeface="Berlin Sans FB" pitchFamily="34" charset="0"/>
              </a:rPr>
              <a:t>. </a:t>
            </a:r>
            <a:r>
              <a:rPr lang="en-US" sz="2200" dirty="0" err="1">
                <a:latin typeface="Berlin Sans FB" pitchFamily="34" charset="0"/>
              </a:rPr>
              <a:t>Tn</a:t>
            </a:r>
            <a:r>
              <a:rPr lang="en-US" sz="2200" dirty="0">
                <a:latin typeface="Berlin Sans FB" pitchFamily="34" charset="0"/>
              </a:rPr>
              <a:t> D </a:t>
            </a:r>
            <a:r>
              <a:rPr lang="en-US" sz="2200" dirty="0" err="1">
                <a:latin typeface="Berlin Sans FB" pitchFamily="34" charset="0"/>
              </a:rPr>
              <a:t>seorang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pengusaha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dibidang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properti</a:t>
            </a:r>
            <a:r>
              <a:rPr lang="en-US" sz="2200" dirty="0">
                <a:latin typeface="Berlin Sans FB" pitchFamily="34" charset="0"/>
              </a:rPr>
              <a:t> yang </a:t>
            </a:r>
            <a:r>
              <a:rPr lang="en-US" sz="2200" dirty="0" err="1">
                <a:latin typeface="Berlin Sans FB" pitchFamily="34" charset="0"/>
              </a:rPr>
              <a:t>setiap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pergi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kemanapun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selalu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diantar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olah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sopir</a:t>
            </a:r>
            <a:r>
              <a:rPr lang="en-US" sz="2200" dirty="0">
                <a:latin typeface="Berlin Sans FB" pitchFamily="34" charset="0"/>
              </a:rPr>
              <a:t>. </a:t>
            </a:r>
            <a:r>
              <a:rPr lang="en-US" sz="2200" dirty="0" err="1">
                <a:latin typeface="Berlin Sans FB" pitchFamily="34" charset="0"/>
              </a:rPr>
              <a:t>Karena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kesibukannya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jarang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olahraga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serta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sering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makan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direstoran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mewah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guna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melobby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para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kliennya</a:t>
            </a:r>
            <a:r>
              <a:rPr lang="en-US" sz="2200" dirty="0">
                <a:latin typeface="Berlin Sans FB" pitchFamily="34" charset="0"/>
              </a:rPr>
              <a:t>. </a:t>
            </a:r>
            <a:r>
              <a:rPr lang="en-US" sz="2200" dirty="0" err="1">
                <a:latin typeface="Berlin Sans FB" pitchFamily="34" charset="0"/>
              </a:rPr>
              <a:t>Pada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suatu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saat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mendadak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pingsan</a:t>
            </a:r>
            <a:r>
              <a:rPr lang="en-US" sz="2200" dirty="0">
                <a:latin typeface="Berlin Sans FB" pitchFamily="34" charset="0"/>
              </a:rPr>
              <a:t> di </a:t>
            </a:r>
            <a:r>
              <a:rPr lang="en-US" sz="2200" dirty="0" err="1">
                <a:latin typeface="Berlin Sans FB" pitchFamily="34" charset="0"/>
              </a:rPr>
              <a:t>kantor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serta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berkeringat</a:t>
            </a:r>
            <a:r>
              <a:rPr lang="en-US" sz="2200" dirty="0">
                <a:latin typeface="Berlin Sans FB" pitchFamily="34" charset="0"/>
              </a:rPr>
              <a:t> yang </a:t>
            </a:r>
            <a:r>
              <a:rPr lang="en-US" sz="2200" dirty="0" err="1">
                <a:latin typeface="Berlin Sans FB" pitchFamily="34" charset="0"/>
              </a:rPr>
              <a:t>sangat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banyak</a:t>
            </a:r>
            <a:r>
              <a:rPr lang="en-US" sz="2200" dirty="0">
                <a:latin typeface="Berlin Sans FB" pitchFamily="34" charset="0"/>
              </a:rPr>
              <a:t>. </a:t>
            </a:r>
            <a:r>
              <a:rPr lang="en-US" sz="2200" dirty="0" err="1">
                <a:latin typeface="Berlin Sans FB" pitchFamily="34" charset="0"/>
              </a:rPr>
              <a:t>Kemudian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dibawa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</a:t>
            </a:r>
            <a:r>
              <a:rPr lang="en-US" sz="2200" dirty="0">
                <a:latin typeface="Berlin Sans FB" pitchFamily="34" charset="0"/>
              </a:rPr>
              <a:t> RS. </a:t>
            </a:r>
            <a:r>
              <a:rPr lang="en-US" sz="2200" dirty="0" err="1">
                <a:latin typeface="Berlin Sans FB" pitchFamily="34" charset="0"/>
              </a:rPr>
              <a:t>Hasil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pemeriksaan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dokter</a:t>
            </a:r>
            <a:r>
              <a:rPr lang="en-US" sz="2200" dirty="0">
                <a:latin typeface="Berlin Sans FB" pitchFamily="34" charset="0"/>
              </a:rPr>
              <a:t> Tn. D </a:t>
            </a:r>
            <a:r>
              <a:rPr lang="en-US" sz="2200" dirty="0" err="1">
                <a:latin typeface="Berlin Sans FB" pitchFamily="34" charset="0"/>
              </a:rPr>
              <a:t>menderita</a:t>
            </a:r>
            <a:r>
              <a:rPr lang="en-US" sz="2200" dirty="0">
                <a:latin typeface="Berlin Sans FB" pitchFamily="34" charset="0"/>
              </a:rPr>
              <a:t> PJK </a:t>
            </a:r>
            <a:r>
              <a:rPr lang="en-US" sz="2200" dirty="0" err="1">
                <a:latin typeface="Berlin Sans FB" pitchFamily="34" charset="0"/>
              </a:rPr>
              <a:t>dengan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kondisi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fisik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sangat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lemah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mual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muntah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sehingga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segera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diberi</a:t>
            </a:r>
            <a:r>
              <a:rPr lang="en-US" sz="2200" dirty="0">
                <a:latin typeface="Berlin Sans FB" pitchFamily="34" charset="0"/>
              </a:rPr>
              <a:t> O2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juga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diberi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infus</a:t>
            </a:r>
            <a:r>
              <a:rPr lang="en-US" sz="2200" dirty="0">
                <a:latin typeface="Berlin Sans FB" pitchFamily="34" charset="0"/>
              </a:rPr>
              <a:t>.</a:t>
            </a:r>
          </a:p>
          <a:p>
            <a:pPr marL="63500" indent="0" algn="just">
              <a:buNone/>
            </a:pPr>
            <a:endParaRPr lang="en-US" sz="2200" dirty="0">
              <a:latin typeface="Berlin Sans FB" pitchFamily="34" charset="0"/>
            </a:endParaRPr>
          </a:p>
          <a:p>
            <a:pPr marL="63500" indent="0" algn="just">
              <a:buNone/>
            </a:pP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Hasil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laboratorium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Hb</a:t>
            </a:r>
            <a:r>
              <a:rPr lang="en-US" sz="2200" dirty="0">
                <a:latin typeface="Berlin Sans FB" pitchFamily="34" charset="0"/>
              </a:rPr>
              <a:t> 9,1 mg/dl, </a:t>
            </a:r>
            <a:r>
              <a:rPr lang="en-US" sz="2200" dirty="0" err="1">
                <a:latin typeface="Berlin Sans FB" pitchFamily="34" charset="0"/>
              </a:rPr>
              <a:t>kolesterol</a:t>
            </a:r>
            <a:r>
              <a:rPr lang="en-US" sz="2200" dirty="0">
                <a:latin typeface="Berlin Sans FB" pitchFamily="34" charset="0"/>
              </a:rPr>
              <a:t> total 269 mg/dl, LDL 200 mg/dl, HDL 36 mg/dl, </a:t>
            </a:r>
            <a:r>
              <a:rPr lang="en-US" sz="2200" dirty="0" err="1">
                <a:latin typeface="Berlin Sans FB" pitchFamily="34" charset="0"/>
              </a:rPr>
              <a:t>trigliserida</a:t>
            </a:r>
            <a:r>
              <a:rPr lang="en-US" sz="2200" dirty="0">
                <a:latin typeface="Berlin Sans FB" pitchFamily="34" charset="0"/>
              </a:rPr>
              <a:t> 199 mg/dl </a:t>
            </a:r>
            <a:r>
              <a:rPr lang="en-US" sz="2200" dirty="0" err="1">
                <a:latin typeface="Berlin Sans FB" pitchFamily="34" charset="0"/>
              </a:rPr>
              <a:t>serta</a:t>
            </a:r>
            <a:r>
              <a:rPr lang="en-US" sz="2200" dirty="0">
                <a:latin typeface="Berlin Sans FB" pitchFamily="34" charset="0"/>
              </a:rPr>
              <a:t> GDS 278 mg/dl. </a:t>
            </a:r>
            <a:r>
              <a:rPr lang="en-US" sz="2200" dirty="0" err="1">
                <a:latin typeface="Berlin Sans FB" pitchFamily="34" charset="0"/>
              </a:rPr>
              <a:t>Hasil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anamnesa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Ahli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Gizi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asupan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energi</a:t>
            </a:r>
            <a:r>
              <a:rPr lang="en-US" sz="2200" dirty="0">
                <a:latin typeface="Berlin Sans FB" pitchFamily="34" charset="0"/>
              </a:rPr>
              <a:t> 2784 </a:t>
            </a:r>
            <a:r>
              <a:rPr lang="en-US" sz="2200" dirty="0" err="1">
                <a:latin typeface="Berlin Sans FB" pitchFamily="34" charset="0"/>
              </a:rPr>
              <a:t>kal</a:t>
            </a:r>
            <a:r>
              <a:rPr lang="en-US" sz="2200" dirty="0">
                <a:latin typeface="Berlin Sans FB" pitchFamily="34" charset="0"/>
              </a:rPr>
              <a:t>, </a:t>
            </a:r>
            <a:r>
              <a:rPr lang="en-US" sz="2200" dirty="0" err="1">
                <a:latin typeface="Berlin Sans FB" pitchFamily="34" charset="0"/>
              </a:rPr>
              <a:t>lemak</a:t>
            </a:r>
            <a:r>
              <a:rPr lang="en-US" sz="2200" dirty="0">
                <a:latin typeface="Berlin Sans FB" pitchFamily="34" charset="0"/>
              </a:rPr>
              <a:t> 92 g, protein 139 g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KH 348 g per </a:t>
            </a:r>
            <a:r>
              <a:rPr lang="en-US" sz="2200" dirty="0" err="1">
                <a:latin typeface="Berlin Sans FB" pitchFamily="34" charset="0"/>
              </a:rPr>
              <a:t>hari</a:t>
            </a:r>
            <a:r>
              <a:rPr lang="en-US" sz="2200" dirty="0">
                <a:latin typeface="Berlin Sans FB" pitchFamily="34" charset="0"/>
              </a:rPr>
              <a:t>. </a:t>
            </a:r>
          </a:p>
          <a:p>
            <a:pPr marL="63500" indent="0" algn="just">
              <a:buFont typeface="Wingdings 2" pitchFamily="18" charset="2"/>
              <a:buNone/>
            </a:pPr>
            <a:endParaRPr lang="en-US" sz="22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63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305800" cy="864096"/>
          </a:xfrm>
        </p:spPr>
        <p:txBody>
          <a:bodyPr/>
          <a:lstStyle/>
          <a:p>
            <a:pPr algn="r">
              <a:defRPr/>
            </a:pPr>
            <a:r>
              <a:rPr lang="en-US" b="1" i="1" dirty="0"/>
              <a:t>……</a:t>
            </a:r>
            <a:r>
              <a:rPr lang="en-US" b="1" i="1" dirty="0" err="1"/>
              <a:t>lanjutan</a:t>
            </a:r>
            <a:endParaRPr lang="en-US" b="1" i="1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05800" cy="5472608"/>
          </a:xfrm>
        </p:spPr>
        <p:txBody>
          <a:bodyPr/>
          <a:lstStyle/>
          <a:p>
            <a:pPr marL="63500" indent="0" algn="just">
              <a:buFont typeface="Wingdings 2" pitchFamily="18" charset="2"/>
              <a:buNone/>
            </a:pPr>
            <a:endParaRPr lang="en-US" sz="2200" dirty="0">
              <a:latin typeface="Berlin Sans FB" pitchFamily="34" charset="0"/>
            </a:endParaRPr>
          </a:p>
          <a:p>
            <a:pPr marL="63500" indent="0" algn="just">
              <a:buNone/>
            </a:pPr>
            <a:r>
              <a:rPr lang="en-US" sz="2200" dirty="0" err="1">
                <a:latin typeface="Berlin Sans FB" pitchFamily="34" charset="0"/>
              </a:rPr>
              <a:t>Menurut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istrinya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setiap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pagi</a:t>
            </a:r>
            <a:r>
              <a:rPr lang="en-US" sz="2200" dirty="0">
                <a:latin typeface="Berlin Sans FB" pitchFamily="34" charset="0"/>
              </a:rPr>
              <a:t> Tn. D </a:t>
            </a:r>
            <a:r>
              <a:rPr lang="en-US" sz="2200" dirty="0" err="1">
                <a:latin typeface="Berlin Sans FB" pitchFamily="34" charset="0"/>
              </a:rPr>
              <a:t>selalu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minum</a:t>
            </a:r>
            <a:r>
              <a:rPr lang="en-US" sz="2200" dirty="0">
                <a:latin typeface="Berlin Sans FB" pitchFamily="34" charset="0"/>
              </a:rPr>
              <a:t> kopi </a:t>
            </a:r>
            <a:r>
              <a:rPr lang="en-US" sz="2200" dirty="0" err="1">
                <a:latin typeface="Berlin Sans FB" pitchFamily="34" charset="0"/>
              </a:rPr>
              <a:t>satu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cangkir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dengan</a:t>
            </a:r>
            <a:r>
              <a:rPr lang="en-US" sz="2200" dirty="0">
                <a:latin typeface="Berlin Sans FB" pitchFamily="34" charset="0"/>
              </a:rPr>
              <a:t> roti </a:t>
            </a:r>
            <a:r>
              <a:rPr lang="en-US" sz="2200" dirty="0" err="1">
                <a:latin typeface="Berlin Sans FB" pitchFamily="34" charset="0"/>
              </a:rPr>
              <a:t>isi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keju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coklat</a:t>
            </a:r>
            <a:r>
              <a:rPr lang="en-US" sz="2200" dirty="0">
                <a:latin typeface="Berlin Sans FB" pitchFamily="34" charset="0"/>
              </a:rPr>
              <a:t> pasta. </a:t>
            </a:r>
            <a:r>
              <a:rPr lang="en-US" sz="2200" dirty="0" err="1">
                <a:latin typeface="Berlin Sans FB" pitchFamily="34" charset="0"/>
              </a:rPr>
              <a:t>Walaupun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disediakan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buah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oleh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istrinya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tetapi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Tn</a:t>
            </a:r>
            <a:r>
              <a:rPr lang="en-US" sz="2200" dirty="0">
                <a:latin typeface="Berlin Sans FB" pitchFamily="34" charset="0"/>
              </a:rPr>
              <a:t> D </a:t>
            </a:r>
            <a:r>
              <a:rPr lang="en-US" sz="2200" dirty="0" err="1">
                <a:latin typeface="Berlin Sans FB" pitchFamily="34" charset="0"/>
              </a:rPr>
              <a:t>jarang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mengkonsumsinya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serta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suka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makanan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camilan</a:t>
            </a:r>
            <a:r>
              <a:rPr lang="en-US" sz="2200" dirty="0">
                <a:latin typeface="Berlin Sans FB" pitchFamily="34" charset="0"/>
              </a:rPr>
              <a:t>.</a:t>
            </a:r>
          </a:p>
          <a:p>
            <a:pPr marL="63500" indent="0" algn="just">
              <a:buNone/>
            </a:pPr>
            <a:endParaRPr lang="en-US" sz="2200" dirty="0">
              <a:latin typeface="Berlin Sans FB" pitchFamily="34" charset="0"/>
            </a:endParaRPr>
          </a:p>
          <a:p>
            <a:pPr marL="63500" indent="0" algn="just">
              <a:buNone/>
            </a:pPr>
            <a:r>
              <a:rPr lang="en-US" sz="2200" dirty="0" err="1">
                <a:latin typeface="Berlin Sans FB" pitchFamily="34" charset="0"/>
              </a:rPr>
              <a:t>Tentukan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dietnya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berdasarkan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perhitungan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kebutuhan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perharinya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serta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susunlah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dietnya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selama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dia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dirawat</a:t>
            </a:r>
            <a:r>
              <a:rPr lang="en-US" sz="2200" dirty="0">
                <a:latin typeface="Berlin Sans FB" pitchFamily="34" charset="0"/>
              </a:rPr>
              <a:t> di RS, </a:t>
            </a:r>
            <a:r>
              <a:rPr lang="en-US" sz="2200" dirty="0" err="1">
                <a:latin typeface="Berlin Sans FB" pitchFamily="34" charset="0"/>
              </a:rPr>
              <a:t>simulasikan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konseling</a:t>
            </a:r>
            <a:r>
              <a:rPr lang="en-US" sz="2200" dirty="0">
                <a:latin typeface="Berlin Sans FB" pitchFamily="34" charset="0"/>
              </a:rPr>
              <a:t> yang </a:t>
            </a:r>
            <a:r>
              <a:rPr lang="en-US" sz="2200" dirty="0" err="1">
                <a:latin typeface="Berlin Sans FB" pitchFamily="34" charset="0"/>
              </a:rPr>
              <a:t>dapat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dilakukan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terhdap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istri</a:t>
            </a:r>
            <a:r>
              <a:rPr lang="en-US" sz="2200" dirty="0">
                <a:latin typeface="Berlin Sans FB" pitchFamily="34" charset="0"/>
              </a:rPr>
              <a:t> </a:t>
            </a:r>
            <a:r>
              <a:rPr lang="en-US" sz="2200" dirty="0" err="1">
                <a:latin typeface="Berlin Sans FB" pitchFamily="34" charset="0"/>
              </a:rPr>
              <a:t>Tn.D</a:t>
            </a:r>
            <a:endParaRPr lang="en-US" sz="2200" dirty="0">
              <a:latin typeface="Berlin Sans FB" pitchFamily="34" charset="0"/>
            </a:endParaRPr>
          </a:p>
          <a:p>
            <a:pPr marL="63500" indent="0" algn="just">
              <a:buFont typeface="Wingdings 2" pitchFamily="18" charset="2"/>
              <a:buNone/>
            </a:pPr>
            <a:endParaRPr lang="en-US" sz="22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31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-4915"/>
            <a:ext cx="5400600" cy="105765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err="1">
                <a:latin typeface="Berlin Sans FB Demi" pitchFamily="34" charset="0"/>
              </a:rPr>
              <a:t>Prevalensi</a:t>
            </a:r>
            <a:r>
              <a:rPr lang="en-US" dirty="0">
                <a:latin typeface="Berlin Sans FB Demi" pitchFamily="34" charset="0"/>
              </a:rPr>
              <a:t> </a:t>
            </a:r>
            <a:r>
              <a:rPr lang="en-US" dirty="0" err="1">
                <a:latin typeface="Berlin Sans FB Demi" pitchFamily="34" charset="0"/>
              </a:rPr>
              <a:t>Worlwide</a:t>
            </a:r>
            <a:endParaRPr lang="en-US" dirty="0">
              <a:latin typeface="Berlin Sans FB Demi" pitchFamily="34" charset="0"/>
            </a:endParaRPr>
          </a:p>
        </p:txBody>
      </p:sp>
      <p:pic>
        <p:nvPicPr>
          <p:cNvPr id="4" name="Picture 2" descr="F:\Worldhealthbp20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13" y="1340768"/>
            <a:ext cx="7186736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92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-4915"/>
            <a:ext cx="5400600" cy="105765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err="1">
                <a:latin typeface="Berlin Sans FB Demi" pitchFamily="34" charset="0"/>
              </a:rPr>
              <a:t>Prevalensi</a:t>
            </a:r>
            <a:r>
              <a:rPr lang="en-US" dirty="0">
                <a:latin typeface="Berlin Sans FB Demi" pitchFamily="34" charset="0"/>
              </a:rPr>
              <a:t> Indonesia</a:t>
            </a:r>
          </a:p>
        </p:txBody>
      </p:sp>
      <p:pic>
        <p:nvPicPr>
          <p:cNvPr id="3074" name="Picture 2" descr="F:\eeee507db02640e982a6ccba0c0dd4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673" y="1184590"/>
            <a:ext cx="4944591" cy="5556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16016" y="4797152"/>
            <a:ext cx="2232248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43720" y="5165576"/>
            <a:ext cx="2232248" cy="2160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H="1">
            <a:off x="4067944" y="3284984"/>
            <a:ext cx="408024" cy="6779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4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51520" y="-4915"/>
            <a:ext cx="3960440" cy="1057652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1" hangingPunct="1">
              <a:spcBef>
                <a:spcPct val="0"/>
              </a:spcBef>
              <a:buNone/>
              <a:defRPr sz="4000" b="1" kern="1200" baseline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err="1">
                <a:latin typeface="Berlin Sans FB Demi" pitchFamily="34" charset="0"/>
              </a:rPr>
              <a:t>Definisi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827584" y="2060848"/>
            <a:ext cx="7416824" cy="304800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Hiper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: </a:t>
            </a:r>
            <a:r>
              <a:rPr lang="en-US" sz="2400" dirty="0" err="1">
                <a:latin typeface="Berlin Sans FB" pitchFamily="34" charset="0"/>
              </a:rPr>
              <a:t>Berlebihan</a:t>
            </a:r>
            <a:endParaRPr lang="en-US" sz="2400" dirty="0">
              <a:latin typeface="Berlin Sans FB" pitchFamily="34" charset="0"/>
            </a:endParaRPr>
          </a:p>
          <a:p>
            <a:r>
              <a:rPr lang="en-US" sz="2400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Tensi</a:t>
            </a: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: </a:t>
            </a:r>
            <a:r>
              <a:rPr lang="en-US" sz="2400" dirty="0" err="1">
                <a:latin typeface="Berlin Sans FB" pitchFamily="34" charset="0"/>
              </a:rPr>
              <a:t>Tekanan</a:t>
            </a:r>
            <a:r>
              <a:rPr lang="en-US" sz="2400" dirty="0">
                <a:latin typeface="Berlin Sans FB" pitchFamily="34" charset="0"/>
              </a:rPr>
              <a:t>/</a:t>
            </a:r>
            <a:r>
              <a:rPr lang="en-US" sz="2400" dirty="0" err="1">
                <a:latin typeface="Berlin Sans FB" pitchFamily="34" charset="0"/>
              </a:rPr>
              <a:t>Tegangan</a:t>
            </a:r>
            <a:endParaRPr lang="en-US" sz="2400" dirty="0">
              <a:latin typeface="Berlin Sans FB" pitchFamily="34" charset="0"/>
            </a:endParaRPr>
          </a:p>
          <a:p>
            <a:endParaRPr lang="en-US" sz="2400" dirty="0">
              <a:latin typeface="Berlin Sans FB" pitchFamily="34" charset="0"/>
            </a:endParaRPr>
          </a:p>
          <a:p>
            <a:r>
              <a:rPr lang="en-US" sz="2400" b="1" i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Hipertensi</a:t>
            </a:r>
            <a:r>
              <a:rPr lang="en-US" sz="24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 :</a:t>
            </a:r>
          </a:p>
          <a:p>
            <a:r>
              <a:rPr lang="en-US" sz="2400" dirty="0" err="1">
                <a:latin typeface="Berlin Sans FB" pitchFamily="34" charset="0"/>
              </a:rPr>
              <a:t>Gangguan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sistem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peredaran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darah</a:t>
            </a:r>
            <a:r>
              <a:rPr lang="en-US" sz="2400" dirty="0">
                <a:latin typeface="Berlin Sans FB" pitchFamily="34" charset="0"/>
              </a:rPr>
              <a:t> yang </a:t>
            </a:r>
            <a:r>
              <a:rPr lang="en-US" sz="2400" dirty="0" err="1">
                <a:latin typeface="Berlin Sans FB" pitchFamily="34" charset="0"/>
              </a:rPr>
              <a:t>menyebabkan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kenaikan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tekanan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darah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diastolik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atau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sistolik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diatas</a:t>
            </a:r>
            <a:r>
              <a:rPr lang="en-US" sz="2400" dirty="0">
                <a:latin typeface="Berlin Sans FB" pitchFamily="34" charset="0"/>
              </a:rPr>
              <a:t> </a:t>
            </a:r>
          </a:p>
          <a:p>
            <a:r>
              <a:rPr lang="en-US" sz="2400" dirty="0" err="1">
                <a:latin typeface="Berlin Sans FB" pitchFamily="34" charset="0"/>
              </a:rPr>
              <a:t>nilai</a:t>
            </a:r>
            <a:r>
              <a:rPr lang="en-US" sz="2400" dirty="0">
                <a:latin typeface="Berlin Sans FB" pitchFamily="34" charset="0"/>
              </a:rPr>
              <a:t> normal.</a:t>
            </a:r>
          </a:p>
        </p:txBody>
      </p:sp>
    </p:spTree>
    <p:extLst>
      <p:ext uri="{BB962C8B-B14F-4D97-AF65-F5344CB8AC3E}">
        <p14:creationId xmlns:p14="http://schemas.microsoft.com/office/powerpoint/2010/main" val="2849811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691680" y="548680"/>
            <a:ext cx="7223720" cy="5566792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81000" indent="-381000">
              <a:buFont typeface="Wingdings" pitchFamily="2" charset="2"/>
              <a:buNone/>
            </a:pPr>
            <a:r>
              <a:rPr lang="en-US" sz="2400" dirty="0" err="1">
                <a:latin typeface="Berlin Sans FB" pitchFamily="34" charset="0"/>
              </a:rPr>
              <a:t>Terdiri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dari</a:t>
            </a:r>
            <a:r>
              <a:rPr lang="en-US" sz="2400" dirty="0">
                <a:latin typeface="Berlin Sans FB" pitchFamily="34" charset="0"/>
              </a:rPr>
              <a:t> 2 </a:t>
            </a:r>
            <a:r>
              <a:rPr lang="en-US" sz="2400" dirty="0" err="1">
                <a:latin typeface="Berlin Sans FB" pitchFamily="34" charset="0"/>
              </a:rPr>
              <a:t>komponen</a:t>
            </a:r>
            <a:r>
              <a:rPr lang="en-US" sz="2400" dirty="0">
                <a:latin typeface="Berlin Sans FB" pitchFamily="34" charset="0"/>
              </a:rPr>
              <a:t> :</a:t>
            </a:r>
          </a:p>
          <a:p>
            <a:pPr marL="381000" indent="-381000">
              <a:buClr>
                <a:schemeClr val="tx1"/>
              </a:buClr>
              <a:buFontTx/>
              <a:buAutoNum type="arabicPeriod"/>
            </a:pPr>
            <a:r>
              <a:rPr lang="en-US" sz="2400" dirty="0" err="1">
                <a:latin typeface="Berlin Sans FB" pitchFamily="34" charset="0"/>
              </a:rPr>
              <a:t>Tekanan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Sistolik</a:t>
            </a:r>
            <a:r>
              <a:rPr lang="en-US" sz="2400" dirty="0">
                <a:latin typeface="Berlin Sans FB" pitchFamily="34" charset="0"/>
              </a:rPr>
              <a:t> : </a:t>
            </a:r>
            <a:r>
              <a:rPr lang="en-US" sz="2400" dirty="0" err="1">
                <a:latin typeface="Berlin Sans FB" pitchFamily="34" charset="0"/>
              </a:rPr>
              <a:t>Tekanan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tertinggi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saat</a:t>
            </a:r>
            <a:r>
              <a:rPr lang="en-US" sz="2400" dirty="0">
                <a:latin typeface="Berlin Sans FB" pitchFamily="34" charset="0"/>
              </a:rPr>
              <a:t> </a:t>
            </a:r>
          </a:p>
          <a:p>
            <a:pPr>
              <a:buClr>
                <a:schemeClr val="tx1"/>
              </a:buClr>
            </a:pPr>
            <a:r>
              <a:rPr lang="en-US" sz="2400" dirty="0">
                <a:latin typeface="Berlin Sans FB" pitchFamily="34" charset="0"/>
              </a:rPr>
              <a:t>    </a:t>
            </a:r>
            <a:r>
              <a:rPr lang="en-US" sz="2400" dirty="0" err="1">
                <a:latin typeface="Berlin Sans FB" pitchFamily="34" charset="0"/>
              </a:rPr>
              <a:t>jantung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memompa</a:t>
            </a:r>
            <a:r>
              <a:rPr lang="en-US" sz="2400" dirty="0">
                <a:latin typeface="Berlin Sans FB" pitchFamily="34" charset="0"/>
              </a:rPr>
              <a:t> (</a:t>
            </a:r>
            <a:r>
              <a:rPr lang="en-US" sz="2400" dirty="0" err="1">
                <a:latin typeface="Berlin Sans FB" pitchFamily="34" charset="0"/>
              </a:rPr>
              <a:t>menguncup</a:t>
            </a:r>
            <a:r>
              <a:rPr lang="en-US" sz="2400" dirty="0">
                <a:latin typeface="Berlin Sans FB" pitchFamily="34" charset="0"/>
              </a:rPr>
              <a:t>)</a:t>
            </a:r>
          </a:p>
          <a:p>
            <a:pPr marL="381000" indent="-381000">
              <a:buClr>
                <a:schemeClr val="tx1"/>
              </a:buClr>
              <a:buFontTx/>
              <a:buAutoNum type="arabicPeriod" startAt="2"/>
            </a:pPr>
            <a:r>
              <a:rPr lang="en-US" sz="2400" dirty="0" err="1">
                <a:latin typeface="Berlin Sans FB" pitchFamily="34" charset="0"/>
              </a:rPr>
              <a:t>Tekanan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Diastolik</a:t>
            </a:r>
            <a:r>
              <a:rPr lang="en-US" sz="2400" dirty="0">
                <a:latin typeface="Berlin Sans FB" pitchFamily="34" charset="0"/>
              </a:rPr>
              <a:t> : </a:t>
            </a:r>
            <a:r>
              <a:rPr lang="en-US" sz="2400" dirty="0" err="1">
                <a:latin typeface="Berlin Sans FB" pitchFamily="34" charset="0"/>
              </a:rPr>
              <a:t>Tekanan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terendah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saat</a:t>
            </a:r>
            <a:r>
              <a:rPr lang="en-US" sz="2400" dirty="0">
                <a:latin typeface="Berlin Sans FB" pitchFamily="34" charset="0"/>
              </a:rPr>
              <a:t>  </a:t>
            </a:r>
            <a:r>
              <a:rPr lang="en-US" sz="2400" dirty="0" err="1">
                <a:latin typeface="Berlin Sans FB" pitchFamily="34" charset="0"/>
              </a:rPr>
              <a:t>jantung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istirahat</a:t>
            </a:r>
            <a:r>
              <a:rPr lang="en-US" sz="2400" dirty="0">
                <a:latin typeface="Berlin Sans FB" pitchFamily="34" charset="0"/>
              </a:rPr>
              <a:t> (</a:t>
            </a:r>
            <a:r>
              <a:rPr lang="en-US" sz="2400" dirty="0" err="1">
                <a:latin typeface="Berlin Sans FB" pitchFamily="34" charset="0"/>
              </a:rPr>
              <a:t>mengembang</a:t>
            </a:r>
            <a:r>
              <a:rPr lang="en-US" sz="2400" dirty="0">
                <a:latin typeface="Berlin Sans FB" pitchFamily="34" charset="0"/>
              </a:rPr>
              <a:t>)</a:t>
            </a:r>
          </a:p>
          <a:p>
            <a:pPr marL="381000" indent="-381000">
              <a:lnSpc>
                <a:spcPct val="5000"/>
              </a:lnSpc>
            </a:pPr>
            <a:endParaRPr lang="en-US" sz="2400" dirty="0">
              <a:latin typeface="Berlin Sans FB" pitchFamily="34" charset="0"/>
            </a:endParaRPr>
          </a:p>
          <a:p>
            <a:pPr marL="381000" indent="-381000">
              <a:buFont typeface="Wingdings" pitchFamily="2" charset="2"/>
              <a:buNone/>
            </a:pPr>
            <a:r>
              <a:rPr lang="en-US" sz="2400" dirty="0">
                <a:latin typeface="Berlin Sans FB" pitchFamily="34" charset="0"/>
              </a:rPr>
              <a:t>	</a:t>
            </a:r>
            <a:r>
              <a:rPr lang="en-US" dirty="0" err="1">
                <a:latin typeface="Berlin Sans FB" pitchFamily="34" charset="0"/>
              </a:rPr>
              <a:t>Mis</a:t>
            </a:r>
            <a:r>
              <a:rPr lang="en-US" dirty="0">
                <a:latin typeface="Berlin Sans FB" pitchFamily="34" charset="0"/>
              </a:rPr>
              <a:t> : 120/80 ~ 120 : </a:t>
            </a:r>
            <a:r>
              <a:rPr lang="en-US" dirty="0" err="1">
                <a:latin typeface="Berlin Sans FB" pitchFamily="34" charset="0"/>
              </a:rPr>
              <a:t>Sistolik</a:t>
            </a:r>
            <a:endParaRPr lang="en-US" dirty="0">
              <a:latin typeface="Berlin Sans FB" pitchFamily="34" charset="0"/>
            </a:endParaRPr>
          </a:p>
          <a:p>
            <a:pPr marL="381000" indent="-381000">
              <a:buFont typeface="Wingdings" pitchFamily="2" charset="2"/>
              <a:buNone/>
            </a:pPr>
            <a:r>
              <a:rPr lang="en-US" dirty="0">
                <a:latin typeface="Berlin Sans FB" pitchFamily="34" charset="0"/>
              </a:rPr>
              <a:t>		                  80: </a:t>
            </a:r>
            <a:r>
              <a:rPr lang="en-US" dirty="0" err="1">
                <a:latin typeface="Berlin Sans FB" pitchFamily="34" charset="0"/>
              </a:rPr>
              <a:t>Diastolik</a:t>
            </a:r>
            <a:endParaRPr lang="en-US" dirty="0">
              <a:latin typeface="Berlin Sans FB" pitchFamily="34" charset="0"/>
            </a:endParaRPr>
          </a:p>
          <a:p>
            <a:pPr marL="381000" indent="-381000">
              <a:buFont typeface="Wingdings" pitchFamily="2" charset="2"/>
              <a:buNone/>
            </a:pPr>
            <a:endParaRPr lang="en-US" dirty="0">
              <a:latin typeface="Berlin Sans FB" pitchFamily="34" charset="0"/>
            </a:endParaRPr>
          </a:p>
          <a:p>
            <a:pPr marL="381000" indent="-381000">
              <a:lnSpc>
                <a:spcPct val="5000"/>
              </a:lnSpc>
              <a:buFont typeface="Wingdings" pitchFamily="2" charset="2"/>
              <a:buNone/>
            </a:pPr>
            <a:endParaRPr lang="en-US" dirty="0">
              <a:latin typeface="Berlin Sans FB" pitchFamily="34" charset="0"/>
            </a:endParaRPr>
          </a:p>
          <a:p>
            <a:pPr marL="381000" indent="-381000"/>
            <a:r>
              <a:rPr lang="en-US" sz="2400" dirty="0">
                <a:latin typeface="Berlin Sans FB" pitchFamily="34" charset="0"/>
              </a:rPr>
              <a:t>	</a:t>
            </a:r>
            <a:r>
              <a:rPr lang="en-US" b="1" dirty="0">
                <a:solidFill>
                  <a:srgbClr val="CC33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erlin Sans FB" pitchFamily="34" charset="0"/>
              </a:rPr>
              <a:t>Silent killer !!</a:t>
            </a:r>
          </a:p>
          <a:p>
            <a:pPr marL="381000" indent="-381000">
              <a:buFont typeface="Wingdings" pitchFamily="2" charset="2"/>
              <a:buNone/>
            </a:pPr>
            <a:r>
              <a:rPr lang="en-US" dirty="0">
                <a:latin typeface="Berlin Sans FB" pitchFamily="34" charset="0"/>
              </a:rPr>
              <a:t>     1 </a:t>
            </a:r>
            <a:r>
              <a:rPr lang="en-US" dirty="0" err="1">
                <a:latin typeface="Berlin Sans FB" pitchFamily="34" charset="0"/>
              </a:rPr>
              <a:t>Milyar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penduduk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dunia</a:t>
            </a:r>
            <a:endParaRPr lang="en-US" sz="2400" b="1" dirty="0">
              <a:solidFill>
                <a:srgbClr val="CC33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erlin Sans FB" pitchFamily="34" charset="0"/>
            </a:endParaRPr>
          </a:p>
        </p:txBody>
      </p:sp>
      <p:pic>
        <p:nvPicPr>
          <p:cNvPr id="9" name="Picture 4" descr="JAMA_HeartDisease_lev20_BloodPressure_JPP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509120"/>
            <a:ext cx="3956827" cy="2276872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79348"/>
              </p:ext>
            </p:extLst>
          </p:nvPr>
        </p:nvGraphicFramePr>
        <p:xfrm>
          <a:off x="414338" y="1828800"/>
          <a:ext cx="8424862" cy="4275138"/>
        </p:xfrm>
        <a:graphic>
          <a:graphicData uri="http://schemas.openxmlformats.org/drawingml/2006/table">
            <a:tbl>
              <a:tblPr/>
              <a:tblGrid>
                <a:gridCol w="2963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62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 Demi" pitchFamily="34" charset="0"/>
                        </a:rPr>
                        <a:t>Klasifikasi T.D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Berlin Sans FB Dem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 Demi" pitchFamily="34" charset="0"/>
                        </a:rPr>
                        <a:t>Sistolik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 Demi" pitchFamily="34" charset="0"/>
                        </a:rPr>
                        <a:t>mmHg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Berlin Sans FB Demi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 Demi" pitchFamily="34" charset="0"/>
                        </a:rPr>
                        <a:t>Diastolik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Berlin Sans FB Dem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 Demi" pitchFamily="34" charset="0"/>
                        </a:rPr>
                        <a:t>mmHg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" pitchFamily="34" charset="0"/>
                        </a:rPr>
                        <a:t>Normal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&lt;120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dan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&lt;80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" pitchFamily="34" charset="0"/>
                        </a:rPr>
                        <a:t>Prehipertensi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120-139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atau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80-89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" pitchFamily="34" charset="0"/>
                        </a:rPr>
                        <a:t>Hipertensi ST. 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140-159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atau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90-99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" pitchFamily="34" charset="0"/>
                        </a:rPr>
                        <a:t>Hipertensi ST. 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10199"/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  <a:cs typeface="Arial" charset="0"/>
                        </a:rPr>
                        <a:t>≥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160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atau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  <a:cs typeface="Arial" charset="0"/>
                        </a:rPr>
                        <a:t>≥</a:t>
                      </a: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10199"/>
                            </a:outerShdw>
                          </a:effectLst>
                          <a:latin typeface="Berlin Sans FB" pitchFamily="34" charset="0"/>
                        </a:rPr>
                        <a:t> 100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09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489575" cy="558899"/>
          </a:xfrm>
        </p:spPr>
        <p:txBody>
          <a:bodyPr/>
          <a:lstStyle/>
          <a:p>
            <a:pPr algn="l"/>
            <a:r>
              <a:rPr lang="en-US" sz="4000" b="1" dirty="0" err="1">
                <a:latin typeface="Berlin Sans FB Demi" pitchFamily="34" charset="0"/>
              </a:rPr>
              <a:t>Klasifikasi</a:t>
            </a:r>
            <a:r>
              <a:rPr lang="en-US" sz="4000" b="1" dirty="0">
                <a:latin typeface="Berlin Sans FB Demi" pitchFamily="34" charset="0"/>
              </a:rPr>
              <a:t> </a:t>
            </a:r>
            <a:r>
              <a:rPr lang="en-US" sz="4000" b="1" dirty="0" err="1">
                <a:latin typeface="Berlin Sans FB Demi" pitchFamily="34" charset="0"/>
              </a:rPr>
              <a:t>Hipertensi</a:t>
            </a:r>
            <a:endParaRPr lang="en-US" sz="4000" b="1" dirty="0">
              <a:latin typeface="Berlin Sans FB Demi" pitchFamily="34" charset="0"/>
            </a:endParaRPr>
          </a:p>
        </p:txBody>
      </p:sp>
      <p:sp>
        <p:nvSpPr>
          <p:cNvPr id="6" name="Rectangle 210"/>
          <p:cNvSpPr>
            <a:spLocks noChangeArrowheads="1"/>
          </p:cNvSpPr>
          <p:nvPr/>
        </p:nvSpPr>
        <p:spPr bwMode="auto">
          <a:xfrm>
            <a:off x="7076206" y="6311900"/>
            <a:ext cx="153439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1" hangingPunct="1">
              <a:spcBef>
                <a:spcPct val="20000"/>
              </a:spcBef>
            </a:pPr>
            <a:r>
              <a:rPr lang="en-US" sz="1200" i="1" dirty="0">
                <a:latin typeface="Berlin Sans FB" pitchFamily="34" charset="0"/>
              </a:rPr>
              <a:t>Source : JNC VII 2003</a:t>
            </a:r>
          </a:p>
        </p:txBody>
      </p:sp>
    </p:spTree>
    <p:extLst>
      <p:ext uri="{BB962C8B-B14F-4D97-AF65-F5344CB8AC3E}">
        <p14:creationId xmlns:p14="http://schemas.microsoft.com/office/powerpoint/2010/main" val="4107756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16632"/>
            <a:ext cx="6275040" cy="774923"/>
          </a:xfrm>
        </p:spPr>
        <p:txBody>
          <a:bodyPr/>
          <a:lstStyle/>
          <a:p>
            <a:r>
              <a:rPr lang="en-US" sz="4400" b="1" dirty="0" err="1">
                <a:latin typeface="Berlin Sans FB Demi" pitchFamily="34" charset="0"/>
              </a:rPr>
              <a:t>Penatalaksanaan</a:t>
            </a:r>
            <a:endParaRPr lang="en-US" sz="4400" b="1" dirty="0">
              <a:latin typeface="Berlin Sans FB Demi" pitchFamily="34" charset="0"/>
            </a:endParaRPr>
          </a:p>
        </p:txBody>
      </p:sp>
      <p:sp>
        <p:nvSpPr>
          <p:cNvPr id="56" name="Rectangle 5"/>
          <p:cNvSpPr>
            <a:spLocks noChangeArrowheads="1"/>
          </p:cNvSpPr>
          <p:nvPr/>
        </p:nvSpPr>
        <p:spPr bwMode="auto">
          <a:xfrm>
            <a:off x="1835696" y="2674938"/>
            <a:ext cx="5567065" cy="8382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35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sz="2400" b="1">
                <a:latin typeface="Berlin Sans FB Demi" pitchFamily="34" charset="0"/>
              </a:rPr>
              <a:t>Perubahan gaya hidup</a:t>
            </a:r>
          </a:p>
        </p:txBody>
      </p:sp>
      <p:sp>
        <p:nvSpPr>
          <p:cNvPr id="57" name="Rectangle 6"/>
          <p:cNvSpPr>
            <a:spLocks noChangeArrowheads="1"/>
          </p:cNvSpPr>
          <p:nvPr/>
        </p:nvSpPr>
        <p:spPr bwMode="auto">
          <a:xfrm>
            <a:off x="1835696" y="4122738"/>
            <a:ext cx="5567066" cy="9144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35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pt-BR" sz="2400" b="1">
                <a:latin typeface="Berlin Sans FB Demi" pitchFamily="34" charset="0"/>
              </a:rPr>
              <a:t>Gagal mencapai target tekanan darah</a:t>
            </a:r>
            <a:endParaRPr lang="en-US" sz="2400" b="1">
              <a:latin typeface="Berlin Sans FB Demi" pitchFamily="34" charset="0"/>
            </a:endParaRPr>
          </a:p>
        </p:txBody>
      </p:sp>
      <p:sp>
        <p:nvSpPr>
          <p:cNvPr id="58" name="Rectangle 7"/>
          <p:cNvSpPr>
            <a:spLocks noChangeArrowheads="1"/>
          </p:cNvSpPr>
          <p:nvPr/>
        </p:nvSpPr>
        <p:spPr bwMode="auto">
          <a:xfrm>
            <a:off x="1835697" y="5730876"/>
            <a:ext cx="5567065" cy="7620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35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en-US" sz="2400" b="1">
                <a:latin typeface="Berlin Sans FB Demi" pitchFamily="34" charset="0"/>
              </a:rPr>
              <a:t>Medikamentosa : Obat</a:t>
            </a:r>
          </a:p>
        </p:txBody>
      </p:sp>
      <p:sp>
        <p:nvSpPr>
          <p:cNvPr id="61" name="Rectangle 22"/>
          <p:cNvSpPr>
            <a:spLocks noChangeArrowheads="1"/>
          </p:cNvSpPr>
          <p:nvPr/>
        </p:nvSpPr>
        <p:spPr bwMode="auto">
          <a:xfrm>
            <a:off x="202468" y="1478687"/>
            <a:ext cx="87358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000" dirty="0" err="1">
                <a:latin typeface="Berlin Sans FB" pitchFamily="34" charset="0"/>
              </a:rPr>
              <a:t>Tujuan</a:t>
            </a:r>
            <a:r>
              <a:rPr lang="en-US" sz="2000" dirty="0">
                <a:latin typeface="Berlin Sans FB" pitchFamily="34" charset="0"/>
              </a:rPr>
              <a:t> : </a:t>
            </a:r>
            <a:r>
              <a:rPr lang="en-US" sz="2000" dirty="0" err="1">
                <a:latin typeface="Berlin Sans FB" pitchFamily="34" charset="0"/>
              </a:rPr>
              <a:t>Mengurangi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morbiditas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mortalitas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akibat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penyakit</a:t>
            </a:r>
            <a:r>
              <a:rPr lang="en-US" sz="2000" dirty="0">
                <a:latin typeface="Berlin Sans FB" pitchFamily="34" charset="0"/>
              </a:rPr>
              <a:t> 	  </a:t>
            </a:r>
          </a:p>
          <a:p>
            <a:pPr algn="ctr" eaLnBrk="1" hangingPunct="1"/>
            <a:r>
              <a:rPr lang="en-US" sz="2000" dirty="0" err="1">
                <a:latin typeface="Berlin Sans FB" pitchFamily="34" charset="0"/>
              </a:rPr>
              <a:t>kardiovaskular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ginjal</a:t>
            </a:r>
            <a:endParaRPr lang="en-US" sz="2000" dirty="0">
              <a:latin typeface="Berlin Sans FB" pitchFamily="34" charset="0"/>
            </a:endParaRPr>
          </a:p>
        </p:txBody>
      </p:sp>
      <p:sp>
        <p:nvSpPr>
          <p:cNvPr id="2" name="Curved Left Arrow 1"/>
          <p:cNvSpPr/>
          <p:nvPr/>
        </p:nvSpPr>
        <p:spPr>
          <a:xfrm>
            <a:off x="7524328" y="2996952"/>
            <a:ext cx="1224136" cy="1944216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Curved Left Arrow 61"/>
          <p:cNvSpPr/>
          <p:nvPr/>
        </p:nvSpPr>
        <p:spPr>
          <a:xfrm flipH="1">
            <a:off x="539552" y="4437112"/>
            <a:ext cx="1224136" cy="1944216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10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39838" y="2376190"/>
            <a:ext cx="1865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endParaRPr lang="en-US" sz="2000">
              <a:latin typeface="Times New Roman" pitchFamily="18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060176"/>
              </p:ext>
            </p:extLst>
          </p:nvPr>
        </p:nvGraphicFramePr>
        <p:xfrm>
          <a:off x="762000" y="1988840"/>
          <a:ext cx="7485220" cy="817563"/>
        </p:xfrm>
        <a:graphic>
          <a:graphicData uri="http://schemas.openxmlformats.org/drawingml/2006/table">
            <a:tbl>
              <a:tblPr/>
              <a:tblGrid>
                <a:gridCol w="33393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5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7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 Demi" pitchFamily="34" charset="0"/>
                        </a:rPr>
                        <a:t>Perubahan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 Demi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 Demi" pitchFamily="34" charset="0"/>
                        </a:rPr>
                        <a:t>gaya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 Demi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 Demi" pitchFamily="34" charset="0"/>
                        </a:rPr>
                        <a:t>hidup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Berlin Sans FB Demi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 Demi" pitchFamily="34" charset="0"/>
                        </a:rPr>
                        <a:t>Jumlah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 Demi" pitchFamily="34" charset="0"/>
                        </a:rPr>
                        <a:t> rata-rata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 Demi" pitchFamily="34" charset="0"/>
                        </a:rPr>
                        <a:t>penurunan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 Demi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 Demi" pitchFamily="34" charset="0"/>
                        </a:rPr>
                        <a:t>tekanan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 Demi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Berlin Sans FB Demi" pitchFamily="34" charset="0"/>
                        </a:rPr>
                        <a:t>darah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Berlin Sans FB Demi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Group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431865"/>
              </p:ext>
            </p:extLst>
          </p:nvPr>
        </p:nvGraphicFramePr>
        <p:xfrm>
          <a:off x="752475" y="2979440"/>
          <a:ext cx="7422106" cy="457200"/>
        </p:xfrm>
        <a:graphic>
          <a:graphicData uri="http://schemas.openxmlformats.org/drawingml/2006/table">
            <a:tbl>
              <a:tblPr/>
              <a:tblGrid>
                <a:gridCol w="2836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5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Penurunan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berat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badan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Times New Roman" pitchFamily="18" charset="0"/>
                        </a:rPr>
                        <a:t>                  5–20 mmHg/10 kg BB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Group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621110"/>
              </p:ext>
            </p:extLst>
          </p:nvPr>
        </p:nvGraphicFramePr>
        <p:xfrm>
          <a:off x="755577" y="3461792"/>
          <a:ext cx="7418974" cy="484188"/>
        </p:xfrm>
        <a:graphic>
          <a:graphicData uri="http://schemas.openxmlformats.org/drawingml/2006/table">
            <a:tbl>
              <a:tblPr/>
              <a:tblGrid>
                <a:gridCol w="2835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3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Berlin Sans FB" pitchFamily="34" charset="0"/>
                        </a:rPr>
                        <a:t>Perencanaan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Berlin Sans FB" pitchFamily="34" charset="0"/>
                        </a:rPr>
                        <a:t>makan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Berlin Sans FB" pitchFamily="34" charset="0"/>
                          <a:cs typeface="Times New Roman" pitchFamily="18" charset="0"/>
                        </a:rPr>
                        <a:t>                      8–14 mmHg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C3300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66510"/>
              </p:ext>
            </p:extLst>
          </p:nvPr>
        </p:nvGraphicFramePr>
        <p:xfrm>
          <a:off x="752475" y="3965848"/>
          <a:ext cx="7491933" cy="496888"/>
        </p:xfrm>
        <a:graphic>
          <a:graphicData uri="http://schemas.openxmlformats.org/drawingml/2006/table">
            <a:tbl>
              <a:tblPr/>
              <a:tblGrid>
                <a:gridCol w="28635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2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Times New Roman" pitchFamily="18" charset="0"/>
                        </a:rPr>
                        <a:t>Diet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Times New Roman" pitchFamily="18" charset="0"/>
                        </a:rPr>
                        <a:t>rendah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Times New Roman" pitchFamily="18" charset="0"/>
                        </a:rPr>
                        <a:t>garam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Times New Roman" pitchFamily="18" charset="0"/>
                        </a:rPr>
                        <a:t>                      2–8 mmHg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86525"/>
              </p:ext>
            </p:extLst>
          </p:nvPr>
        </p:nvGraphicFramePr>
        <p:xfrm>
          <a:off x="752475" y="4575448"/>
          <a:ext cx="7563941" cy="396240"/>
        </p:xfrm>
        <a:graphic>
          <a:graphicData uri="http://schemas.openxmlformats.org/drawingml/2006/table">
            <a:tbl>
              <a:tblPr/>
              <a:tblGrid>
                <a:gridCol w="2891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72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Times New Roman" pitchFamily="18" charset="0"/>
                        </a:rPr>
                        <a:t>Aktivitas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Times New Roman" pitchFamily="18" charset="0"/>
                        </a:rPr>
                        <a:t>fisik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  <a:cs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Times New Roman" pitchFamily="18" charset="0"/>
                        </a:rPr>
                        <a:t>                  4–9 mmHg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Group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154127"/>
              </p:ext>
            </p:extLst>
          </p:nvPr>
        </p:nvGraphicFramePr>
        <p:xfrm>
          <a:off x="755575" y="5156448"/>
          <a:ext cx="7637179" cy="432048"/>
        </p:xfrm>
        <a:graphic>
          <a:graphicData uri="http://schemas.openxmlformats.org/drawingml/2006/table">
            <a:tbl>
              <a:tblPr/>
              <a:tblGrid>
                <a:gridCol w="3704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32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Mengurangi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konsumsi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</a:rPr>
                        <a:t>alkohol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rlin Sans FB" pitchFamily="34" charset="0"/>
                          <a:cs typeface="Times New Roman" pitchFamily="18" charset="0"/>
                        </a:rPr>
                        <a:t>    2–4 mmHg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rlin Sans FB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Rectangle 63"/>
          <p:cNvSpPr>
            <a:spLocks noGrp="1" noChangeArrowheads="1"/>
          </p:cNvSpPr>
          <p:nvPr>
            <p:ph type="title"/>
          </p:nvPr>
        </p:nvSpPr>
        <p:spPr>
          <a:xfrm>
            <a:off x="251520" y="72008"/>
            <a:ext cx="6552728" cy="980728"/>
          </a:xfrm>
          <a:noFill/>
          <a:ln/>
        </p:spPr>
        <p:txBody>
          <a:bodyPr anchorCtr="0"/>
          <a:lstStyle/>
          <a:p>
            <a:r>
              <a:rPr lang="en-US" sz="2800" b="0" dirty="0" err="1">
                <a:latin typeface="Berlin Sans FB Demi" pitchFamily="34" charset="0"/>
              </a:rPr>
              <a:t>Hubungan</a:t>
            </a:r>
            <a:r>
              <a:rPr lang="en-US" sz="2800" b="0" dirty="0">
                <a:latin typeface="Berlin Sans FB Demi" pitchFamily="34" charset="0"/>
              </a:rPr>
              <a:t> </a:t>
            </a:r>
            <a:r>
              <a:rPr lang="en-US" sz="2800" b="0" dirty="0" err="1">
                <a:latin typeface="Berlin Sans FB Demi" pitchFamily="34" charset="0"/>
              </a:rPr>
              <a:t>perubahan</a:t>
            </a:r>
            <a:r>
              <a:rPr lang="en-US" sz="2800" b="0" dirty="0">
                <a:latin typeface="Berlin Sans FB Demi" pitchFamily="34" charset="0"/>
              </a:rPr>
              <a:t> </a:t>
            </a:r>
            <a:r>
              <a:rPr lang="en-US" sz="2800" b="0" dirty="0" err="1">
                <a:latin typeface="Berlin Sans FB Demi" pitchFamily="34" charset="0"/>
              </a:rPr>
              <a:t>gaya</a:t>
            </a:r>
            <a:r>
              <a:rPr lang="en-US" sz="2800" b="0" dirty="0">
                <a:latin typeface="Berlin Sans FB Demi" pitchFamily="34" charset="0"/>
              </a:rPr>
              <a:t> </a:t>
            </a:r>
            <a:r>
              <a:rPr lang="en-US" sz="2800" b="0" dirty="0" err="1">
                <a:latin typeface="Berlin Sans FB Demi" pitchFamily="34" charset="0"/>
              </a:rPr>
              <a:t>hidup</a:t>
            </a:r>
            <a:r>
              <a:rPr lang="en-US" sz="2800" b="0" dirty="0">
                <a:latin typeface="Berlin Sans FB Demi" pitchFamily="34" charset="0"/>
              </a:rPr>
              <a:t> </a:t>
            </a:r>
            <a:br>
              <a:rPr lang="en-US" sz="2800" b="0" dirty="0">
                <a:latin typeface="Berlin Sans FB Demi" pitchFamily="34" charset="0"/>
              </a:rPr>
            </a:br>
            <a:r>
              <a:rPr lang="en-US" sz="2800" b="0" dirty="0" err="1">
                <a:latin typeface="Berlin Sans FB Demi" pitchFamily="34" charset="0"/>
              </a:rPr>
              <a:t>dengan</a:t>
            </a:r>
            <a:r>
              <a:rPr lang="en-US" sz="2800" b="0" dirty="0">
                <a:latin typeface="Berlin Sans FB Demi" pitchFamily="34" charset="0"/>
              </a:rPr>
              <a:t> </a:t>
            </a:r>
            <a:r>
              <a:rPr lang="en-US" sz="2800" b="0" dirty="0" err="1">
                <a:latin typeface="Berlin Sans FB Demi" pitchFamily="34" charset="0"/>
              </a:rPr>
              <a:t>tekanan</a:t>
            </a:r>
            <a:r>
              <a:rPr lang="en-US" sz="2800" b="0" dirty="0">
                <a:latin typeface="Berlin Sans FB Demi" pitchFamily="34" charset="0"/>
              </a:rPr>
              <a:t> </a:t>
            </a:r>
            <a:r>
              <a:rPr lang="en-US" sz="2800" b="0" dirty="0" err="1">
                <a:latin typeface="Berlin Sans FB Demi" pitchFamily="34" charset="0"/>
              </a:rPr>
              <a:t>darah</a:t>
            </a:r>
            <a:r>
              <a:rPr lang="en-US" sz="2800" b="0" dirty="0">
                <a:latin typeface="Berlin Sans FB Demi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4871495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</TotalTime>
  <Words>1365</Words>
  <Application>Microsoft Office PowerPoint</Application>
  <PresentationFormat>On-screen Show (4:3)</PresentationFormat>
  <Paragraphs>341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Malgun Gothic</vt:lpstr>
      <vt:lpstr>Arial</vt:lpstr>
      <vt:lpstr>Berlin Sans FB</vt:lpstr>
      <vt:lpstr>Berlin Sans FB Demi</vt:lpstr>
      <vt:lpstr>Calibri</vt:lpstr>
      <vt:lpstr>Century Gothic</vt:lpstr>
      <vt:lpstr>Times New Roman</vt:lpstr>
      <vt:lpstr>Verdana</vt:lpstr>
      <vt:lpstr>Wingdings</vt:lpstr>
      <vt:lpstr>Wingdings 2</vt:lpstr>
      <vt:lpstr>Office Theme</vt:lpstr>
      <vt:lpstr>Custom Design</vt:lpstr>
      <vt:lpstr>Verve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Klasifikasi Hipertensi</vt:lpstr>
      <vt:lpstr>Penatalaksanaan</vt:lpstr>
      <vt:lpstr>Hubungan perubahan gaya hidup  dengan tekanan darah </vt:lpstr>
      <vt:lpstr>PowerPoint Presentation</vt:lpstr>
      <vt:lpstr>Kapan minum obat ?</vt:lpstr>
      <vt:lpstr>PowerPoint Presentation</vt:lpstr>
      <vt:lpstr>PowerPoint Presentation</vt:lpstr>
      <vt:lpstr>PowerPoint Presentation</vt:lpstr>
      <vt:lpstr>DIET RENDAH GARAM</vt:lpstr>
      <vt:lpstr>Anjuran Konsumsi Natrium</vt:lpstr>
      <vt:lpstr> Kandungan Natrium &amp; Kalium  per 100 gr Bahan Makanan </vt:lpstr>
      <vt:lpstr> Kandungan Natrium &amp; Kalium   per 100 Gram Bahan Makanan </vt:lpstr>
      <vt:lpstr>TUGAS Make a resume about the DASH eating Plan !!</vt:lpstr>
      <vt:lpstr>PowerPoint Presentation</vt:lpstr>
      <vt:lpstr>DIET RENDAH GARAM </vt:lpstr>
      <vt:lpstr>PowerPoint Presentation</vt:lpstr>
      <vt:lpstr>KASUS II</vt:lpstr>
      <vt:lpstr>…..lanjutan</vt:lpstr>
      <vt:lpstr>KASUS III</vt:lpstr>
      <vt:lpstr>……lanjutan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anugrah rizal</cp:lastModifiedBy>
  <cp:revision>94</cp:revision>
  <dcterms:created xsi:type="dcterms:W3CDTF">2014-04-01T16:35:38Z</dcterms:created>
  <dcterms:modified xsi:type="dcterms:W3CDTF">2018-05-23T21:17:56Z</dcterms:modified>
</cp:coreProperties>
</file>