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60" r:id="rId9"/>
    <p:sldId id="262" r:id="rId10"/>
    <p:sldId id="291" r:id="rId11"/>
    <p:sldId id="292" r:id="rId12"/>
    <p:sldId id="264" r:id="rId13"/>
    <p:sldId id="265" r:id="rId14"/>
    <p:sldId id="261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2BFF9-6B12-43B7-A06E-50B74BD9550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8E46AEB-A859-446F-A175-64E0ACB86685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400" dirty="0">
              <a:latin typeface="Berlin Sans FB" pitchFamily="34" charset="0"/>
            </a:rPr>
            <a:t>↑ permeabilitas dinding kapiler glomeruler </a:t>
          </a:r>
        </a:p>
      </dgm:t>
    </dgm:pt>
    <dgm:pt modelId="{3FDBCB41-E16F-4B20-8DC0-4E7258C36303}" type="parTrans" cxnId="{706598C8-3823-4BC0-BB22-F914A7366578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256CB374-E564-4A75-A2EE-41AB12613C83}" type="sibTrans" cxnId="{706598C8-3823-4BC0-BB22-F914A7366578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D79EF062-965E-49D0-8C59-1B58770C87D9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400" dirty="0">
              <a:latin typeface="Berlin Sans FB" pitchFamily="34" charset="0"/>
            </a:rPr>
            <a:t>Menghilangnya protein plasma </a:t>
          </a:r>
          <a:r>
            <a:rPr lang="id-ID" sz="2400" dirty="0">
              <a:latin typeface="Berlin Sans FB" pitchFamily="34" charset="0"/>
              <a:sym typeface="Wingdings" pitchFamily="2" charset="2"/>
            </a:rPr>
            <a:t> proteinuria</a:t>
          </a:r>
          <a:endParaRPr lang="id-ID" sz="2400" dirty="0">
            <a:latin typeface="Berlin Sans FB" pitchFamily="34" charset="0"/>
          </a:endParaRPr>
        </a:p>
      </dgm:t>
    </dgm:pt>
    <dgm:pt modelId="{81B2B31E-9A68-4EB9-988B-A3469E394841}" type="parTrans" cxnId="{1E5466B7-BFFA-4580-8771-AB24B3546587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FC3A433D-DA35-430D-A165-A21EF5FE351D}" type="sibTrans" cxnId="{1E5466B7-BFFA-4580-8771-AB24B3546587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80FBD1E1-195A-4FAC-AD23-EFB30ECA8B20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000" dirty="0">
              <a:latin typeface="Berlin Sans FB" pitchFamily="34" charset="0"/>
            </a:rPr>
            <a:t>Proteinuria </a:t>
          </a:r>
          <a:r>
            <a:rPr lang="id-ID" sz="2000" dirty="0">
              <a:latin typeface="Berlin Sans FB" pitchFamily="34" charset="0"/>
              <a:sym typeface="Wingdings" pitchFamily="2" charset="2"/>
            </a:rPr>
            <a:t> hipoalbuminemia</a:t>
          </a:r>
          <a:endParaRPr lang="id-ID" sz="2000" dirty="0">
            <a:latin typeface="Berlin Sans FB" pitchFamily="34" charset="0"/>
          </a:endParaRPr>
        </a:p>
      </dgm:t>
    </dgm:pt>
    <dgm:pt modelId="{DB1CDD3A-CC87-47E7-853D-E14E7AC94672}" type="parTrans" cxnId="{5A435F41-A00D-4AAD-8BFC-5FAEFB4BBE4A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6D34E611-B259-4C0B-88AE-768EA859D854}" type="sibTrans" cxnId="{5A435F41-A00D-4AAD-8BFC-5FAEFB4BBE4A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D706075A-C87B-4C51-B82B-A034A884B652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000" dirty="0">
              <a:latin typeface="Berlin Sans FB" pitchFamily="34" charset="0"/>
            </a:rPr>
            <a:t>↓ albumin </a:t>
          </a:r>
          <a:r>
            <a:rPr lang="id-ID" sz="2000" dirty="0">
              <a:latin typeface="Berlin Sans FB" pitchFamily="34" charset="0"/>
              <a:sym typeface="Wingdings" pitchFamily="2" charset="2"/>
            </a:rPr>
            <a:t></a:t>
          </a:r>
          <a:r>
            <a:rPr lang="id-ID" sz="2000" dirty="0">
              <a:latin typeface="Berlin Sans FB" pitchFamily="34" charset="0"/>
            </a:rPr>
            <a:t> tekanan osmotik plasma ↓ </a:t>
          </a:r>
          <a:r>
            <a:rPr lang="id-ID" sz="2000" dirty="0">
              <a:latin typeface="Berlin Sans FB" pitchFamily="34" charset="0"/>
              <a:sym typeface="Wingdings" pitchFamily="2" charset="2"/>
            </a:rPr>
            <a:t></a:t>
          </a:r>
          <a:r>
            <a:rPr lang="id-ID" sz="2000" dirty="0">
              <a:latin typeface="Berlin Sans FB" pitchFamily="34" charset="0"/>
            </a:rPr>
            <a:t> cairan intravaskuler pindah ke dalam interstitial</a:t>
          </a:r>
        </a:p>
      </dgm:t>
    </dgm:pt>
    <dgm:pt modelId="{2967ADE9-C075-4100-B428-274F8C3331F6}" type="parTrans" cxnId="{3797990C-F695-4BE3-B4F9-73C7C7A01288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82FC2A42-B517-484A-A704-53E4E106ACFE}" type="sibTrans" cxnId="{3797990C-F695-4BE3-B4F9-73C7C7A01288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B40A67E7-2E39-4AEA-9FFA-709A740F33A5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400" dirty="0">
              <a:latin typeface="Berlin Sans FB" pitchFamily="34" charset="0"/>
            </a:rPr>
            <a:t>Volume cairan intravaskuler berkurang</a:t>
          </a:r>
        </a:p>
      </dgm:t>
    </dgm:pt>
    <dgm:pt modelId="{4889A071-2A00-49DA-BA69-D96EA4023B40}" type="parTrans" cxnId="{FE04836C-DC62-4893-B426-5CAD02D12024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2EDDB510-3027-4DDD-9D06-0C3A1CF3D751}" type="sibTrans" cxnId="{FE04836C-DC62-4893-B426-5CAD02D12024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7A221220-D9B9-4211-9454-FE91337FCBB6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400" dirty="0">
              <a:latin typeface="Berlin Sans FB" pitchFamily="34" charset="0"/>
            </a:rPr>
            <a:t>↓ jumlah aliran darah ke renal karena hypovolemi</a:t>
          </a:r>
        </a:p>
      </dgm:t>
    </dgm:pt>
    <dgm:pt modelId="{6C09EFAD-76EB-4807-82C2-BB570E1ADF82}" type="parTrans" cxnId="{94A84403-C03F-4CC8-BECA-6B4B976F4D04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3439A9CD-749E-4C4E-BE0E-9D9C01C567D5}" type="sibTrans" cxnId="{94A84403-C03F-4CC8-BECA-6B4B976F4D04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B129053A-BD24-43B1-A02A-CEFBFFB2C762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000" dirty="0">
              <a:latin typeface="Berlin Sans FB" pitchFamily="34" charset="0"/>
            </a:rPr>
            <a:t>Ginjal merangsang produksi renin-angiostensin, ↑ sekresi (ADH), dan sekresi aldoteron</a:t>
          </a:r>
        </a:p>
      </dgm:t>
    </dgm:pt>
    <dgm:pt modelId="{C6A7262A-3AD0-4287-9268-FE4F70D0D81E}" type="parTrans" cxnId="{9BC91319-C6FC-4C9D-8E90-581B4F0147D1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62A185D1-F028-4AD9-BEBD-AA4C02375BD4}" type="sibTrans" cxnId="{9BC91319-C6FC-4C9D-8E90-581B4F0147D1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A87B96C6-1E4F-41B3-9E3A-F2C939C34CD4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400" dirty="0">
              <a:latin typeface="Berlin Sans FB" pitchFamily="34" charset="0"/>
            </a:rPr>
            <a:t>Terjadi retensi kalium</a:t>
          </a:r>
          <a:r>
            <a:rPr lang="en-US" sz="2400" dirty="0">
              <a:latin typeface="Berlin Sans FB" pitchFamily="34" charset="0"/>
            </a:rPr>
            <a:t>, </a:t>
          </a:r>
          <a:r>
            <a:rPr lang="id-ID" sz="2400" dirty="0">
              <a:latin typeface="Berlin Sans FB" pitchFamily="34" charset="0"/>
            </a:rPr>
            <a:t>natrium dan air</a:t>
          </a:r>
        </a:p>
      </dgm:t>
    </dgm:pt>
    <dgm:pt modelId="{893F4455-4435-44DE-B587-CEC2AD2DA358}" type="parTrans" cxnId="{BAEA40CB-BB8A-43B2-9FE6-949CBB42AF8F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08BAC4F2-BA28-49E0-954F-84912F081371}" type="sibTrans" cxnId="{BAEA40CB-BB8A-43B2-9FE6-949CBB42AF8F}">
      <dgm:prSet custT="1"/>
      <dgm:spPr>
        <a:solidFill>
          <a:srgbClr val="FFFF0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id-ID" sz="2800">
            <a:latin typeface="Berlin Sans FB" pitchFamily="34" charset="0"/>
          </a:endParaRPr>
        </a:p>
      </dgm:t>
    </dgm:pt>
    <dgm:pt modelId="{C10CFB3C-B356-4F41-8423-8891F4E0038A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800" dirty="0">
              <a:latin typeface="Berlin Sans FB" pitchFamily="34" charset="0"/>
            </a:rPr>
            <a:t>Edema</a:t>
          </a:r>
        </a:p>
      </dgm:t>
    </dgm:pt>
    <dgm:pt modelId="{86DB4A14-A0CA-4311-99A8-A3768723CD3B}" type="parTrans" cxnId="{ED06D3CB-E329-46BF-9F21-B9D59FE14AB5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B763E8D4-8343-475C-A107-7427B294933D}" type="sibTrans" cxnId="{ED06D3CB-E329-46BF-9F21-B9D59FE14AB5}">
      <dgm:prSet/>
      <dgm:spPr/>
      <dgm:t>
        <a:bodyPr/>
        <a:lstStyle/>
        <a:p>
          <a:endParaRPr lang="id-ID" sz="1800">
            <a:latin typeface="Berlin Sans FB" pitchFamily="34" charset="0"/>
          </a:endParaRPr>
        </a:p>
      </dgm:t>
    </dgm:pt>
    <dgm:pt modelId="{36C078E1-B911-499E-8FA6-6C6A147B6AEA}" type="pres">
      <dgm:prSet presAssocID="{2612BFF9-6B12-43B7-A06E-50B74BD95504}" presName="diagram" presStyleCnt="0">
        <dgm:presLayoutVars>
          <dgm:dir/>
          <dgm:resizeHandles val="exact"/>
        </dgm:presLayoutVars>
      </dgm:prSet>
      <dgm:spPr/>
    </dgm:pt>
    <dgm:pt modelId="{967DA9E9-48BA-47B4-A65A-33AE34100449}" type="pres">
      <dgm:prSet presAssocID="{08E46AEB-A859-446F-A175-64E0ACB86685}" presName="node" presStyleLbl="node1" presStyleIdx="0" presStyleCnt="9" custScaleX="114773">
        <dgm:presLayoutVars>
          <dgm:bulletEnabled val="1"/>
        </dgm:presLayoutVars>
      </dgm:prSet>
      <dgm:spPr/>
    </dgm:pt>
    <dgm:pt modelId="{B0115BFE-C721-4DC7-9064-79AA3DC709A6}" type="pres">
      <dgm:prSet presAssocID="{256CB374-E564-4A75-A2EE-41AB12613C83}" presName="sibTrans" presStyleLbl="sibTrans2D1" presStyleIdx="0" presStyleCnt="8"/>
      <dgm:spPr/>
    </dgm:pt>
    <dgm:pt modelId="{3713A263-8FFA-4E5E-98F0-FB9EC2FA3E56}" type="pres">
      <dgm:prSet presAssocID="{256CB374-E564-4A75-A2EE-41AB12613C83}" presName="connectorText" presStyleLbl="sibTrans2D1" presStyleIdx="0" presStyleCnt="8"/>
      <dgm:spPr/>
    </dgm:pt>
    <dgm:pt modelId="{108EC483-A154-4DA7-9138-1B3F66AEA03D}" type="pres">
      <dgm:prSet presAssocID="{D79EF062-965E-49D0-8C59-1B58770C87D9}" presName="node" presStyleLbl="node1" presStyleIdx="1" presStyleCnt="9">
        <dgm:presLayoutVars>
          <dgm:bulletEnabled val="1"/>
        </dgm:presLayoutVars>
      </dgm:prSet>
      <dgm:spPr/>
    </dgm:pt>
    <dgm:pt modelId="{4FF14650-6FF0-4997-ACDE-845D01BE372D}" type="pres">
      <dgm:prSet presAssocID="{FC3A433D-DA35-430D-A165-A21EF5FE351D}" presName="sibTrans" presStyleLbl="sibTrans2D1" presStyleIdx="1" presStyleCnt="8"/>
      <dgm:spPr/>
    </dgm:pt>
    <dgm:pt modelId="{B8D8E67A-ED87-4B47-9210-85FD342E3B86}" type="pres">
      <dgm:prSet presAssocID="{FC3A433D-DA35-430D-A165-A21EF5FE351D}" presName="connectorText" presStyleLbl="sibTrans2D1" presStyleIdx="1" presStyleCnt="8"/>
      <dgm:spPr/>
    </dgm:pt>
    <dgm:pt modelId="{4BE1D4A6-2A0C-4692-ADDD-E13CED7D9A07}" type="pres">
      <dgm:prSet presAssocID="{80FBD1E1-195A-4FAC-AD23-EFB30ECA8B20}" presName="node" presStyleLbl="node1" presStyleIdx="2" presStyleCnt="9">
        <dgm:presLayoutVars>
          <dgm:bulletEnabled val="1"/>
        </dgm:presLayoutVars>
      </dgm:prSet>
      <dgm:spPr/>
    </dgm:pt>
    <dgm:pt modelId="{2BA11D17-FF3E-4886-A67A-7A2EF2D48E06}" type="pres">
      <dgm:prSet presAssocID="{6D34E611-B259-4C0B-88AE-768EA859D854}" presName="sibTrans" presStyleLbl="sibTrans2D1" presStyleIdx="2" presStyleCnt="8" custAng="21306189"/>
      <dgm:spPr/>
    </dgm:pt>
    <dgm:pt modelId="{D34DE342-0859-41E7-A6FE-E7134F745B42}" type="pres">
      <dgm:prSet presAssocID="{6D34E611-B259-4C0B-88AE-768EA859D854}" presName="connectorText" presStyleLbl="sibTrans2D1" presStyleIdx="2" presStyleCnt="8"/>
      <dgm:spPr/>
    </dgm:pt>
    <dgm:pt modelId="{6797B61E-70EE-4C60-84A7-197164E755F6}" type="pres">
      <dgm:prSet presAssocID="{D706075A-C87B-4C51-B82B-A034A884B652}" presName="node" presStyleLbl="node1" presStyleIdx="3" presStyleCnt="9" custScaleX="117135">
        <dgm:presLayoutVars>
          <dgm:bulletEnabled val="1"/>
        </dgm:presLayoutVars>
      </dgm:prSet>
      <dgm:spPr/>
    </dgm:pt>
    <dgm:pt modelId="{B26CA24A-5528-4075-A23F-D24B3C876360}" type="pres">
      <dgm:prSet presAssocID="{82FC2A42-B517-484A-A704-53E4E106ACFE}" presName="sibTrans" presStyleLbl="sibTrans2D1" presStyleIdx="3" presStyleCnt="8"/>
      <dgm:spPr/>
    </dgm:pt>
    <dgm:pt modelId="{D575CC08-6201-4C70-A5C8-28CB7137FD1A}" type="pres">
      <dgm:prSet presAssocID="{82FC2A42-B517-484A-A704-53E4E106ACFE}" presName="connectorText" presStyleLbl="sibTrans2D1" presStyleIdx="3" presStyleCnt="8"/>
      <dgm:spPr/>
    </dgm:pt>
    <dgm:pt modelId="{9E6DC2F1-3941-47F5-BC3E-A3C91E359F2B}" type="pres">
      <dgm:prSet presAssocID="{B40A67E7-2E39-4AEA-9FFA-709A740F33A5}" presName="node" presStyleLbl="node1" presStyleIdx="4" presStyleCnt="9">
        <dgm:presLayoutVars>
          <dgm:bulletEnabled val="1"/>
        </dgm:presLayoutVars>
      </dgm:prSet>
      <dgm:spPr/>
    </dgm:pt>
    <dgm:pt modelId="{D56EF6EC-A2FF-4CEA-8C3C-94B828A8D886}" type="pres">
      <dgm:prSet presAssocID="{2EDDB510-3027-4DDD-9D06-0C3A1CF3D751}" presName="sibTrans" presStyleLbl="sibTrans2D1" presStyleIdx="4" presStyleCnt="8"/>
      <dgm:spPr/>
    </dgm:pt>
    <dgm:pt modelId="{7EF52281-5AD9-4116-93C6-F503FC136F95}" type="pres">
      <dgm:prSet presAssocID="{2EDDB510-3027-4DDD-9D06-0C3A1CF3D751}" presName="connectorText" presStyleLbl="sibTrans2D1" presStyleIdx="4" presStyleCnt="8"/>
      <dgm:spPr/>
    </dgm:pt>
    <dgm:pt modelId="{8C85E140-E179-49C8-877D-5CDAA0E119FA}" type="pres">
      <dgm:prSet presAssocID="{7A221220-D9B9-4211-9454-FE91337FCBB6}" presName="node" presStyleLbl="node1" presStyleIdx="5" presStyleCnt="9">
        <dgm:presLayoutVars>
          <dgm:bulletEnabled val="1"/>
        </dgm:presLayoutVars>
      </dgm:prSet>
      <dgm:spPr/>
    </dgm:pt>
    <dgm:pt modelId="{179AB934-661E-45D1-9982-457B3259BB86}" type="pres">
      <dgm:prSet presAssocID="{3439A9CD-749E-4C4E-BE0E-9D9C01C567D5}" presName="sibTrans" presStyleLbl="sibTrans2D1" presStyleIdx="5" presStyleCnt="8" custAng="155692" custLinFactNeighborX="-833" custLinFactNeighborY="6660"/>
      <dgm:spPr/>
    </dgm:pt>
    <dgm:pt modelId="{91620989-1DFC-4B06-93BE-A8E82FC38942}" type="pres">
      <dgm:prSet presAssocID="{3439A9CD-749E-4C4E-BE0E-9D9C01C567D5}" presName="connectorText" presStyleLbl="sibTrans2D1" presStyleIdx="5" presStyleCnt="8"/>
      <dgm:spPr/>
    </dgm:pt>
    <dgm:pt modelId="{B98CB91F-50BE-4A3A-BBD2-42B269EE4B8D}" type="pres">
      <dgm:prSet presAssocID="{B129053A-BD24-43B1-A02A-CEFBFFB2C762}" presName="node" presStyleLbl="node1" presStyleIdx="6" presStyleCnt="9" custScaleX="109064">
        <dgm:presLayoutVars>
          <dgm:bulletEnabled val="1"/>
        </dgm:presLayoutVars>
      </dgm:prSet>
      <dgm:spPr/>
    </dgm:pt>
    <dgm:pt modelId="{1C78442A-A7FD-4014-9B74-B64DF2964EE3}" type="pres">
      <dgm:prSet presAssocID="{62A185D1-F028-4AD9-BEBD-AA4C02375BD4}" presName="sibTrans" presStyleLbl="sibTrans2D1" presStyleIdx="6" presStyleCnt="8"/>
      <dgm:spPr/>
    </dgm:pt>
    <dgm:pt modelId="{9C9DCBA1-2B6D-449B-B454-F6784C13455E}" type="pres">
      <dgm:prSet presAssocID="{62A185D1-F028-4AD9-BEBD-AA4C02375BD4}" presName="connectorText" presStyleLbl="sibTrans2D1" presStyleIdx="6" presStyleCnt="8"/>
      <dgm:spPr/>
    </dgm:pt>
    <dgm:pt modelId="{B549676B-1BF0-4FA0-BC16-0BA679EFA63D}" type="pres">
      <dgm:prSet presAssocID="{A87B96C6-1E4F-41B3-9E3A-F2C939C34CD4}" presName="node" presStyleLbl="node1" presStyleIdx="7" presStyleCnt="9">
        <dgm:presLayoutVars>
          <dgm:bulletEnabled val="1"/>
        </dgm:presLayoutVars>
      </dgm:prSet>
      <dgm:spPr/>
    </dgm:pt>
    <dgm:pt modelId="{61FD56CC-938E-47AA-846A-EE6F977BC7B6}" type="pres">
      <dgm:prSet presAssocID="{08BAC4F2-BA28-49E0-954F-84912F081371}" presName="sibTrans" presStyleLbl="sibTrans2D1" presStyleIdx="7" presStyleCnt="8"/>
      <dgm:spPr/>
    </dgm:pt>
    <dgm:pt modelId="{E917872D-EDE0-41D3-849C-363A7CD339A4}" type="pres">
      <dgm:prSet presAssocID="{08BAC4F2-BA28-49E0-954F-84912F081371}" presName="connectorText" presStyleLbl="sibTrans2D1" presStyleIdx="7" presStyleCnt="8"/>
      <dgm:spPr/>
    </dgm:pt>
    <dgm:pt modelId="{D0F9F7EE-D31E-41D7-BCC8-F3AF4472D4F1}" type="pres">
      <dgm:prSet presAssocID="{C10CFB3C-B356-4F41-8423-8891F4E0038A}" presName="node" presStyleLbl="node1" presStyleIdx="8" presStyleCnt="9">
        <dgm:presLayoutVars>
          <dgm:bulletEnabled val="1"/>
        </dgm:presLayoutVars>
      </dgm:prSet>
      <dgm:spPr/>
    </dgm:pt>
  </dgm:ptLst>
  <dgm:cxnLst>
    <dgm:cxn modelId="{94A84403-C03F-4CC8-BECA-6B4B976F4D04}" srcId="{2612BFF9-6B12-43B7-A06E-50B74BD95504}" destId="{7A221220-D9B9-4211-9454-FE91337FCBB6}" srcOrd="5" destOrd="0" parTransId="{6C09EFAD-76EB-4807-82C2-BB570E1ADF82}" sibTransId="{3439A9CD-749E-4C4E-BE0E-9D9C01C567D5}"/>
    <dgm:cxn modelId="{6D908009-3E85-4EFA-AAC6-5057A7F92773}" type="presOf" srcId="{6D34E611-B259-4C0B-88AE-768EA859D854}" destId="{D34DE342-0859-41E7-A6FE-E7134F745B42}" srcOrd="1" destOrd="0" presId="urn:microsoft.com/office/officeart/2005/8/layout/process5"/>
    <dgm:cxn modelId="{B4BD000C-C320-485F-A839-16075090B093}" type="presOf" srcId="{A87B96C6-1E4F-41B3-9E3A-F2C939C34CD4}" destId="{B549676B-1BF0-4FA0-BC16-0BA679EFA63D}" srcOrd="0" destOrd="0" presId="urn:microsoft.com/office/officeart/2005/8/layout/process5"/>
    <dgm:cxn modelId="{3797990C-F695-4BE3-B4F9-73C7C7A01288}" srcId="{2612BFF9-6B12-43B7-A06E-50B74BD95504}" destId="{D706075A-C87B-4C51-B82B-A034A884B652}" srcOrd="3" destOrd="0" parTransId="{2967ADE9-C075-4100-B428-274F8C3331F6}" sibTransId="{82FC2A42-B517-484A-A704-53E4E106ACFE}"/>
    <dgm:cxn modelId="{9BC91319-C6FC-4C9D-8E90-581B4F0147D1}" srcId="{2612BFF9-6B12-43B7-A06E-50B74BD95504}" destId="{B129053A-BD24-43B1-A02A-CEFBFFB2C762}" srcOrd="6" destOrd="0" parTransId="{C6A7262A-3AD0-4287-9268-FE4F70D0D81E}" sibTransId="{62A185D1-F028-4AD9-BEBD-AA4C02375BD4}"/>
    <dgm:cxn modelId="{64B70124-56D6-42B9-8DE5-08BF852D80AD}" type="presOf" srcId="{B40A67E7-2E39-4AEA-9FFA-709A740F33A5}" destId="{9E6DC2F1-3941-47F5-BC3E-A3C91E359F2B}" srcOrd="0" destOrd="0" presId="urn:microsoft.com/office/officeart/2005/8/layout/process5"/>
    <dgm:cxn modelId="{713F2824-C4AA-4061-A2CC-4449089F4074}" type="presOf" srcId="{2EDDB510-3027-4DDD-9D06-0C3A1CF3D751}" destId="{7EF52281-5AD9-4116-93C6-F503FC136F95}" srcOrd="1" destOrd="0" presId="urn:microsoft.com/office/officeart/2005/8/layout/process5"/>
    <dgm:cxn modelId="{988B8728-1D75-44DB-93A9-9DDE86AC47D9}" type="presOf" srcId="{08E46AEB-A859-446F-A175-64E0ACB86685}" destId="{967DA9E9-48BA-47B4-A65A-33AE34100449}" srcOrd="0" destOrd="0" presId="urn:microsoft.com/office/officeart/2005/8/layout/process5"/>
    <dgm:cxn modelId="{12BA8B2E-EEC1-48EC-A9ED-C09596693960}" type="presOf" srcId="{256CB374-E564-4A75-A2EE-41AB12613C83}" destId="{B0115BFE-C721-4DC7-9064-79AA3DC709A6}" srcOrd="0" destOrd="0" presId="urn:microsoft.com/office/officeart/2005/8/layout/process5"/>
    <dgm:cxn modelId="{FD5EB93D-A105-4224-90C5-EF6C26C13E90}" type="presOf" srcId="{D79EF062-965E-49D0-8C59-1B58770C87D9}" destId="{108EC483-A154-4DA7-9138-1B3F66AEA03D}" srcOrd="0" destOrd="0" presId="urn:microsoft.com/office/officeart/2005/8/layout/process5"/>
    <dgm:cxn modelId="{5A435F41-A00D-4AAD-8BFC-5FAEFB4BBE4A}" srcId="{2612BFF9-6B12-43B7-A06E-50B74BD95504}" destId="{80FBD1E1-195A-4FAC-AD23-EFB30ECA8B20}" srcOrd="2" destOrd="0" parTransId="{DB1CDD3A-CC87-47E7-853D-E14E7AC94672}" sibTransId="{6D34E611-B259-4C0B-88AE-768EA859D854}"/>
    <dgm:cxn modelId="{FE04836C-DC62-4893-B426-5CAD02D12024}" srcId="{2612BFF9-6B12-43B7-A06E-50B74BD95504}" destId="{B40A67E7-2E39-4AEA-9FFA-709A740F33A5}" srcOrd="4" destOrd="0" parTransId="{4889A071-2A00-49DA-BA69-D96EA4023B40}" sibTransId="{2EDDB510-3027-4DDD-9D06-0C3A1CF3D751}"/>
    <dgm:cxn modelId="{B6CDD253-F2C5-4D41-866D-EA40CBEAD9BA}" type="presOf" srcId="{B129053A-BD24-43B1-A02A-CEFBFFB2C762}" destId="{B98CB91F-50BE-4A3A-BBD2-42B269EE4B8D}" srcOrd="0" destOrd="0" presId="urn:microsoft.com/office/officeart/2005/8/layout/process5"/>
    <dgm:cxn modelId="{195A5175-0CBA-42F3-83B9-104BDD6169DA}" type="presOf" srcId="{7A221220-D9B9-4211-9454-FE91337FCBB6}" destId="{8C85E140-E179-49C8-877D-5CDAA0E119FA}" srcOrd="0" destOrd="0" presId="urn:microsoft.com/office/officeart/2005/8/layout/process5"/>
    <dgm:cxn modelId="{41278E55-52AE-4DEB-AF52-71E0330AFDE0}" type="presOf" srcId="{D706075A-C87B-4C51-B82B-A034A884B652}" destId="{6797B61E-70EE-4C60-84A7-197164E755F6}" srcOrd="0" destOrd="0" presId="urn:microsoft.com/office/officeart/2005/8/layout/process5"/>
    <dgm:cxn modelId="{488C9F75-E64E-4B2F-A527-6A30313ABF1D}" type="presOf" srcId="{08BAC4F2-BA28-49E0-954F-84912F081371}" destId="{E917872D-EDE0-41D3-849C-363A7CD339A4}" srcOrd="1" destOrd="0" presId="urn:microsoft.com/office/officeart/2005/8/layout/process5"/>
    <dgm:cxn modelId="{7D5DE956-D4E6-4764-AFF5-952849A25465}" type="presOf" srcId="{256CB374-E564-4A75-A2EE-41AB12613C83}" destId="{3713A263-8FFA-4E5E-98F0-FB9EC2FA3E56}" srcOrd="1" destOrd="0" presId="urn:microsoft.com/office/officeart/2005/8/layout/process5"/>
    <dgm:cxn modelId="{2E967F79-D218-4D21-82DB-EA9C5EFC3585}" type="presOf" srcId="{82FC2A42-B517-484A-A704-53E4E106ACFE}" destId="{D575CC08-6201-4C70-A5C8-28CB7137FD1A}" srcOrd="1" destOrd="0" presId="urn:microsoft.com/office/officeart/2005/8/layout/process5"/>
    <dgm:cxn modelId="{24B9875A-2AC9-495E-9D09-71849D485062}" type="presOf" srcId="{C10CFB3C-B356-4F41-8423-8891F4E0038A}" destId="{D0F9F7EE-D31E-41D7-BCC8-F3AF4472D4F1}" srcOrd="0" destOrd="0" presId="urn:microsoft.com/office/officeart/2005/8/layout/process5"/>
    <dgm:cxn modelId="{6374BF7B-D0D4-487D-A86F-791C5D385C2B}" type="presOf" srcId="{2EDDB510-3027-4DDD-9D06-0C3A1CF3D751}" destId="{D56EF6EC-A2FF-4CEA-8C3C-94B828A8D886}" srcOrd="0" destOrd="0" presId="urn:microsoft.com/office/officeart/2005/8/layout/process5"/>
    <dgm:cxn modelId="{75240788-E03A-4F5E-AC2B-188513D55AF5}" type="presOf" srcId="{82FC2A42-B517-484A-A704-53E4E106ACFE}" destId="{B26CA24A-5528-4075-A23F-D24B3C876360}" srcOrd="0" destOrd="0" presId="urn:microsoft.com/office/officeart/2005/8/layout/process5"/>
    <dgm:cxn modelId="{76548C9D-EC91-4A84-B39C-D86BD6038FB1}" type="presOf" srcId="{2612BFF9-6B12-43B7-A06E-50B74BD95504}" destId="{36C078E1-B911-499E-8FA6-6C6A147B6AEA}" srcOrd="0" destOrd="0" presId="urn:microsoft.com/office/officeart/2005/8/layout/process5"/>
    <dgm:cxn modelId="{D89CA9A0-6DC1-4953-AA90-4954A125763D}" type="presOf" srcId="{08BAC4F2-BA28-49E0-954F-84912F081371}" destId="{61FD56CC-938E-47AA-846A-EE6F977BC7B6}" srcOrd="0" destOrd="0" presId="urn:microsoft.com/office/officeart/2005/8/layout/process5"/>
    <dgm:cxn modelId="{E0E3A9A5-55AA-47E6-B0D8-B98AD79EFF18}" type="presOf" srcId="{3439A9CD-749E-4C4E-BE0E-9D9C01C567D5}" destId="{91620989-1DFC-4B06-93BE-A8E82FC38942}" srcOrd="1" destOrd="0" presId="urn:microsoft.com/office/officeart/2005/8/layout/process5"/>
    <dgm:cxn modelId="{290896AF-3B63-4CA9-9AA2-A09E6CDDCEE6}" type="presOf" srcId="{3439A9CD-749E-4C4E-BE0E-9D9C01C567D5}" destId="{179AB934-661E-45D1-9982-457B3259BB86}" srcOrd="0" destOrd="0" presId="urn:microsoft.com/office/officeart/2005/8/layout/process5"/>
    <dgm:cxn modelId="{2916E5AF-B6E5-4952-B1A7-CD8269EE06F1}" type="presOf" srcId="{FC3A433D-DA35-430D-A165-A21EF5FE351D}" destId="{B8D8E67A-ED87-4B47-9210-85FD342E3B86}" srcOrd="1" destOrd="0" presId="urn:microsoft.com/office/officeart/2005/8/layout/process5"/>
    <dgm:cxn modelId="{1E5466B7-BFFA-4580-8771-AB24B3546587}" srcId="{2612BFF9-6B12-43B7-A06E-50B74BD95504}" destId="{D79EF062-965E-49D0-8C59-1B58770C87D9}" srcOrd="1" destOrd="0" parTransId="{81B2B31E-9A68-4EB9-988B-A3469E394841}" sibTransId="{FC3A433D-DA35-430D-A165-A21EF5FE351D}"/>
    <dgm:cxn modelId="{6E1FD7BD-2BE6-466C-A16B-8C3A46975B20}" type="presOf" srcId="{62A185D1-F028-4AD9-BEBD-AA4C02375BD4}" destId="{9C9DCBA1-2B6D-449B-B454-F6784C13455E}" srcOrd="1" destOrd="0" presId="urn:microsoft.com/office/officeart/2005/8/layout/process5"/>
    <dgm:cxn modelId="{F726BEBE-BFA1-443F-8613-41F57271F0C3}" type="presOf" srcId="{62A185D1-F028-4AD9-BEBD-AA4C02375BD4}" destId="{1C78442A-A7FD-4014-9B74-B64DF2964EE3}" srcOrd="0" destOrd="0" presId="urn:microsoft.com/office/officeart/2005/8/layout/process5"/>
    <dgm:cxn modelId="{706598C8-3823-4BC0-BB22-F914A7366578}" srcId="{2612BFF9-6B12-43B7-A06E-50B74BD95504}" destId="{08E46AEB-A859-446F-A175-64E0ACB86685}" srcOrd="0" destOrd="0" parTransId="{3FDBCB41-E16F-4B20-8DC0-4E7258C36303}" sibTransId="{256CB374-E564-4A75-A2EE-41AB12613C83}"/>
    <dgm:cxn modelId="{BAEA40CB-BB8A-43B2-9FE6-949CBB42AF8F}" srcId="{2612BFF9-6B12-43B7-A06E-50B74BD95504}" destId="{A87B96C6-1E4F-41B3-9E3A-F2C939C34CD4}" srcOrd="7" destOrd="0" parTransId="{893F4455-4435-44DE-B587-CEC2AD2DA358}" sibTransId="{08BAC4F2-BA28-49E0-954F-84912F081371}"/>
    <dgm:cxn modelId="{ED06D3CB-E329-46BF-9F21-B9D59FE14AB5}" srcId="{2612BFF9-6B12-43B7-A06E-50B74BD95504}" destId="{C10CFB3C-B356-4F41-8423-8891F4E0038A}" srcOrd="8" destOrd="0" parTransId="{86DB4A14-A0CA-4311-99A8-A3768723CD3B}" sibTransId="{B763E8D4-8343-475C-A107-7427B294933D}"/>
    <dgm:cxn modelId="{F115A5D6-B790-466B-9C05-5110412A852F}" type="presOf" srcId="{80FBD1E1-195A-4FAC-AD23-EFB30ECA8B20}" destId="{4BE1D4A6-2A0C-4692-ADDD-E13CED7D9A07}" srcOrd="0" destOrd="0" presId="urn:microsoft.com/office/officeart/2005/8/layout/process5"/>
    <dgm:cxn modelId="{6BBC86E3-BF61-4842-99F6-05151B6F96EC}" type="presOf" srcId="{FC3A433D-DA35-430D-A165-A21EF5FE351D}" destId="{4FF14650-6FF0-4997-ACDE-845D01BE372D}" srcOrd="0" destOrd="0" presId="urn:microsoft.com/office/officeart/2005/8/layout/process5"/>
    <dgm:cxn modelId="{546351F4-E70F-422B-99D5-1E16705CA817}" type="presOf" srcId="{6D34E611-B259-4C0B-88AE-768EA859D854}" destId="{2BA11D17-FF3E-4886-A67A-7A2EF2D48E06}" srcOrd="0" destOrd="0" presId="urn:microsoft.com/office/officeart/2005/8/layout/process5"/>
    <dgm:cxn modelId="{24220818-C711-4811-AA92-F801ED3091D8}" type="presParOf" srcId="{36C078E1-B911-499E-8FA6-6C6A147B6AEA}" destId="{967DA9E9-48BA-47B4-A65A-33AE34100449}" srcOrd="0" destOrd="0" presId="urn:microsoft.com/office/officeart/2005/8/layout/process5"/>
    <dgm:cxn modelId="{B12942C8-26D4-49BA-B176-2B9DAE91771E}" type="presParOf" srcId="{36C078E1-B911-499E-8FA6-6C6A147B6AEA}" destId="{B0115BFE-C721-4DC7-9064-79AA3DC709A6}" srcOrd="1" destOrd="0" presId="urn:microsoft.com/office/officeart/2005/8/layout/process5"/>
    <dgm:cxn modelId="{8AF0933F-962A-4168-A4A1-7250C2A7C4B1}" type="presParOf" srcId="{B0115BFE-C721-4DC7-9064-79AA3DC709A6}" destId="{3713A263-8FFA-4E5E-98F0-FB9EC2FA3E56}" srcOrd="0" destOrd="0" presId="urn:microsoft.com/office/officeart/2005/8/layout/process5"/>
    <dgm:cxn modelId="{D49428B6-F2F3-4FA9-AC63-3291FB10028D}" type="presParOf" srcId="{36C078E1-B911-499E-8FA6-6C6A147B6AEA}" destId="{108EC483-A154-4DA7-9138-1B3F66AEA03D}" srcOrd="2" destOrd="0" presId="urn:microsoft.com/office/officeart/2005/8/layout/process5"/>
    <dgm:cxn modelId="{36868417-6131-48AF-8BDE-BAABF18895DC}" type="presParOf" srcId="{36C078E1-B911-499E-8FA6-6C6A147B6AEA}" destId="{4FF14650-6FF0-4997-ACDE-845D01BE372D}" srcOrd="3" destOrd="0" presId="urn:microsoft.com/office/officeart/2005/8/layout/process5"/>
    <dgm:cxn modelId="{780AC047-AB55-497B-887D-21918B2C35C8}" type="presParOf" srcId="{4FF14650-6FF0-4997-ACDE-845D01BE372D}" destId="{B8D8E67A-ED87-4B47-9210-85FD342E3B86}" srcOrd="0" destOrd="0" presId="urn:microsoft.com/office/officeart/2005/8/layout/process5"/>
    <dgm:cxn modelId="{573BD7F8-843D-43A6-B81E-4C6ECD858A04}" type="presParOf" srcId="{36C078E1-B911-499E-8FA6-6C6A147B6AEA}" destId="{4BE1D4A6-2A0C-4692-ADDD-E13CED7D9A07}" srcOrd="4" destOrd="0" presId="urn:microsoft.com/office/officeart/2005/8/layout/process5"/>
    <dgm:cxn modelId="{9BCFE20E-02A4-4866-95BA-34E1D80EEC02}" type="presParOf" srcId="{36C078E1-B911-499E-8FA6-6C6A147B6AEA}" destId="{2BA11D17-FF3E-4886-A67A-7A2EF2D48E06}" srcOrd="5" destOrd="0" presId="urn:microsoft.com/office/officeart/2005/8/layout/process5"/>
    <dgm:cxn modelId="{A06DD06D-6DF3-4E01-8488-74317F8D2334}" type="presParOf" srcId="{2BA11D17-FF3E-4886-A67A-7A2EF2D48E06}" destId="{D34DE342-0859-41E7-A6FE-E7134F745B42}" srcOrd="0" destOrd="0" presId="urn:microsoft.com/office/officeart/2005/8/layout/process5"/>
    <dgm:cxn modelId="{A2BC1427-8FF9-4A59-A1CB-C8C0AD2D1A7E}" type="presParOf" srcId="{36C078E1-B911-499E-8FA6-6C6A147B6AEA}" destId="{6797B61E-70EE-4C60-84A7-197164E755F6}" srcOrd="6" destOrd="0" presId="urn:microsoft.com/office/officeart/2005/8/layout/process5"/>
    <dgm:cxn modelId="{9177218C-3C91-4938-8583-3CBDBE564B14}" type="presParOf" srcId="{36C078E1-B911-499E-8FA6-6C6A147B6AEA}" destId="{B26CA24A-5528-4075-A23F-D24B3C876360}" srcOrd="7" destOrd="0" presId="urn:microsoft.com/office/officeart/2005/8/layout/process5"/>
    <dgm:cxn modelId="{ACE093F4-43F1-4731-ACC0-18F1FD784CCA}" type="presParOf" srcId="{B26CA24A-5528-4075-A23F-D24B3C876360}" destId="{D575CC08-6201-4C70-A5C8-28CB7137FD1A}" srcOrd="0" destOrd="0" presId="urn:microsoft.com/office/officeart/2005/8/layout/process5"/>
    <dgm:cxn modelId="{340BB0A7-C735-41E0-A524-06C196DA3021}" type="presParOf" srcId="{36C078E1-B911-499E-8FA6-6C6A147B6AEA}" destId="{9E6DC2F1-3941-47F5-BC3E-A3C91E359F2B}" srcOrd="8" destOrd="0" presId="urn:microsoft.com/office/officeart/2005/8/layout/process5"/>
    <dgm:cxn modelId="{AE7595CF-C915-438E-A624-FAAE848D3734}" type="presParOf" srcId="{36C078E1-B911-499E-8FA6-6C6A147B6AEA}" destId="{D56EF6EC-A2FF-4CEA-8C3C-94B828A8D886}" srcOrd="9" destOrd="0" presId="urn:microsoft.com/office/officeart/2005/8/layout/process5"/>
    <dgm:cxn modelId="{9C0E91B0-9F9A-4BEB-8C88-0F060375B430}" type="presParOf" srcId="{D56EF6EC-A2FF-4CEA-8C3C-94B828A8D886}" destId="{7EF52281-5AD9-4116-93C6-F503FC136F95}" srcOrd="0" destOrd="0" presId="urn:microsoft.com/office/officeart/2005/8/layout/process5"/>
    <dgm:cxn modelId="{8A3A261B-11F2-41AB-B394-1F9DBDE01B73}" type="presParOf" srcId="{36C078E1-B911-499E-8FA6-6C6A147B6AEA}" destId="{8C85E140-E179-49C8-877D-5CDAA0E119FA}" srcOrd="10" destOrd="0" presId="urn:microsoft.com/office/officeart/2005/8/layout/process5"/>
    <dgm:cxn modelId="{6F68FC10-3E81-4C0B-88D2-A273F3452B0E}" type="presParOf" srcId="{36C078E1-B911-499E-8FA6-6C6A147B6AEA}" destId="{179AB934-661E-45D1-9982-457B3259BB86}" srcOrd="11" destOrd="0" presId="urn:microsoft.com/office/officeart/2005/8/layout/process5"/>
    <dgm:cxn modelId="{A329659E-2E5B-4DAA-A71A-C007D3CAE405}" type="presParOf" srcId="{179AB934-661E-45D1-9982-457B3259BB86}" destId="{91620989-1DFC-4B06-93BE-A8E82FC38942}" srcOrd="0" destOrd="0" presId="urn:microsoft.com/office/officeart/2005/8/layout/process5"/>
    <dgm:cxn modelId="{987D7EA8-B2B5-4BE4-9C26-DC80945D4E31}" type="presParOf" srcId="{36C078E1-B911-499E-8FA6-6C6A147B6AEA}" destId="{B98CB91F-50BE-4A3A-BBD2-42B269EE4B8D}" srcOrd="12" destOrd="0" presId="urn:microsoft.com/office/officeart/2005/8/layout/process5"/>
    <dgm:cxn modelId="{B17FC08E-7FC7-4476-A149-7C83F169778B}" type="presParOf" srcId="{36C078E1-B911-499E-8FA6-6C6A147B6AEA}" destId="{1C78442A-A7FD-4014-9B74-B64DF2964EE3}" srcOrd="13" destOrd="0" presId="urn:microsoft.com/office/officeart/2005/8/layout/process5"/>
    <dgm:cxn modelId="{B4100D3F-9C42-467F-A0DD-17F9D21E459F}" type="presParOf" srcId="{1C78442A-A7FD-4014-9B74-B64DF2964EE3}" destId="{9C9DCBA1-2B6D-449B-B454-F6784C13455E}" srcOrd="0" destOrd="0" presId="urn:microsoft.com/office/officeart/2005/8/layout/process5"/>
    <dgm:cxn modelId="{6F683453-61A6-4E5F-BF4D-296A73D8A704}" type="presParOf" srcId="{36C078E1-B911-499E-8FA6-6C6A147B6AEA}" destId="{B549676B-1BF0-4FA0-BC16-0BA679EFA63D}" srcOrd="14" destOrd="0" presId="urn:microsoft.com/office/officeart/2005/8/layout/process5"/>
    <dgm:cxn modelId="{DEB24F4F-F65D-4970-BDA6-63FE85C7D8F6}" type="presParOf" srcId="{36C078E1-B911-499E-8FA6-6C6A147B6AEA}" destId="{61FD56CC-938E-47AA-846A-EE6F977BC7B6}" srcOrd="15" destOrd="0" presId="urn:microsoft.com/office/officeart/2005/8/layout/process5"/>
    <dgm:cxn modelId="{E3185897-94D0-4339-8878-54A727AA3754}" type="presParOf" srcId="{61FD56CC-938E-47AA-846A-EE6F977BC7B6}" destId="{E917872D-EDE0-41D3-849C-363A7CD339A4}" srcOrd="0" destOrd="0" presId="urn:microsoft.com/office/officeart/2005/8/layout/process5"/>
    <dgm:cxn modelId="{872C74CB-3130-4D53-809E-99561EC47269}" type="presParOf" srcId="{36C078E1-B911-499E-8FA6-6C6A147B6AEA}" destId="{D0F9F7EE-D31E-41D7-BCC8-F3AF4472D4F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DA9E9-48BA-47B4-A65A-33AE34100449}">
      <dsp:nvSpPr>
        <dsp:cNvPr id="0" name=""/>
        <dsp:cNvSpPr/>
      </dsp:nvSpPr>
      <dsp:spPr>
        <a:xfrm>
          <a:off x="58563" y="269842"/>
          <a:ext cx="2556220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Berlin Sans FB" pitchFamily="34" charset="0"/>
            </a:rPr>
            <a:t>↑ permeabilitas dinding kapiler glomeruler </a:t>
          </a:r>
        </a:p>
      </dsp:txBody>
      <dsp:txXfrm>
        <a:off x="97702" y="308981"/>
        <a:ext cx="2477942" cy="1258039"/>
      </dsp:txXfrm>
    </dsp:sp>
    <dsp:sp modelId="{B0115BFE-C721-4DC7-9064-79AA3DC709A6}">
      <dsp:nvSpPr>
        <dsp:cNvPr id="0" name=""/>
        <dsp:cNvSpPr/>
      </dsp:nvSpPr>
      <dsp:spPr>
        <a:xfrm>
          <a:off x="2810776" y="661828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>
        <a:off x="2810776" y="772297"/>
        <a:ext cx="330516" cy="331406"/>
      </dsp:txXfrm>
    </dsp:sp>
    <dsp:sp modelId="{108EC483-A154-4DA7-9138-1B3F66AEA03D}">
      <dsp:nvSpPr>
        <dsp:cNvPr id="0" name=""/>
        <dsp:cNvSpPr/>
      </dsp:nvSpPr>
      <dsp:spPr>
        <a:xfrm>
          <a:off x="3505661" y="269842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Berlin Sans FB" pitchFamily="34" charset="0"/>
            </a:rPr>
            <a:t>Menghilangnya protein plasma </a:t>
          </a:r>
          <a:r>
            <a:rPr lang="id-ID" sz="2400" kern="1200" dirty="0">
              <a:latin typeface="Berlin Sans FB" pitchFamily="34" charset="0"/>
              <a:sym typeface="Wingdings" pitchFamily="2" charset="2"/>
            </a:rPr>
            <a:t> proteinuria</a:t>
          </a:r>
          <a:endParaRPr lang="id-ID" sz="2400" kern="1200" dirty="0">
            <a:latin typeface="Berlin Sans FB" pitchFamily="34" charset="0"/>
          </a:endParaRPr>
        </a:p>
      </dsp:txBody>
      <dsp:txXfrm>
        <a:off x="3544800" y="308981"/>
        <a:ext cx="2148918" cy="1258039"/>
      </dsp:txXfrm>
    </dsp:sp>
    <dsp:sp modelId="{4FF14650-6FF0-4997-ACDE-845D01BE372D}">
      <dsp:nvSpPr>
        <dsp:cNvPr id="0" name=""/>
        <dsp:cNvSpPr/>
      </dsp:nvSpPr>
      <dsp:spPr>
        <a:xfrm>
          <a:off x="5928851" y="661828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>
        <a:off x="5928851" y="772297"/>
        <a:ext cx="330516" cy="331406"/>
      </dsp:txXfrm>
    </dsp:sp>
    <dsp:sp modelId="{4BE1D4A6-2A0C-4692-ADDD-E13CED7D9A07}">
      <dsp:nvSpPr>
        <dsp:cNvPr id="0" name=""/>
        <dsp:cNvSpPr/>
      </dsp:nvSpPr>
      <dsp:spPr>
        <a:xfrm>
          <a:off x="6623736" y="269842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latin typeface="Berlin Sans FB" pitchFamily="34" charset="0"/>
            </a:rPr>
            <a:t>Proteinuria </a:t>
          </a:r>
          <a:r>
            <a:rPr lang="id-ID" sz="2000" kern="1200" dirty="0">
              <a:latin typeface="Berlin Sans FB" pitchFamily="34" charset="0"/>
              <a:sym typeface="Wingdings" pitchFamily="2" charset="2"/>
            </a:rPr>
            <a:t> hipoalbuminemia</a:t>
          </a:r>
          <a:endParaRPr lang="id-ID" sz="2000" kern="1200" dirty="0">
            <a:latin typeface="Berlin Sans FB" pitchFamily="34" charset="0"/>
          </a:endParaRPr>
        </a:p>
      </dsp:txBody>
      <dsp:txXfrm>
        <a:off x="6662875" y="308981"/>
        <a:ext cx="2148918" cy="1258039"/>
      </dsp:txXfrm>
    </dsp:sp>
    <dsp:sp modelId="{2BA11D17-FF3E-4886-A67A-7A2EF2D48E06}">
      <dsp:nvSpPr>
        <dsp:cNvPr id="0" name=""/>
        <dsp:cNvSpPr/>
      </dsp:nvSpPr>
      <dsp:spPr>
        <a:xfrm rot="5400000">
          <a:off x="7406124" y="1762063"/>
          <a:ext cx="47389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 rot="-5400000">
        <a:off x="7477368" y="1801288"/>
        <a:ext cx="331406" cy="331727"/>
      </dsp:txXfrm>
    </dsp:sp>
    <dsp:sp modelId="{6797B61E-70EE-4C60-84A7-197164E755F6}">
      <dsp:nvSpPr>
        <dsp:cNvPr id="0" name=""/>
        <dsp:cNvSpPr/>
      </dsp:nvSpPr>
      <dsp:spPr>
        <a:xfrm>
          <a:off x="6242106" y="2497038"/>
          <a:ext cx="260882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latin typeface="Berlin Sans FB" pitchFamily="34" charset="0"/>
            </a:rPr>
            <a:t>↓ albumin </a:t>
          </a:r>
          <a:r>
            <a:rPr lang="id-ID" sz="2000" kern="1200" dirty="0">
              <a:latin typeface="Berlin Sans FB" pitchFamily="34" charset="0"/>
              <a:sym typeface="Wingdings" pitchFamily="2" charset="2"/>
            </a:rPr>
            <a:t></a:t>
          </a:r>
          <a:r>
            <a:rPr lang="id-ID" sz="2000" kern="1200" dirty="0">
              <a:latin typeface="Berlin Sans FB" pitchFamily="34" charset="0"/>
            </a:rPr>
            <a:t> tekanan osmotik plasma ↓ </a:t>
          </a:r>
          <a:r>
            <a:rPr lang="id-ID" sz="2000" kern="1200" dirty="0">
              <a:latin typeface="Berlin Sans FB" pitchFamily="34" charset="0"/>
              <a:sym typeface="Wingdings" pitchFamily="2" charset="2"/>
            </a:rPr>
            <a:t></a:t>
          </a:r>
          <a:r>
            <a:rPr lang="id-ID" sz="2000" kern="1200" dirty="0">
              <a:latin typeface="Berlin Sans FB" pitchFamily="34" charset="0"/>
            </a:rPr>
            <a:t> cairan intravaskuler pindah ke dalam interstitial</a:t>
          </a:r>
        </a:p>
      </dsp:txBody>
      <dsp:txXfrm>
        <a:off x="6281245" y="2536177"/>
        <a:ext cx="2530548" cy="1258039"/>
      </dsp:txXfrm>
    </dsp:sp>
    <dsp:sp modelId="{B26CA24A-5528-4075-A23F-D24B3C876360}">
      <dsp:nvSpPr>
        <dsp:cNvPr id="0" name=""/>
        <dsp:cNvSpPr/>
      </dsp:nvSpPr>
      <dsp:spPr>
        <a:xfrm rot="10800000">
          <a:off x="5573947" y="2889025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 rot="10800000">
        <a:off x="5715596" y="2999494"/>
        <a:ext cx="330516" cy="331406"/>
      </dsp:txXfrm>
    </dsp:sp>
    <dsp:sp modelId="{9E6DC2F1-3941-47F5-BC3E-A3C91E359F2B}">
      <dsp:nvSpPr>
        <dsp:cNvPr id="0" name=""/>
        <dsp:cNvSpPr/>
      </dsp:nvSpPr>
      <dsp:spPr>
        <a:xfrm>
          <a:off x="3124031" y="2497038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Berlin Sans FB" pitchFamily="34" charset="0"/>
            </a:rPr>
            <a:t>Volume cairan intravaskuler berkurang</a:t>
          </a:r>
        </a:p>
      </dsp:txBody>
      <dsp:txXfrm>
        <a:off x="3163170" y="2536177"/>
        <a:ext cx="2148918" cy="1258039"/>
      </dsp:txXfrm>
    </dsp:sp>
    <dsp:sp modelId="{D56EF6EC-A2FF-4CEA-8C3C-94B828A8D886}">
      <dsp:nvSpPr>
        <dsp:cNvPr id="0" name=""/>
        <dsp:cNvSpPr/>
      </dsp:nvSpPr>
      <dsp:spPr>
        <a:xfrm rot="10800000">
          <a:off x="2455872" y="2889025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 rot="10800000">
        <a:off x="2597521" y="2999494"/>
        <a:ext cx="330516" cy="331406"/>
      </dsp:txXfrm>
    </dsp:sp>
    <dsp:sp modelId="{8C85E140-E179-49C8-877D-5CDAA0E119FA}">
      <dsp:nvSpPr>
        <dsp:cNvPr id="0" name=""/>
        <dsp:cNvSpPr/>
      </dsp:nvSpPr>
      <dsp:spPr>
        <a:xfrm>
          <a:off x="5956" y="2497038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Berlin Sans FB" pitchFamily="34" charset="0"/>
            </a:rPr>
            <a:t>↓ jumlah aliran darah ke renal karena hypovolemi</a:t>
          </a:r>
        </a:p>
      </dsp:txBody>
      <dsp:txXfrm>
        <a:off x="45095" y="2536177"/>
        <a:ext cx="2148918" cy="1258039"/>
      </dsp:txXfrm>
    </dsp:sp>
    <dsp:sp modelId="{179AB934-661E-45D1-9982-457B3259BB86}">
      <dsp:nvSpPr>
        <dsp:cNvPr id="0" name=""/>
        <dsp:cNvSpPr/>
      </dsp:nvSpPr>
      <dsp:spPr>
        <a:xfrm rot="5400000">
          <a:off x="929155" y="4026046"/>
          <a:ext cx="472650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 rot="-5400000">
        <a:off x="999778" y="4065893"/>
        <a:ext cx="331406" cy="330855"/>
      </dsp:txXfrm>
    </dsp:sp>
    <dsp:sp modelId="{B98CB91F-50BE-4A3A-BBD2-42B269EE4B8D}">
      <dsp:nvSpPr>
        <dsp:cNvPr id="0" name=""/>
        <dsp:cNvSpPr/>
      </dsp:nvSpPr>
      <dsp:spPr>
        <a:xfrm>
          <a:off x="5956" y="4724235"/>
          <a:ext cx="2429069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latin typeface="Berlin Sans FB" pitchFamily="34" charset="0"/>
            </a:rPr>
            <a:t>Ginjal merangsang produksi renin-angiostensin, ↑ sekresi (ADH), dan sekresi aldoteron</a:t>
          </a:r>
        </a:p>
      </dsp:txBody>
      <dsp:txXfrm>
        <a:off x="45095" y="4763374"/>
        <a:ext cx="2350791" cy="1258039"/>
      </dsp:txXfrm>
    </dsp:sp>
    <dsp:sp modelId="{1C78442A-A7FD-4014-9B74-B64DF2964EE3}">
      <dsp:nvSpPr>
        <dsp:cNvPr id="0" name=""/>
        <dsp:cNvSpPr/>
      </dsp:nvSpPr>
      <dsp:spPr>
        <a:xfrm>
          <a:off x="2631019" y="5116221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>
        <a:off x="2631019" y="5226690"/>
        <a:ext cx="330516" cy="331406"/>
      </dsp:txXfrm>
    </dsp:sp>
    <dsp:sp modelId="{B549676B-1BF0-4FA0-BC16-0BA679EFA63D}">
      <dsp:nvSpPr>
        <dsp:cNvPr id="0" name=""/>
        <dsp:cNvSpPr/>
      </dsp:nvSpPr>
      <dsp:spPr>
        <a:xfrm>
          <a:off x="3325904" y="4724235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latin typeface="Berlin Sans FB" pitchFamily="34" charset="0"/>
            </a:rPr>
            <a:t>Terjadi retensi kalium</a:t>
          </a:r>
          <a:r>
            <a:rPr lang="en-US" sz="2400" kern="1200" dirty="0">
              <a:latin typeface="Berlin Sans FB" pitchFamily="34" charset="0"/>
            </a:rPr>
            <a:t>, </a:t>
          </a:r>
          <a:r>
            <a:rPr lang="id-ID" sz="2400" kern="1200" dirty="0">
              <a:latin typeface="Berlin Sans FB" pitchFamily="34" charset="0"/>
            </a:rPr>
            <a:t>natrium dan air</a:t>
          </a:r>
        </a:p>
      </dsp:txBody>
      <dsp:txXfrm>
        <a:off x="3365043" y="4763374"/>
        <a:ext cx="2148918" cy="1258039"/>
      </dsp:txXfrm>
    </dsp:sp>
    <dsp:sp modelId="{61FD56CC-938E-47AA-846A-EE6F977BC7B6}">
      <dsp:nvSpPr>
        <dsp:cNvPr id="0" name=""/>
        <dsp:cNvSpPr/>
      </dsp:nvSpPr>
      <dsp:spPr>
        <a:xfrm>
          <a:off x="5749094" y="5116221"/>
          <a:ext cx="472165" cy="55234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800" kern="1200">
            <a:latin typeface="Berlin Sans FB" pitchFamily="34" charset="0"/>
          </a:endParaRPr>
        </a:p>
      </dsp:txBody>
      <dsp:txXfrm>
        <a:off x="5749094" y="5226690"/>
        <a:ext cx="330516" cy="331406"/>
      </dsp:txXfrm>
    </dsp:sp>
    <dsp:sp modelId="{D0F9F7EE-D31E-41D7-BCC8-F3AF4472D4F1}">
      <dsp:nvSpPr>
        <dsp:cNvPr id="0" name=""/>
        <dsp:cNvSpPr/>
      </dsp:nvSpPr>
      <dsp:spPr>
        <a:xfrm>
          <a:off x="6443979" y="4724235"/>
          <a:ext cx="2227196" cy="133631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latin typeface="Berlin Sans FB" pitchFamily="34" charset="0"/>
            </a:rPr>
            <a:t>Edema</a:t>
          </a:r>
        </a:p>
      </dsp:txBody>
      <dsp:txXfrm>
        <a:off x="6483118" y="4763374"/>
        <a:ext cx="2148918" cy="1258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79CB7-EA53-48A2-95FD-5B8A45EDA87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02695-0BAF-4023-83CF-C54AD61E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2695-0BAF-4023-83CF-C54AD61E5D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9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B6211-072B-496F-BDC4-7678F38A8EC4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08A6C-6AAE-4F52-B796-8799F138701E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6C3A5-08C4-4687-A9A3-B70686E7D34B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5C7A9-88DD-47A7-8CB4-3A7B8AB6FA4C}" type="slidenum">
              <a:rPr lang="en-US"/>
              <a:pPr/>
              <a:t>16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5C882-F1FC-4BBC-8403-857F88442484}" type="slidenum">
              <a:rPr lang="en-US"/>
              <a:pPr/>
              <a:t>17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E15C2-627D-4F42-9874-FFA7B6399E76}" type="slidenum">
              <a:rPr lang="en-US"/>
              <a:pPr/>
              <a:t>18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1867F-1011-44B9-88DE-3C6DB6C7E409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5A62F-71E9-4316-8467-852B7150A347}" type="slidenum">
              <a:rPr lang="en-US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62032-0E7D-4055-AA7B-7D175B303E71}" type="slidenum">
              <a:rPr lang="en-US"/>
              <a:pPr/>
              <a:t>3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9D659-16C1-4F91-8223-F0D4D4A9F30E}" type="slidenum">
              <a:rPr lang="en-US"/>
              <a:pPr/>
              <a:t>4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A17C5-076B-41D2-BA08-98DAB419D872}" type="slidenum">
              <a:rPr lang="en-US"/>
              <a:pPr/>
              <a:t>5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4697C-398E-4628-B112-BB180B252F6D}" type="slidenum">
              <a:rPr lang="en-US"/>
              <a:pPr/>
              <a:t>6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7E273-1FF6-4BB1-818D-1ADE45BAD79D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00F94-ECF2-48B5-AE84-33AE6C83A689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E3E00-9FF0-4299-80A5-671639065C55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E6A22-21CC-4DA2-93AD-1BC35FA48B8B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47119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86037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916;%20Smad-Lock%20(Brankas%20Smadav)%20&#916;\Video%20Training\Urinary%20system%20%20The%20nephron.m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EABA54A8-BA40-4477-8768-8F62B36FD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73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F0A5FF63-77EE-40F1-967A-1127A271F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065" y="3581705"/>
            <a:ext cx="501429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MNT FOR CHRONIC KIDNEY DISEASE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Anugrah Novianti, </a:t>
            </a:r>
            <a:r>
              <a:rPr lang="en-US" altLang="en-US" sz="2000" b="1" dirty="0" err="1">
                <a:solidFill>
                  <a:schemeClr val="bg1"/>
                </a:solidFill>
              </a:rPr>
              <a:t>SGz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M.Gizi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Mertien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Sa’pang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SGz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M.Si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51520" y="3276295"/>
            <a:ext cx="2592288" cy="2304256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800" dirty="0">
                <a:solidFill>
                  <a:schemeClr val="tx1"/>
                </a:solidFill>
                <a:latin typeface="Berlin Sans FB Demi" pitchFamily="34" charset="0"/>
              </a:rPr>
              <a:t>Sindroma nefrotik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92250" y="3276295"/>
            <a:ext cx="5417728" cy="2479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Berlin Sans FB" pitchFamily="34" charset="0"/>
              </a:rPr>
              <a:t>Keadaan klinis yang disebabkan oleh peningkatan permeabilitas glomelurus terhadap protein plasma, yang menimbulkan proteinuria, hipoalbuminemia, hiperlipidemia dan edema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82820" y="1102553"/>
            <a:ext cx="35827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>
                <a:latin typeface="Berlin Sans FB Demi" pitchFamily="34" charset="0"/>
                <a:cs typeface="Times New Roman" pitchFamily="18" charset="0"/>
              </a:rPr>
              <a:t>Patofisiologi</a:t>
            </a:r>
            <a:endParaRPr lang="id-ID" dirty="0">
              <a:latin typeface="Berlin Sans FB Demi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66781" y="4248403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1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06803148"/>
              </p:ext>
            </p:extLst>
          </p:nvPr>
        </p:nvGraphicFramePr>
        <p:xfrm>
          <a:off x="143555" y="527604"/>
          <a:ext cx="8856890" cy="6330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84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92150"/>
            <a:ext cx="7793037" cy="792163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Berlin Sans FB Demi" pitchFamily="34" charset="0"/>
              </a:rPr>
              <a:t>GAMBARAN KLINIS 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75" y="2207360"/>
            <a:ext cx="7727950" cy="4650639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&gt; KELUHAN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Udema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albumin &lt; 1,5 g/dl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Lokasi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kelopak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mata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dada,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perut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tungkai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genital, ascites, pleura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effusi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Otot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skelet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atropi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Diare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&gt; PEMERIKSAAN FISIK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Udem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ascites, pleura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efusi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Anemia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Parotis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kadang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membesar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Hipertensi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 -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Hipertensi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 -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Ringan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sampai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berat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3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8043862" cy="792163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Berlin Sans FB Demi" pitchFamily="34" charset="0"/>
              </a:rPr>
              <a:t>GAMBARAN KLINIS 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60065"/>
            <a:ext cx="7623175" cy="377244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PEMERIKSAAN LABORATORIUM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URINE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Proteinuri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masif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( 3,5 – 30 g /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Cenderung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oliguria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DARAH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Albumin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  <a:cs typeface="Arial" charset="0"/>
              </a:rPr>
              <a:t>↓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&lt; 2,5 g%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Kolesterol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Trigliserida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Fibrinogen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  <a:cs typeface="Arial" charset="0"/>
              </a:rPr>
              <a:t>↓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Urea,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kreatinin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normal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Berlin Sans FB" pitchFamily="34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Berlin Sans FB" pitchFamily="34" charset="0"/>
                <a:cs typeface="Arial" charset="0"/>
              </a:rPr>
              <a:t>tinggi</a:t>
            </a:r>
            <a:r>
              <a:rPr lang="en-US" sz="2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97800" cy="1152525"/>
          </a:xfrm>
          <a:noFill/>
          <a:ln/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Berlin Sans FB Demi" pitchFamily="34" charset="0"/>
              </a:rPr>
              <a:t>Terapi</a:t>
            </a:r>
            <a:r>
              <a:rPr lang="en-US" sz="4000" b="1" dirty="0">
                <a:solidFill>
                  <a:schemeClr val="tx1"/>
                </a:solidFill>
                <a:latin typeface="Berlin Sans FB Demi" pitchFamily="34" charset="0"/>
              </a:rPr>
              <a:t> Diet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4" y="2512770"/>
            <a:ext cx="8398775" cy="4114800"/>
          </a:xfrm>
          <a:noFill/>
          <a:ln/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diet Nephritic syndrome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bertujuan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     - 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Mempertahankan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status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gizi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baik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	   -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Pembatasan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intake protein &amp;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kalium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      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tidaknya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       uremia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hyperkalemia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	   -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Pembatasan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masukan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diutamakan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      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disertai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hipertensi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 			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7827962" cy="1414462"/>
          </a:xfrm>
          <a:noFill/>
          <a:ln/>
        </p:spPr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Terapi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Diet 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499350" cy="49530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Tujuan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NS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Minimalisasi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gejala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   NS (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Udem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Hypoalbumin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&amp;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hyperlipidemi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Mempertahankan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status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gizi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Menurunkan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resiko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gagal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Syarat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diet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: 35 kcal/kg BB/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dewasa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	         100 – 150 kcal/kg BB/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anak2 )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Protein : 0,8 g/kg BB/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&amp; 75 %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protein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              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biologi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/HBV,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	       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anak-anak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1gr/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kgBB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hr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3 g /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&amp; cholesterol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terbatas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3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527605"/>
            <a:ext cx="7793037" cy="1266825"/>
          </a:xfrm>
          <a:noFill/>
          <a:ln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erlin Sans FB Demi" pitchFamily="34" charset="0"/>
              </a:rPr>
              <a:t>B. KERUSAKAN PADA TUBULUS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065"/>
            <a:ext cx="8229600" cy="3460688"/>
          </a:xfrm>
          <a:noFill/>
          <a:ln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tubulus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disebabkan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obat2an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dosis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terlalu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-&gt;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gagal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akut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Definisi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Gagal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Akut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laju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filtrasi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glomerulus &amp;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kemampuan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mengeluarkan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sisa2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metabolisme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tubuh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3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4191000" y="1605017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6705599" y="5262617"/>
            <a:ext cx="2204053" cy="13716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Parenteral feeding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Kh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  <a:cs typeface="Arial" charset="0"/>
              </a:rPr>
              <a:t>↑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,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lemak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  <a:cs typeface="Arial" charset="0"/>
              </a:rPr>
              <a:t>↑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,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Diet 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kal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  <a:cs typeface="Arial" charset="0"/>
              </a:rPr>
              <a:t>↑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, protein 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  <a:cs typeface="Arial" charset="0"/>
              </a:rPr>
              <a:t>↓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,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Rendah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garam</a:t>
            </a:r>
            <a:endParaRPr lang="en-US" sz="16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28600" y="5262617"/>
            <a:ext cx="2133600" cy="1371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448965" y="3433817"/>
            <a:ext cx="1991023" cy="1144588"/>
            <a:chOff x="480" y="2304"/>
            <a:chExt cx="1057" cy="721"/>
          </a:xfrm>
          <a:solidFill>
            <a:schemeClr val="tx2">
              <a:lumMod val="75000"/>
            </a:schemeClr>
          </a:solidFill>
        </p:grpSpPr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480" y="2304"/>
              <a:ext cx="1057" cy="721"/>
            </a:xfrm>
            <a:custGeom>
              <a:avLst/>
              <a:gdLst>
                <a:gd name="T0" fmla="*/ 528 w 1057"/>
                <a:gd name="T1" fmla="*/ 0 h 721"/>
                <a:gd name="T2" fmla="*/ 0 w 1057"/>
                <a:gd name="T3" fmla="*/ 360 h 721"/>
                <a:gd name="T4" fmla="*/ 528 w 1057"/>
                <a:gd name="T5" fmla="*/ 720 h 721"/>
                <a:gd name="T6" fmla="*/ 1056 w 1057"/>
                <a:gd name="T7" fmla="*/ 360 h 721"/>
                <a:gd name="T8" fmla="*/ 528 w 1057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721">
                  <a:moveTo>
                    <a:pt x="528" y="0"/>
                  </a:moveTo>
                  <a:lnTo>
                    <a:pt x="0" y="360"/>
                  </a:lnTo>
                  <a:lnTo>
                    <a:pt x="528" y="720"/>
                  </a:lnTo>
                  <a:lnTo>
                    <a:pt x="1056" y="360"/>
                  </a:lnTo>
                  <a:lnTo>
                    <a:pt x="528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775" y="2501"/>
              <a:ext cx="466" cy="32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Pre-renal</a:t>
              </a:r>
            </a:p>
          </p:txBody>
        </p: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3505200" y="5110217"/>
            <a:ext cx="2058988" cy="1525588"/>
            <a:chOff x="2208" y="3360"/>
            <a:chExt cx="1297" cy="961"/>
          </a:xfrm>
          <a:solidFill>
            <a:schemeClr val="tx2">
              <a:lumMod val="75000"/>
            </a:schemeClr>
          </a:solidFill>
        </p:grpSpPr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2208" y="3360"/>
              <a:ext cx="1297" cy="961"/>
            </a:xfrm>
            <a:custGeom>
              <a:avLst/>
              <a:gdLst>
                <a:gd name="T0" fmla="*/ 261 w 1297"/>
                <a:gd name="T1" fmla="*/ 0 h 961"/>
                <a:gd name="T2" fmla="*/ 1033 w 1297"/>
                <a:gd name="T3" fmla="*/ 0 h 961"/>
                <a:gd name="T4" fmla="*/ 1296 w 1297"/>
                <a:gd name="T5" fmla="*/ 480 h 961"/>
                <a:gd name="T6" fmla="*/ 1033 w 1297"/>
                <a:gd name="T7" fmla="*/ 960 h 961"/>
                <a:gd name="T8" fmla="*/ 261 w 1297"/>
                <a:gd name="T9" fmla="*/ 960 h 961"/>
                <a:gd name="T10" fmla="*/ 0 w 1297"/>
                <a:gd name="T11" fmla="*/ 480 h 961"/>
                <a:gd name="T12" fmla="*/ 261 w 1297"/>
                <a:gd name="T13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7" h="961">
                  <a:moveTo>
                    <a:pt x="261" y="0"/>
                  </a:moveTo>
                  <a:lnTo>
                    <a:pt x="1033" y="0"/>
                  </a:lnTo>
                  <a:lnTo>
                    <a:pt x="1296" y="480"/>
                  </a:lnTo>
                  <a:lnTo>
                    <a:pt x="1033" y="960"/>
                  </a:lnTo>
                  <a:lnTo>
                    <a:pt x="261" y="960"/>
                  </a:lnTo>
                  <a:lnTo>
                    <a:pt x="0" y="480"/>
                  </a:lnTo>
                  <a:lnTo>
                    <a:pt x="261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2507" y="3393"/>
              <a:ext cx="697" cy="89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 err="1">
                  <a:solidFill>
                    <a:schemeClr val="bg1"/>
                  </a:solidFill>
                  <a:latin typeface="Berlin Sans FB" pitchFamily="34" charset="0"/>
                </a:rPr>
                <a:t>Berat</a:t>
              </a:r>
              <a:endParaRPr lang="en-US" sz="1600" b="1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Kerusakan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</a:t>
              </a:r>
            </a:p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Jaringan,acidosis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Uremia,</a:t>
              </a:r>
            </a:p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Hyperkalemi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3581400" y="3281417"/>
            <a:ext cx="1982788" cy="1373188"/>
            <a:chOff x="2256" y="2208"/>
            <a:chExt cx="1249" cy="865"/>
          </a:xfrm>
          <a:solidFill>
            <a:schemeClr val="tx2">
              <a:lumMod val="75000"/>
            </a:schemeClr>
          </a:solidFill>
        </p:grpSpPr>
        <p:sp>
          <p:nvSpPr>
            <p:cNvPr id="27659" name="Freeform 11"/>
            <p:cNvSpPr>
              <a:spLocks/>
            </p:cNvSpPr>
            <p:nvPr/>
          </p:nvSpPr>
          <p:spPr bwMode="auto">
            <a:xfrm>
              <a:off x="2256" y="2208"/>
              <a:ext cx="1249" cy="865"/>
            </a:xfrm>
            <a:custGeom>
              <a:avLst/>
              <a:gdLst>
                <a:gd name="T0" fmla="*/ 624 w 1249"/>
                <a:gd name="T1" fmla="*/ 0 h 865"/>
                <a:gd name="T2" fmla="*/ 0 w 1249"/>
                <a:gd name="T3" fmla="*/ 432 h 865"/>
                <a:gd name="T4" fmla="*/ 624 w 1249"/>
                <a:gd name="T5" fmla="*/ 864 h 865"/>
                <a:gd name="T6" fmla="*/ 1248 w 1249"/>
                <a:gd name="T7" fmla="*/ 432 h 865"/>
                <a:gd name="T8" fmla="*/ 624 w 1249"/>
                <a:gd name="T9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9" h="865">
                  <a:moveTo>
                    <a:pt x="624" y="0"/>
                  </a:moveTo>
                  <a:lnTo>
                    <a:pt x="0" y="432"/>
                  </a:lnTo>
                  <a:lnTo>
                    <a:pt x="624" y="864"/>
                  </a:lnTo>
                  <a:lnTo>
                    <a:pt x="1248" y="432"/>
                  </a:lnTo>
                  <a:lnTo>
                    <a:pt x="624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599" y="2441"/>
              <a:ext cx="562" cy="39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6705600" y="3433817"/>
            <a:ext cx="1836730" cy="1068388"/>
            <a:chOff x="4224" y="2304"/>
            <a:chExt cx="1009" cy="673"/>
          </a:xfrm>
          <a:solidFill>
            <a:schemeClr val="tx2">
              <a:lumMod val="75000"/>
            </a:schemeClr>
          </a:solidFill>
        </p:grpSpPr>
        <p:sp>
          <p:nvSpPr>
            <p:cNvPr id="27662" name="Freeform 14"/>
            <p:cNvSpPr>
              <a:spLocks/>
            </p:cNvSpPr>
            <p:nvPr/>
          </p:nvSpPr>
          <p:spPr bwMode="auto">
            <a:xfrm>
              <a:off x="4224" y="2304"/>
              <a:ext cx="1009" cy="673"/>
            </a:xfrm>
            <a:custGeom>
              <a:avLst/>
              <a:gdLst>
                <a:gd name="T0" fmla="*/ 504 w 1009"/>
                <a:gd name="T1" fmla="*/ 0 h 673"/>
                <a:gd name="T2" fmla="*/ 0 w 1009"/>
                <a:gd name="T3" fmla="*/ 336 h 673"/>
                <a:gd name="T4" fmla="*/ 504 w 1009"/>
                <a:gd name="T5" fmla="*/ 672 h 673"/>
                <a:gd name="T6" fmla="*/ 1008 w 1009"/>
                <a:gd name="T7" fmla="*/ 336 h 673"/>
                <a:gd name="T8" fmla="*/ 504 w 1009"/>
                <a:gd name="T9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9" h="673">
                  <a:moveTo>
                    <a:pt x="504" y="0"/>
                  </a:moveTo>
                  <a:lnTo>
                    <a:pt x="0" y="336"/>
                  </a:lnTo>
                  <a:lnTo>
                    <a:pt x="504" y="672"/>
                  </a:lnTo>
                  <a:lnTo>
                    <a:pt x="1008" y="336"/>
                  </a:lnTo>
                  <a:lnTo>
                    <a:pt x="504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4507" y="2489"/>
              <a:ext cx="442" cy="3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Post-renal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(</a:t>
              </a:r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Obstruksi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)</a:t>
              </a:r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657600" y="1528817"/>
            <a:ext cx="1754188" cy="1296988"/>
            <a:chOff x="2304" y="1104"/>
            <a:chExt cx="1105" cy="817"/>
          </a:xfrm>
          <a:solidFill>
            <a:schemeClr val="tx2">
              <a:lumMod val="75000"/>
            </a:schemeClr>
          </a:solidFill>
        </p:grpSpPr>
        <p:sp>
          <p:nvSpPr>
            <p:cNvPr id="27665" name="Freeform 17"/>
            <p:cNvSpPr>
              <a:spLocks/>
            </p:cNvSpPr>
            <p:nvPr/>
          </p:nvSpPr>
          <p:spPr bwMode="auto">
            <a:xfrm>
              <a:off x="2304" y="1104"/>
              <a:ext cx="1105" cy="817"/>
            </a:xfrm>
            <a:custGeom>
              <a:avLst/>
              <a:gdLst>
                <a:gd name="T0" fmla="*/ 552 w 1105"/>
                <a:gd name="T1" fmla="*/ 0 h 817"/>
                <a:gd name="T2" fmla="*/ 0 w 1105"/>
                <a:gd name="T3" fmla="*/ 408 h 817"/>
                <a:gd name="T4" fmla="*/ 552 w 1105"/>
                <a:gd name="T5" fmla="*/ 816 h 817"/>
                <a:gd name="T6" fmla="*/ 1104 w 1105"/>
                <a:gd name="T7" fmla="*/ 408 h 817"/>
                <a:gd name="T8" fmla="*/ 552 w 1105"/>
                <a:gd name="T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5" h="817">
                  <a:moveTo>
                    <a:pt x="552" y="0"/>
                  </a:moveTo>
                  <a:lnTo>
                    <a:pt x="0" y="408"/>
                  </a:lnTo>
                  <a:lnTo>
                    <a:pt x="552" y="816"/>
                  </a:lnTo>
                  <a:lnTo>
                    <a:pt x="1104" y="408"/>
                  </a:lnTo>
                  <a:lnTo>
                    <a:pt x="552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 dirty="0">
                <a:solidFill>
                  <a:schemeClr val="bg1"/>
                </a:solidFill>
                <a:latin typeface="Berlin Sans FB Demi" pitchFamily="34" charset="0"/>
              </a:endParaRP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2611" y="1325"/>
              <a:ext cx="490" cy="3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Berlin Sans FB Demi" pitchFamily="34" charset="0"/>
                </a:rPr>
                <a:t>Intrinsic</a:t>
              </a:r>
            </a:p>
          </p:txBody>
        </p:sp>
      </p:grp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304800" y="1605017"/>
            <a:ext cx="2135188" cy="1220788"/>
            <a:chOff x="432" y="1152"/>
            <a:chExt cx="1105" cy="769"/>
          </a:xfrm>
          <a:solidFill>
            <a:schemeClr val="tx2">
              <a:lumMod val="75000"/>
            </a:schemeClr>
          </a:solidFill>
        </p:grpSpPr>
        <p:sp>
          <p:nvSpPr>
            <p:cNvPr id="27668" name="Freeform 20"/>
            <p:cNvSpPr>
              <a:spLocks/>
            </p:cNvSpPr>
            <p:nvPr/>
          </p:nvSpPr>
          <p:spPr bwMode="auto">
            <a:xfrm>
              <a:off x="432" y="1152"/>
              <a:ext cx="1105" cy="769"/>
            </a:xfrm>
            <a:custGeom>
              <a:avLst/>
              <a:gdLst>
                <a:gd name="T0" fmla="*/ 552 w 1105"/>
                <a:gd name="T1" fmla="*/ 0 h 769"/>
                <a:gd name="T2" fmla="*/ 0 w 1105"/>
                <a:gd name="T3" fmla="*/ 384 h 769"/>
                <a:gd name="T4" fmla="*/ 552 w 1105"/>
                <a:gd name="T5" fmla="*/ 768 h 769"/>
                <a:gd name="T6" fmla="*/ 1104 w 1105"/>
                <a:gd name="T7" fmla="*/ 384 h 769"/>
                <a:gd name="T8" fmla="*/ 552 w 1105"/>
                <a:gd name="T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5" h="769">
                  <a:moveTo>
                    <a:pt x="552" y="0"/>
                  </a:moveTo>
                  <a:lnTo>
                    <a:pt x="0" y="384"/>
                  </a:lnTo>
                  <a:lnTo>
                    <a:pt x="552" y="768"/>
                  </a:lnTo>
                  <a:lnTo>
                    <a:pt x="1104" y="384"/>
                  </a:lnTo>
                  <a:lnTo>
                    <a:pt x="552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739" y="1361"/>
              <a:ext cx="490" cy="3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Reaksi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Alergi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obat2an</a:t>
              </a:r>
            </a:p>
            <a:p>
              <a:pPr algn="ctr"/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6615113" y="1605017"/>
            <a:ext cx="2294540" cy="1295400"/>
            <a:chOff x="4128" y="1152"/>
            <a:chExt cx="1105" cy="721"/>
          </a:xfrm>
          <a:solidFill>
            <a:schemeClr val="tx2">
              <a:lumMod val="75000"/>
            </a:schemeClr>
          </a:solidFill>
        </p:grpSpPr>
        <p:sp>
          <p:nvSpPr>
            <p:cNvPr id="27671" name="Freeform 23"/>
            <p:cNvSpPr>
              <a:spLocks/>
            </p:cNvSpPr>
            <p:nvPr/>
          </p:nvSpPr>
          <p:spPr bwMode="auto">
            <a:xfrm>
              <a:off x="4128" y="1152"/>
              <a:ext cx="1105" cy="721"/>
            </a:xfrm>
            <a:custGeom>
              <a:avLst/>
              <a:gdLst>
                <a:gd name="T0" fmla="*/ 552 w 1105"/>
                <a:gd name="T1" fmla="*/ 0 h 721"/>
                <a:gd name="T2" fmla="*/ 0 w 1105"/>
                <a:gd name="T3" fmla="*/ 360 h 721"/>
                <a:gd name="T4" fmla="*/ 552 w 1105"/>
                <a:gd name="T5" fmla="*/ 720 h 721"/>
                <a:gd name="T6" fmla="*/ 1104 w 1105"/>
                <a:gd name="T7" fmla="*/ 360 h 721"/>
                <a:gd name="T8" fmla="*/ 552 w 1105"/>
                <a:gd name="T9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5" h="721">
                  <a:moveTo>
                    <a:pt x="552" y="0"/>
                  </a:moveTo>
                  <a:lnTo>
                    <a:pt x="0" y="360"/>
                  </a:lnTo>
                  <a:lnTo>
                    <a:pt x="552" y="720"/>
                  </a:lnTo>
                  <a:lnTo>
                    <a:pt x="1104" y="360"/>
                  </a:lnTo>
                  <a:lnTo>
                    <a:pt x="552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4436" y="1313"/>
              <a:ext cx="490" cy="32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Necrosis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Akut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pada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Tubular </a:t>
              </a:r>
            </a:p>
          </p:txBody>
        </p:sp>
      </p:grp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1562100" y="843017"/>
            <a:ext cx="1944688" cy="992188"/>
            <a:chOff x="1152" y="672"/>
            <a:chExt cx="1057" cy="625"/>
          </a:xfrm>
          <a:solidFill>
            <a:schemeClr val="tx2">
              <a:lumMod val="75000"/>
            </a:schemeClr>
          </a:solidFill>
        </p:grpSpPr>
        <p:sp>
          <p:nvSpPr>
            <p:cNvPr id="27674" name="Freeform 26"/>
            <p:cNvSpPr>
              <a:spLocks/>
            </p:cNvSpPr>
            <p:nvPr/>
          </p:nvSpPr>
          <p:spPr bwMode="auto">
            <a:xfrm>
              <a:off x="1152" y="672"/>
              <a:ext cx="1057" cy="625"/>
            </a:xfrm>
            <a:custGeom>
              <a:avLst/>
              <a:gdLst>
                <a:gd name="T0" fmla="*/ 528 w 1057"/>
                <a:gd name="T1" fmla="*/ 0 h 625"/>
                <a:gd name="T2" fmla="*/ 0 w 1057"/>
                <a:gd name="T3" fmla="*/ 312 h 625"/>
                <a:gd name="T4" fmla="*/ 528 w 1057"/>
                <a:gd name="T5" fmla="*/ 624 h 625"/>
                <a:gd name="T6" fmla="*/ 1056 w 1057"/>
                <a:gd name="T7" fmla="*/ 312 h 625"/>
                <a:gd name="T8" fmla="*/ 528 w 1057"/>
                <a:gd name="T9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625">
                  <a:moveTo>
                    <a:pt x="528" y="0"/>
                  </a:moveTo>
                  <a:lnTo>
                    <a:pt x="0" y="312"/>
                  </a:lnTo>
                  <a:lnTo>
                    <a:pt x="528" y="624"/>
                  </a:lnTo>
                  <a:lnTo>
                    <a:pt x="1056" y="312"/>
                  </a:lnTo>
                  <a:lnTo>
                    <a:pt x="528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1447" y="845"/>
              <a:ext cx="466" cy="27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Keracunan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obat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27679" name="Group 31"/>
          <p:cNvGrpSpPr>
            <a:grpSpLocks/>
          </p:cNvGrpSpPr>
          <p:nvPr/>
        </p:nvGrpSpPr>
        <p:grpSpPr bwMode="auto">
          <a:xfrm>
            <a:off x="5334000" y="843017"/>
            <a:ext cx="2484438" cy="992188"/>
            <a:chOff x="3360" y="672"/>
            <a:chExt cx="1057" cy="625"/>
          </a:xfrm>
          <a:solidFill>
            <a:schemeClr val="tx2">
              <a:lumMod val="75000"/>
            </a:schemeClr>
          </a:solidFill>
        </p:grpSpPr>
        <p:sp>
          <p:nvSpPr>
            <p:cNvPr id="27677" name="Freeform 29"/>
            <p:cNvSpPr>
              <a:spLocks/>
            </p:cNvSpPr>
            <p:nvPr/>
          </p:nvSpPr>
          <p:spPr bwMode="auto">
            <a:xfrm>
              <a:off x="3360" y="672"/>
              <a:ext cx="1057" cy="625"/>
            </a:xfrm>
            <a:custGeom>
              <a:avLst/>
              <a:gdLst>
                <a:gd name="T0" fmla="*/ 528 w 1057"/>
                <a:gd name="T1" fmla="*/ 0 h 625"/>
                <a:gd name="T2" fmla="*/ 0 w 1057"/>
                <a:gd name="T3" fmla="*/ 312 h 625"/>
                <a:gd name="T4" fmla="*/ 528 w 1057"/>
                <a:gd name="T5" fmla="*/ 624 h 625"/>
                <a:gd name="T6" fmla="*/ 1056 w 1057"/>
                <a:gd name="T7" fmla="*/ 312 h 625"/>
                <a:gd name="T8" fmla="*/ 528 w 1057"/>
                <a:gd name="T9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625">
                  <a:moveTo>
                    <a:pt x="528" y="0"/>
                  </a:moveTo>
                  <a:lnTo>
                    <a:pt x="0" y="312"/>
                  </a:lnTo>
                  <a:lnTo>
                    <a:pt x="528" y="624"/>
                  </a:lnTo>
                  <a:lnTo>
                    <a:pt x="1056" y="312"/>
                  </a:lnTo>
                  <a:lnTo>
                    <a:pt x="528" y="0"/>
                  </a:lnTo>
                </a:path>
              </a:pathLst>
            </a:custGeom>
            <a:grp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3655" y="845"/>
              <a:ext cx="466" cy="27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Glm</a:t>
              </a:r>
              <a:r>
                <a:rPr lang="en-US" sz="1600" dirty="0">
                  <a:solidFill>
                    <a:schemeClr val="bg1"/>
                  </a:solidFill>
                  <a:latin typeface="Berlin Sans FB" pitchFamily="34" charset="0"/>
                </a:rPr>
                <a:t> nep </a:t>
              </a:r>
            </a:p>
            <a:p>
              <a:pPr algn="ctr"/>
              <a:r>
                <a:rPr lang="en-US" sz="1600" dirty="0" err="1">
                  <a:solidFill>
                    <a:schemeClr val="bg1"/>
                  </a:solidFill>
                  <a:latin typeface="Berlin Sans FB" pitchFamily="34" charset="0"/>
                </a:rPr>
                <a:t>Progresive</a:t>
              </a:r>
              <a:endParaRPr lang="en-US" sz="1600" dirty="0">
                <a:solidFill>
                  <a:schemeClr val="bg1"/>
                </a:solidFill>
                <a:latin typeface="Berlin Sans FB" pitchFamily="34" charset="0"/>
              </a:endParaRPr>
            </a:p>
          </p:txBody>
        </p:sp>
      </p:grpSp>
      <p:sp>
        <p:nvSpPr>
          <p:cNvPr id="27680" name="AutoShape 32"/>
          <p:cNvSpPr>
            <a:spLocks noChangeArrowheads="1"/>
          </p:cNvSpPr>
          <p:nvPr/>
        </p:nvSpPr>
        <p:spPr bwMode="auto">
          <a:xfrm>
            <a:off x="4495800" y="2900417"/>
            <a:ext cx="152400" cy="381000"/>
          </a:xfrm>
          <a:prstGeom prst="downArrow">
            <a:avLst>
              <a:gd name="adj1" fmla="val 50000"/>
              <a:gd name="adj2" fmla="val 6254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1" name="AutoShape 33"/>
          <p:cNvSpPr>
            <a:spLocks noChangeArrowheads="1"/>
          </p:cNvSpPr>
          <p:nvPr/>
        </p:nvSpPr>
        <p:spPr bwMode="auto">
          <a:xfrm>
            <a:off x="4495800" y="4729217"/>
            <a:ext cx="152400" cy="304800"/>
          </a:xfrm>
          <a:prstGeom prst="downArrow">
            <a:avLst>
              <a:gd name="adj1" fmla="val 50000"/>
              <a:gd name="adj2" fmla="val 5003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2438400" y="5796017"/>
            <a:ext cx="990600" cy="227013"/>
          </a:xfrm>
          <a:prstGeom prst="leftArrow">
            <a:avLst>
              <a:gd name="adj1" fmla="val 50000"/>
              <a:gd name="adj2" fmla="val 10901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5638800" y="5796017"/>
            <a:ext cx="990600" cy="228600"/>
          </a:xfrm>
          <a:prstGeom prst="rightArrow">
            <a:avLst>
              <a:gd name="adj1" fmla="val 50000"/>
              <a:gd name="adj2" fmla="val 108414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2590800" y="3891017"/>
            <a:ext cx="838200" cy="152400"/>
          </a:xfrm>
          <a:prstGeom prst="rightArrow">
            <a:avLst>
              <a:gd name="adj1" fmla="val 50000"/>
              <a:gd name="adj2" fmla="val 13760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5" name="AutoShape 37"/>
          <p:cNvSpPr>
            <a:spLocks noChangeArrowheads="1"/>
          </p:cNvSpPr>
          <p:nvPr/>
        </p:nvSpPr>
        <p:spPr bwMode="auto">
          <a:xfrm>
            <a:off x="5638800" y="3891017"/>
            <a:ext cx="976313" cy="152400"/>
          </a:xfrm>
          <a:prstGeom prst="leftArrow">
            <a:avLst>
              <a:gd name="adj1" fmla="val 50000"/>
              <a:gd name="adj2" fmla="val 16003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6" name="AutoShape 38"/>
          <p:cNvSpPr>
            <a:spLocks noChangeArrowheads="1"/>
          </p:cNvSpPr>
          <p:nvPr/>
        </p:nvSpPr>
        <p:spPr bwMode="auto">
          <a:xfrm>
            <a:off x="5486400" y="2138417"/>
            <a:ext cx="976313" cy="152400"/>
          </a:xfrm>
          <a:prstGeom prst="leftArrow">
            <a:avLst>
              <a:gd name="adj1" fmla="val 50000"/>
              <a:gd name="adj2" fmla="val 16003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2590800" y="2138417"/>
            <a:ext cx="900113" cy="152400"/>
          </a:xfrm>
          <a:prstGeom prst="rightArrow">
            <a:avLst>
              <a:gd name="adj1" fmla="val 50000"/>
              <a:gd name="adj2" fmla="val 14776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8" name="AutoShape 40"/>
          <p:cNvSpPr>
            <a:spLocks noChangeArrowheads="1"/>
          </p:cNvSpPr>
          <p:nvPr/>
        </p:nvSpPr>
        <p:spPr bwMode="auto">
          <a:xfrm rot="2520000">
            <a:off x="3263900" y="1676455"/>
            <a:ext cx="603250" cy="182562"/>
          </a:xfrm>
          <a:prstGeom prst="rightArrow">
            <a:avLst>
              <a:gd name="adj1" fmla="val 50000"/>
              <a:gd name="adj2" fmla="val 826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89" name="AutoShape 41"/>
          <p:cNvSpPr>
            <a:spLocks noChangeArrowheads="1"/>
          </p:cNvSpPr>
          <p:nvPr/>
        </p:nvSpPr>
        <p:spPr bwMode="auto">
          <a:xfrm rot="19260000">
            <a:off x="5105400" y="1681217"/>
            <a:ext cx="525463" cy="171450"/>
          </a:xfrm>
          <a:prstGeom prst="leftArrow">
            <a:avLst>
              <a:gd name="adj1" fmla="val 50000"/>
              <a:gd name="adj2" fmla="val 76564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2444642" y="69490"/>
            <a:ext cx="419100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GAGAL GINJAL AKUT</a:t>
            </a:r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3810000" y="3656773"/>
            <a:ext cx="1524000" cy="77008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ARF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Berlin Sans FB" pitchFamily="34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Berlin Sans FB" pitchFamily="34" charset="0"/>
              </a:rPr>
              <a:t>Penurunan</a:t>
            </a:r>
            <a:r>
              <a:rPr lang="en-US" sz="1400" dirty="0">
                <a:solidFill>
                  <a:schemeClr val="bg1"/>
                </a:solidFill>
                <a:latin typeface="Berlin Sans FB" pitchFamily="34" charset="0"/>
              </a:rPr>
              <a:t> GFR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Berlin Sans FB" pitchFamily="34" charset="0"/>
              </a:rPr>
              <a:t>Tiba2)</a:t>
            </a: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6505278" y="4860980"/>
            <a:ext cx="2552700" cy="3699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Berlin Sans FB" pitchFamily="34" charset="0"/>
              </a:rPr>
              <a:t>     </a:t>
            </a:r>
            <a:r>
              <a:rPr lang="en-US" b="1" dirty="0" err="1">
                <a:solidFill>
                  <a:schemeClr val="tx2"/>
                </a:solidFill>
                <a:latin typeface="Berlin Sans FB" pitchFamily="34" charset="0"/>
              </a:rPr>
              <a:t>Pengaturan</a:t>
            </a:r>
            <a:r>
              <a:rPr lang="en-US" b="1" dirty="0">
                <a:solidFill>
                  <a:schemeClr val="tx2"/>
                </a:solidFill>
                <a:latin typeface="Berlin Sans FB" pitchFamily="34" charset="0"/>
              </a:rPr>
              <a:t> diet</a:t>
            </a:r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51042" y="4792631"/>
            <a:ext cx="2488715" cy="3699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Berlin Sans FB" pitchFamily="34" charset="0"/>
              </a:rPr>
              <a:t>  </a:t>
            </a:r>
            <a:r>
              <a:rPr lang="en-US" b="1" dirty="0" err="1">
                <a:solidFill>
                  <a:schemeClr val="tx2"/>
                </a:solidFill>
                <a:latin typeface="Berlin Sans FB" pitchFamily="34" charset="0"/>
              </a:rPr>
              <a:t>Pengaturan</a:t>
            </a:r>
            <a:r>
              <a:rPr lang="en-US" b="1" dirty="0">
                <a:solidFill>
                  <a:schemeClr val="tx2"/>
                </a:solidFill>
                <a:latin typeface="Berlin Sans FB" pitchFamily="34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Berlin Sans FB" pitchFamily="34" charset="0"/>
              </a:rPr>
              <a:t>obat</a:t>
            </a:r>
            <a:endParaRPr lang="en-US" b="1" dirty="0">
              <a:solidFill>
                <a:schemeClr val="tx2"/>
              </a:solidFill>
              <a:latin typeface="Berlin Sans FB" pitchFamily="34" charset="0"/>
            </a:endParaRPr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304800" y="5262617"/>
            <a:ext cx="2057400" cy="132408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Ringan</a:t>
            </a:r>
            <a:endParaRPr lang="en-US" sz="1600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Terapi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obat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)           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Berat</a:t>
            </a:r>
            <a:endParaRPr lang="en-US" sz="1600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Berlin Sans FB" pitchFamily="34" charset="0"/>
              </a:rPr>
              <a:t>Dialisiss</a:t>
            </a:r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)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erlin Sans FB" pitchFamily="34" charset="0"/>
              </a:rPr>
              <a:t>TPN</a:t>
            </a:r>
          </a:p>
        </p:txBody>
      </p:sp>
    </p:spTree>
    <p:extLst>
      <p:ext uri="{BB962C8B-B14F-4D97-AF65-F5344CB8AC3E}">
        <p14:creationId xmlns:p14="http://schemas.microsoft.com/office/powerpoint/2010/main" val="419086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14313"/>
            <a:ext cx="7972425" cy="1169987"/>
          </a:xfrm>
          <a:noFill/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TERAPI diet GGA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7601" y="1909832"/>
            <a:ext cx="8398775" cy="4733855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TUJUAN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adekuat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meminimalkan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uremia,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asidosis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metabolik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infeksi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menyertainya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tercapainya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keseimbangan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elektrolit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SYARAT 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:30 – 40 kcal/kg BB/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Pemberian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KH ( parenteral )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sebanyak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100gr /24 jam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menurunkan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katabolisme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s/d 50 %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Protein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bertahap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: 0,8 – 1 g/kg BB; 60 %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HBV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Non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:   0,5 – 0,8 g/kg BB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   :   1 – 2 g/kg BB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fase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oliguri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dikeluarkan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melalui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muntah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dll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+ 500 ml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pemberiannya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udem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&amp; serum Na+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fase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oliguri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20 – 40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mEq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30 – 50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mEq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fase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oliguri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tergantung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K+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9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167" y="680310"/>
            <a:ext cx="8043862" cy="1462087"/>
          </a:xfrm>
          <a:noFill/>
          <a:ln/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C. PENYAKIT GINJAL PROGRESIVE / </a:t>
            </a:r>
            <a:b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   GAGAL GINJAL KRONIS (GGK)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065"/>
            <a:ext cx="8229600" cy="3918803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DEFINISI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Gangguan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kronis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3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bulan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)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ditandai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Laju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Filtrasi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Glomerulus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Etiologi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dasar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400" b="1" dirty="0">
                <a:solidFill>
                  <a:schemeClr val="tx1"/>
                </a:solidFill>
                <a:latin typeface="Berlin Sans FB" pitchFamily="34" charset="0"/>
              </a:rPr>
              <a:t> GGK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Kelainan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imunologis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Glomerulonephritis ( 13 %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Kelainan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hemodinamik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Hypertensi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( 28 %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Kelainan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metabolik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DM ( 39 % ),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dislipidemi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Infeksi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inflamasi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pielonepritis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( 4 %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Kongenital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polikistik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( 4 %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Obsruksi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tumor ( 2 % ),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nefrolitiasis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8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354" y="680310"/>
            <a:ext cx="4648787" cy="7635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Berlin Sans FB Demi" pitchFamily="34" charset="0"/>
              </a:rPr>
              <a:t>ORGAN GINJAL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8965" y="3123590"/>
            <a:ext cx="8168122" cy="31862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normal : 1,5 l/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Kandungan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terbesar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200" b="1" dirty="0">
                <a:solidFill>
                  <a:schemeClr val="tx1"/>
                </a:solidFill>
                <a:latin typeface="Berlin Sans FB" pitchFamily="34" charset="0"/>
              </a:rPr>
              <a:t>“Nitrogen”</a:t>
            </a:r>
          </a:p>
          <a:p>
            <a:pPr>
              <a:lnSpc>
                <a:spcPct val="120000"/>
              </a:lnSpc>
            </a:pP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Gangguan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menyebabkan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</a:p>
          <a:p>
            <a:pPr marL="457200" indent="-111125">
              <a:lnSpc>
                <a:spcPct val="120000"/>
              </a:lnSpc>
              <a:buFont typeface="+mj-lt"/>
              <a:buAutoNum type="alphaLcPeriod"/>
            </a:pP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Glomerulus 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Nefrotik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Sindrom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111125">
              <a:lnSpc>
                <a:spcPct val="120000"/>
              </a:lnSpc>
              <a:buFont typeface="+mj-lt"/>
              <a:buAutoNum type="alphaLcPeriod"/>
            </a:pP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Tubulus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 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Gagal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Akut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111125">
              <a:lnSpc>
                <a:spcPct val="120000"/>
              </a:lnSpc>
              <a:buFont typeface="+mj-lt"/>
              <a:buAutoNum type="alphaLcPeriod"/>
            </a:pP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Penyakit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Progresive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Gagal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Kronik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 marL="457200" indent="-111125">
              <a:lnSpc>
                <a:spcPct val="120000"/>
              </a:lnSpc>
              <a:buFont typeface="+mj-lt"/>
              <a:buAutoNum type="alphaLcPeriod"/>
            </a:pP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Nephrolitiasis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2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5834" y="1901950"/>
            <a:ext cx="75069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i="1" dirty="0" err="1">
                <a:latin typeface="Berlin Sans FB" pitchFamily="34" charset="0"/>
              </a:rPr>
              <a:t>Ginjal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merupakan</a:t>
            </a:r>
            <a:r>
              <a:rPr lang="en-US" sz="2200" i="1" dirty="0">
                <a:latin typeface="Berlin Sans FB" pitchFamily="34" charset="0"/>
              </a:rPr>
              <a:t> organ yang </a:t>
            </a:r>
            <a:r>
              <a:rPr lang="en-US" sz="2200" i="1" dirty="0" err="1">
                <a:latin typeface="Berlin Sans FB" pitchFamily="34" charset="0"/>
              </a:rPr>
              <a:t>berfungsi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memelihara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keseimbangan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homeostatis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cairan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dan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elektrolit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dalam</a:t>
            </a:r>
            <a:r>
              <a:rPr lang="en-US" sz="2200" i="1" dirty="0">
                <a:latin typeface="Berlin Sans FB" pitchFamily="34" charset="0"/>
              </a:rPr>
              <a:t> </a:t>
            </a:r>
            <a:r>
              <a:rPr lang="en-US" sz="2200" i="1" dirty="0" err="1">
                <a:latin typeface="Berlin Sans FB" pitchFamily="34" charset="0"/>
              </a:rPr>
              <a:t>tubuh</a:t>
            </a:r>
            <a:r>
              <a:rPr lang="en-US" sz="2200" i="1" dirty="0">
                <a:latin typeface="Berlin Sans FB" pitchFamily="34" charset="0"/>
              </a:rPr>
              <a:t> 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542403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435" y="69490"/>
            <a:ext cx="8229600" cy="10689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DIAGNOSIS GANGGUAN GINJAL KRONIS</a:t>
            </a:r>
          </a:p>
        </p:txBody>
      </p:sp>
      <p:pic>
        <p:nvPicPr>
          <p:cNvPr id="1026" name="Picture 2" descr="Image result for diagnosis ck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78" y="1749245"/>
            <a:ext cx="8134796" cy="488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317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9957" y="476250"/>
            <a:ext cx="4410487" cy="86518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TERAPI DIET GGK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4" y="1749245"/>
            <a:ext cx="7794922" cy="1679755"/>
          </a:xfrm>
        </p:spPr>
        <p:txBody>
          <a:bodyPr>
            <a:normAutofit fontScale="92500" lnSpcReduction="20000"/>
          </a:bodyPr>
          <a:lstStyle/>
          <a:p>
            <a:pPr algn="r"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TUJUAN :</a:t>
            </a:r>
          </a:p>
          <a:p>
            <a:pPr algn="r">
              <a:buFont typeface="Wingdings" pitchFamily="2" charset="2"/>
              <a:buNone/>
            </a:pP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adekwat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agar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malnutrisi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menjaga</a:t>
            </a:r>
            <a:endParaRPr lang="en-US" sz="1900" dirty="0">
              <a:solidFill>
                <a:schemeClr val="tx1"/>
              </a:solidFill>
              <a:latin typeface="Berlin Sans FB" pitchFamily="34" charset="0"/>
            </a:endParaRPr>
          </a:p>
          <a:p>
            <a:pPr algn="r">
              <a:buFont typeface="Wingdings" pitchFamily="2" charset="2"/>
              <a:buNone/>
            </a:pP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keseimbangan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elektrolit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mencegah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keadaan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GG </a:t>
            </a:r>
          </a:p>
          <a:p>
            <a:pPr algn="r">
              <a:buFont typeface="Wingdings" pitchFamily="2" charset="2"/>
              <a:buNone/>
            </a:pP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yang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Berlin Sans FB" pitchFamily="34" charset="0"/>
              </a:rPr>
              <a:t>parah</a:t>
            </a:r>
            <a:r>
              <a:rPr lang="en-US" sz="19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Berlin Sans FB Demi" pitchFamily="34" charset="0"/>
              </a:rPr>
              <a:t>PENGELOLAAN NUTRISI BERDASARKAN TAHAPAN GGK </a:t>
            </a:r>
          </a:p>
          <a:p>
            <a:pPr>
              <a:buFont typeface="Wingdings" pitchFamily="2" charset="2"/>
              <a:buNone/>
            </a:pPr>
            <a:endParaRPr lang="en-US" sz="1800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2592" y="3429001"/>
            <a:ext cx="8227997" cy="3374700"/>
            <a:chOff x="619743" y="3429000"/>
            <a:chExt cx="8227997" cy="3525283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619743" y="3429000"/>
              <a:ext cx="287337" cy="900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 dirty="0">
                  <a:latin typeface="Berlin Sans FB Demi" pitchFamily="34" charset="0"/>
                </a:rPr>
                <a:t>TAHAP</a:t>
              </a:r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619743" y="4437063"/>
              <a:ext cx="215900" cy="578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 dirty="0">
                  <a:latin typeface="Berlin Sans FB Demi" pitchFamily="34" charset="0"/>
                </a:rPr>
                <a:t>LFG</a:t>
              </a: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619743" y="5089525"/>
              <a:ext cx="215900" cy="18647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>
                  <a:latin typeface="Berlin Sans FB Demi" pitchFamily="34" charset="0"/>
                </a:rPr>
                <a:t>PENGELOLAAN</a:t>
              </a: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1103847" y="3644900"/>
              <a:ext cx="1487165" cy="353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>
                  <a:latin typeface="Berlin Sans FB Demi" pitchFamily="34" charset="0"/>
                </a:rPr>
                <a:t>TAHAP 1 &amp; 2</a:t>
              </a: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819257" y="3644900"/>
              <a:ext cx="1760647" cy="353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Berlin Sans FB Demi" pitchFamily="34" charset="0"/>
                </a:rPr>
                <a:t>TAHAP 3 &amp; 4</a:t>
              </a: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6167326" y="3573463"/>
              <a:ext cx="1789775" cy="353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Berlin Sans FB Demi" pitchFamily="34" charset="0"/>
                </a:rPr>
                <a:t>     TAHAP 5</a:t>
              </a:r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956586" y="4149725"/>
              <a:ext cx="2287317" cy="868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1600" dirty="0">
                <a:latin typeface="Berlin Sans FB Demi" pitchFamily="34" charset="0"/>
              </a:endParaRPr>
            </a:p>
            <a:p>
              <a:r>
                <a:rPr lang="en-US" sz="1600" dirty="0">
                  <a:latin typeface="Berlin Sans FB Demi" pitchFamily="34" charset="0"/>
                </a:rPr>
                <a:t>LFG &lt; 90 CC / MIN</a:t>
              </a:r>
            </a:p>
            <a:p>
              <a:r>
                <a:rPr lang="en-US" sz="1600" dirty="0">
                  <a:latin typeface="Berlin Sans FB Demi" pitchFamily="34" charset="0"/>
                </a:rPr>
                <a:t>LFG 60 – 89 CC / MIN</a:t>
              </a: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3599176" y="4149725"/>
              <a:ext cx="2422508" cy="868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1600" dirty="0">
                <a:latin typeface="Berlin Sans FB Demi" pitchFamily="34" charset="0"/>
              </a:endParaRPr>
            </a:p>
            <a:p>
              <a:r>
                <a:rPr lang="en-US" sz="1600" dirty="0">
                  <a:latin typeface="Berlin Sans FB Demi" pitchFamily="34" charset="0"/>
                </a:rPr>
                <a:t>LFG 30 – 59 CC / MIN</a:t>
              </a:r>
            </a:p>
            <a:p>
              <a:r>
                <a:rPr lang="en-US" sz="1600" dirty="0">
                  <a:latin typeface="Berlin Sans FB Demi" pitchFamily="34" charset="0"/>
                </a:rPr>
                <a:t>LFG 15 – 29 CC / MIN</a:t>
              </a: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6387407" y="4149725"/>
              <a:ext cx="2129606" cy="868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latin typeface="Berlin Sans FB Demi" pitchFamily="34" charset="0"/>
              </a:endParaRPr>
            </a:p>
            <a:p>
              <a:r>
                <a:rPr lang="en-US" sz="1600" dirty="0">
                  <a:latin typeface="Berlin Sans FB Demi" pitchFamily="34" charset="0"/>
                </a:rPr>
                <a:t>GGT/ DIALISIS</a:t>
              </a:r>
            </a:p>
            <a:p>
              <a:r>
                <a:rPr lang="en-US" sz="1600" dirty="0">
                  <a:latin typeface="Berlin Sans FB Demi" pitchFamily="34" charset="0"/>
                </a:rPr>
                <a:t>LFG &lt; 15 CC / MIN</a:t>
              </a:r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984066" y="5566870"/>
              <a:ext cx="2055167" cy="1125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>
                  <a:latin typeface="Berlin Sans FB Demi" pitchFamily="34" charset="0"/>
                </a:rPr>
                <a:t>TERAPI diet UNTUK</a:t>
              </a:r>
            </a:p>
            <a:p>
              <a:r>
                <a:rPr lang="en-US" sz="1600" dirty="0">
                  <a:latin typeface="Berlin Sans FB Demi" pitchFamily="34" charset="0"/>
                </a:rPr>
                <a:t>PENYAKIT DASAR :</a:t>
              </a:r>
            </a:p>
            <a:p>
              <a:r>
                <a:rPr lang="en-US" sz="1600" dirty="0">
                  <a:latin typeface="Berlin Sans FB Demi" pitchFamily="34" charset="0"/>
                </a:rPr>
                <a:t>* DM</a:t>
              </a:r>
            </a:p>
            <a:p>
              <a:r>
                <a:rPr lang="en-US" sz="1600" dirty="0">
                  <a:latin typeface="Berlin Sans FB Demi" pitchFamily="34" charset="0"/>
                </a:rPr>
                <a:t>* HYPERTENSI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3507511" y="5157788"/>
              <a:ext cx="2514173" cy="1382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1600" dirty="0">
                <a:latin typeface="Berlin Sans FB Demi" pitchFamily="34" charset="0"/>
              </a:endParaRPr>
            </a:p>
            <a:p>
              <a:endParaRPr lang="en-US" sz="1600" dirty="0">
                <a:latin typeface="Berlin Sans FB Demi" pitchFamily="34" charset="0"/>
              </a:endParaRPr>
            </a:p>
            <a:p>
              <a:r>
                <a:rPr lang="en-US" sz="1600" dirty="0">
                  <a:latin typeface="Berlin Sans FB Demi" pitchFamily="34" charset="0"/>
                </a:rPr>
                <a:t>diet RENDAH  PROTEIN :</a:t>
              </a:r>
            </a:p>
            <a:p>
              <a:r>
                <a:rPr lang="en-US" sz="1600" dirty="0">
                  <a:latin typeface="Berlin Sans FB Demi" pitchFamily="34" charset="0"/>
                </a:rPr>
                <a:t>0,6 – 0,8 G / KG BB / HARI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6387406" y="5157788"/>
              <a:ext cx="2460334" cy="1125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1600" dirty="0">
                <a:latin typeface="Berlin Sans FB Demi" pitchFamily="34" charset="0"/>
              </a:endParaRPr>
            </a:p>
            <a:p>
              <a:endParaRPr lang="en-US" sz="1600" dirty="0">
                <a:latin typeface="Berlin Sans FB Demi" pitchFamily="34" charset="0"/>
              </a:endParaRPr>
            </a:p>
            <a:p>
              <a:r>
                <a:rPr lang="en-US" sz="1600" dirty="0">
                  <a:latin typeface="Berlin Sans FB Demi" pitchFamily="34" charset="0"/>
                </a:rPr>
                <a:t>diet TINGGI PROTEIN :</a:t>
              </a:r>
            </a:p>
            <a:p>
              <a:r>
                <a:rPr lang="en-US" sz="1600" dirty="0">
                  <a:latin typeface="Berlin Sans FB Demi" pitchFamily="34" charset="0"/>
                </a:rPr>
                <a:t>1 – 1,2 G / KB BB / HARI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835643" y="4290774"/>
              <a:ext cx="785494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Berlin Sans FB Demi" pitchFamily="34" charset="0"/>
              </a:endParaRPr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809327" y="5157788"/>
              <a:ext cx="785494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Berlin Sans FB Demi" pitchFamily="34" charset="0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C577537A-46C2-4C06-804A-5778C0C74C34}"/>
              </a:ext>
            </a:extLst>
          </p:cNvPr>
          <p:cNvSpPr txBox="1">
            <a:spLocks noChangeArrowheads="1"/>
          </p:cNvSpPr>
          <p:nvPr/>
        </p:nvSpPr>
        <p:spPr>
          <a:xfrm>
            <a:off x="898584" y="1749245"/>
            <a:ext cx="7794922" cy="1679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Wingdings" pitchFamily="2" charset="2"/>
              <a:buNone/>
            </a:pPr>
            <a:r>
              <a:rPr lang="en-US" sz="1800" b="1">
                <a:solidFill>
                  <a:schemeClr val="tx1"/>
                </a:solidFill>
                <a:latin typeface="Berlin Sans FB" pitchFamily="34" charset="0"/>
              </a:rPr>
              <a:t>TUJUAN :</a:t>
            </a:r>
          </a:p>
          <a:p>
            <a:pPr algn="r">
              <a:buFont typeface="Wingdings" pitchFamily="2" charset="2"/>
              <a:buNone/>
            </a:pPr>
            <a:r>
              <a:rPr lang="en-US" sz="1900">
                <a:solidFill>
                  <a:schemeClr val="tx1"/>
                </a:solidFill>
                <a:latin typeface="Berlin Sans FB" pitchFamily="34" charset="0"/>
              </a:rPr>
              <a:t>Memberikan makanan yang adekwat agar tidak terjadi malnutrisi, menjaga</a:t>
            </a:r>
          </a:p>
          <a:p>
            <a:pPr algn="r">
              <a:buFont typeface="Wingdings" pitchFamily="2" charset="2"/>
              <a:buNone/>
            </a:pPr>
            <a:r>
              <a:rPr lang="en-US" sz="1900">
                <a:solidFill>
                  <a:schemeClr val="tx1"/>
                </a:solidFill>
                <a:latin typeface="Berlin Sans FB" pitchFamily="34" charset="0"/>
              </a:rPr>
              <a:t>keseimbangan  cairan &amp; elektrolit, serta mencegah terjadinya keadaan GG </a:t>
            </a:r>
          </a:p>
          <a:p>
            <a:pPr algn="r">
              <a:buFont typeface="Wingdings" pitchFamily="2" charset="2"/>
              <a:buNone/>
            </a:pPr>
            <a:r>
              <a:rPr lang="en-US" sz="1900">
                <a:solidFill>
                  <a:schemeClr val="tx1"/>
                </a:solidFill>
                <a:latin typeface="Berlin Sans FB" pitchFamily="34" charset="0"/>
              </a:rPr>
              <a:t>yang lebih parah.</a:t>
            </a:r>
          </a:p>
          <a:p>
            <a:pPr>
              <a:buFont typeface="Wingdings" pitchFamily="2" charset="2"/>
              <a:buNone/>
            </a:pPr>
            <a:endParaRPr lang="en-US" sz="180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>
                <a:solidFill>
                  <a:schemeClr val="tx1"/>
                </a:solidFill>
                <a:latin typeface="Berlin Sans FB Demi" pitchFamily="34" charset="0"/>
              </a:rPr>
              <a:t>PENGELOLAAN NUTRISI BERDASARKAN TAHAPAN GGK </a:t>
            </a:r>
          </a:p>
          <a:p>
            <a:pPr>
              <a:buFont typeface="Wingdings" pitchFamily="2" charset="2"/>
              <a:buNone/>
            </a:pPr>
            <a:endParaRPr lang="en-US" sz="1800" b="1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1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27605"/>
            <a:ext cx="7972425" cy="102973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erlin Sans FB Demi" pitchFamily="34" charset="0"/>
              </a:rPr>
              <a:t>TATA LAKSANA DIET PASIEN GGK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788" y="2137870"/>
            <a:ext cx="8366423" cy="4192525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I. DIET PASIEN DENGAN TERAPI KONSERVATIF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GGK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sebelum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menjalankan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dialisis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kliren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kreatinin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CCT ) &lt; 25 ml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mnt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522288" indent="-285750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0,6 g / kg BB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berasal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bernilai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biologi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35 kcal / kg BB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± 60 % KH; ± 30 %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; ≤ 10 % protein ).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usia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≥ 60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30 kcal / kg BB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hypertensi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udem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2,5 - 7,6 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air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jumlah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keluar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24 jam + 500 ml. </a:t>
            </a:r>
          </a:p>
          <a:p>
            <a:pPr marL="522288" indent="-285750">
              <a:lnSpc>
                <a:spcPct val="8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Pemberian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1200 mg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melalui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obat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 marL="452438" indent="-341313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4744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8116887" cy="7921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erlin Sans FB Demi" pitchFamily="34" charset="0"/>
              </a:rPr>
              <a:t>TATA LAKSANA DIET PASIEN GGK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749245"/>
            <a:ext cx="8360385" cy="4886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II. DIET PASIEN DENGAN HEMODIALISA ( </a:t>
            </a:r>
            <a:r>
              <a:rPr lang="en-US" sz="1800" b="1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 CCT &lt; 15 ml / </a:t>
            </a:r>
            <a:r>
              <a:rPr lang="en-US" sz="1800" b="1" dirty="0" err="1">
                <a:solidFill>
                  <a:schemeClr val="tx1"/>
                </a:solidFill>
                <a:latin typeface="Berlin Sans FB" pitchFamily="34" charset="0"/>
              </a:rPr>
              <a:t>mnt</a:t>
            </a: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Berlin Sans FB" pitchFamily="34" charset="0"/>
              </a:rPr>
              <a:t>Tujuan</a:t>
            </a: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 :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       agar status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gizi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optimal,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mengganti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zat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gizi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hilang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selama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menjaga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keseimbangan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elektrolit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	 </a:t>
            </a:r>
            <a:r>
              <a:rPr lang="en-US" sz="1800" b="1" dirty="0" err="1">
                <a:solidFill>
                  <a:schemeClr val="tx1"/>
                </a:solidFill>
                <a:latin typeface="Berlin Sans FB" pitchFamily="34" charset="0"/>
              </a:rPr>
              <a:t>Syarat</a:t>
            </a:r>
            <a:r>
              <a:rPr lang="en-US" sz="1800" b="1" dirty="0">
                <a:solidFill>
                  <a:schemeClr val="tx1"/>
                </a:solidFill>
                <a:latin typeface="Berlin Sans FB" pitchFamily="34" charset="0"/>
              </a:rPr>
              <a:t> diet :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dianjurkan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35 kcal / kg BB Ideal /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Protein 1,2 gr / kg BB Ideal ( 50 % HBV )</a:t>
            </a: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tergantung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jumlah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+ 2000 mg Na.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sama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sekali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Na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hanya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1000 mg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setara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2,5 gr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dapur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perhitungan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jumlah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+ 500 cc.</a:t>
            </a: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Kalium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perhitungan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jumlah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perhari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+ 2000 mg (51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meq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Anjuran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fosfor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&lt; 17 mg/kg BB</a:t>
            </a: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Tambahan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Fe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diperlukan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kadar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Hb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mencukupi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8001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Tambahan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vit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C,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folat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pyridoxin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diperlukan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karena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sayur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buah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segar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terbatas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77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80310"/>
            <a:ext cx="7900987" cy="99609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erlin Sans FB Demi" pitchFamily="34" charset="0"/>
              </a:rPr>
              <a:t>TATALAKSANA DIET PASIEN GGK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512770"/>
            <a:ext cx="8229600" cy="39188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II. DIET PASIEN DENGAN CAPD ( </a:t>
            </a:r>
            <a:r>
              <a:rPr lang="en-US" sz="2000" b="1" dirty="0" err="1">
                <a:solidFill>
                  <a:schemeClr val="tx1"/>
                </a:solidFill>
                <a:latin typeface="Berlin Sans FB Demi" pitchFamily="34" charset="0"/>
              </a:rPr>
              <a:t>Continous</a:t>
            </a: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erlin Sans FB Demi" pitchFamily="34" charset="0"/>
              </a:rPr>
              <a:t>Peritonial</a:t>
            </a: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erlin Sans FB Demi" pitchFamily="34" charset="0"/>
              </a:rPr>
              <a:t>Dialisis</a:t>
            </a: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 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35 kcal / kg BB Ideal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( 50 – 60 %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KH; 35 – 40 %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KH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15 %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peritonial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 *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1,3 – 1,5 gr / kg BB Ideal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Anjuran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-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± 2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ltr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-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 – 4 gr 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+ 2000 mg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ltr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-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 gr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Penambahan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vitamin B1,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pyridoxin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folat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tetap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diperlukan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7789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680310"/>
            <a:ext cx="7793037" cy="10795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TATALAKSANA DIET PASIEN GGK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360066"/>
            <a:ext cx="8093365" cy="4428444"/>
          </a:xfrm>
        </p:spPr>
        <p:txBody>
          <a:bodyPr>
            <a:noAutofit/>
          </a:bodyPr>
          <a:lstStyle/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III. DIET PASIEN DENGAN TRANSPLANTASI :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    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Tujuan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agar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hiperkatabolik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protein,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mencegah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hiperlipidemia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kegemukan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&amp; 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mempercepat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penyembuhan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Syarat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diet :</a:t>
            </a:r>
          </a:p>
          <a:p>
            <a:pPr marL="914400" indent="-220663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35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kgBB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Ideal/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± 30 %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50      % KH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kompleks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914400" indent="-220663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1,3 – 1,5 g/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kgBB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infeksi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trauma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ditingkatkan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1,6 – 2 g/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kgBB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Selanjutnya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pemberian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sama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orang normal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 0,8 - 1 g / kg BB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914400" indent="-220663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80 – 100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mEq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914400" indent="-220663" algn="just">
              <a:spcBef>
                <a:spcPts val="0"/>
              </a:spcBef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cholesterol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s/d 300 mg/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hr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  <a:p>
            <a:pPr marL="609600" indent="-609600" algn="just">
              <a:spcBef>
                <a:spcPts val="0"/>
              </a:spcBef>
              <a:buFont typeface="Wingdings" pitchFamily="2" charset="2"/>
              <a:buAutoNum type="alphaUcPeriod"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24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7605"/>
            <a:ext cx="8229600" cy="7635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TATALAKSANA DIET PASIEN GGK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60" y="1443835"/>
            <a:ext cx="8658828" cy="51919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 Demi" pitchFamily="34" charset="0"/>
              </a:rPr>
              <a:t>IV. DIET PASIEN GG DENGAN DM (DM NEPHROPATHY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   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Tujuan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mengkombinasikan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tergantung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Syarat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diet :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35 kcal / kg BB ( 60 % KH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kompleks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5 % KH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sederhana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olahan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* Protein :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- Pre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dialisis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0,8 gr / kg BB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0,6 gr / kg BB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-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hiperkatabolik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1,2 – 1,5 gr / kg BB,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selanjutnya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turun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kembali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  ( 50 % HBV 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-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pengganti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dijalani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total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Kolesterol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&lt; 300 mg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Anjuran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lain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indeks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glikemi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086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80" y="1138425"/>
            <a:ext cx="8116887" cy="7191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erlin Sans FB Demi" pitchFamily="34" charset="0"/>
              </a:rPr>
              <a:t>TIPS PADA PENGELOLAAN DIET GGK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65" y="2207360"/>
            <a:ext cx="8506123" cy="4428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mengontrol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air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1 iris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jeruk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dingin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permen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mencuci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mulut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air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dingin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mengukur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air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botol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kebutuhan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sehari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hindari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minuman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terlalu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panas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serat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penggunaan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“laxative”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mengalami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konstipasi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Konstipasi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karena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penggunaan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tablet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besi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kurang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aktifitas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Pemberian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porsi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kecil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sering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serta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penambahan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suplemen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zinc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meningkatkan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cita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rasa &amp;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nafsu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Mengkombinasikan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oral &amp; enteral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18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endParaRPr lang="en-US" sz="18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94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75" y="680310"/>
            <a:ext cx="8188325" cy="649288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Berlin Sans FB Demi" pitchFamily="34" charset="0"/>
              </a:rPr>
              <a:t>D. PENYAKIT BATU GINJAL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901950"/>
            <a:ext cx="8353418" cy="47338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Banyak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menyerang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pria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usia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30 – 50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) 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wanita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Faktor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penyebab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terbentuknya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Proses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biologis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konsentrasi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sangat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garam2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oksalat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sehingga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kristal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Faktor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genetik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kemungkinan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2 kali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lebih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besar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Defisiensi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faktor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protektif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magnesium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sitrat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oksalat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kurang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pembentuk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utama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“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”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47 %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oksalat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25 %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urat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16,6 %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phosphate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10 %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struvite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* 3,4 % lain2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12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8116887" cy="57626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Berlin Sans FB Demi" pitchFamily="34" charset="0"/>
              </a:rPr>
              <a:t>TATALAKSANA diet BATU GINJAL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75" y="2207360"/>
            <a:ext cx="8054975" cy="43592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TUJUAN 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adekuat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mencegah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memperlambat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terbentuknya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kembali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analisis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jenis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diet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dibagi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erlin Sans FB" pitchFamily="34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Berlin Sans FB" pitchFamily="34" charset="0"/>
              </a:rPr>
              <a:t> :</a:t>
            </a:r>
          </a:p>
          <a:p>
            <a:pPr marL="452438" indent="-263525"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1.	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( 300 mg )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kalsium</a:t>
            </a:r>
            <a:endParaRPr lang="en-US" sz="2000" dirty="0">
              <a:solidFill>
                <a:schemeClr val="tx1"/>
              </a:solidFill>
              <a:latin typeface="Berlin Sans FB" pitchFamily="34" charset="0"/>
              <a:sym typeface="Wingdings" pitchFamily="2" charset="2"/>
            </a:endParaRPr>
          </a:p>
          <a:p>
            <a:pPr marL="452438" indent="-263525"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-&gt;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menurunkan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kadar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  <a:p>
            <a:pPr marL="452438" indent="-263525"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-&gt;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karena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 marL="452438" indent="-263525"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2.	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-&gt;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asam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9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69" y="535175"/>
            <a:ext cx="8093365" cy="60325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FUNCTIONS OF THE KIDNEY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60" y="1138425"/>
            <a:ext cx="7772400" cy="24432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erlin Sans FB Demi" pitchFamily="34" charset="0"/>
              </a:rPr>
              <a:t>Excretory</a:t>
            </a:r>
          </a:p>
          <a:p>
            <a:r>
              <a:rPr lang="en-US" dirty="0">
                <a:solidFill>
                  <a:srgbClr val="C00000"/>
                </a:solidFill>
                <a:latin typeface="Berlin Sans FB Demi" pitchFamily="34" charset="0"/>
              </a:rPr>
              <a:t>Acid-base balance</a:t>
            </a:r>
          </a:p>
          <a:p>
            <a:r>
              <a:rPr lang="en-US" dirty="0">
                <a:solidFill>
                  <a:srgbClr val="C00000"/>
                </a:solidFill>
                <a:latin typeface="Berlin Sans FB Demi" pitchFamily="34" charset="0"/>
              </a:rPr>
              <a:t>Endocrine</a:t>
            </a:r>
          </a:p>
          <a:p>
            <a:r>
              <a:rPr lang="en-US" dirty="0">
                <a:solidFill>
                  <a:srgbClr val="C00000"/>
                </a:solidFill>
                <a:latin typeface="Berlin Sans FB Demi" pitchFamily="34" charset="0"/>
              </a:rPr>
              <a:t>Fluid and electrolyte balance</a:t>
            </a:r>
          </a:p>
        </p:txBody>
      </p:sp>
      <p:pic>
        <p:nvPicPr>
          <p:cNvPr id="1026" name="Picture 2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3581705"/>
            <a:ext cx="4576044" cy="30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51052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827963" cy="720725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Berlin Sans FB Demi" pitchFamily="34" charset="0"/>
              </a:rPr>
              <a:t>SYARAT diet</a:t>
            </a:r>
            <a:r>
              <a:rPr lang="en-US" sz="2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443" y="2054655"/>
            <a:ext cx="8246070" cy="45811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kebutuhan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: ± 30 – 35 kcal/kg BBI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      : 0,8 – 1 gr/kg BBI/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jangka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lama -&gt;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menurunkan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eksresi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sitrat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-&gt;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defisiensi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faktor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protektif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		      : 25 – 30 %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total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kalori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KH 			      : 60 – 65 %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total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kalori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      : 2300 mg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setara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NaCl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± 5 gr. 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garam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meningkatkan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	      : 800 – 1000 mg/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Fosfat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		      : ± 1000 mg/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dianjurkan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minimal 2500 ml/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pekat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Membatasi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makanan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oksalat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serat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&gt; 25 gr/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menghambat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absorbsi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154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374900"/>
            <a:ext cx="8093365" cy="91623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KESIMPULAN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586" y="1443835"/>
            <a:ext cx="8658828" cy="480334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Tatalaksana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penyakit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tergantung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penyebab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utama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penyakit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nephrotic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syndrome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protein moderate,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cholesterol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gga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dijalankan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(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 non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)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ggk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konservatif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rendah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elektrolit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keadaan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ggk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hemodialisa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capd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elektrolit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ggk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transplantasi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bulan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pertama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tinggi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selanjutnya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sama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kebutuhan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normal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ggk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DM nephropathy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energi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, protein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ginjal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diberikan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diet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sesuai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hasil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analisa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batu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erlin Sans FB" pitchFamily="34" charset="0"/>
              </a:rPr>
              <a:t>urin</a:t>
            </a:r>
            <a:r>
              <a:rPr lang="en-US" sz="20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24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54972"/>
              </p:ext>
            </p:extLst>
          </p:nvPr>
        </p:nvGraphicFramePr>
        <p:xfrm>
          <a:off x="448965" y="1420370"/>
          <a:ext cx="8551480" cy="4910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1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1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9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9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(Malam)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Soto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Ayam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 +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frikadel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kentang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2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10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Siang)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Bola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Ubi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Goreng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3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11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Sore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Mango Sticky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Havermut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Nasi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Putih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1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porsi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4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12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Lauk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siang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Ikan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Kakap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Grill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Bumbu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Kari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5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13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Nasi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Tim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Ayam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Jamur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6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14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Sayur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Snack)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Terong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bolognese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Jus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Timun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+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Jeruk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Nipis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7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15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Malam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Pancake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Rogout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Tuna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8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Macaroni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Schotel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isi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Daging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giling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7635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rlin Sans FB Demi" pitchFamily="34" charset="0"/>
              </a:rPr>
              <a:t>E 2000, P 40, L 58, KH 335</a:t>
            </a:r>
          </a:p>
        </p:txBody>
      </p:sp>
    </p:spTree>
    <p:extLst>
      <p:ext uri="{BB962C8B-B14F-4D97-AF65-F5344CB8AC3E}">
        <p14:creationId xmlns:p14="http://schemas.microsoft.com/office/powerpoint/2010/main" val="4035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Excretory Functions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065"/>
            <a:ext cx="8229600" cy="34606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Removal of excess fluid and waste products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180 L of filtrate pass through the kidneys each day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  <a:sym typeface="Symbol" pitchFamily="18" charset="2"/>
              </a:rPr>
              <a:t> producing 1-2 L of urine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  <a:sym typeface="Symbol" pitchFamily="18" charset="2"/>
              </a:rPr>
              <a:t>Wastes excreted from the body in urine include urea (byproduct of protein metabolism); excess vitamins and minerals; metabolites of some drugs and poisons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6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rlin Sans FB Demi" pitchFamily="34" charset="0"/>
              </a:rPr>
              <a:t>Acid-Base Functions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065"/>
            <a:ext cx="8229600" cy="34606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Acid-base balance is maintained through a buffer system, which maintains blood at pH of 7.4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Bicarbonate carries hydrogen ions to the kidneys where they are removed from extracellular fluid in the tubules, returned to the bloodstream as needed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Phosphate buffers intracellular fluid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1701800" y="6043613"/>
            <a:ext cx="6870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 dirty="0"/>
              <a:t>Source: </a:t>
            </a:r>
            <a:r>
              <a:rPr lang="en-US" sz="1600" i="1" dirty="0" err="1"/>
              <a:t>Byham</a:t>
            </a:r>
            <a:r>
              <a:rPr lang="en-US" sz="1600" i="1" dirty="0"/>
              <a:t>-Gray, </a:t>
            </a:r>
            <a:r>
              <a:rPr lang="en-US" sz="1600" i="1" dirty="0" err="1"/>
              <a:t>Wiesen</a:t>
            </a:r>
            <a:r>
              <a:rPr lang="en-US" sz="1600" i="1" dirty="0"/>
              <a:t>, eds. A Clinical Guide to Nutrition Care in Kidney Disease. ADA, 2004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597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484" y="1040059"/>
            <a:ext cx="6702550" cy="7635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Acid-Base Balance Functions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5475"/>
            <a:ext cx="8229600" cy="315527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When fluid volume is low, anti-diuretic hormone (ADH) or vasopressin is released from the anterior pituitary; increases absorption of water in the collecting duct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When extracellular volume (ECV) decreases, the renin-angiotensin-aldosterone system is activated 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  <a:sym typeface="Symbol" pitchFamily="18" charset="2"/>
              </a:rPr>
              <a:t> excretes less sodium chloride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1517899" y="5972175"/>
            <a:ext cx="717713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 dirty="0">
                <a:latin typeface="Berlin Sans FB" pitchFamily="34" charset="0"/>
              </a:rPr>
              <a:t>Source: </a:t>
            </a:r>
            <a:r>
              <a:rPr lang="en-US" sz="1600" i="1" dirty="0" err="1">
                <a:latin typeface="Berlin Sans FB" pitchFamily="34" charset="0"/>
              </a:rPr>
              <a:t>Byham</a:t>
            </a:r>
            <a:r>
              <a:rPr lang="en-US" sz="1600" i="1" dirty="0">
                <a:latin typeface="Berlin Sans FB" pitchFamily="34" charset="0"/>
              </a:rPr>
              <a:t>-Gray, </a:t>
            </a:r>
            <a:r>
              <a:rPr lang="en-US" sz="1600" i="1" dirty="0" err="1">
                <a:latin typeface="Berlin Sans FB" pitchFamily="34" charset="0"/>
              </a:rPr>
              <a:t>Wiesen</a:t>
            </a:r>
            <a:r>
              <a:rPr lang="en-US" sz="1600" i="1" dirty="0">
                <a:latin typeface="Berlin Sans FB" pitchFamily="34" charset="0"/>
              </a:rPr>
              <a:t>, eds. A Clinical Guide to Nutrition Care in Kidney Disease. ADA, 2004</a:t>
            </a:r>
            <a:endParaRPr lang="en-US" i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9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Endocrine Functions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0065"/>
            <a:ext cx="8229600" cy="34606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1,25-dihydroxy-vitamin D3 or </a:t>
            </a:r>
            <a:r>
              <a:rPr lang="en-US" dirty="0" err="1">
                <a:solidFill>
                  <a:schemeClr val="tx1"/>
                </a:solidFill>
                <a:latin typeface="Berlin Sans FB" pitchFamily="34" charset="0"/>
              </a:rPr>
              <a:t>calcitriol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 is produced in the kidney; enhances calcium absorption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Activation of Vitamin D and excretion of excess phosphate maintain healthy bones</a:t>
            </a:r>
          </a:p>
          <a:p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Erythropoietin: acts on the bone marrow to increase production of red blood cells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1866899" y="6030913"/>
            <a:ext cx="682813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i="1" dirty="0"/>
              <a:t>Source: </a:t>
            </a:r>
            <a:r>
              <a:rPr lang="en-US" sz="1600" i="1" dirty="0" err="1"/>
              <a:t>Byham</a:t>
            </a:r>
            <a:r>
              <a:rPr lang="en-US" sz="1600" i="1" dirty="0"/>
              <a:t>-Gray, </a:t>
            </a:r>
            <a:r>
              <a:rPr lang="en-US" sz="1600" i="1" dirty="0" err="1"/>
              <a:t>Wiesen</a:t>
            </a:r>
            <a:r>
              <a:rPr lang="en-US" sz="1600" i="1" dirty="0"/>
              <a:t>, eds. A Clinical Guide to Nutrition Care in Kidney Disease. ADA, 2004</a:t>
            </a:r>
          </a:p>
        </p:txBody>
      </p:sp>
    </p:spTree>
    <p:extLst>
      <p:ext uri="{BB962C8B-B14F-4D97-AF65-F5344CB8AC3E}">
        <p14:creationId xmlns:p14="http://schemas.microsoft.com/office/powerpoint/2010/main" val="232664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0360" y="527605"/>
            <a:ext cx="5593615" cy="13015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Berlin Sans FB Demi" pitchFamily="34" charset="0"/>
              </a:rPr>
              <a:t>A. KERUSAKAN PADA GLOMERULUS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850" y="2207360"/>
            <a:ext cx="8313890" cy="434523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glomerulus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menyebabkan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terjadinya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Berlin Sans FB Demi" pitchFamily="34" charset="0"/>
              </a:rPr>
              <a:t>Nephritic </a:t>
            </a:r>
            <a:r>
              <a:rPr lang="en-US" sz="2400" b="1" u="sng" dirty="0" err="1">
                <a:solidFill>
                  <a:schemeClr val="tx1"/>
                </a:solidFill>
                <a:latin typeface="Berlin Sans FB Demi" pitchFamily="34" charset="0"/>
              </a:rPr>
              <a:t>Syndrom</a:t>
            </a:r>
            <a:r>
              <a:rPr lang="en-US" sz="2400" u="sng" dirty="0">
                <a:solidFill>
                  <a:schemeClr val="tx1"/>
                </a:solidFill>
                <a:latin typeface="Berlin Sans FB Demi" pitchFamily="34" charset="0"/>
              </a:rPr>
              <a:t> &amp; </a:t>
            </a:r>
            <a:r>
              <a:rPr lang="en-US" sz="2400" b="1" u="sng" dirty="0" err="1">
                <a:solidFill>
                  <a:schemeClr val="tx1"/>
                </a:solidFill>
                <a:latin typeface="Berlin Sans FB Demi" pitchFamily="34" charset="0"/>
              </a:rPr>
              <a:t>Nephrotic</a:t>
            </a:r>
            <a:r>
              <a:rPr lang="en-US" sz="2400" b="1" u="sng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  <a:latin typeface="Berlin Sans FB Demi" pitchFamily="34" charset="0"/>
              </a:rPr>
              <a:t>Syndrom</a:t>
            </a:r>
            <a:endParaRPr lang="en-US" sz="2400" b="1" u="sng" dirty="0">
              <a:solidFill>
                <a:schemeClr val="tx1"/>
              </a:solidFill>
              <a:latin typeface="Berlin Sans FB Dem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tx1"/>
              </a:solidFill>
              <a:latin typeface="Berlin Sans FB Dem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Berlin Sans FB Demi" pitchFamily="34" charset="0"/>
              </a:rPr>
              <a:t>1. Nephritic Syndrome  = </a:t>
            </a:r>
            <a:r>
              <a:rPr lang="en-US" sz="2400" b="1" dirty="0" err="1">
                <a:solidFill>
                  <a:schemeClr val="tx1"/>
                </a:solidFill>
                <a:latin typeface="Berlin Sans FB Demi" pitchFamily="34" charset="0"/>
              </a:rPr>
              <a:t>Akut</a:t>
            </a:r>
            <a:r>
              <a:rPr lang="en-US" sz="2400" b="1" dirty="0">
                <a:solidFill>
                  <a:schemeClr val="tx1"/>
                </a:solidFill>
                <a:latin typeface="Berlin Sans FB Demi" pitchFamily="34" charset="0"/>
              </a:rPr>
              <a:t> Glomerulonephritis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Gejalanya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proteinuria,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akibat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kerusakan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pembuluh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                      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kapiler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*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Penyebab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	-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Sering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penderita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hipertensi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	-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infeksi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disebabkan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streptococus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	-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Ig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nephropathi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akibat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LUPUS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751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22195"/>
            <a:ext cx="8116887" cy="1414462"/>
          </a:xfrm>
          <a:noFill/>
          <a:ln/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2.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Nephrotic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Syndrome ( NS 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0065"/>
            <a:ext cx="8128000" cy="377244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DEFINISI : Kumpulan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gejala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dari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proteinuri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berat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&gt; 3,5 g /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hari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Hypoalbuminemia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&lt; 3 g 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Udema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Hiperlipidemia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ETIOLOGI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Primer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glomerulo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nephritis 80 %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	˜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Sekunder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akibat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lain 20 %</a:t>
            </a:r>
          </a:p>
        </p:txBody>
      </p:sp>
    </p:spTree>
    <p:extLst>
      <p:ext uri="{BB962C8B-B14F-4D97-AF65-F5344CB8AC3E}">
        <p14:creationId xmlns:p14="http://schemas.microsoft.com/office/powerpoint/2010/main" val="171524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1727</Words>
  <Application>Microsoft Office PowerPoint</Application>
  <PresentationFormat>On-screen Show (4:3)</PresentationFormat>
  <Paragraphs>411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Berlin Sans FB</vt:lpstr>
      <vt:lpstr>Berlin Sans FB Demi</vt:lpstr>
      <vt:lpstr>Calibri</vt:lpstr>
      <vt:lpstr>Symbol</vt:lpstr>
      <vt:lpstr>Times New Roman</vt:lpstr>
      <vt:lpstr>Wingdings</vt:lpstr>
      <vt:lpstr>Office Theme</vt:lpstr>
      <vt:lpstr>PowerPoint Presentation</vt:lpstr>
      <vt:lpstr>ORGAN GINJAL</vt:lpstr>
      <vt:lpstr>FUNCTIONS OF THE KIDNEY</vt:lpstr>
      <vt:lpstr>Excretory Functions</vt:lpstr>
      <vt:lpstr>Acid-Base Functions</vt:lpstr>
      <vt:lpstr>Acid-Base Balance Functions</vt:lpstr>
      <vt:lpstr>Endocrine Functions</vt:lpstr>
      <vt:lpstr>A. KERUSAKAN PADA GLOMERULUS</vt:lpstr>
      <vt:lpstr>2. Nephrotic Syndrome ( NS )</vt:lpstr>
      <vt:lpstr>PowerPoint Presentation</vt:lpstr>
      <vt:lpstr>PowerPoint Presentation</vt:lpstr>
      <vt:lpstr>GAMBARAN KLINIS NS</vt:lpstr>
      <vt:lpstr>GAMBARAN KLINIS NS</vt:lpstr>
      <vt:lpstr>Terapi Diet</vt:lpstr>
      <vt:lpstr>Terapi Diet NS</vt:lpstr>
      <vt:lpstr>B. KERUSAKAN PADA TUBULUS</vt:lpstr>
      <vt:lpstr>PowerPoint Presentation</vt:lpstr>
      <vt:lpstr>TERAPI diet GGA</vt:lpstr>
      <vt:lpstr>C. PENYAKIT GINJAL PROGRESIVE /      GAGAL GINJAL KRONIS (GGK)</vt:lpstr>
      <vt:lpstr>PowerPoint Presentation</vt:lpstr>
      <vt:lpstr>TERAPI DIET GGK</vt:lpstr>
      <vt:lpstr>TATA LAKSANA DIET PASIEN GGK</vt:lpstr>
      <vt:lpstr>TATA LAKSANA DIET PASIEN GGK</vt:lpstr>
      <vt:lpstr>TATALAKSANA DIET PASIEN GGK</vt:lpstr>
      <vt:lpstr>TATALAKSANA DIET PASIEN GGK </vt:lpstr>
      <vt:lpstr>TATALAKSANA DIET PASIEN GGK</vt:lpstr>
      <vt:lpstr>TIPS PADA PENGELOLAAN DIET GGK</vt:lpstr>
      <vt:lpstr>D. PENYAKIT BATU GINJAL</vt:lpstr>
      <vt:lpstr>TATALAKSANA diet BATU GINJAL</vt:lpstr>
      <vt:lpstr>SYARAT diet </vt:lpstr>
      <vt:lpstr>KESIMPULAN</vt:lpstr>
      <vt:lpstr>E 2000, P 40, L 58, KH 335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anugrah rizal</cp:lastModifiedBy>
  <cp:revision>61</cp:revision>
  <dcterms:created xsi:type="dcterms:W3CDTF">2013-08-21T19:17:07Z</dcterms:created>
  <dcterms:modified xsi:type="dcterms:W3CDTF">2018-05-23T21:36:12Z</dcterms:modified>
</cp:coreProperties>
</file>