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66" r:id="rId6"/>
    <p:sldId id="267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15" y="889000"/>
            <a:ext cx="8678332" cy="113090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1F497D"/>
                </a:solidFill>
              </a:rPr>
              <a:t>GIZI KEBUGARAN</a:t>
            </a:r>
            <a:br>
              <a:rPr lang="en-US" sz="4800" b="1" dirty="0" smtClean="0">
                <a:solidFill>
                  <a:srgbClr val="1F497D"/>
                </a:solidFill>
              </a:rPr>
            </a:br>
            <a:r>
              <a:rPr lang="en-US" sz="2400" b="1" i="1" dirty="0" smtClean="0">
                <a:solidFill>
                  <a:srgbClr val="1F497D"/>
                </a:solidFill>
              </a:rPr>
              <a:t>(Nutrition for Fitness)</a:t>
            </a:r>
            <a:endParaRPr lang="en-US" sz="2000" i="1" dirty="0">
              <a:solidFill>
                <a:srgbClr val="1F497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5822" y="3463267"/>
            <a:ext cx="6400800" cy="1322564"/>
          </a:xfrm>
        </p:spPr>
        <p:txBody>
          <a:bodyPr>
            <a:normAutofit/>
          </a:bodyPr>
          <a:lstStyle/>
          <a:p>
            <a:r>
              <a:rPr lang="en-US" sz="2000" u="sng" dirty="0" smtClean="0">
                <a:solidFill>
                  <a:srgbClr val="1F497D"/>
                </a:solidFill>
              </a:rPr>
              <a:t>Nazhif Gifari, </a:t>
            </a:r>
            <a:r>
              <a:rPr lang="en-US" sz="2000" u="sng" dirty="0" err="1" smtClean="0">
                <a:solidFill>
                  <a:srgbClr val="1F497D"/>
                </a:solidFill>
              </a:rPr>
              <a:t>SGz</a:t>
            </a:r>
            <a:r>
              <a:rPr lang="en-US" sz="2000" u="sng" dirty="0" smtClean="0">
                <a:solidFill>
                  <a:srgbClr val="1F497D"/>
                </a:solidFill>
              </a:rPr>
              <a:t>, </a:t>
            </a:r>
            <a:r>
              <a:rPr lang="en-US" sz="2000" u="sng" dirty="0" err="1" smtClean="0">
                <a:solidFill>
                  <a:srgbClr val="1F497D"/>
                </a:solidFill>
              </a:rPr>
              <a:t>MSi</a:t>
            </a:r>
            <a:r>
              <a:rPr lang="en-US" sz="2000" u="sng" dirty="0" smtClean="0">
                <a:solidFill>
                  <a:srgbClr val="1F497D"/>
                </a:solidFill>
              </a:rPr>
              <a:t/>
            </a:r>
            <a:br>
              <a:rPr lang="en-US" sz="2000" u="sng" dirty="0" smtClean="0">
                <a:solidFill>
                  <a:srgbClr val="1F497D"/>
                </a:solidFill>
              </a:rPr>
            </a:br>
            <a:r>
              <a:rPr lang="en-US" sz="1600" dirty="0" smtClean="0">
                <a:solidFill>
                  <a:srgbClr val="1F497D"/>
                </a:solidFill>
              </a:rPr>
              <a:t>Nutrition Department</a:t>
            </a:r>
          </a:p>
          <a:p>
            <a:r>
              <a:rPr lang="en-US" sz="1600" dirty="0" smtClean="0">
                <a:solidFill>
                  <a:srgbClr val="1F497D"/>
                </a:solidFill>
              </a:rPr>
              <a:t>Faculty of Health</a:t>
            </a:r>
          </a:p>
          <a:p>
            <a:r>
              <a:rPr lang="en-US" sz="1600" dirty="0" err="1" smtClean="0">
                <a:solidFill>
                  <a:srgbClr val="1F497D"/>
                </a:solidFill>
              </a:rPr>
              <a:t>Esa</a:t>
            </a:r>
            <a:r>
              <a:rPr lang="en-US" sz="1600" dirty="0" smtClean="0">
                <a:solidFill>
                  <a:srgbClr val="1F497D"/>
                </a:solidFill>
              </a:rPr>
              <a:t> </a:t>
            </a:r>
            <a:r>
              <a:rPr lang="en-US" sz="1600" dirty="0" err="1" smtClean="0">
                <a:solidFill>
                  <a:srgbClr val="1F497D"/>
                </a:solidFill>
              </a:rPr>
              <a:t>Unggul</a:t>
            </a:r>
            <a:r>
              <a:rPr lang="en-US" sz="1600" dirty="0" smtClean="0">
                <a:solidFill>
                  <a:srgbClr val="1F497D"/>
                </a:solidFill>
              </a:rPr>
              <a:t> University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2738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29" y="594178"/>
            <a:ext cx="7767562" cy="85725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Objective</a:t>
            </a:r>
            <a:endParaRPr lang="en-US" sz="2800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51428"/>
            <a:ext cx="8505372" cy="30101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1F497D"/>
                </a:solidFill>
              </a:rPr>
              <a:t>The course </a:t>
            </a:r>
            <a:r>
              <a:rPr lang="en-US" sz="2400" dirty="0" smtClean="0">
                <a:solidFill>
                  <a:srgbClr val="1F497D"/>
                </a:solidFill>
              </a:rPr>
              <a:t>aims to provide </a:t>
            </a:r>
            <a:r>
              <a:rPr lang="en-US" sz="2400" dirty="0">
                <a:solidFill>
                  <a:srgbClr val="1F497D"/>
                </a:solidFill>
              </a:rPr>
              <a:t>students with the knowledge of nutrition, fitness </a:t>
            </a:r>
            <a:r>
              <a:rPr lang="en-US" sz="2400" dirty="0" smtClean="0">
                <a:solidFill>
                  <a:srgbClr val="1F497D"/>
                </a:solidFill>
              </a:rPr>
              <a:t>and </a:t>
            </a:r>
            <a:r>
              <a:rPr lang="en-US" sz="2400" dirty="0">
                <a:solidFill>
                  <a:srgbClr val="1F497D"/>
                </a:solidFill>
              </a:rPr>
              <a:t>exercise. Students will have </a:t>
            </a:r>
            <a:r>
              <a:rPr lang="en-US" sz="2400" dirty="0" smtClean="0">
                <a:solidFill>
                  <a:srgbClr val="1F497D"/>
                </a:solidFill>
              </a:rPr>
              <a:t>hands on </a:t>
            </a:r>
            <a:r>
              <a:rPr lang="en-US" sz="2400" dirty="0">
                <a:solidFill>
                  <a:srgbClr val="1F497D"/>
                </a:solidFill>
              </a:rPr>
              <a:t>experience in maintaining health </a:t>
            </a:r>
            <a:r>
              <a:rPr lang="en-US" sz="2400" dirty="0" smtClean="0">
                <a:solidFill>
                  <a:srgbClr val="1F497D"/>
                </a:solidFill>
              </a:rPr>
              <a:t>through </a:t>
            </a:r>
            <a:r>
              <a:rPr lang="en-US" sz="2400" dirty="0">
                <a:solidFill>
                  <a:srgbClr val="1F497D"/>
                </a:solidFill>
              </a:rPr>
              <a:t>exercise, fitness and nutrition. </a:t>
            </a:r>
          </a:p>
        </p:txBody>
      </p:sp>
    </p:spTree>
    <p:extLst>
      <p:ext uri="{BB962C8B-B14F-4D97-AF65-F5344CB8AC3E}">
        <p14:creationId xmlns:p14="http://schemas.microsoft.com/office/powerpoint/2010/main" val="87543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90" y="205979"/>
            <a:ext cx="7900610" cy="85725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1F497D"/>
                </a:solidFill>
              </a:rPr>
              <a:t>Assessment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 smtClean="0">
                <a:solidFill>
                  <a:srgbClr val="1F497D"/>
                </a:solidFill>
              </a:rPr>
              <a:t>FINAL: 40%</a:t>
            </a:r>
          </a:p>
          <a:p>
            <a:r>
              <a:rPr lang="en-US" sz="2100" dirty="0">
                <a:solidFill>
                  <a:srgbClr val="1F497D"/>
                </a:solidFill>
              </a:rPr>
              <a:t>MID: 30%</a:t>
            </a:r>
          </a:p>
          <a:p>
            <a:r>
              <a:rPr lang="en-US" sz="2100" dirty="0">
                <a:solidFill>
                  <a:srgbClr val="1F497D"/>
                </a:solidFill>
              </a:rPr>
              <a:t>Task: 20%</a:t>
            </a:r>
          </a:p>
          <a:p>
            <a:r>
              <a:rPr lang="en-US" sz="2100" dirty="0" smtClean="0">
                <a:solidFill>
                  <a:srgbClr val="1F497D"/>
                </a:solidFill>
              </a:rPr>
              <a:t>Attendance: </a:t>
            </a:r>
            <a:r>
              <a:rPr lang="en-US" sz="2100" dirty="0">
                <a:solidFill>
                  <a:srgbClr val="1F497D"/>
                </a:solidFill>
              </a:rPr>
              <a:t>10%</a:t>
            </a:r>
          </a:p>
          <a:p>
            <a:endParaRPr lang="en-US" sz="21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7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MID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" y="1282095"/>
            <a:ext cx="8678334" cy="364369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1F497D"/>
                </a:solidFill>
              </a:rPr>
              <a:t>Fundamentals </a:t>
            </a:r>
            <a:r>
              <a:rPr lang="en-US" sz="2400" dirty="0">
                <a:solidFill>
                  <a:srgbClr val="1F497D"/>
                </a:solidFill>
              </a:rPr>
              <a:t>of exercise physiology </a:t>
            </a:r>
            <a:endParaRPr lang="en-US" sz="2400" dirty="0" smtClean="0">
              <a:solidFill>
                <a:srgbClr val="1F497D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1F497D"/>
                </a:solidFill>
              </a:rPr>
              <a:t>Structure </a:t>
            </a:r>
            <a:r>
              <a:rPr lang="en-US" sz="2400" dirty="0">
                <a:solidFill>
                  <a:srgbClr val="1F497D"/>
                </a:solidFill>
              </a:rPr>
              <a:t>and Function of Exercising Muscle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</a:rPr>
              <a:t>Fuel for Exercise</a:t>
            </a:r>
            <a:r>
              <a:rPr lang="en-US" sz="2400" dirty="0" smtClean="0">
                <a:solidFill>
                  <a:srgbClr val="1F497D"/>
                </a:solidFill>
              </a:rPr>
              <a:t>: </a:t>
            </a:r>
            <a:r>
              <a:rPr lang="en-US" sz="2400" dirty="0">
                <a:solidFill>
                  <a:srgbClr val="1F497D"/>
                </a:solidFill>
              </a:rPr>
              <a:t>Bioenergetics </a:t>
            </a:r>
            <a:r>
              <a:rPr lang="en-US" sz="2400" dirty="0" smtClean="0">
                <a:solidFill>
                  <a:srgbClr val="1F497D"/>
                </a:solidFill>
              </a:rPr>
              <a:t>an Muscle </a:t>
            </a:r>
            <a:r>
              <a:rPr lang="en-US" sz="2400" dirty="0">
                <a:solidFill>
                  <a:srgbClr val="1F497D"/>
                </a:solidFill>
              </a:rPr>
              <a:t>Metabolism </a:t>
            </a:r>
            <a:endParaRPr lang="en-US" sz="2400" dirty="0" smtClean="0">
              <a:solidFill>
                <a:srgbClr val="1F497D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1F497D"/>
                </a:solidFill>
              </a:rPr>
              <a:t>Thermoregulation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</a:rPr>
              <a:t>The Cardiovascular System and Exercise </a:t>
            </a:r>
            <a:endParaRPr lang="en-US" sz="2400" dirty="0" smtClean="0">
              <a:solidFill>
                <a:srgbClr val="1F497D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1F497D"/>
                </a:solidFill>
              </a:rPr>
              <a:t>Skeletal System &amp; Skeletal Muscle System 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</a:rPr>
              <a:t>Skeletal System &amp; Skeletal Muscle </a:t>
            </a:r>
            <a:r>
              <a:rPr lang="en-US" sz="2400" dirty="0" smtClean="0">
                <a:solidFill>
                  <a:srgbClr val="1F497D"/>
                </a:solidFill>
              </a:rPr>
              <a:t>System II</a:t>
            </a:r>
            <a:endParaRPr lang="en-US" sz="2400" dirty="0">
              <a:solidFill>
                <a:srgbClr val="1F497D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1F497D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d-ID" sz="2400" dirty="0" smtClean="0">
              <a:solidFill>
                <a:srgbClr val="1F497D"/>
              </a:solidFill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endParaRPr lang="id-ID" sz="2400" dirty="0" smtClean="0">
              <a:solidFill>
                <a:srgbClr val="1F497D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5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</a:rPr>
              <a:t>FINAL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1" y="1213556"/>
            <a:ext cx="8692445" cy="338106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1F497D"/>
                </a:solidFill>
              </a:rPr>
              <a:t>The </a:t>
            </a:r>
            <a:r>
              <a:rPr lang="en-US" sz="2400" dirty="0">
                <a:solidFill>
                  <a:srgbClr val="1F497D"/>
                </a:solidFill>
              </a:rPr>
              <a:t>Pulmonary System and Exercise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</a:rPr>
              <a:t>The Neuromuscular System and Exercise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</a:rPr>
              <a:t>Neuroendocrine Control of Exercise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</a:rPr>
              <a:t>The Immune System, Exercise Training, &amp; Illness 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</a:rPr>
              <a:t>The Immune System, Exercise Training, &amp; Illness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1F497D"/>
                </a:solidFill>
              </a:rPr>
              <a:t>Physical Activity, Health, and </a:t>
            </a:r>
            <a:r>
              <a:rPr lang="en-US" sz="2400" dirty="0" smtClean="0">
                <a:solidFill>
                  <a:srgbClr val="1F497D"/>
                </a:solidFill>
              </a:rPr>
              <a:t>Aging</a:t>
            </a:r>
            <a:endParaRPr lang="en-US" sz="2400" dirty="0">
              <a:solidFill>
                <a:srgbClr val="1F497D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1F497D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43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F497D"/>
                </a:solidFill>
                <a:latin typeface="Calibri" charset="0"/>
              </a:rPr>
              <a:t>TASK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229600" cy="323995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id-ID" sz="2400" dirty="0" smtClean="0">
                <a:solidFill>
                  <a:srgbClr val="1F497D"/>
                </a:solidFill>
              </a:rPr>
              <a:t>Small groups (13 Groups) -&gt; 1 group (3-4 students)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id-ID" sz="2400" dirty="0" smtClean="0">
                <a:solidFill>
                  <a:srgbClr val="1F497D"/>
                </a:solidFill>
              </a:rPr>
              <a:t>Review paper or jurnal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1F497D"/>
                </a:solidFill>
              </a:rPr>
              <a:t>Resume &amp; </a:t>
            </a:r>
            <a:r>
              <a:rPr lang="en-US" sz="2400" dirty="0" err="1" smtClean="0">
                <a:solidFill>
                  <a:srgbClr val="1F497D"/>
                </a:solidFill>
              </a:rPr>
              <a:t>prestntion</a:t>
            </a:r>
            <a:endParaRPr lang="nb-NO" sz="2400" dirty="0" smtClean="0">
              <a:solidFill>
                <a:srgbClr val="1F497D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ID" sz="2000" dirty="0" smtClean="0">
              <a:solidFill>
                <a:srgbClr val="1F497D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83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1645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1F497D"/>
                </a:solidFill>
              </a:rPr>
              <a:t>TERIMA KASIH</a:t>
            </a:r>
            <a:endParaRPr lang="en-US" sz="54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16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162</Words>
  <Application>Microsoft Macintosh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GIZI KEBUGARAN (Nutrition for Fitness)</vt:lpstr>
      <vt:lpstr>Objective</vt:lpstr>
      <vt:lpstr>Assessment</vt:lpstr>
      <vt:lpstr>MID</vt:lpstr>
      <vt:lpstr>FINAL</vt:lpstr>
      <vt:lpstr>TASK</vt:lpstr>
      <vt:lpstr>TERIMA KASIH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Nazhif Gifari</cp:lastModifiedBy>
  <cp:revision>17</cp:revision>
  <dcterms:created xsi:type="dcterms:W3CDTF">2017-09-12T17:05:29Z</dcterms:created>
  <dcterms:modified xsi:type="dcterms:W3CDTF">2018-01-05T11:34:29Z</dcterms:modified>
</cp:coreProperties>
</file>