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3" r:id="rId3"/>
    <p:sldId id="272" r:id="rId4"/>
    <p:sldId id="271" r:id="rId5"/>
    <p:sldId id="280" r:id="rId6"/>
    <p:sldId id="281" r:id="rId7"/>
    <p:sldId id="282" r:id="rId8"/>
    <p:sldId id="284" r:id="rId9"/>
    <p:sldId id="285" r:id="rId10"/>
    <p:sldId id="276" r:id="rId11"/>
    <p:sldId id="275" r:id="rId12"/>
    <p:sldId id="274" r:id="rId13"/>
    <p:sldId id="27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344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7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9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0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7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0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9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6EEC-3AD5-CF43-9865-4F00B286699E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1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222625" y="3370262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GIZI KEBUGARAN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X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Nazhif Gifari</a:t>
            </a: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Ilmu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Gizi</a:t>
            </a:r>
            <a:r>
              <a:rPr lang="en-US" sz="2000" b="1" dirty="0">
                <a:solidFill>
                  <a:schemeClr val="bg1"/>
                </a:solidFill>
              </a:rPr>
              <a:t> &amp; FIKES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283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235"/>
            <a:ext cx="8229600" cy="75040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1F497D"/>
                </a:solidFill>
              </a:rPr>
              <a:t>Kelainan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err="1" smtClean="0">
                <a:solidFill>
                  <a:srgbClr val="1F497D"/>
                </a:solidFill>
              </a:rPr>
              <a:t>Saraf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7329"/>
            <a:ext cx="8229600" cy="4468836"/>
          </a:xfrm>
        </p:spPr>
        <p:txBody>
          <a:bodyPr>
            <a:normAutofit/>
          </a:bodyPr>
          <a:lstStyle/>
          <a:p>
            <a:r>
              <a:rPr lang="en-US" sz="2800" b="1" i="1" dirty="0" err="1">
                <a:solidFill>
                  <a:srgbClr val="1F497D"/>
                </a:solidFill>
              </a:rPr>
              <a:t>D</a:t>
            </a:r>
            <a:r>
              <a:rPr lang="en-US" sz="2800" b="1" i="1" dirty="0" err="1" smtClean="0">
                <a:solidFill>
                  <a:srgbClr val="1F497D"/>
                </a:solidFill>
              </a:rPr>
              <a:t>iadocho</a:t>
            </a:r>
            <a:r>
              <a:rPr lang="en-US" sz="2800" b="1" i="1" dirty="0" smtClean="0">
                <a:solidFill>
                  <a:srgbClr val="1F497D"/>
                </a:solidFill>
              </a:rPr>
              <a:t> </a:t>
            </a:r>
            <a:r>
              <a:rPr lang="en-US" sz="2800" b="1" i="1" dirty="0">
                <a:solidFill>
                  <a:srgbClr val="1F497D"/>
                </a:solidFill>
              </a:rPr>
              <a:t>phenomena</a:t>
            </a:r>
            <a:r>
              <a:rPr lang="en-US" sz="2800" dirty="0">
                <a:solidFill>
                  <a:srgbClr val="1F497D"/>
                </a:solidFill>
              </a:rPr>
              <a:t>, </a:t>
            </a:r>
            <a:r>
              <a:rPr lang="en-US" sz="2800" dirty="0" err="1">
                <a:solidFill>
                  <a:srgbClr val="1F497D"/>
                </a:solidFill>
              </a:rPr>
              <a:t>tak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mampu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mealkuan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gerak</a:t>
            </a:r>
            <a:r>
              <a:rPr lang="en-US" sz="2800" dirty="0">
                <a:solidFill>
                  <a:srgbClr val="1F497D"/>
                </a:solidFill>
              </a:rPr>
              <a:t> yang </a:t>
            </a:r>
            <a:r>
              <a:rPr lang="en-US" sz="2800" dirty="0" err="1">
                <a:solidFill>
                  <a:srgbClr val="1F497D"/>
                </a:solidFill>
              </a:rPr>
              <a:t>diikuti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gerak</a:t>
            </a:r>
            <a:r>
              <a:rPr lang="en-US" sz="2800" dirty="0">
                <a:solidFill>
                  <a:srgbClr val="1F497D"/>
                </a:solidFill>
              </a:rPr>
              <a:t> yang </a:t>
            </a:r>
            <a:r>
              <a:rPr lang="en-US" sz="2800" dirty="0" err="1">
                <a:solidFill>
                  <a:srgbClr val="1F497D"/>
                </a:solidFill>
              </a:rPr>
              <a:t>berlawanan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secara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cepat</a:t>
            </a:r>
            <a:r>
              <a:rPr lang="en-US" sz="2800" dirty="0">
                <a:solidFill>
                  <a:srgbClr val="1F497D"/>
                </a:solidFill>
              </a:rPr>
              <a:t>. </a:t>
            </a:r>
            <a:endParaRPr lang="en-US" sz="2800" dirty="0">
              <a:solidFill>
                <a:srgbClr val="1F497D"/>
              </a:solidFill>
            </a:endParaRPr>
          </a:p>
          <a:p>
            <a:r>
              <a:rPr lang="en-US" sz="2800" b="1" i="1" dirty="0" err="1">
                <a:solidFill>
                  <a:srgbClr val="1F497D"/>
                </a:solidFill>
              </a:rPr>
              <a:t>Decomposisi</a:t>
            </a:r>
            <a:r>
              <a:rPr lang="en-US" sz="2800" b="1" i="1" dirty="0">
                <a:solidFill>
                  <a:srgbClr val="1F497D"/>
                </a:solidFill>
              </a:rPr>
              <a:t> </a:t>
            </a:r>
            <a:r>
              <a:rPr lang="en-US" sz="2800" b="1" i="1" dirty="0" err="1">
                <a:solidFill>
                  <a:srgbClr val="1F497D"/>
                </a:solidFill>
              </a:rPr>
              <a:t>koordinasi</a:t>
            </a:r>
            <a:r>
              <a:rPr lang="en-US" sz="2800" b="1" i="1" dirty="0">
                <a:solidFill>
                  <a:srgbClr val="1F497D"/>
                </a:solidFill>
              </a:rPr>
              <a:t> </a:t>
            </a:r>
            <a:r>
              <a:rPr lang="en-US" sz="2800" i="1" dirty="0" err="1">
                <a:solidFill>
                  <a:srgbClr val="1F497D"/>
                </a:solidFill>
              </a:rPr>
              <a:t>gerak</a:t>
            </a:r>
            <a:r>
              <a:rPr lang="en-US" sz="2800" i="1" dirty="0">
                <a:solidFill>
                  <a:srgbClr val="1F497D"/>
                </a:solidFill>
              </a:rPr>
              <a:t> </a:t>
            </a:r>
            <a:r>
              <a:rPr lang="en-US" sz="2800" dirty="0">
                <a:solidFill>
                  <a:srgbClr val="1F497D"/>
                </a:solidFill>
              </a:rPr>
              <a:t>yang </a:t>
            </a:r>
            <a:r>
              <a:rPr lang="en-US" sz="2800" dirty="0" err="1">
                <a:solidFill>
                  <a:srgbClr val="1F497D"/>
                </a:solidFill>
              </a:rPr>
              <a:t>jelek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gerakannya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seperti</a:t>
            </a:r>
            <a:r>
              <a:rPr lang="en-US" sz="2800" dirty="0">
                <a:solidFill>
                  <a:srgbClr val="1F497D"/>
                </a:solidFill>
              </a:rPr>
              <a:t> robot: </a:t>
            </a:r>
            <a:r>
              <a:rPr lang="en-US" sz="2800" dirty="0" err="1">
                <a:solidFill>
                  <a:srgbClr val="1F497D"/>
                </a:solidFill>
              </a:rPr>
              <a:t>disertai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dengan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dysmetria</a:t>
            </a:r>
            <a:r>
              <a:rPr lang="en-US" sz="2800" dirty="0">
                <a:solidFill>
                  <a:srgbClr val="1F497D"/>
                </a:solidFill>
              </a:rPr>
              <a:t> (</a:t>
            </a:r>
            <a:r>
              <a:rPr lang="en-US" sz="2800" dirty="0" err="1">
                <a:solidFill>
                  <a:srgbClr val="1F497D"/>
                </a:solidFill>
              </a:rPr>
              <a:t>tak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mampumengukur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jarak</a:t>
            </a:r>
            <a:r>
              <a:rPr lang="en-US" sz="2800" dirty="0">
                <a:solidFill>
                  <a:srgbClr val="1F497D"/>
                </a:solidFill>
              </a:rPr>
              <a:t>) </a:t>
            </a:r>
            <a:endParaRPr lang="en-US" sz="2800" dirty="0">
              <a:solidFill>
                <a:srgbClr val="1F497D"/>
              </a:solidFill>
            </a:endParaRPr>
          </a:p>
          <a:p>
            <a:r>
              <a:rPr lang="en-US" sz="2800" b="1" i="1" dirty="0">
                <a:solidFill>
                  <a:srgbClr val="1F497D"/>
                </a:solidFill>
              </a:rPr>
              <a:t>Rebound phenomena </a:t>
            </a:r>
            <a:r>
              <a:rPr lang="en-US" sz="2800" dirty="0" err="1">
                <a:solidFill>
                  <a:srgbClr val="1F497D"/>
                </a:solidFill>
              </a:rPr>
              <a:t>kemampuan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melakukan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gerak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menahan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apabila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diberi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gerakan</a:t>
            </a:r>
            <a:r>
              <a:rPr lang="en-US" sz="2800" dirty="0">
                <a:solidFill>
                  <a:srgbClr val="1F497D"/>
                </a:solidFill>
              </a:rPr>
              <a:t> yang </a:t>
            </a:r>
            <a:r>
              <a:rPr lang="en-US" sz="2800" dirty="0" err="1">
                <a:solidFill>
                  <a:srgbClr val="1F497D"/>
                </a:solidFill>
              </a:rPr>
              <a:t>berlawanan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endParaRPr lang="en-US" sz="2800" dirty="0">
              <a:solidFill>
                <a:srgbClr val="1F497D"/>
              </a:solidFill>
            </a:endParaRPr>
          </a:p>
          <a:p>
            <a:endParaRPr lang="en-US" sz="28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192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141"/>
            <a:ext cx="8229600" cy="836498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1F497D"/>
                </a:solidFill>
              </a:rPr>
              <a:t>Fungsi</a:t>
            </a:r>
            <a:r>
              <a:rPr lang="en-US" sz="4000" b="1" dirty="0" smtClean="0">
                <a:solidFill>
                  <a:srgbClr val="1F497D"/>
                </a:solidFill>
              </a:rPr>
              <a:t> Receptor </a:t>
            </a:r>
            <a:r>
              <a:rPr lang="en-US" sz="4000" b="1" dirty="0" err="1" smtClean="0">
                <a:solidFill>
                  <a:srgbClr val="1F497D"/>
                </a:solidFill>
              </a:rPr>
              <a:t>dengan</a:t>
            </a:r>
            <a:r>
              <a:rPr lang="en-US" sz="4000" b="1" dirty="0" smtClean="0">
                <a:solidFill>
                  <a:srgbClr val="1F497D"/>
                </a:solidFill>
              </a:rPr>
              <a:t> </a:t>
            </a:r>
            <a:r>
              <a:rPr lang="en-US" sz="4000" b="1" dirty="0" err="1" smtClean="0">
                <a:solidFill>
                  <a:srgbClr val="1F497D"/>
                </a:solidFill>
              </a:rPr>
              <a:t>gerak</a:t>
            </a:r>
            <a:endParaRPr lang="en-US" sz="4000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994"/>
            <a:ext cx="8229600" cy="4318170"/>
          </a:xfrm>
        </p:spPr>
        <p:txBody>
          <a:bodyPr>
            <a:normAutofit/>
          </a:bodyPr>
          <a:lstStyle/>
          <a:p>
            <a:r>
              <a:rPr lang="en-US" sz="2800" b="1" i="1" dirty="0" err="1" smtClean="0">
                <a:solidFill>
                  <a:srgbClr val="1F497D"/>
                </a:solidFill>
              </a:rPr>
              <a:t>Proprioceptif</a:t>
            </a:r>
            <a:r>
              <a:rPr lang="en-US" sz="2800" b="1" i="1" dirty="0" smtClean="0">
                <a:solidFill>
                  <a:srgbClr val="1F497D"/>
                </a:solidFill>
              </a:rPr>
              <a:t> </a:t>
            </a:r>
            <a:r>
              <a:rPr lang="en-US" sz="2800" dirty="0">
                <a:solidFill>
                  <a:srgbClr val="1F497D"/>
                </a:solidFill>
              </a:rPr>
              <a:t>; </a:t>
            </a:r>
            <a:r>
              <a:rPr lang="en-US" sz="2800" dirty="0" err="1">
                <a:solidFill>
                  <a:srgbClr val="1F497D"/>
                </a:solidFill>
              </a:rPr>
              <a:t>kinestesi</a:t>
            </a:r>
            <a:r>
              <a:rPr lang="en-US" sz="2800" dirty="0">
                <a:solidFill>
                  <a:srgbClr val="1F497D"/>
                </a:solidFill>
              </a:rPr>
              <a:t> (</a:t>
            </a:r>
            <a:r>
              <a:rPr lang="en-US" sz="2800" dirty="0" err="1">
                <a:solidFill>
                  <a:srgbClr val="1F497D"/>
                </a:solidFill>
              </a:rPr>
              <a:t>indera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perasa</a:t>
            </a:r>
            <a:r>
              <a:rPr lang="en-US" sz="2800" dirty="0">
                <a:solidFill>
                  <a:srgbClr val="1F497D"/>
                </a:solidFill>
              </a:rPr>
              <a:t>) yang </a:t>
            </a:r>
            <a:r>
              <a:rPr lang="en-US" sz="2800" dirty="0" err="1">
                <a:solidFill>
                  <a:srgbClr val="1F497D"/>
                </a:solidFill>
              </a:rPr>
              <a:t>ada</a:t>
            </a:r>
            <a:r>
              <a:rPr lang="en-US" sz="2800" dirty="0">
                <a:solidFill>
                  <a:srgbClr val="1F497D"/>
                </a:solidFill>
              </a:rPr>
              <a:t> di </a:t>
            </a:r>
            <a:r>
              <a:rPr lang="en-US" sz="2800" dirty="0" err="1">
                <a:solidFill>
                  <a:srgbClr val="1F497D"/>
                </a:solidFill>
              </a:rPr>
              <a:t>sendi</a:t>
            </a:r>
            <a:r>
              <a:rPr lang="en-US" sz="2800" dirty="0">
                <a:solidFill>
                  <a:srgbClr val="1F497D"/>
                </a:solidFill>
              </a:rPr>
              <a:t>, </a:t>
            </a:r>
            <a:r>
              <a:rPr lang="en-US" sz="2800" dirty="0" err="1">
                <a:solidFill>
                  <a:srgbClr val="1F497D"/>
                </a:solidFill>
              </a:rPr>
              <a:t>otot</a:t>
            </a:r>
            <a:r>
              <a:rPr lang="en-US" sz="2800" dirty="0">
                <a:solidFill>
                  <a:srgbClr val="1F497D"/>
                </a:solidFill>
              </a:rPr>
              <a:t>, </a:t>
            </a:r>
            <a:r>
              <a:rPr lang="en-US" sz="2800" dirty="0" err="1">
                <a:solidFill>
                  <a:srgbClr val="1F497D"/>
                </a:solidFill>
              </a:rPr>
              <a:t>dan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tendo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endParaRPr lang="en-US" sz="2800" dirty="0">
              <a:solidFill>
                <a:srgbClr val="1F497D"/>
              </a:solidFill>
            </a:endParaRPr>
          </a:p>
          <a:p>
            <a:r>
              <a:rPr lang="en-US" sz="2800" b="1" i="1" dirty="0" err="1">
                <a:solidFill>
                  <a:srgbClr val="1F497D"/>
                </a:solidFill>
              </a:rPr>
              <a:t>Labyrint</a:t>
            </a:r>
            <a:r>
              <a:rPr lang="en-US" sz="2800" b="1" i="1" dirty="0">
                <a:solidFill>
                  <a:srgbClr val="1F497D"/>
                </a:solidFill>
              </a:rPr>
              <a:t> </a:t>
            </a:r>
            <a:r>
              <a:rPr lang="en-US" sz="2800" dirty="0">
                <a:solidFill>
                  <a:srgbClr val="1F497D"/>
                </a:solidFill>
              </a:rPr>
              <a:t>: rasa </a:t>
            </a:r>
            <a:r>
              <a:rPr lang="en-US" sz="2800" dirty="0" err="1">
                <a:solidFill>
                  <a:srgbClr val="1F497D"/>
                </a:solidFill>
              </a:rPr>
              <a:t>keseimbangan</a:t>
            </a:r>
            <a:r>
              <a:rPr lang="en-US" sz="2800" dirty="0">
                <a:solidFill>
                  <a:srgbClr val="1F497D"/>
                </a:solidFill>
              </a:rPr>
              <a:t> : </a:t>
            </a:r>
            <a:r>
              <a:rPr lang="en-US" sz="2800" dirty="0" err="1">
                <a:solidFill>
                  <a:srgbClr val="1F497D"/>
                </a:solidFill>
              </a:rPr>
              <a:t>alatnya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berupa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otolith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dapat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merasakan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posisi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tegak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dengan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bumi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endParaRPr lang="en-US" sz="2800" dirty="0">
              <a:solidFill>
                <a:srgbClr val="1F497D"/>
              </a:solidFill>
            </a:endParaRPr>
          </a:p>
          <a:p>
            <a:r>
              <a:rPr lang="en-US" sz="2800" b="1" i="1" dirty="0" err="1">
                <a:solidFill>
                  <a:srgbClr val="1F497D"/>
                </a:solidFill>
              </a:rPr>
              <a:t>Penglihatan</a:t>
            </a:r>
            <a:r>
              <a:rPr lang="en-US" sz="2800" b="1" i="1" dirty="0">
                <a:solidFill>
                  <a:srgbClr val="1F497D"/>
                </a:solidFill>
              </a:rPr>
              <a:t> </a:t>
            </a:r>
            <a:r>
              <a:rPr lang="en-US" sz="2800" dirty="0">
                <a:solidFill>
                  <a:srgbClr val="1F497D"/>
                </a:solidFill>
              </a:rPr>
              <a:t>; </a:t>
            </a:r>
            <a:r>
              <a:rPr lang="en-US" sz="2800" dirty="0" err="1">
                <a:solidFill>
                  <a:srgbClr val="1F497D"/>
                </a:solidFill>
              </a:rPr>
              <a:t>berguna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untuk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lebih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memantapkan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berdiri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tegak</a:t>
            </a:r>
            <a:r>
              <a:rPr lang="en-US" sz="2800" dirty="0">
                <a:solidFill>
                  <a:srgbClr val="1F497D"/>
                </a:solidFill>
              </a:rPr>
              <a:t>. </a:t>
            </a:r>
            <a:endParaRPr lang="en-US" sz="2800" dirty="0">
              <a:solidFill>
                <a:srgbClr val="1F497D"/>
              </a:solidFill>
            </a:endParaRPr>
          </a:p>
          <a:p>
            <a:endParaRPr lang="en-US" sz="28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11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4187"/>
            <a:ext cx="8229600" cy="1140759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rgbClr val="1F497D"/>
                </a:solidFill>
              </a:rPr>
              <a:t>Penampilan</a:t>
            </a:r>
            <a:r>
              <a:rPr lang="en-US" sz="3600" b="1" dirty="0">
                <a:solidFill>
                  <a:srgbClr val="1F497D"/>
                </a:solidFill>
              </a:rPr>
              <a:t> </a:t>
            </a:r>
            <a:r>
              <a:rPr lang="en-US" sz="3600" b="1" dirty="0" err="1">
                <a:solidFill>
                  <a:srgbClr val="1F497D"/>
                </a:solidFill>
              </a:rPr>
              <a:t>berhubungan</a:t>
            </a:r>
            <a:r>
              <a:rPr lang="en-US" sz="3600" b="1" dirty="0">
                <a:solidFill>
                  <a:srgbClr val="1F497D"/>
                </a:solidFill>
              </a:rPr>
              <a:t> </a:t>
            </a:r>
            <a:r>
              <a:rPr lang="en-US" sz="3600" b="1" dirty="0" err="1">
                <a:solidFill>
                  <a:srgbClr val="1F497D"/>
                </a:solidFill>
              </a:rPr>
              <a:t>dengan</a:t>
            </a:r>
            <a:r>
              <a:rPr lang="en-US" sz="3600" b="1" dirty="0">
                <a:solidFill>
                  <a:srgbClr val="1F497D"/>
                </a:solidFill>
              </a:rPr>
              <a:t> </a:t>
            </a:r>
            <a:r>
              <a:rPr lang="en-US" sz="3600" b="1" dirty="0" err="1">
                <a:solidFill>
                  <a:srgbClr val="1F497D"/>
                </a:solidFill>
              </a:rPr>
              <a:t>Neuro-muskuler</a:t>
            </a:r>
            <a:r>
              <a:rPr lang="en-US" sz="3600" b="1" dirty="0">
                <a:solidFill>
                  <a:srgbClr val="1F497D"/>
                </a:solidFill>
              </a:rPr>
              <a:t> </a:t>
            </a:r>
            <a:endParaRPr lang="en-US" sz="3600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0184"/>
            <a:ext cx="8229600" cy="4145980"/>
          </a:xfrm>
        </p:spPr>
        <p:txBody>
          <a:bodyPr>
            <a:normAutofit/>
          </a:bodyPr>
          <a:lstStyle/>
          <a:p>
            <a:r>
              <a:rPr lang="en-US" sz="3000" b="1" i="1" dirty="0" err="1" smtClean="0">
                <a:solidFill>
                  <a:srgbClr val="1F497D"/>
                </a:solidFill>
              </a:rPr>
              <a:t>Waktu</a:t>
            </a:r>
            <a:r>
              <a:rPr lang="en-US" sz="3000" b="1" i="1" dirty="0" smtClean="0">
                <a:solidFill>
                  <a:srgbClr val="1F497D"/>
                </a:solidFill>
              </a:rPr>
              <a:t> </a:t>
            </a:r>
            <a:r>
              <a:rPr lang="en-US" sz="3000" b="1" i="1" dirty="0" err="1">
                <a:solidFill>
                  <a:srgbClr val="1F497D"/>
                </a:solidFill>
              </a:rPr>
              <a:t>reaksi</a:t>
            </a:r>
            <a:r>
              <a:rPr lang="en-US" sz="3000" b="1" i="1" dirty="0">
                <a:solidFill>
                  <a:srgbClr val="1F497D"/>
                </a:solidFill>
              </a:rPr>
              <a:t> </a:t>
            </a:r>
            <a:r>
              <a:rPr lang="en-US" sz="3000" dirty="0">
                <a:solidFill>
                  <a:srgbClr val="1F497D"/>
                </a:solidFill>
              </a:rPr>
              <a:t>: </a:t>
            </a:r>
            <a:r>
              <a:rPr lang="en-US" sz="3000" dirty="0" err="1">
                <a:solidFill>
                  <a:srgbClr val="1F497D"/>
                </a:solidFill>
              </a:rPr>
              <a:t>kualitas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untuk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menghasilkan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gerak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secapat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mungkin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dan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benar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endParaRPr lang="en-US" sz="3000" dirty="0">
              <a:solidFill>
                <a:srgbClr val="1F497D"/>
              </a:solidFill>
            </a:endParaRPr>
          </a:p>
          <a:p>
            <a:r>
              <a:rPr lang="en-US" sz="3000" b="1" i="1" dirty="0" err="1">
                <a:solidFill>
                  <a:srgbClr val="1F497D"/>
                </a:solidFill>
              </a:rPr>
              <a:t>Kecepatan</a:t>
            </a:r>
            <a:r>
              <a:rPr lang="en-US" sz="3000" b="1" i="1" dirty="0">
                <a:solidFill>
                  <a:srgbClr val="1F497D"/>
                </a:solidFill>
              </a:rPr>
              <a:t> </a:t>
            </a:r>
            <a:r>
              <a:rPr lang="en-US" sz="3000" b="1" i="1" dirty="0" err="1">
                <a:solidFill>
                  <a:srgbClr val="1F497D"/>
                </a:solidFill>
              </a:rPr>
              <a:t>gerak</a:t>
            </a:r>
            <a:r>
              <a:rPr lang="en-US" sz="3000" b="1" i="1" dirty="0">
                <a:solidFill>
                  <a:srgbClr val="1F497D"/>
                </a:solidFill>
              </a:rPr>
              <a:t> </a:t>
            </a:r>
            <a:r>
              <a:rPr lang="en-US" sz="3000" dirty="0">
                <a:solidFill>
                  <a:srgbClr val="1F497D"/>
                </a:solidFill>
              </a:rPr>
              <a:t>: </a:t>
            </a:r>
            <a:r>
              <a:rPr lang="en-US" sz="3000" dirty="0" err="1">
                <a:solidFill>
                  <a:srgbClr val="1F497D"/>
                </a:solidFill>
              </a:rPr>
              <a:t>kualitas</a:t>
            </a:r>
            <a:r>
              <a:rPr lang="en-US" sz="3000" dirty="0">
                <a:solidFill>
                  <a:srgbClr val="1F497D"/>
                </a:solidFill>
              </a:rPr>
              <a:t> yang </a:t>
            </a:r>
            <a:r>
              <a:rPr lang="en-US" sz="3000" dirty="0" err="1">
                <a:solidFill>
                  <a:srgbClr val="1F497D"/>
                </a:solidFill>
              </a:rPr>
              <a:t>memungkinkan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gerak</a:t>
            </a:r>
            <a:r>
              <a:rPr lang="en-US" sz="3000" dirty="0">
                <a:solidFill>
                  <a:srgbClr val="1F497D"/>
                </a:solidFill>
              </a:rPr>
              <a:t>/</a:t>
            </a:r>
            <a:r>
              <a:rPr lang="en-US" sz="3000" dirty="0" err="1">
                <a:solidFill>
                  <a:srgbClr val="1F497D"/>
                </a:solidFill>
              </a:rPr>
              <a:t>melaksanakan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gerak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secapat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mungkin</a:t>
            </a:r>
            <a:r>
              <a:rPr lang="en-US" sz="3000" dirty="0">
                <a:solidFill>
                  <a:srgbClr val="1F497D"/>
                </a:solidFill>
              </a:rPr>
              <a:t>. </a:t>
            </a:r>
            <a:endParaRPr lang="en-US" sz="3000" dirty="0">
              <a:solidFill>
                <a:srgbClr val="1F497D"/>
              </a:solidFill>
            </a:endParaRPr>
          </a:p>
          <a:p>
            <a:r>
              <a:rPr lang="en-US" sz="3000" b="1" i="1" dirty="0" err="1">
                <a:solidFill>
                  <a:srgbClr val="1F497D"/>
                </a:solidFill>
              </a:rPr>
              <a:t>Kecepatan</a:t>
            </a:r>
            <a:r>
              <a:rPr lang="en-US" sz="3000" b="1" i="1" dirty="0">
                <a:solidFill>
                  <a:srgbClr val="1F497D"/>
                </a:solidFill>
              </a:rPr>
              <a:t> </a:t>
            </a:r>
            <a:r>
              <a:rPr lang="en-US" sz="3000" b="1" i="1" dirty="0" err="1">
                <a:solidFill>
                  <a:srgbClr val="1F497D"/>
                </a:solidFill>
              </a:rPr>
              <a:t>gerak</a:t>
            </a:r>
            <a:r>
              <a:rPr lang="en-US" sz="3000" b="1" i="1" dirty="0">
                <a:solidFill>
                  <a:srgbClr val="1F497D"/>
                </a:solidFill>
              </a:rPr>
              <a:t> </a:t>
            </a:r>
            <a:r>
              <a:rPr lang="en-US" sz="3000" b="1" i="1" dirty="0" err="1">
                <a:solidFill>
                  <a:srgbClr val="1F497D"/>
                </a:solidFill>
              </a:rPr>
              <a:t>ulang</a:t>
            </a:r>
            <a:r>
              <a:rPr lang="en-US" sz="3000" b="1" i="1" dirty="0">
                <a:solidFill>
                  <a:srgbClr val="1F497D"/>
                </a:solidFill>
              </a:rPr>
              <a:t> </a:t>
            </a:r>
            <a:endParaRPr lang="en-US" sz="3000" dirty="0">
              <a:solidFill>
                <a:srgbClr val="1F497D"/>
              </a:solidFill>
            </a:endParaRPr>
          </a:p>
          <a:p>
            <a:endParaRPr lang="en-US" sz="30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407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4187"/>
            <a:ext cx="8229600" cy="1140759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rgbClr val="1F497D"/>
                </a:solidFill>
              </a:rPr>
              <a:t>Penampilan</a:t>
            </a:r>
            <a:r>
              <a:rPr lang="en-US" sz="3600" b="1" dirty="0">
                <a:solidFill>
                  <a:srgbClr val="1F497D"/>
                </a:solidFill>
              </a:rPr>
              <a:t> </a:t>
            </a:r>
            <a:r>
              <a:rPr lang="en-US" sz="3600" b="1" dirty="0" err="1">
                <a:solidFill>
                  <a:srgbClr val="1F497D"/>
                </a:solidFill>
              </a:rPr>
              <a:t>berhubungan</a:t>
            </a:r>
            <a:r>
              <a:rPr lang="en-US" sz="3600" b="1" dirty="0">
                <a:solidFill>
                  <a:srgbClr val="1F497D"/>
                </a:solidFill>
              </a:rPr>
              <a:t> </a:t>
            </a:r>
            <a:r>
              <a:rPr lang="en-US" sz="3600" b="1" dirty="0" err="1">
                <a:solidFill>
                  <a:srgbClr val="1F497D"/>
                </a:solidFill>
              </a:rPr>
              <a:t>dengan</a:t>
            </a:r>
            <a:r>
              <a:rPr lang="en-US" sz="3600" b="1" dirty="0">
                <a:solidFill>
                  <a:srgbClr val="1F497D"/>
                </a:solidFill>
              </a:rPr>
              <a:t> </a:t>
            </a:r>
            <a:r>
              <a:rPr lang="en-US" sz="3600" b="1" dirty="0" err="1">
                <a:solidFill>
                  <a:srgbClr val="1F497D"/>
                </a:solidFill>
              </a:rPr>
              <a:t>Neuro-muskuler</a:t>
            </a:r>
            <a:r>
              <a:rPr lang="en-US" sz="3600" b="1" dirty="0">
                <a:solidFill>
                  <a:srgbClr val="1F497D"/>
                </a:solidFill>
              </a:rPr>
              <a:t> </a:t>
            </a:r>
            <a:endParaRPr lang="en-US" sz="3600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0184"/>
            <a:ext cx="8229600" cy="4145980"/>
          </a:xfrm>
        </p:spPr>
        <p:txBody>
          <a:bodyPr>
            <a:normAutofit/>
          </a:bodyPr>
          <a:lstStyle/>
          <a:p>
            <a:r>
              <a:rPr lang="en-US" sz="3000" b="1" i="1" dirty="0">
                <a:solidFill>
                  <a:srgbClr val="1F497D"/>
                </a:solidFill>
              </a:rPr>
              <a:t>Velocity </a:t>
            </a:r>
            <a:r>
              <a:rPr lang="en-US" sz="3000" dirty="0">
                <a:solidFill>
                  <a:srgbClr val="1F497D"/>
                </a:solidFill>
              </a:rPr>
              <a:t>: </a:t>
            </a:r>
            <a:r>
              <a:rPr lang="en-US" sz="3000" dirty="0" err="1">
                <a:solidFill>
                  <a:srgbClr val="1F497D"/>
                </a:solidFill>
              </a:rPr>
              <a:t>kecepatan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gerak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umum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dari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satu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tempat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ke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tempat</a:t>
            </a:r>
            <a:r>
              <a:rPr lang="en-US" sz="3000" dirty="0">
                <a:solidFill>
                  <a:srgbClr val="1F497D"/>
                </a:solidFill>
              </a:rPr>
              <a:t> lain </a:t>
            </a:r>
            <a:endParaRPr lang="en-US" sz="3000" dirty="0">
              <a:solidFill>
                <a:srgbClr val="1F497D"/>
              </a:solidFill>
            </a:endParaRPr>
          </a:p>
          <a:p>
            <a:r>
              <a:rPr lang="en-US" sz="3000" b="1" i="1" dirty="0" err="1">
                <a:solidFill>
                  <a:srgbClr val="1F497D"/>
                </a:solidFill>
              </a:rPr>
              <a:t>Kebenaran</a:t>
            </a:r>
            <a:r>
              <a:rPr lang="en-US" sz="3000" b="1" i="1" dirty="0">
                <a:solidFill>
                  <a:srgbClr val="1F497D"/>
                </a:solidFill>
              </a:rPr>
              <a:t> </a:t>
            </a:r>
            <a:r>
              <a:rPr lang="en-US" sz="3000" b="1" i="1" dirty="0" err="1">
                <a:solidFill>
                  <a:srgbClr val="1F497D"/>
                </a:solidFill>
              </a:rPr>
              <a:t>Motorik</a:t>
            </a:r>
            <a:r>
              <a:rPr lang="en-US" sz="3000" b="1" i="1" dirty="0">
                <a:solidFill>
                  <a:srgbClr val="1F497D"/>
                </a:solidFill>
              </a:rPr>
              <a:t> </a:t>
            </a:r>
            <a:r>
              <a:rPr lang="en-US" sz="3000" dirty="0">
                <a:solidFill>
                  <a:srgbClr val="1F497D"/>
                </a:solidFill>
              </a:rPr>
              <a:t>: </a:t>
            </a:r>
            <a:r>
              <a:rPr lang="en-US" sz="3000" dirty="0" err="1">
                <a:solidFill>
                  <a:srgbClr val="1F497D"/>
                </a:solidFill>
              </a:rPr>
              <a:t>ketepatan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gerak</a:t>
            </a:r>
            <a:r>
              <a:rPr lang="en-US" sz="3000" dirty="0">
                <a:solidFill>
                  <a:srgbClr val="1F497D"/>
                </a:solidFill>
              </a:rPr>
              <a:t> / </a:t>
            </a:r>
            <a:r>
              <a:rPr lang="en-US" sz="3000" dirty="0" err="1">
                <a:solidFill>
                  <a:srgbClr val="1F497D"/>
                </a:solidFill>
              </a:rPr>
              <a:t>koordinasi</a:t>
            </a:r>
            <a:r>
              <a:rPr lang="en-US" sz="3000" dirty="0">
                <a:solidFill>
                  <a:srgbClr val="1F497D"/>
                </a:solidFill>
              </a:rPr>
              <a:t> / </a:t>
            </a:r>
            <a:r>
              <a:rPr lang="en-US" sz="3000" dirty="0" err="1">
                <a:solidFill>
                  <a:srgbClr val="1F497D"/>
                </a:solidFill>
              </a:rPr>
              <a:t>lebih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merupakan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kearah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fungsi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neuro-muskuler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endParaRPr lang="en-US" sz="3000" dirty="0">
              <a:solidFill>
                <a:srgbClr val="1F497D"/>
              </a:solidFill>
            </a:endParaRPr>
          </a:p>
          <a:p>
            <a:r>
              <a:rPr lang="en-US" sz="3000" b="1" i="1" dirty="0" err="1">
                <a:solidFill>
                  <a:srgbClr val="1F497D"/>
                </a:solidFill>
              </a:rPr>
              <a:t>Kebenaran</a:t>
            </a:r>
            <a:r>
              <a:rPr lang="en-US" sz="3000" b="1" i="1" dirty="0">
                <a:solidFill>
                  <a:srgbClr val="1F497D"/>
                </a:solidFill>
              </a:rPr>
              <a:t> </a:t>
            </a:r>
            <a:r>
              <a:rPr lang="en-US" sz="3000" b="1" i="1" dirty="0" err="1">
                <a:solidFill>
                  <a:srgbClr val="1F497D"/>
                </a:solidFill>
              </a:rPr>
              <a:t>badani</a:t>
            </a:r>
            <a:r>
              <a:rPr lang="en-US" sz="3000" b="1" i="1" dirty="0">
                <a:solidFill>
                  <a:srgbClr val="1F497D"/>
                </a:solidFill>
              </a:rPr>
              <a:t> </a:t>
            </a:r>
            <a:r>
              <a:rPr lang="en-US" sz="3000" dirty="0">
                <a:solidFill>
                  <a:srgbClr val="1F497D"/>
                </a:solidFill>
              </a:rPr>
              <a:t>: </a:t>
            </a:r>
            <a:r>
              <a:rPr lang="en-US" sz="3000" dirty="0" err="1">
                <a:solidFill>
                  <a:srgbClr val="1F497D"/>
                </a:solidFill>
              </a:rPr>
              <a:t>merupakan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perasaan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untuk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mengetahui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gambaran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diri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dan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kepekaan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kinetik</a:t>
            </a:r>
            <a:r>
              <a:rPr lang="en-US" sz="3000" dirty="0">
                <a:solidFill>
                  <a:srgbClr val="1F497D"/>
                </a:solidFill>
              </a:rPr>
              <a:t>. </a:t>
            </a:r>
            <a:endParaRPr lang="en-US" sz="30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704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886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solidFill>
                  <a:srgbClr val="1F497D"/>
                </a:solidFill>
              </a:rPr>
              <a:t>TERIMA KASIH</a:t>
            </a:r>
            <a:endParaRPr lang="en-US" sz="7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16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63" y="731807"/>
            <a:ext cx="8632711" cy="109771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1F497D"/>
                </a:solidFill>
              </a:rPr>
              <a:t>The Neuromuscular System and Exercise 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672" y="2130849"/>
            <a:ext cx="8455374" cy="3973791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1F497D"/>
                </a:solidFill>
              </a:rPr>
              <a:t>Merupakan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dua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sistem</a:t>
            </a:r>
            <a:r>
              <a:rPr lang="en-US" sz="2800" dirty="0">
                <a:solidFill>
                  <a:srgbClr val="1F497D"/>
                </a:solidFill>
              </a:rPr>
              <a:t> yang </a:t>
            </a:r>
            <a:r>
              <a:rPr lang="en-US" sz="2800" dirty="0" err="1">
                <a:solidFill>
                  <a:srgbClr val="1F497D"/>
                </a:solidFill>
              </a:rPr>
              <a:t>tidak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terpisahkan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dalamkehidupan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sehari-hari</a:t>
            </a:r>
            <a:r>
              <a:rPr lang="en-US" sz="2800" dirty="0">
                <a:solidFill>
                  <a:srgbClr val="1F497D"/>
                </a:solidFill>
              </a:rPr>
              <a:t>, </a:t>
            </a:r>
            <a:r>
              <a:rPr lang="en-US" sz="2800" dirty="0" err="1">
                <a:solidFill>
                  <a:srgbClr val="1F497D"/>
                </a:solidFill>
              </a:rPr>
              <a:t>terutama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dalam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olahraga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endParaRPr lang="en-US" sz="2800" dirty="0">
              <a:solidFill>
                <a:srgbClr val="1F497D"/>
              </a:solidFill>
            </a:endParaRPr>
          </a:p>
          <a:p>
            <a:r>
              <a:rPr lang="en-US" sz="2800" i="1" dirty="0" err="1">
                <a:solidFill>
                  <a:srgbClr val="1F497D"/>
                </a:solidFill>
              </a:rPr>
              <a:t>Muskuler</a:t>
            </a:r>
            <a:r>
              <a:rPr lang="en-US" sz="2800" i="1" dirty="0">
                <a:solidFill>
                  <a:srgbClr val="1F497D"/>
                </a:solidFill>
              </a:rPr>
              <a:t> (</a:t>
            </a:r>
            <a:r>
              <a:rPr lang="en-US" sz="2800" i="1" dirty="0" err="1">
                <a:solidFill>
                  <a:srgbClr val="1F497D"/>
                </a:solidFill>
              </a:rPr>
              <a:t>otot</a:t>
            </a:r>
            <a:r>
              <a:rPr lang="en-US" sz="2800" i="1" dirty="0">
                <a:solidFill>
                  <a:srgbClr val="1F497D"/>
                </a:solidFill>
              </a:rPr>
              <a:t>) </a:t>
            </a:r>
            <a:r>
              <a:rPr lang="en-US" sz="2800" dirty="0" err="1">
                <a:solidFill>
                  <a:srgbClr val="1F497D"/>
                </a:solidFill>
              </a:rPr>
              <a:t>fungsinya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memendek</a:t>
            </a:r>
            <a:r>
              <a:rPr lang="en-US" sz="2800" dirty="0">
                <a:solidFill>
                  <a:srgbClr val="1F497D"/>
                </a:solidFill>
              </a:rPr>
              <a:t>/</a:t>
            </a:r>
            <a:r>
              <a:rPr lang="en-US" sz="2800" dirty="0" err="1">
                <a:solidFill>
                  <a:srgbClr val="1F497D"/>
                </a:solidFill>
              </a:rPr>
              <a:t>kontraksi</a:t>
            </a:r>
            <a:r>
              <a:rPr lang="en-US" sz="2800" dirty="0">
                <a:solidFill>
                  <a:srgbClr val="1F497D"/>
                </a:solidFill>
              </a:rPr>
              <a:t>. </a:t>
            </a:r>
            <a:r>
              <a:rPr lang="en-US" sz="2800" dirty="0" err="1">
                <a:solidFill>
                  <a:srgbClr val="1F497D"/>
                </a:solidFill>
              </a:rPr>
              <a:t>Dalam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memendek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perlu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i="1" dirty="0" err="1">
                <a:solidFill>
                  <a:srgbClr val="1F497D"/>
                </a:solidFill>
              </a:rPr>
              <a:t>dirangsang</a:t>
            </a:r>
            <a:r>
              <a:rPr lang="en-US" sz="2800" i="1" dirty="0">
                <a:solidFill>
                  <a:srgbClr val="1F497D"/>
                </a:solidFill>
              </a:rPr>
              <a:t> </a:t>
            </a:r>
            <a:r>
              <a:rPr lang="en-US" sz="2800" i="1" dirty="0" err="1">
                <a:solidFill>
                  <a:srgbClr val="1F497D"/>
                </a:solidFill>
              </a:rPr>
              <a:t>oleh</a:t>
            </a:r>
            <a:r>
              <a:rPr lang="en-US" sz="2800" i="1" dirty="0">
                <a:solidFill>
                  <a:srgbClr val="1F497D"/>
                </a:solidFill>
              </a:rPr>
              <a:t> </a:t>
            </a:r>
            <a:r>
              <a:rPr lang="en-US" sz="2800" i="1" dirty="0" err="1">
                <a:solidFill>
                  <a:srgbClr val="1F497D"/>
                </a:solidFill>
              </a:rPr>
              <a:t>syaraf</a:t>
            </a:r>
            <a:r>
              <a:rPr lang="en-US" sz="2800" i="1" dirty="0">
                <a:solidFill>
                  <a:srgbClr val="1F497D"/>
                </a:solidFill>
              </a:rPr>
              <a:t> (</a:t>
            </a:r>
            <a:r>
              <a:rPr lang="en-US" sz="2800" i="1" dirty="0" err="1">
                <a:solidFill>
                  <a:srgbClr val="1F497D"/>
                </a:solidFill>
              </a:rPr>
              <a:t>neuro</a:t>
            </a:r>
            <a:r>
              <a:rPr lang="en-US" sz="2800" i="1" dirty="0">
                <a:solidFill>
                  <a:srgbClr val="1F497D"/>
                </a:solidFill>
              </a:rPr>
              <a:t>) </a:t>
            </a:r>
            <a:endParaRPr lang="en-US" sz="2800" dirty="0">
              <a:solidFill>
                <a:srgbClr val="1F497D"/>
              </a:solidFill>
            </a:endParaRPr>
          </a:p>
          <a:p>
            <a:r>
              <a:rPr lang="en-US" sz="2800" dirty="0" err="1">
                <a:solidFill>
                  <a:srgbClr val="1F497D"/>
                </a:solidFill>
              </a:rPr>
              <a:t>Otot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akan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terkontrol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kekuatan</a:t>
            </a:r>
            <a:r>
              <a:rPr lang="en-US" sz="2800" dirty="0">
                <a:solidFill>
                  <a:srgbClr val="1F497D"/>
                </a:solidFill>
              </a:rPr>
              <a:t>, </a:t>
            </a:r>
            <a:r>
              <a:rPr lang="en-US" sz="2800" dirty="0" err="1">
                <a:solidFill>
                  <a:srgbClr val="1F497D"/>
                </a:solidFill>
              </a:rPr>
              <a:t>ketepatan</a:t>
            </a:r>
            <a:r>
              <a:rPr lang="en-US" sz="2800" dirty="0">
                <a:solidFill>
                  <a:srgbClr val="1F497D"/>
                </a:solidFill>
              </a:rPr>
              <a:t>, power </a:t>
            </a:r>
            <a:r>
              <a:rPr lang="en-US" sz="2800" dirty="0" err="1">
                <a:solidFill>
                  <a:srgbClr val="1F497D"/>
                </a:solidFill>
              </a:rPr>
              <a:t>dll</a:t>
            </a:r>
            <a:r>
              <a:rPr lang="en-US" sz="2800" dirty="0">
                <a:solidFill>
                  <a:srgbClr val="1F497D"/>
                </a:solidFill>
              </a:rPr>
              <a:t>. </a:t>
            </a:r>
            <a:endParaRPr lang="en-US" sz="2800" dirty="0">
              <a:solidFill>
                <a:srgbClr val="1F497D"/>
              </a:solidFill>
            </a:endParaRPr>
          </a:p>
          <a:p>
            <a:endParaRPr lang="en-US" sz="28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9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141"/>
            <a:ext cx="8229600" cy="836498"/>
          </a:xfrm>
        </p:spPr>
        <p:txBody>
          <a:bodyPr/>
          <a:lstStyle/>
          <a:p>
            <a:r>
              <a:rPr lang="en-US" b="1" dirty="0" err="1" smtClean="0">
                <a:solidFill>
                  <a:srgbClr val="1F497D"/>
                </a:solidFill>
              </a:rPr>
              <a:t>Muskuler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391"/>
            <a:ext cx="8433846" cy="4525963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1F497D"/>
                </a:solidFill>
              </a:rPr>
              <a:t>Otot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disini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adalah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otot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skelet</a:t>
            </a:r>
            <a:r>
              <a:rPr lang="en-US" sz="2800" dirty="0">
                <a:solidFill>
                  <a:srgbClr val="1F497D"/>
                </a:solidFill>
              </a:rPr>
              <a:t> / </a:t>
            </a:r>
            <a:r>
              <a:rPr lang="en-US" sz="2800" dirty="0" err="1">
                <a:solidFill>
                  <a:srgbClr val="1F497D"/>
                </a:solidFill>
              </a:rPr>
              <a:t>otot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rangka</a:t>
            </a:r>
            <a:r>
              <a:rPr lang="en-US" sz="2800" dirty="0">
                <a:solidFill>
                  <a:srgbClr val="1F497D"/>
                </a:solidFill>
              </a:rPr>
              <a:t> / </a:t>
            </a:r>
            <a:r>
              <a:rPr lang="en-US" sz="2800" dirty="0" err="1">
                <a:solidFill>
                  <a:srgbClr val="1F497D"/>
                </a:solidFill>
              </a:rPr>
              <a:t>otot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lurik</a:t>
            </a:r>
            <a:r>
              <a:rPr lang="en-US" sz="2800" dirty="0">
                <a:solidFill>
                  <a:srgbClr val="1F497D"/>
                </a:solidFill>
              </a:rPr>
              <a:t> / </a:t>
            </a:r>
            <a:r>
              <a:rPr lang="en-US" sz="2800" dirty="0" err="1">
                <a:solidFill>
                  <a:srgbClr val="1F497D"/>
                </a:solidFill>
              </a:rPr>
              <a:t>otot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serang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lintang</a:t>
            </a:r>
            <a:r>
              <a:rPr lang="en-US" sz="2800" dirty="0">
                <a:solidFill>
                  <a:srgbClr val="1F497D"/>
                </a:solidFill>
              </a:rPr>
              <a:t>. </a:t>
            </a:r>
            <a:endParaRPr lang="en-US" sz="2800" dirty="0">
              <a:solidFill>
                <a:srgbClr val="1F497D"/>
              </a:solidFill>
            </a:endParaRPr>
          </a:p>
          <a:p>
            <a:r>
              <a:rPr lang="en-US" sz="2800" dirty="0" err="1">
                <a:solidFill>
                  <a:srgbClr val="1F497D"/>
                </a:solidFill>
              </a:rPr>
              <a:t>Otot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terdiri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dari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kumpulan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banyak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sel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otot</a:t>
            </a:r>
            <a:r>
              <a:rPr lang="en-US" sz="2800" dirty="0">
                <a:solidFill>
                  <a:srgbClr val="1F497D"/>
                </a:solidFill>
              </a:rPr>
              <a:t>( 1sel </a:t>
            </a:r>
            <a:r>
              <a:rPr lang="en-US" sz="2800" dirty="0" err="1">
                <a:solidFill>
                  <a:srgbClr val="1F497D"/>
                </a:solidFill>
              </a:rPr>
              <a:t>otot</a:t>
            </a:r>
            <a:r>
              <a:rPr lang="en-US" sz="2800" dirty="0">
                <a:solidFill>
                  <a:srgbClr val="1F497D"/>
                </a:solidFill>
              </a:rPr>
              <a:t> = 1 </a:t>
            </a:r>
            <a:r>
              <a:rPr lang="en-US" sz="2800" dirty="0" err="1">
                <a:solidFill>
                  <a:srgbClr val="1F497D"/>
                </a:solidFill>
              </a:rPr>
              <a:t>serabut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otot</a:t>
            </a:r>
            <a:r>
              <a:rPr lang="en-US" sz="2800" dirty="0">
                <a:solidFill>
                  <a:srgbClr val="1F497D"/>
                </a:solidFill>
              </a:rPr>
              <a:t> = 1 </a:t>
            </a:r>
            <a:r>
              <a:rPr lang="en-US" sz="2800" dirty="0" err="1">
                <a:solidFill>
                  <a:srgbClr val="1F497D"/>
                </a:solidFill>
              </a:rPr>
              <a:t>myofibre</a:t>
            </a:r>
            <a:r>
              <a:rPr lang="en-US" sz="2800" dirty="0">
                <a:solidFill>
                  <a:srgbClr val="1F497D"/>
                </a:solidFill>
              </a:rPr>
              <a:t>) </a:t>
            </a:r>
            <a:endParaRPr lang="en-US" sz="2800" dirty="0">
              <a:solidFill>
                <a:srgbClr val="1F497D"/>
              </a:solidFill>
            </a:endParaRPr>
          </a:p>
          <a:p>
            <a:r>
              <a:rPr lang="en-US" sz="2800" dirty="0" err="1">
                <a:solidFill>
                  <a:srgbClr val="1F497D"/>
                </a:solidFill>
              </a:rPr>
              <a:t>Dalam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myofibre</a:t>
            </a:r>
            <a:r>
              <a:rPr lang="en-US" sz="2800" dirty="0">
                <a:solidFill>
                  <a:srgbClr val="1F497D"/>
                </a:solidFill>
              </a:rPr>
              <a:t> (myofibril) </a:t>
            </a:r>
            <a:r>
              <a:rPr lang="en-US" sz="2800" dirty="0" err="1">
                <a:solidFill>
                  <a:srgbClr val="1F497D"/>
                </a:solidFill>
              </a:rPr>
              <a:t>mempunyai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kemampuan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memendek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karena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adanya</a:t>
            </a:r>
            <a:r>
              <a:rPr lang="en-US" sz="2800" dirty="0">
                <a:solidFill>
                  <a:srgbClr val="1F497D"/>
                </a:solidFill>
              </a:rPr>
              <a:t> actin </a:t>
            </a:r>
            <a:r>
              <a:rPr lang="en-US" sz="2800" dirty="0" err="1">
                <a:solidFill>
                  <a:srgbClr val="1F497D"/>
                </a:solidFill>
              </a:rPr>
              <a:t>dan</a:t>
            </a:r>
            <a:r>
              <a:rPr lang="en-US" sz="2800" dirty="0">
                <a:solidFill>
                  <a:srgbClr val="1F497D"/>
                </a:solidFill>
              </a:rPr>
              <a:t> myosin. </a:t>
            </a:r>
            <a:endParaRPr lang="en-US" sz="2800" dirty="0">
              <a:solidFill>
                <a:srgbClr val="1F497D"/>
              </a:solidFill>
            </a:endParaRPr>
          </a:p>
          <a:p>
            <a:endParaRPr lang="en-US" sz="28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92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7499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1F497D"/>
                </a:solidFill>
              </a:rPr>
              <a:t>Neuro</a:t>
            </a:r>
            <a:r>
              <a:rPr lang="en-US" b="1" dirty="0" smtClean="0">
                <a:solidFill>
                  <a:srgbClr val="1F497D"/>
                </a:solidFill>
              </a:rPr>
              <a:t> (</a:t>
            </a:r>
            <a:r>
              <a:rPr lang="en-US" b="1" dirty="0" err="1" smtClean="0">
                <a:solidFill>
                  <a:srgbClr val="1F497D"/>
                </a:solidFill>
              </a:rPr>
              <a:t>Saraf</a:t>
            </a:r>
            <a:r>
              <a:rPr lang="en-US" b="1" dirty="0" smtClean="0">
                <a:solidFill>
                  <a:srgbClr val="1F497D"/>
                </a:solidFill>
              </a:rPr>
              <a:t>)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374"/>
            <a:ext cx="8229600" cy="4339694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1F497D"/>
                </a:solidFill>
              </a:rPr>
              <a:t>Serabut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saraf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berfunsi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sebagai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pembawa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rangsang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baik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tepi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ke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pusat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atau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sebaliknya</a:t>
            </a:r>
            <a:r>
              <a:rPr lang="en-US" sz="2800" dirty="0">
                <a:solidFill>
                  <a:srgbClr val="1F497D"/>
                </a:solidFill>
              </a:rPr>
              <a:t>. </a:t>
            </a:r>
            <a:endParaRPr lang="en-US" sz="2800" dirty="0">
              <a:solidFill>
                <a:srgbClr val="1F497D"/>
              </a:solidFill>
            </a:endParaRPr>
          </a:p>
          <a:p>
            <a:r>
              <a:rPr lang="en-US" sz="2800" dirty="0" err="1">
                <a:solidFill>
                  <a:srgbClr val="1F497D"/>
                </a:solidFill>
              </a:rPr>
              <a:t>Fungsi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otak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kecil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sebagai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koordinasi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rangsang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baik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dari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pusat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maupun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tepi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endParaRPr lang="en-US" sz="2800" dirty="0">
              <a:solidFill>
                <a:srgbClr val="1F497D"/>
              </a:solidFill>
            </a:endParaRPr>
          </a:p>
          <a:p>
            <a:r>
              <a:rPr lang="en-US" sz="2800" dirty="0">
                <a:solidFill>
                  <a:srgbClr val="1F497D"/>
                </a:solidFill>
              </a:rPr>
              <a:t>Motor </a:t>
            </a:r>
            <a:r>
              <a:rPr lang="en-US" sz="2800" dirty="0" err="1">
                <a:solidFill>
                  <a:srgbClr val="1F497D"/>
                </a:solidFill>
              </a:rPr>
              <a:t>kontrol</a:t>
            </a:r>
            <a:r>
              <a:rPr lang="en-US" sz="2800" dirty="0">
                <a:solidFill>
                  <a:srgbClr val="1F497D"/>
                </a:solidFill>
              </a:rPr>
              <a:t> (proses </a:t>
            </a:r>
            <a:r>
              <a:rPr lang="en-US" sz="2800" dirty="0" err="1">
                <a:solidFill>
                  <a:srgbClr val="1F497D"/>
                </a:solidFill>
              </a:rPr>
              <a:t>reaksi</a:t>
            </a:r>
            <a:r>
              <a:rPr lang="en-US" sz="2800" dirty="0">
                <a:solidFill>
                  <a:srgbClr val="1F497D"/>
                </a:solidFill>
              </a:rPr>
              <a:t>) : </a:t>
            </a:r>
            <a:r>
              <a:rPr lang="en-US" sz="2800" dirty="0" err="1">
                <a:solidFill>
                  <a:srgbClr val="1F497D"/>
                </a:solidFill>
              </a:rPr>
              <a:t>menerima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rangsang</a:t>
            </a:r>
            <a:r>
              <a:rPr lang="en-US" sz="2800" dirty="0">
                <a:solidFill>
                  <a:srgbClr val="1F497D"/>
                </a:solidFill>
              </a:rPr>
              <a:t>, proses </a:t>
            </a:r>
            <a:r>
              <a:rPr lang="en-US" sz="2800" dirty="0" err="1">
                <a:solidFill>
                  <a:srgbClr val="1F497D"/>
                </a:solidFill>
              </a:rPr>
              <a:t>mengingat</a:t>
            </a:r>
            <a:r>
              <a:rPr lang="en-US" sz="2800" dirty="0">
                <a:solidFill>
                  <a:srgbClr val="1F497D"/>
                </a:solidFill>
              </a:rPr>
              <a:t> (</a:t>
            </a:r>
            <a:r>
              <a:rPr lang="en-US" sz="2800" dirty="0" err="1">
                <a:solidFill>
                  <a:srgbClr val="1F497D"/>
                </a:solidFill>
              </a:rPr>
              <a:t>berpikir</a:t>
            </a:r>
            <a:r>
              <a:rPr lang="en-US" sz="2800" dirty="0">
                <a:solidFill>
                  <a:srgbClr val="1F497D"/>
                </a:solidFill>
              </a:rPr>
              <a:t>), </a:t>
            </a:r>
            <a:r>
              <a:rPr lang="en-US" sz="2800" dirty="0" err="1">
                <a:solidFill>
                  <a:srgbClr val="1F497D"/>
                </a:solidFill>
              </a:rPr>
              <a:t>perintah</a:t>
            </a:r>
            <a:r>
              <a:rPr lang="en-US" sz="2800" dirty="0">
                <a:solidFill>
                  <a:srgbClr val="1F497D"/>
                </a:solidFill>
              </a:rPr>
              <a:t> yang </a:t>
            </a:r>
            <a:r>
              <a:rPr lang="en-US" sz="2800" dirty="0" err="1">
                <a:solidFill>
                  <a:srgbClr val="1F497D"/>
                </a:solidFill>
              </a:rPr>
              <a:t>rangsang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ke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otot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lurik</a:t>
            </a:r>
            <a:r>
              <a:rPr lang="en-US" sz="2800" dirty="0">
                <a:solidFill>
                  <a:srgbClr val="1F497D"/>
                </a:solidFill>
              </a:rPr>
              <a:t>. </a:t>
            </a:r>
            <a:endParaRPr lang="en-US" sz="2800" dirty="0">
              <a:solidFill>
                <a:srgbClr val="1F497D"/>
              </a:solidFill>
            </a:endParaRPr>
          </a:p>
          <a:p>
            <a:r>
              <a:rPr lang="en-US" sz="2800" dirty="0" err="1">
                <a:solidFill>
                  <a:srgbClr val="1F497D"/>
                </a:solidFill>
              </a:rPr>
              <a:t>Reaksi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dapat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r>
              <a:rPr lang="en-US" sz="2800" dirty="0" err="1">
                <a:solidFill>
                  <a:srgbClr val="1F497D"/>
                </a:solidFill>
              </a:rPr>
              <a:t>dilatihkan</a:t>
            </a:r>
            <a:r>
              <a:rPr lang="en-US" sz="2800" dirty="0">
                <a:solidFill>
                  <a:srgbClr val="1F497D"/>
                </a:solidFill>
              </a:rPr>
              <a:t> = </a:t>
            </a:r>
            <a:r>
              <a:rPr lang="en-US" sz="2800" dirty="0" err="1">
                <a:solidFill>
                  <a:srgbClr val="1F497D"/>
                </a:solidFill>
              </a:rPr>
              <a:t>automatisasi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endParaRPr lang="en-US" sz="2800" dirty="0">
              <a:solidFill>
                <a:srgbClr val="1F497D"/>
              </a:solidFill>
            </a:endParaRPr>
          </a:p>
          <a:p>
            <a:endParaRPr lang="en-US" sz="28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66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3863"/>
            <a:ext cx="7543800" cy="1295400"/>
          </a:xfrm>
        </p:spPr>
        <p:txBody>
          <a:bodyPr/>
          <a:lstStyle/>
          <a:p>
            <a:r>
              <a:rPr lang="en-US" b="1" dirty="0">
                <a:solidFill>
                  <a:srgbClr val="1F497D"/>
                </a:solidFill>
              </a:rPr>
              <a:t>Neuromuscular Function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5672" y="1716919"/>
            <a:ext cx="8229600" cy="441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Basic Progression: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1F497D"/>
                </a:solidFill>
              </a:rPr>
              <a:t>	1. Nerve impulse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1F497D"/>
                </a:solidFill>
              </a:rPr>
              <a:t>	2. Neurotransmitter release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1F497D"/>
                </a:solidFill>
              </a:rPr>
              <a:t>	3. Calcium release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1F497D"/>
                </a:solidFill>
              </a:rPr>
              <a:t>	4. Coupling of actin and myosin</a:t>
            </a:r>
          </a:p>
          <a:p>
            <a:pPr>
              <a:buFont typeface="Wingdings" charset="0"/>
              <a:buNone/>
            </a:pP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1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5488"/>
            <a:ext cx="7543800" cy="1295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1F497D"/>
                </a:solidFill>
                <a:latin typeface="Calibri"/>
                <a:cs typeface="Calibri"/>
              </a:rPr>
              <a:t>NERVE IMPULSE</a:t>
            </a:r>
            <a:endParaRPr lang="en-US" sz="3600" b="1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020888"/>
            <a:ext cx="8229600" cy="441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dirty="0" smtClean="0">
                <a:solidFill>
                  <a:srgbClr val="1F497D"/>
                </a:solidFill>
                <a:latin typeface="Calibri"/>
                <a:cs typeface="Calibri"/>
              </a:rPr>
              <a:t>What is a nerve impulse?</a:t>
            </a:r>
          </a:p>
          <a:p>
            <a:pPr>
              <a:buFont typeface="Wingdings" charset="0"/>
              <a:buNone/>
            </a:pPr>
            <a:r>
              <a:rPr lang="en-US" sz="2700" dirty="0" smtClean="0">
                <a:solidFill>
                  <a:srgbClr val="1F497D"/>
                </a:solidFill>
                <a:latin typeface="Calibri"/>
                <a:cs typeface="Calibri"/>
              </a:rPr>
              <a:t>	-Transmitted electrical charge </a:t>
            </a:r>
          </a:p>
          <a:p>
            <a:pPr>
              <a:buFont typeface="Wingdings" charset="0"/>
              <a:buNone/>
            </a:pPr>
            <a:r>
              <a:rPr lang="en-US" sz="2700" dirty="0" smtClean="0">
                <a:solidFill>
                  <a:srgbClr val="1F497D"/>
                </a:solidFill>
                <a:latin typeface="Calibri"/>
                <a:cs typeface="Calibri"/>
              </a:rPr>
              <a:t>	-Excites or inhibits an action</a:t>
            </a:r>
          </a:p>
          <a:p>
            <a:pPr>
              <a:buFont typeface="Wingdings" charset="0"/>
              <a:buNone/>
            </a:pPr>
            <a:r>
              <a:rPr lang="en-US" sz="2700" dirty="0" smtClean="0">
                <a:solidFill>
                  <a:srgbClr val="1F497D"/>
                </a:solidFill>
                <a:latin typeface="Calibri"/>
                <a:cs typeface="Calibri"/>
              </a:rPr>
              <a:t>	-An impulse that travels along an axon is an </a:t>
            </a:r>
            <a:r>
              <a:rPr lang="en-US" sz="2700" u="sng" dirty="0" smtClean="0">
                <a:solidFill>
                  <a:srgbClr val="1F497D"/>
                </a:solidFill>
                <a:latin typeface="Calibri"/>
                <a:cs typeface="Calibri"/>
              </a:rPr>
              <a:t>ACTION POTENTIAL</a:t>
            </a:r>
            <a:endParaRPr lang="en-US" sz="2700" u="sng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910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35672" y="657404"/>
            <a:ext cx="7543800" cy="12954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1F497D"/>
                </a:solidFill>
                <a:latin typeface="Calibri"/>
                <a:cs typeface="Calibri"/>
              </a:rPr>
              <a:t>RELEASE OF THE NEUROTRANSMITTER</a:t>
            </a:r>
            <a:endParaRPr lang="en-US" sz="3200" b="1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128214"/>
            <a:ext cx="8229600" cy="441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1F497D"/>
                </a:solidFill>
                <a:latin typeface="Calibri"/>
                <a:cs typeface="Calibri"/>
              </a:rPr>
              <a:t>Action potential </a:t>
            </a:r>
            <a:r>
              <a:rPr lang="en-US" sz="2800" dirty="0" smtClean="0">
                <a:solidFill>
                  <a:srgbClr val="1F497D"/>
                </a:solidFill>
                <a:latin typeface="Calibri"/>
                <a:cs typeface="Calibri"/>
                <a:sym typeface="Wingdings" charset="0"/>
              </a:rPr>
              <a:t> axon terminals</a:t>
            </a:r>
          </a:p>
          <a:p>
            <a:pPr>
              <a:buFont typeface="Wingdings" charset="0"/>
              <a:buNone/>
            </a:pPr>
            <a:r>
              <a:rPr lang="en-US" sz="2800" dirty="0" smtClean="0">
                <a:solidFill>
                  <a:srgbClr val="1F497D"/>
                </a:solidFill>
                <a:latin typeface="Calibri"/>
                <a:cs typeface="Calibri"/>
              </a:rPr>
              <a:t>	1. Calcium uptake</a:t>
            </a:r>
          </a:p>
          <a:p>
            <a:pPr>
              <a:buFont typeface="Wingdings" charset="0"/>
              <a:buNone/>
            </a:pPr>
            <a:r>
              <a:rPr lang="en-US" sz="2800" dirty="0" smtClean="0">
                <a:solidFill>
                  <a:srgbClr val="1F497D"/>
                </a:solidFill>
                <a:latin typeface="Calibri"/>
                <a:cs typeface="Calibri"/>
              </a:rPr>
              <a:t>	2. Release of synaptic </a:t>
            </a:r>
            <a:r>
              <a:rPr lang="en-US" sz="2800" dirty="0" err="1" smtClean="0">
                <a:solidFill>
                  <a:srgbClr val="1F497D"/>
                </a:solidFill>
                <a:latin typeface="Calibri"/>
                <a:cs typeface="Calibri"/>
              </a:rPr>
              <a:t>vescicles</a:t>
            </a:r>
            <a:r>
              <a:rPr lang="en-US" sz="2800" dirty="0" smtClean="0">
                <a:solidFill>
                  <a:srgbClr val="1F497D"/>
                </a:solidFill>
                <a:latin typeface="Calibri"/>
                <a:cs typeface="Calibri"/>
              </a:rPr>
              <a:t> (</a:t>
            </a:r>
            <a:r>
              <a:rPr lang="en-US" sz="2800" dirty="0" err="1" smtClean="0">
                <a:solidFill>
                  <a:srgbClr val="1F497D"/>
                </a:solidFill>
                <a:latin typeface="Calibri"/>
                <a:cs typeface="Calibri"/>
              </a:rPr>
              <a:t>ACh</a:t>
            </a:r>
            <a:r>
              <a:rPr lang="en-US" sz="2800" dirty="0" smtClean="0">
                <a:solidFill>
                  <a:srgbClr val="1F497D"/>
                </a:solidFill>
                <a:latin typeface="Calibri"/>
                <a:cs typeface="Calibri"/>
              </a:rPr>
              <a:t>)</a:t>
            </a:r>
          </a:p>
          <a:p>
            <a:pPr>
              <a:buFont typeface="Wingdings" charset="0"/>
              <a:buNone/>
            </a:pPr>
            <a:r>
              <a:rPr lang="en-US" sz="2800" dirty="0" smtClean="0">
                <a:solidFill>
                  <a:srgbClr val="1F497D"/>
                </a:solidFill>
                <a:latin typeface="Calibri"/>
                <a:cs typeface="Calibri"/>
              </a:rPr>
              <a:t>	3. Vesicles release </a:t>
            </a:r>
            <a:r>
              <a:rPr lang="en-US" sz="2800" dirty="0" err="1" smtClean="0">
                <a:solidFill>
                  <a:srgbClr val="1F497D"/>
                </a:solidFill>
                <a:latin typeface="Calibri"/>
                <a:cs typeface="Calibri"/>
              </a:rPr>
              <a:t>ACh</a:t>
            </a:r>
            <a:endParaRPr lang="en-US" sz="2800" dirty="0" smtClean="0">
              <a:solidFill>
                <a:srgbClr val="1F497D"/>
              </a:solidFill>
              <a:latin typeface="Calibri"/>
              <a:cs typeface="Calibri"/>
            </a:endParaRPr>
          </a:p>
          <a:p>
            <a:pPr>
              <a:buFont typeface="Wingdings" charset="0"/>
              <a:buNone/>
            </a:pPr>
            <a:r>
              <a:rPr lang="en-US" sz="2800" dirty="0" smtClean="0">
                <a:solidFill>
                  <a:srgbClr val="1F497D"/>
                </a:solidFill>
                <a:latin typeface="Calibri"/>
                <a:cs typeface="Calibri"/>
              </a:rPr>
              <a:t>	4. </a:t>
            </a:r>
            <a:r>
              <a:rPr lang="en-US" sz="2800" dirty="0" err="1" smtClean="0">
                <a:solidFill>
                  <a:srgbClr val="1F497D"/>
                </a:solidFill>
                <a:latin typeface="Calibri"/>
                <a:cs typeface="Calibri"/>
              </a:rPr>
              <a:t>ACh</a:t>
            </a:r>
            <a:r>
              <a:rPr lang="en-US" sz="2800" dirty="0" smtClean="0">
                <a:solidFill>
                  <a:srgbClr val="1F497D"/>
                </a:solidFill>
                <a:latin typeface="Calibri"/>
                <a:cs typeface="Calibri"/>
              </a:rPr>
              <a:t> binds sarcolemma </a:t>
            </a:r>
            <a:endParaRPr lang="en-US" sz="2800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416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3863"/>
            <a:ext cx="7543800" cy="1295400"/>
          </a:xfrm>
        </p:spPr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Calcium Release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020888"/>
            <a:ext cx="8229600" cy="441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1F497D"/>
                </a:solidFill>
              </a:rPr>
              <a:t>AP </a:t>
            </a:r>
            <a:r>
              <a:rPr lang="en-US" smtClean="0">
                <a:solidFill>
                  <a:srgbClr val="1F497D"/>
                </a:solidFill>
                <a:sym typeface="Wingdings" charset="0"/>
              </a:rPr>
              <a:t> T-tubules  Sarcoplasmic reticulum</a:t>
            </a:r>
          </a:p>
          <a:p>
            <a:pPr>
              <a:buFont typeface="Wingdings" charset="0"/>
              <a:buNone/>
            </a:pPr>
            <a:r>
              <a:rPr lang="en-US" smtClean="0">
                <a:solidFill>
                  <a:srgbClr val="1F497D"/>
                </a:solidFill>
              </a:rPr>
              <a:t>	1. Activation of SR</a:t>
            </a:r>
          </a:p>
          <a:p>
            <a:pPr>
              <a:buFont typeface="Wingdings" charset="0"/>
              <a:buNone/>
            </a:pPr>
            <a:r>
              <a:rPr lang="en-US" smtClean="0">
                <a:solidFill>
                  <a:srgbClr val="1F497D"/>
                </a:solidFill>
              </a:rPr>
              <a:t>	2. Calcium released into sarcoplasm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909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44703" y="522989"/>
            <a:ext cx="7543800" cy="1295400"/>
          </a:xfrm>
        </p:spPr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Coupling of Actin and Myosin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133599"/>
            <a:ext cx="8229600" cy="3997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1F497D"/>
                </a:solidFill>
              </a:rPr>
              <a:t>Tropomyosin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Troponin</a:t>
            </a:r>
            <a:endParaRPr lang="en-US" dirty="0">
              <a:solidFill>
                <a:srgbClr val="1F497D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893542"/>
              </p:ext>
            </p:extLst>
          </p:nvPr>
        </p:nvGraphicFramePr>
        <p:xfrm>
          <a:off x="381000" y="3733800"/>
          <a:ext cx="8610600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Photo Editor Photo" r:id="rId3" imgW="1743318" imgH="438095" progId="MSPhotoEd.3">
                  <p:embed/>
                </p:oleObj>
              </mc:Choice>
              <mc:Fallback>
                <p:oleObj name="Photo Editor Photo" r:id="rId3" imgW="1743318" imgH="43809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733800"/>
                        <a:ext cx="8610600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5"/>
          <p:cNvSpPr>
            <a:spLocks/>
          </p:cNvSpPr>
          <p:nvPr/>
        </p:nvSpPr>
        <p:spPr bwMode="auto">
          <a:xfrm>
            <a:off x="457200" y="4419600"/>
            <a:ext cx="1600200" cy="76200"/>
          </a:xfrm>
          <a:custGeom>
            <a:avLst/>
            <a:gdLst>
              <a:gd name="T0" fmla="*/ 0 w 1008"/>
              <a:gd name="T1" fmla="*/ 0 h 48"/>
              <a:gd name="T2" fmla="*/ 1008 w 1008"/>
              <a:gd name="T3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08" h="48">
                <a:moveTo>
                  <a:pt x="0" y="0"/>
                </a:moveTo>
                <a:cubicBezTo>
                  <a:pt x="420" y="20"/>
                  <a:pt x="840" y="40"/>
                  <a:pt x="1008" y="48"/>
                </a:cubicBezTo>
              </a:path>
            </a:pathLst>
          </a:custGeom>
          <a:noFill/>
          <a:ln w="127000" cap="flat" cmpd="sng">
            <a:solidFill>
              <a:srgbClr val="CC99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1600200" y="4419600"/>
            <a:ext cx="3200400" cy="1079500"/>
          </a:xfrm>
          <a:custGeom>
            <a:avLst/>
            <a:gdLst>
              <a:gd name="T0" fmla="*/ 0 w 2016"/>
              <a:gd name="T1" fmla="*/ 624 h 680"/>
              <a:gd name="T2" fmla="*/ 480 w 2016"/>
              <a:gd name="T3" fmla="*/ 576 h 680"/>
              <a:gd name="T4" fmla="*/ 2016 w 2016"/>
              <a:gd name="T5" fmla="*/ 0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16" h="680">
                <a:moveTo>
                  <a:pt x="0" y="624"/>
                </a:moveTo>
                <a:cubicBezTo>
                  <a:pt x="72" y="652"/>
                  <a:pt x="144" y="680"/>
                  <a:pt x="480" y="576"/>
                </a:cubicBezTo>
                <a:cubicBezTo>
                  <a:pt x="816" y="472"/>
                  <a:pt x="1760" y="96"/>
                  <a:pt x="2016" y="0"/>
                </a:cubicBezTo>
              </a:path>
            </a:pathLst>
          </a:custGeom>
          <a:noFill/>
          <a:ln w="127000" cap="flat" cmpd="sng">
            <a:solidFill>
              <a:srgbClr val="CC99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5181600" y="4279900"/>
            <a:ext cx="3733800" cy="901700"/>
          </a:xfrm>
          <a:custGeom>
            <a:avLst/>
            <a:gdLst>
              <a:gd name="T0" fmla="*/ 0 w 2352"/>
              <a:gd name="T1" fmla="*/ 568 h 568"/>
              <a:gd name="T2" fmla="*/ 624 w 2352"/>
              <a:gd name="T3" fmla="*/ 280 h 568"/>
              <a:gd name="T4" fmla="*/ 1344 w 2352"/>
              <a:gd name="T5" fmla="*/ 40 h 568"/>
              <a:gd name="T6" fmla="*/ 2352 w 2352"/>
              <a:gd name="T7" fmla="*/ 40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2" h="568">
                <a:moveTo>
                  <a:pt x="0" y="568"/>
                </a:moveTo>
                <a:cubicBezTo>
                  <a:pt x="200" y="468"/>
                  <a:pt x="400" y="368"/>
                  <a:pt x="624" y="280"/>
                </a:cubicBezTo>
                <a:cubicBezTo>
                  <a:pt x="848" y="192"/>
                  <a:pt x="1056" y="80"/>
                  <a:pt x="1344" y="40"/>
                </a:cubicBezTo>
                <a:cubicBezTo>
                  <a:pt x="1632" y="0"/>
                  <a:pt x="2184" y="40"/>
                  <a:pt x="2352" y="40"/>
                </a:cubicBezTo>
              </a:path>
            </a:pathLst>
          </a:custGeom>
          <a:noFill/>
          <a:ln w="127000" cap="flat" cmpd="sng">
            <a:solidFill>
              <a:srgbClr val="CC99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200400" y="3848100"/>
            <a:ext cx="1651000" cy="647700"/>
          </a:xfrm>
          <a:custGeom>
            <a:avLst/>
            <a:gdLst>
              <a:gd name="T0" fmla="*/ 48 w 1040"/>
              <a:gd name="T1" fmla="*/ 312 h 408"/>
              <a:gd name="T2" fmla="*/ 96 w 1040"/>
              <a:gd name="T3" fmla="*/ 168 h 408"/>
              <a:gd name="T4" fmla="*/ 288 w 1040"/>
              <a:gd name="T5" fmla="*/ 24 h 408"/>
              <a:gd name="T6" fmla="*/ 432 w 1040"/>
              <a:gd name="T7" fmla="*/ 24 h 408"/>
              <a:gd name="T8" fmla="*/ 528 w 1040"/>
              <a:gd name="T9" fmla="*/ 24 h 408"/>
              <a:gd name="T10" fmla="*/ 672 w 1040"/>
              <a:gd name="T11" fmla="*/ 24 h 408"/>
              <a:gd name="T12" fmla="*/ 720 w 1040"/>
              <a:gd name="T13" fmla="*/ 120 h 408"/>
              <a:gd name="T14" fmla="*/ 816 w 1040"/>
              <a:gd name="T15" fmla="*/ 120 h 408"/>
              <a:gd name="T16" fmla="*/ 960 w 1040"/>
              <a:gd name="T17" fmla="*/ 168 h 408"/>
              <a:gd name="T18" fmla="*/ 1008 w 1040"/>
              <a:gd name="T19" fmla="*/ 312 h 408"/>
              <a:gd name="T20" fmla="*/ 768 w 1040"/>
              <a:gd name="T21" fmla="*/ 408 h 408"/>
              <a:gd name="T22" fmla="*/ 624 w 1040"/>
              <a:gd name="T23" fmla="*/ 312 h 408"/>
              <a:gd name="T24" fmla="*/ 576 w 1040"/>
              <a:gd name="T25" fmla="*/ 360 h 408"/>
              <a:gd name="T26" fmla="*/ 384 w 1040"/>
              <a:gd name="T27" fmla="*/ 312 h 408"/>
              <a:gd name="T28" fmla="*/ 48 w 1040"/>
              <a:gd name="T29" fmla="*/ 312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40" h="408">
                <a:moveTo>
                  <a:pt x="48" y="312"/>
                </a:moveTo>
                <a:cubicBezTo>
                  <a:pt x="0" y="288"/>
                  <a:pt x="56" y="216"/>
                  <a:pt x="96" y="168"/>
                </a:cubicBezTo>
                <a:cubicBezTo>
                  <a:pt x="136" y="120"/>
                  <a:pt x="232" y="48"/>
                  <a:pt x="288" y="24"/>
                </a:cubicBezTo>
                <a:cubicBezTo>
                  <a:pt x="344" y="0"/>
                  <a:pt x="392" y="24"/>
                  <a:pt x="432" y="24"/>
                </a:cubicBezTo>
                <a:cubicBezTo>
                  <a:pt x="472" y="24"/>
                  <a:pt x="488" y="24"/>
                  <a:pt x="528" y="24"/>
                </a:cubicBezTo>
                <a:cubicBezTo>
                  <a:pt x="568" y="24"/>
                  <a:pt x="640" y="8"/>
                  <a:pt x="672" y="24"/>
                </a:cubicBezTo>
                <a:cubicBezTo>
                  <a:pt x="704" y="40"/>
                  <a:pt x="696" y="104"/>
                  <a:pt x="720" y="120"/>
                </a:cubicBezTo>
                <a:cubicBezTo>
                  <a:pt x="744" y="136"/>
                  <a:pt x="776" y="112"/>
                  <a:pt x="816" y="120"/>
                </a:cubicBezTo>
                <a:cubicBezTo>
                  <a:pt x="856" y="128"/>
                  <a:pt x="928" y="136"/>
                  <a:pt x="960" y="168"/>
                </a:cubicBezTo>
                <a:cubicBezTo>
                  <a:pt x="992" y="200"/>
                  <a:pt x="1040" y="272"/>
                  <a:pt x="1008" y="312"/>
                </a:cubicBezTo>
                <a:cubicBezTo>
                  <a:pt x="976" y="352"/>
                  <a:pt x="832" y="408"/>
                  <a:pt x="768" y="408"/>
                </a:cubicBezTo>
                <a:cubicBezTo>
                  <a:pt x="704" y="408"/>
                  <a:pt x="656" y="320"/>
                  <a:pt x="624" y="312"/>
                </a:cubicBezTo>
                <a:cubicBezTo>
                  <a:pt x="592" y="304"/>
                  <a:pt x="616" y="360"/>
                  <a:pt x="576" y="360"/>
                </a:cubicBezTo>
                <a:cubicBezTo>
                  <a:pt x="536" y="360"/>
                  <a:pt x="472" y="320"/>
                  <a:pt x="384" y="312"/>
                </a:cubicBezTo>
                <a:cubicBezTo>
                  <a:pt x="296" y="304"/>
                  <a:pt x="96" y="336"/>
                  <a:pt x="48" y="312"/>
                </a:cubicBezTo>
                <a:close/>
              </a:path>
            </a:pathLst>
          </a:custGeom>
          <a:noFill/>
          <a:ln w="63500" cap="flat" cmpd="sng">
            <a:solidFill>
              <a:srgbClr val="00CC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rgbClr val="1F497D"/>
              </a:solidFill>
            </a:endParaRPr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248927"/>
              </p:ext>
            </p:extLst>
          </p:nvPr>
        </p:nvGraphicFramePr>
        <p:xfrm>
          <a:off x="4191000" y="2133600"/>
          <a:ext cx="4724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Photo Editor Photo" r:id="rId5" imgW="1685714" imgH="400000" progId="MSPhotoEd.3">
                  <p:embed/>
                </p:oleObj>
              </mc:Choice>
              <mc:Fallback>
                <p:oleObj name="Photo Editor Photo" r:id="rId5" imgW="1685714" imgH="40000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133600"/>
                        <a:ext cx="47244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3378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7361</TotalTime>
  <Words>369</Words>
  <Application>Microsoft Macintosh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Microsoft Photo Editor 3.0 Photo</vt:lpstr>
      <vt:lpstr>PowerPoint Presentation</vt:lpstr>
      <vt:lpstr>The Neuromuscular System and Exercise </vt:lpstr>
      <vt:lpstr>Muskuler</vt:lpstr>
      <vt:lpstr>Neuro (Saraf)</vt:lpstr>
      <vt:lpstr>Neuromuscular Function</vt:lpstr>
      <vt:lpstr>NERVE IMPULSE</vt:lpstr>
      <vt:lpstr>RELEASE OF THE NEUROTRANSMITTER</vt:lpstr>
      <vt:lpstr>Calcium Release</vt:lpstr>
      <vt:lpstr>Coupling of Actin and Myosin</vt:lpstr>
      <vt:lpstr>Kelainan Saraf</vt:lpstr>
      <vt:lpstr>Fungsi Receptor dengan gerak</vt:lpstr>
      <vt:lpstr>Penampilan berhubungan dengan Neuro-muskuler </vt:lpstr>
      <vt:lpstr>Penampilan berhubungan dengan Neuro-muskuler </vt:lpstr>
      <vt:lpstr>TERIMA KASIH</vt:lpstr>
    </vt:vector>
  </TitlesOfParts>
  <Company>Nutrition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Nazhif Gifari</dc:creator>
  <cp:lastModifiedBy>Nazhif Gifari</cp:lastModifiedBy>
  <cp:revision>144</cp:revision>
  <dcterms:created xsi:type="dcterms:W3CDTF">2017-09-12T17:05:29Z</dcterms:created>
  <dcterms:modified xsi:type="dcterms:W3CDTF">2017-11-23T08:24:06Z</dcterms:modified>
</cp:coreProperties>
</file>