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306" r:id="rId3"/>
    <p:sldId id="308" r:id="rId4"/>
    <p:sldId id="310" r:id="rId5"/>
    <p:sldId id="311" r:id="rId6"/>
    <p:sldId id="309" r:id="rId7"/>
    <p:sldId id="307" r:id="rId8"/>
    <p:sldId id="305" r:id="rId9"/>
    <p:sldId id="313" r:id="rId10"/>
    <p:sldId id="312" r:id="rId11"/>
    <p:sldId id="314" r:id="rId12"/>
    <p:sldId id="316" r:id="rId13"/>
    <p:sldId id="317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68816-072B-2C47-9AD8-553F00A9F5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CB39-328F-0346-A73B-C5B9FC6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GIZI KEBUGARAN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XII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7802"/>
            <a:ext cx="8229600" cy="27521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E79"/>
                </a:solidFill>
              </a:rPr>
              <a:t>PRACTICAL APPLICATIONS </a:t>
            </a:r>
            <a:br>
              <a:rPr lang="en-US" b="1" dirty="0">
                <a:solidFill>
                  <a:srgbClr val="1F4E79"/>
                </a:solidFill>
              </a:rPr>
            </a:br>
            <a:r>
              <a:rPr lang="en-US" b="1" dirty="0" smtClean="0">
                <a:solidFill>
                  <a:srgbClr val="1F4E79"/>
                </a:solidFill>
              </a:rPr>
              <a:t/>
            </a:r>
            <a:br>
              <a:rPr lang="en-US" b="1" dirty="0" smtClean="0">
                <a:solidFill>
                  <a:srgbClr val="1F4E79"/>
                </a:solidFill>
              </a:rPr>
            </a:br>
            <a:r>
              <a:rPr lang="en-US" dirty="0" smtClean="0"/>
              <a:t>Guidelines </a:t>
            </a:r>
            <a:r>
              <a:rPr lang="en-US" dirty="0"/>
              <a:t>for Maintenance of Immune Health and Limiting the Risk of Infection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87"/>
            <a:ext cx="9144000" cy="7934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F4E79"/>
                </a:solidFill>
              </a:rPr>
              <a:t>Strategies to limit infection risk for athlete </a:t>
            </a:r>
          </a:p>
        </p:txBody>
      </p:sp>
      <p:pic>
        <p:nvPicPr>
          <p:cNvPr id="4" name="Picture 3" descr="Screen Shot 2017-12-13 at 11.4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5" y="1417638"/>
            <a:ext cx="6408197" cy="52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8934" y="581140"/>
            <a:ext cx="3202283" cy="576836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1F4E79"/>
                </a:solidFill>
              </a:rPr>
              <a:t>Behavioural</a:t>
            </a:r>
            <a:r>
              <a:rPr lang="en-US" sz="3200" b="1" dirty="0">
                <a:solidFill>
                  <a:srgbClr val="1F4E79"/>
                </a:solidFill>
              </a:rPr>
              <a:t> and lifestyle strategies to limit transmission of infections among athletes </a:t>
            </a:r>
          </a:p>
        </p:txBody>
      </p:sp>
      <p:pic>
        <p:nvPicPr>
          <p:cNvPr id="4" name="Picture 3" descr="Screen Shot 2017-12-13 at 11.5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60" y="4439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1F4E79"/>
                </a:solidFill>
              </a:rPr>
              <a:t>Summary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35" y="1417639"/>
            <a:ext cx="8675767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is now substantial evidence to support the notion that prolonged strenuous exercise is associated with a transient suppression of immune functions which usually recover within 24 </a:t>
            </a:r>
            <a:r>
              <a:rPr lang="en-US" sz="2400" dirty="0" smtClean="0"/>
              <a:t>H. </a:t>
            </a:r>
            <a:r>
              <a:rPr lang="en-US" sz="2400" dirty="0"/>
              <a:t>However, in situations of intensive training a lack of sufficient recovery between exercise sessions can lead to chronic depression of immune responses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various training, behavioral and nutritional strategies that can help to </a:t>
            </a:r>
            <a:r>
              <a:rPr lang="en-US" sz="2400" dirty="0" err="1" smtClean="0"/>
              <a:t>minimise</a:t>
            </a:r>
            <a:r>
              <a:rPr lang="en-US" sz="2400" dirty="0" smtClean="0"/>
              <a:t> </a:t>
            </a:r>
            <a:r>
              <a:rPr lang="en-US" sz="2400" dirty="0"/>
              <a:t>risk and these should become part of the athlete’s normal routine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0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147762"/>
          </a:xfrm>
        </p:spPr>
        <p:txBody>
          <a:bodyPr>
            <a:noAutofit/>
          </a:bodyPr>
          <a:lstStyle/>
          <a:p>
            <a:r>
              <a:rPr lang="id-ID" sz="7200" b="1" dirty="0" smtClean="0">
                <a:solidFill>
                  <a:srgbClr val="1F497D"/>
                </a:solidFill>
              </a:rPr>
              <a:t>TERIMA KASIH</a:t>
            </a:r>
            <a:endParaRPr lang="id-ID" sz="7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10349"/>
      </p:ext>
    </p:extLst>
  </p:cSld>
  <p:clrMapOvr>
    <a:masterClrMapping/>
  </p:clrMapOvr>
  <p:transition xmlns:p14="http://schemas.microsoft.com/office/powerpoint/2010/main" spd="slow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236"/>
            <a:ext cx="8229600" cy="13129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F4E79"/>
                </a:solidFill>
              </a:rPr>
              <a:t>EFFECTS OF EXERCISE ON IMMUNE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8468"/>
            <a:ext cx="8229600" cy="3887696"/>
          </a:xfrm>
        </p:spPr>
        <p:txBody>
          <a:bodyPr>
            <a:normAutofit/>
          </a:bodyPr>
          <a:lstStyle/>
          <a:p>
            <a:r>
              <a:rPr lang="en-US" sz="2800" dirty="0"/>
              <a:t>The amount of physical activity that a person does influences his/ her risk of infection, most likely by affecting immune function.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known that regular moderate exercise reduces the risk of infection compared with a sedentary lifestyle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43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04" y="2392144"/>
            <a:ext cx="8229600" cy="844594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1F4E79"/>
                </a:solidFill>
              </a:rPr>
              <a:t>Exercise, Immunity And Illness In Athletes </a:t>
            </a:r>
            <a:endParaRPr lang="en-US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187"/>
            <a:ext cx="8229600" cy="79345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1F4E79"/>
                </a:solidFill>
              </a:rPr>
              <a:t>Causes of Illness in Athletes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9" y="1643249"/>
            <a:ext cx="8563015" cy="4525963"/>
          </a:xfrm>
        </p:spPr>
        <p:txBody>
          <a:bodyPr>
            <a:normAutofit/>
          </a:bodyPr>
          <a:lstStyle/>
          <a:p>
            <a:r>
              <a:rPr lang="en-US" sz="2500" dirty="0"/>
              <a:t>These symptoms are generally trivial, but no matter whether the cause is infectious or allergic inflammation, they can cause an athlete to interrupt training, </a:t>
            </a:r>
            <a:r>
              <a:rPr lang="en-US" sz="2500" dirty="0" smtClean="0"/>
              <a:t>under perform </a:t>
            </a:r>
            <a:r>
              <a:rPr lang="en-US" sz="2500" dirty="0"/>
              <a:t>or even miss an important competition. </a:t>
            </a:r>
            <a:endParaRPr lang="en-US" sz="2500" dirty="0" smtClean="0"/>
          </a:p>
          <a:p>
            <a:r>
              <a:rPr lang="en-US" sz="2500" dirty="0" smtClean="0"/>
              <a:t>A </a:t>
            </a:r>
            <a:r>
              <a:rPr lang="en-US" sz="2500" dirty="0"/>
              <a:t>recent survey of hundreds of elite Great Britain athletes in 30 different Olympic sports reported that among the reasons for missing training, in 33% of cases it was because of </a:t>
            </a:r>
            <a:r>
              <a:rPr lang="en-US" sz="2500" b="1" dirty="0"/>
              <a:t>infection</a:t>
            </a:r>
            <a:r>
              <a:rPr lang="en-US" sz="2500" dirty="0"/>
              <a:t>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122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4" y="774855"/>
            <a:ext cx="8697294" cy="303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Prolonged bouts of strenuous exercise have been shown to result in transient depression of white blood cell (leukocyte) functions and it is suggested that such changes create an </a:t>
            </a:r>
            <a:r>
              <a:rPr lang="en-US" sz="2300" b="1" dirty="0"/>
              <a:t>“open window</a:t>
            </a:r>
            <a:r>
              <a:rPr lang="en-US" sz="2300" dirty="0"/>
              <a:t>” of decreased host protection, during which viruses and bacteria can gain a foothold, increasing the risk of developing an </a:t>
            </a:r>
            <a:r>
              <a:rPr lang="en-US" sz="2300" dirty="0" smtClean="0"/>
              <a:t>infection. </a:t>
            </a:r>
          </a:p>
          <a:p>
            <a:pPr marL="0" indent="0">
              <a:buNone/>
            </a:pPr>
            <a:r>
              <a:rPr lang="en-US" sz="2300" dirty="0" smtClean="0"/>
              <a:t>Other </a:t>
            </a:r>
            <a:r>
              <a:rPr lang="en-US" sz="2300" dirty="0"/>
              <a:t>factors such as </a:t>
            </a:r>
            <a:r>
              <a:rPr lang="en-US" sz="2300" b="1" dirty="0">
                <a:solidFill>
                  <a:srgbClr val="1F4E79"/>
                </a:solidFill>
              </a:rPr>
              <a:t>psychological stress, lack of sleep and inadequate nutrition </a:t>
            </a:r>
            <a:r>
              <a:rPr lang="en-US" sz="2300" dirty="0"/>
              <a:t>(particularly deficiencies of protein and essential micronutrients) can also depress immunity </a:t>
            </a:r>
            <a:r>
              <a:rPr lang="en-US" sz="2300" dirty="0" smtClean="0"/>
              <a:t>and </a:t>
            </a:r>
            <a:r>
              <a:rPr lang="en-US" sz="2300" dirty="0"/>
              <a:t>lead to increased risk of infection. </a:t>
            </a:r>
          </a:p>
          <a:p>
            <a:endParaRPr lang="en-US" sz="2300" dirty="0"/>
          </a:p>
        </p:txBody>
      </p:sp>
      <p:pic>
        <p:nvPicPr>
          <p:cNvPr id="4" name="Picture 3" descr="open window imag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4" y="3809701"/>
            <a:ext cx="5161328" cy="25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236"/>
            <a:ext cx="8498430" cy="12483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1F4E79"/>
                </a:solidFill>
              </a:rPr>
              <a:t>Acute Prolonged Exercise Effects on Immune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1" y="2303040"/>
            <a:ext cx="8654239" cy="38231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E79"/>
                </a:solidFill>
              </a:rPr>
              <a:t>Prolonged bouts of strenuous exercise have a temporary negative impact on immune function. </a:t>
            </a:r>
            <a:endParaRPr lang="en-US" sz="2800" dirty="0" smtClean="0">
              <a:solidFill>
                <a:srgbClr val="1F4E79"/>
              </a:solidFill>
            </a:endParaRPr>
          </a:p>
          <a:p>
            <a:r>
              <a:rPr lang="en-US" sz="2800" dirty="0" smtClean="0">
                <a:solidFill>
                  <a:srgbClr val="1F4E79"/>
                </a:solidFill>
              </a:rPr>
              <a:t>Post</a:t>
            </a:r>
            <a:r>
              <a:rPr lang="en-US" sz="2800" dirty="0">
                <a:solidFill>
                  <a:srgbClr val="1F4E79"/>
                </a:solidFill>
              </a:rPr>
              <a:t>-exercise immune function depression is most pronounced when the exercise is continuous, prolonged (&gt;1.5 h), of moderate to high intensity (55-75% of aerobic capacity) and performed without food intake </a:t>
            </a: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8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20" y="662066"/>
            <a:ext cx="2314681" cy="49341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F4E79"/>
                </a:solidFill>
              </a:rPr>
              <a:t>Potential causes of infection symptoms in athletes </a:t>
            </a:r>
          </a:p>
        </p:txBody>
      </p:sp>
      <p:pic>
        <p:nvPicPr>
          <p:cNvPr id="4" name="Picture 3" descr="Screen Shot 2017-12-13 at 11.4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81" y="662066"/>
            <a:ext cx="6372120" cy="5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093"/>
            <a:ext cx="9144000" cy="8149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F4E79"/>
                </a:solidFill>
              </a:rPr>
              <a:t>Events contributing to exercise-</a:t>
            </a:r>
            <a:r>
              <a:rPr lang="en-US" sz="2800" b="1" dirty="0" smtClean="0">
                <a:solidFill>
                  <a:srgbClr val="1F4E79"/>
                </a:solidFill>
              </a:rPr>
              <a:t>induced </a:t>
            </a:r>
            <a:r>
              <a:rPr lang="en-US" sz="2800" b="1" dirty="0" err="1" smtClean="0">
                <a:solidFill>
                  <a:srgbClr val="1F4E79"/>
                </a:solidFill>
              </a:rPr>
              <a:t>immunodepression</a:t>
            </a:r>
            <a:r>
              <a:rPr lang="en-US" sz="2800" b="1" dirty="0" smtClean="0">
                <a:solidFill>
                  <a:srgbClr val="1F4E79"/>
                </a:solidFill>
              </a:rPr>
              <a:t> </a:t>
            </a:r>
            <a:endParaRPr lang="en-US" sz="2800" b="1" dirty="0">
              <a:solidFill>
                <a:srgbClr val="1F4E79"/>
              </a:solidFill>
            </a:endParaRPr>
          </a:p>
        </p:txBody>
      </p:sp>
      <p:pic>
        <p:nvPicPr>
          <p:cNvPr id="4" name="Picture 3" descr="Screen Shot 2017-12-13 at 11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3" y="1288495"/>
            <a:ext cx="7988061" cy="54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2" y="6620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1F4E79"/>
                </a:solidFill>
              </a:rPr>
              <a:t>Chronic Exercise Training Effects on Immune Function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391" y="2259992"/>
            <a:ext cx="8584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4E79"/>
                </a:solidFill>
              </a:rPr>
              <a:t>Immune function indices in athletes in the true resting state (i.e., at least 24 h after the last </a:t>
            </a:r>
            <a:r>
              <a:rPr lang="en-US" sz="2800" dirty="0" smtClean="0">
                <a:solidFill>
                  <a:srgbClr val="1F4E79"/>
                </a:solidFill>
              </a:rPr>
              <a:t>exercise) </a:t>
            </a:r>
            <a:endParaRPr lang="en-US" sz="2800" dirty="0">
              <a:solidFill>
                <a:srgbClr val="1F4E79"/>
              </a:solidFill>
            </a:endParaRP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9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9268</TotalTime>
  <Words>438</Words>
  <Application>Microsoft Macintosh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EFFECTS OF EXERCISE ON IMMUNE FUNCTION</vt:lpstr>
      <vt:lpstr>Exercise, Immunity And Illness In Athletes </vt:lpstr>
      <vt:lpstr>Causes of Illness in Athletes </vt:lpstr>
      <vt:lpstr>PowerPoint Presentation</vt:lpstr>
      <vt:lpstr>Acute Prolonged Exercise Effects on Immune Function </vt:lpstr>
      <vt:lpstr>Potential causes of infection symptoms in athletes </vt:lpstr>
      <vt:lpstr>Events contributing to exercise-induced immunodepression </vt:lpstr>
      <vt:lpstr>Chronic Exercise Training Effects on Immune Function </vt:lpstr>
      <vt:lpstr>PRACTICAL APPLICATIONS   Guidelines for Maintenance of Immune Health and Limiting the Risk of Infection  </vt:lpstr>
      <vt:lpstr>Strategies to limit infection risk for athlete </vt:lpstr>
      <vt:lpstr>Behavioural and lifestyle strategies to limit transmission of infections among athletes </vt:lpstr>
      <vt:lpstr>Summary</vt:lpstr>
      <vt:lpstr>TERIMA KASIH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Nazhif Gifari</cp:lastModifiedBy>
  <cp:revision>205</cp:revision>
  <cp:lastPrinted>2017-12-13T16:58:50Z</cp:lastPrinted>
  <dcterms:created xsi:type="dcterms:W3CDTF">2017-09-12T17:05:29Z</dcterms:created>
  <dcterms:modified xsi:type="dcterms:W3CDTF">2017-12-15T02:11:20Z</dcterms:modified>
</cp:coreProperties>
</file>