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6" r:id="rId3"/>
    <p:sldId id="270" r:id="rId4"/>
    <p:sldId id="271" r:id="rId5"/>
    <p:sldId id="272" r:id="rId6"/>
    <p:sldId id="273" r:id="rId7"/>
    <p:sldId id="274" r:id="rId8"/>
    <p:sldId id="278" r:id="rId9"/>
    <p:sldId id="275" r:id="rId10"/>
    <p:sldId id="277" r:id="rId11"/>
    <p:sldId id="276" r:id="rId12"/>
    <p:sldId id="280" r:id="rId13"/>
    <p:sldId id="291" r:id="rId14"/>
    <p:sldId id="290" r:id="rId15"/>
    <p:sldId id="282" r:id="rId16"/>
    <p:sldId id="289" r:id="rId17"/>
    <p:sldId id="279" r:id="rId18"/>
    <p:sldId id="281" r:id="rId19"/>
    <p:sldId id="284" r:id="rId20"/>
    <p:sldId id="283" r:id="rId21"/>
    <p:sldId id="285" r:id="rId22"/>
    <p:sldId id="287" r:id="rId23"/>
    <p:sldId id="286" r:id="rId24"/>
    <p:sldId id="288" r:id="rId25"/>
    <p:sldId id="26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225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5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6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9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0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7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0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6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9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9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E6EEC-3AD5-CF43-9865-4F00B286699E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FAD2A-A3F9-9C43-8905-4F5F6DD30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17462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222625" y="3370262"/>
            <a:ext cx="5638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chemeClr val="bg1"/>
                </a:solidFill>
              </a:rPr>
              <a:t>GIZI KEBUGARAN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PERTEMUAN </a:t>
            </a:r>
            <a:r>
              <a:rPr lang="en-US" sz="2000" b="1" dirty="0" smtClean="0">
                <a:solidFill>
                  <a:schemeClr val="bg1"/>
                </a:solidFill>
              </a:rPr>
              <a:t>III 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000" b="1" dirty="0">
                <a:solidFill>
                  <a:schemeClr val="bg1"/>
                </a:solidFill>
              </a:rPr>
              <a:t>Nazhif Gifari</a:t>
            </a:r>
          </a:p>
          <a:p>
            <a:pPr algn="ctr" eaLnBrk="1" hangingPunct="1"/>
            <a:r>
              <a:rPr lang="en-US" sz="2000" b="1" dirty="0" err="1">
                <a:solidFill>
                  <a:schemeClr val="bg1"/>
                </a:solidFill>
              </a:rPr>
              <a:t>Ilmu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Gizi</a:t>
            </a:r>
            <a:r>
              <a:rPr lang="en-US" sz="2000" b="1" dirty="0">
                <a:solidFill>
                  <a:schemeClr val="bg1"/>
                </a:solidFill>
              </a:rPr>
              <a:t> &amp; FIKES</a:t>
            </a:r>
          </a:p>
          <a:p>
            <a:pPr algn="ctr" eaLnBrk="1" hangingPunct="1"/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3275" y="781336"/>
            <a:ext cx="3234598" cy="536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1F497D"/>
                </a:solidFill>
              </a:rPr>
              <a:t>The sarcomere contains a specialized arrangement of </a:t>
            </a:r>
            <a:r>
              <a:rPr lang="en-US" sz="2200" b="1" dirty="0">
                <a:solidFill>
                  <a:srgbClr val="1F497D"/>
                </a:solidFill>
              </a:rPr>
              <a:t>actin (thin)</a:t>
            </a:r>
            <a:r>
              <a:rPr lang="en-US" sz="2200" dirty="0">
                <a:solidFill>
                  <a:srgbClr val="1F497D"/>
                </a:solidFill>
              </a:rPr>
              <a:t> and </a:t>
            </a:r>
            <a:r>
              <a:rPr lang="en-US" sz="2200" b="1" dirty="0">
                <a:solidFill>
                  <a:srgbClr val="1F497D"/>
                </a:solidFill>
              </a:rPr>
              <a:t>myosin (thick)</a:t>
            </a:r>
            <a:r>
              <a:rPr lang="en-US" sz="2200" dirty="0">
                <a:solidFill>
                  <a:srgbClr val="1F497D"/>
                </a:solidFill>
              </a:rPr>
              <a:t> filaments. The role of </a:t>
            </a:r>
            <a:r>
              <a:rPr lang="en-US" sz="2200" dirty="0" err="1">
                <a:solidFill>
                  <a:srgbClr val="1F497D"/>
                </a:solidFill>
              </a:rPr>
              <a:t>titin</a:t>
            </a:r>
            <a:r>
              <a:rPr lang="en-US" sz="2200" dirty="0">
                <a:solidFill>
                  <a:srgbClr val="1F497D"/>
                </a:solidFill>
              </a:rPr>
              <a:t> is to position the myosin filament to maintain equal spacing between the actin filaments. </a:t>
            </a:r>
            <a:r>
              <a:rPr lang="en-US" sz="2200" b="1" dirty="0" err="1">
                <a:solidFill>
                  <a:srgbClr val="1F497D"/>
                </a:solidFill>
              </a:rPr>
              <a:t>Nebulin</a:t>
            </a:r>
            <a:r>
              <a:rPr lang="en-US" sz="2200" dirty="0">
                <a:solidFill>
                  <a:srgbClr val="1F497D"/>
                </a:solidFill>
              </a:rPr>
              <a:t> is often referred to </a:t>
            </a:r>
            <a:r>
              <a:rPr lang="en-US" sz="2200" dirty="0" smtClean="0">
                <a:solidFill>
                  <a:srgbClr val="1F497D"/>
                </a:solidFill>
              </a:rPr>
              <a:t>as </a:t>
            </a:r>
            <a:r>
              <a:rPr lang="en-US" sz="2200" dirty="0">
                <a:solidFill>
                  <a:srgbClr val="1F497D"/>
                </a:solidFill>
              </a:rPr>
              <a:t>an “</a:t>
            </a:r>
            <a:r>
              <a:rPr lang="en-US" sz="2200" b="1" dirty="0">
                <a:solidFill>
                  <a:srgbClr val="1F497D"/>
                </a:solidFill>
              </a:rPr>
              <a:t>anchoring protein</a:t>
            </a:r>
            <a:r>
              <a:rPr lang="en-US" sz="2200" dirty="0">
                <a:solidFill>
                  <a:srgbClr val="1F497D"/>
                </a:solidFill>
              </a:rPr>
              <a:t>” because it provides a framework that helps stabilize the position of actin </a:t>
            </a:r>
          </a:p>
          <a:p>
            <a:endParaRPr lang="en-US" sz="2200" dirty="0">
              <a:solidFill>
                <a:srgbClr val="1F497D"/>
              </a:solidFill>
            </a:endParaRPr>
          </a:p>
        </p:txBody>
      </p:sp>
      <p:pic>
        <p:nvPicPr>
          <p:cNvPr id="6" name="Picture 5" descr="Screen Shot 2017-10-02 at 10.20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72" y="0"/>
            <a:ext cx="5686128" cy="685800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062828" y="2473309"/>
            <a:ext cx="1637482" cy="835578"/>
          </a:xfrm>
          <a:prstGeom prst="frame">
            <a:avLst>
              <a:gd name="adj1" fmla="val 304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2 at 10.2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71" y="0"/>
            <a:ext cx="51756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382" y="1403771"/>
            <a:ext cx="381798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0"/>
              </a:rPr>
              <a:t>a</a:t>
            </a:r>
            <a:r>
              <a:rPr lang="en-US" sz="2000" dirty="0">
                <a:latin typeface="Arial" charset="0"/>
              </a:rPr>
              <a:t>-Motor neurons innervate muscle fibers</a:t>
            </a:r>
            <a:endParaRPr lang="en-US" sz="900" dirty="0">
              <a:latin typeface="Arial" charset="0"/>
            </a:endParaRPr>
          </a:p>
          <a:p>
            <a:pPr lvl="1"/>
            <a:endParaRPr lang="en-US" sz="900" dirty="0">
              <a:latin typeface="Arial" charset="0"/>
            </a:endParaRPr>
          </a:p>
          <a:p>
            <a:r>
              <a:rPr lang="en-US" sz="2000" b="1" dirty="0">
                <a:latin typeface="Arial" charset="0"/>
              </a:rPr>
              <a:t>Motor unit</a:t>
            </a:r>
          </a:p>
          <a:p>
            <a:pPr lvl="1"/>
            <a:r>
              <a:rPr lang="en-US" sz="2000" dirty="0">
                <a:latin typeface="Arial" charset="0"/>
              </a:rPr>
              <a:t>Single </a:t>
            </a:r>
            <a:r>
              <a:rPr lang="en-US" sz="2000" dirty="0">
                <a:latin typeface="Symbol" charset="0"/>
              </a:rPr>
              <a:t>a</a:t>
            </a:r>
            <a:r>
              <a:rPr lang="en-US" sz="2000" dirty="0">
                <a:latin typeface="Arial" charset="0"/>
              </a:rPr>
              <a:t>-motor neuron + all fibers it innervates</a:t>
            </a:r>
          </a:p>
          <a:p>
            <a:pPr lvl="1"/>
            <a:r>
              <a:rPr lang="en-US" sz="2000" dirty="0">
                <a:latin typeface="Arial" charset="0"/>
              </a:rPr>
              <a:t>More operating motor units = more contractile force</a:t>
            </a:r>
          </a:p>
          <a:p>
            <a:pPr lvl="1"/>
            <a:endParaRPr lang="en-US" sz="900" dirty="0">
              <a:latin typeface="Arial" charset="0"/>
            </a:endParaRPr>
          </a:p>
          <a:p>
            <a:r>
              <a:rPr lang="en-US" sz="2000" b="1" dirty="0">
                <a:latin typeface="Arial" charset="0"/>
              </a:rPr>
              <a:t>Neuromuscular junction</a:t>
            </a:r>
          </a:p>
          <a:p>
            <a:pPr lvl="1"/>
            <a:r>
              <a:rPr lang="en-US" sz="2000" dirty="0">
                <a:latin typeface="Arial" charset="0"/>
              </a:rPr>
              <a:t>Site of communication between neuron and muscle</a:t>
            </a:r>
          </a:p>
          <a:p>
            <a:pPr lvl="1"/>
            <a:r>
              <a:rPr lang="en-US" sz="2000" dirty="0">
                <a:latin typeface="Arial" charset="0"/>
              </a:rPr>
              <a:t>Consists of synapse between </a:t>
            </a:r>
            <a:r>
              <a:rPr lang="en-US" sz="2000" dirty="0">
                <a:latin typeface="Symbol" charset="0"/>
              </a:rPr>
              <a:t>a</a:t>
            </a:r>
            <a:r>
              <a:rPr lang="en-US" sz="2000" dirty="0">
                <a:latin typeface="Arial" charset="0"/>
              </a:rPr>
              <a:t>-motor neuron and muscle fiber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02286" y="705011"/>
            <a:ext cx="22603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Motor Units</a:t>
            </a:r>
            <a:endParaRPr lang="en-US" sz="5400" b="1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8796" y="2540608"/>
            <a:ext cx="17252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When an 􏰂-motor neuron is activated, all of the muscle fibers in its motor unit are stimulated to contract. </a:t>
            </a:r>
          </a:p>
          <a:p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6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6427"/>
            <a:ext cx="8229600" cy="66562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Skeletal Muscle Contraction (Excitation-Contraction Coupling)</a:t>
            </a:r>
            <a:endParaRPr lang="en-US" sz="32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2501"/>
            <a:ext cx="8229600" cy="380325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Action </a:t>
            </a:r>
            <a:r>
              <a:rPr lang="en-US" sz="2400" dirty="0">
                <a:solidFill>
                  <a:schemeClr val="tx2"/>
                </a:solidFill>
              </a:rPr>
              <a:t>potential (AP) starts in brain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700" dirty="0">
                <a:solidFill>
                  <a:schemeClr val="tx2"/>
                </a:solidFill>
              </a:rPr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AP </a:t>
            </a:r>
            <a:r>
              <a:rPr lang="en-US" sz="2400" dirty="0">
                <a:solidFill>
                  <a:schemeClr val="tx2"/>
                </a:solidFill>
              </a:rPr>
              <a:t>arrives at axon terminal, releases acetylcholine (</a:t>
            </a:r>
            <a:r>
              <a:rPr lang="en-US" sz="2400" dirty="0" err="1">
                <a:solidFill>
                  <a:schemeClr val="tx2"/>
                </a:solidFill>
              </a:rPr>
              <a:t>ACh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endParaRPr lang="en-US" sz="7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dirty="0" err="1" smtClean="0">
                <a:solidFill>
                  <a:schemeClr val="tx2"/>
                </a:solidFill>
              </a:rPr>
              <a:t>ACh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crosses synapse, binds to </a:t>
            </a:r>
            <a:r>
              <a:rPr lang="en-US" sz="2400" dirty="0" err="1">
                <a:solidFill>
                  <a:schemeClr val="tx2"/>
                </a:solidFill>
              </a:rPr>
              <a:t>ACh</a:t>
            </a:r>
            <a:r>
              <a:rPr lang="en-US" sz="2400" dirty="0">
                <a:solidFill>
                  <a:schemeClr val="tx2"/>
                </a:solidFill>
              </a:rPr>
              <a:t> receptors on </a:t>
            </a:r>
            <a:r>
              <a:rPr lang="en-US" sz="2400" dirty="0" err="1">
                <a:solidFill>
                  <a:schemeClr val="tx2"/>
                </a:solidFill>
              </a:rPr>
              <a:t>plasmalemma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endParaRPr lang="en-US" sz="7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AP </a:t>
            </a:r>
            <a:r>
              <a:rPr lang="en-US" sz="2400" dirty="0">
                <a:solidFill>
                  <a:schemeClr val="tx2"/>
                </a:solidFill>
              </a:rPr>
              <a:t>travels down </a:t>
            </a:r>
            <a:r>
              <a:rPr lang="en-US" sz="2400" dirty="0" err="1">
                <a:solidFill>
                  <a:schemeClr val="tx2"/>
                </a:solidFill>
              </a:rPr>
              <a:t>plasmalemma</a:t>
            </a:r>
            <a:r>
              <a:rPr lang="en-US" sz="2400" dirty="0">
                <a:solidFill>
                  <a:schemeClr val="tx2"/>
                </a:solidFill>
              </a:rPr>
              <a:t>, T-tubules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endParaRPr lang="en-US" sz="700" dirty="0">
              <a:solidFill>
                <a:schemeClr val="tx2"/>
              </a:solidFill>
            </a:endParaRP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Triggers </a:t>
            </a:r>
            <a:r>
              <a:rPr lang="en-US" sz="2400" dirty="0">
                <a:solidFill>
                  <a:schemeClr val="tx2"/>
                </a:solidFill>
              </a:rPr>
              <a:t>Ca</a:t>
            </a:r>
            <a:r>
              <a:rPr lang="en-US" sz="2400" baseline="30000" dirty="0">
                <a:solidFill>
                  <a:schemeClr val="tx2"/>
                </a:solidFill>
              </a:rPr>
              <a:t>2+</a:t>
            </a:r>
            <a:r>
              <a:rPr lang="en-US" sz="2400" dirty="0">
                <a:solidFill>
                  <a:schemeClr val="tx2"/>
                </a:solidFill>
              </a:rPr>
              <a:t> release from sarcoplasmic reticulum (SR)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Ca</a:t>
            </a:r>
            <a:r>
              <a:rPr lang="en-US" sz="2400" baseline="30000" dirty="0" smtClean="0">
                <a:solidFill>
                  <a:schemeClr val="tx2"/>
                </a:solidFill>
              </a:rPr>
              <a:t>2</a:t>
            </a:r>
            <a:r>
              <a:rPr lang="en-US" sz="2400" baseline="30000" dirty="0">
                <a:solidFill>
                  <a:schemeClr val="tx2"/>
                </a:solidFill>
              </a:rPr>
              <a:t>+</a:t>
            </a:r>
            <a:r>
              <a:rPr lang="en-US" sz="2400" dirty="0">
                <a:solidFill>
                  <a:schemeClr val="tx2"/>
                </a:solidFill>
              </a:rPr>
              <a:t> enables actin-myosin contraction</a:t>
            </a:r>
          </a:p>
        </p:txBody>
      </p:sp>
    </p:spTree>
    <p:extLst>
      <p:ext uri="{BB962C8B-B14F-4D97-AF65-F5344CB8AC3E}">
        <p14:creationId xmlns:p14="http://schemas.microsoft.com/office/powerpoint/2010/main" val="195864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8327"/>
            <a:ext cx="9144000" cy="79931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1F497D"/>
                </a:solidFill>
              </a:rPr>
              <a:t>The sequence of events leading to muscle action, known as excitation–contraction coupling. </a:t>
            </a:r>
          </a:p>
        </p:txBody>
      </p:sp>
      <p:pic>
        <p:nvPicPr>
          <p:cNvPr id="4" name="Picture 3" descr="Screen Shot 2017-10-03 at 5.43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20" y="1616179"/>
            <a:ext cx="6747801" cy="46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9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82"/>
            <a:ext cx="8229600" cy="7312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Watch this video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Muscle contraction- detail Concept - Cell Biolog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76752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615"/>
            <a:ext cx="8229600" cy="81602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Muscle Relaxation</a:t>
            </a:r>
            <a:endParaRPr lang="en-US" sz="36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8135"/>
            <a:ext cx="8229600" cy="433802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AP ends, electrical stimulation of SR stops</a:t>
            </a:r>
          </a:p>
          <a:p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Ca</a:t>
            </a:r>
            <a:r>
              <a:rPr lang="en-US" sz="2400" baseline="30000" dirty="0">
                <a:solidFill>
                  <a:srgbClr val="1F497D"/>
                </a:solidFill>
                <a:latin typeface="Arial" charset="0"/>
              </a:rPr>
              <a:t>2+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 pumped back into SR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Stored until next AP arrives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Requires ATP</a:t>
            </a:r>
          </a:p>
          <a:p>
            <a:pPr lvl="1"/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Without Ca</a:t>
            </a:r>
            <a:r>
              <a:rPr lang="en-US" sz="2400" baseline="30000" dirty="0">
                <a:solidFill>
                  <a:srgbClr val="1F497D"/>
                </a:solidFill>
                <a:latin typeface="Arial" charset="0"/>
              </a:rPr>
              <a:t>2+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, troponin and </a:t>
            </a:r>
            <a:r>
              <a:rPr lang="en-US" sz="2400" dirty="0" err="1">
                <a:solidFill>
                  <a:srgbClr val="1F497D"/>
                </a:solidFill>
                <a:latin typeface="Arial" charset="0"/>
              </a:rPr>
              <a:t>tropomyosin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 return to resting conformation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Covers myosin-binding site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Prevents actin-myosin cross-bridging</a:t>
            </a:r>
          </a:p>
          <a:p>
            <a:endParaRPr lang="en-US" sz="2400" dirty="0">
              <a:solidFill>
                <a:srgbClr val="1F497D"/>
              </a:solidFill>
              <a:latin typeface="Arial" charset="0"/>
            </a:endParaRPr>
          </a:p>
          <a:p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8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172"/>
            <a:ext cx="9144000" cy="101940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1F497D"/>
                </a:solidFill>
              </a:rPr>
              <a:t>A sarcomere in its relaxed (top) and contracted (bottom) state, illustrating the sliding of the actin and myosin filaments with contraction. </a:t>
            </a:r>
          </a:p>
        </p:txBody>
      </p:sp>
      <p:pic>
        <p:nvPicPr>
          <p:cNvPr id="4" name="Picture 3" descr="Screen Shot 2017-10-03 at 5.38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99" y="1856977"/>
            <a:ext cx="5931695" cy="4463453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2840530" y="1704577"/>
            <a:ext cx="3893197" cy="2189213"/>
          </a:xfrm>
          <a:prstGeom prst="frame">
            <a:avLst>
              <a:gd name="adj1" fmla="val 226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2840530" y="4014762"/>
            <a:ext cx="3893197" cy="2189213"/>
          </a:xfrm>
          <a:prstGeom prst="frame">
            <a:avLst>
              <a:gd name="adj1" fmla="val 226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7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39"/>
            <a:ext cx="8229600" cy="782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Energy for Muscle Contraction</a:t>
            </a:r>
            <a:endParaRPr lang="en-US" sz="36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424"/>
            <a:ext cx="8229600" cy="435474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Adenosine triphosphate (ATP)</a:t>
            </a:r>
          </a:p>
          <a:p>
            <a:endParaRPr lang="en-US" sz="7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Binds to myosin head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ATPase on myosin head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ATP </a:t>
            </a:r>
            <a:r>
              <a:rPr lang="en-US" sz="2400" dirty="0">
                <a:solidFill>
                  <a:srgbClr val="1F497D"/>
                </a:solidFill>
                <a:latin typeface="Arial" charset="0"/>
                <a:sym typeface="Wingdings" charset="0"/>
              </a:rPr>
              <a:t> ADP + P</a:t>
            </a:r>
            <a:r>
              <a:rPr lang="en-US" sz="2400" baseline="-25000" dirty="0">
                <a:solidFill>
                  <a:srgbClr val="1F497D"/>
                </a:solidFill>
                <a:latin typeface="Arial" charset="0"/>
                <a:sym typeface="Wingdings" charset="0"/>
              </a:rPr>
              <a:t>i</a:t>
            </a:r>
            <a:r>
              <a:rPr lang="en-US" sz="2400" dirty="0">
                <a:solidFill>
                  <a:srgbClr val="1F497D"/>
                </a:solidFill>
                <a:latin typeface="Arial" charset="0"/>
                <a:sym typeface="Wingdings" charset="0"/>
              </a:rPr>
              <a:t> + energy</a:t>
            </a:r>
          </a:p>
          <a:p>
            <a:pPr lvl="1"/>
            <a:endParaRPr lang="en-US" sz="7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Necessary for muscle contraction</a:t>
            </a:r>
          </a:p>
          <a:p>
            <a:endParaRPr lang="en-US" sz="28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615"/>
            <a:ext cx="8229600" cy="81602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Muscle Fiber Types</a:t>
            </a:r>
            <a:endParaRPr lang="en-US" sz="36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Type I 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~50% of fibers in an average muscle 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Peak tension in 110 </a:t>
            </a:r>
            <a:r>
              <a:rPr lang="en-US" sz="2400" dirty="0" err="1">
                <a:solidFill>
                  <a:srgbClr val="1F497D"/>
                </a:solidFill>
                <a:latin typeface="Arial" charset="0"/>
              </a:rPr>
              <a:t>ms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 (slow twitch)</a:t>
            </a:r>
          </a:p>
          <a:p>
            <a:pPr lvl="1"/>
            <a:endParaRPr lang="en-US" sz="7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Type II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Peak tension in 50 </a:t>
            </a:r>
            <a:r>
              <a:rPr lang="en-US" sz="2400" dirty="0" err="1">
                <a:solidFill>
                  <a:srgbClr val="1F497D"/>
                </a:solidFill>
                <a:latin typeface="Arial" charset="0"/>
              </a:rPr>
              <a:t>ms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 (fast twitch)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Type </a:t>
            </a:r>
            <a:r>
              <a:rPr lang="en-US" sz="2400" dirty="0" err="1">
                <a:solidFill>
                  <a:srgbClr val="1F497D"/>
                </a:solidFill>
                <a:latin typeface="Arial" charset="0"/>
              </a:rPr>
              <a:t>IIa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 (~25% of fibers in an average muscle)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Type </a:t>
            </a:r>
            <a:r>
              <a:rPr lang="en-US" sz="2400" dirty="0" err="1">
                <a:solidFill>
                  <a:srgbClr val="1F497D"/>
                </a:solidFill>
                <a:latin typeface="Arial" charset="0"/>
              </a:rPr>
              <a:t>IIx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 (~25% of fibers in an average muscle)</a:t>
            </a:r>
          </a:p>
          <a:p>
            <a:endParaRPr lang="en-US" sz="2800" dirty="0">
              <a:solidFill>
                <a:srgbClr val="1F497D"/>
              </a:solidFill>
              <a:latin typeface="Arial" charset="0"/>
            </a:endParaRPr>
          </a:p>
          <a:p>
            <a:endParaRPr lang="en-US" sz="28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1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8193"/>
            <a:ext cx="8229600" cy="84944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Type I Fibers During Exercise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High aerobic endurance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Can maintain exercise for prolonged periods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Require oxygen for ATP production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Low-intensity aerobic exercise, daily activities</a:t>
            </a:r>
          </a:p>
          <a:p>
            <a:pPr lvl="1"/>
            <a:endParaRPr lang="en-US" sz="7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Efficiently produce ATP from fat, carbohydrate</a:t>
            </a:r>
          </a:p>
          <a:p>
            <a:endParaRPr lang="en-US" sz="28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6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584" y="1704917"/>
            <a:ext cx="8678332" cy="2316405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</a:pPr>
            <a:r>
              <a:rPr lang="en-US" sz="4800" b="1" dirty="0">
                <a:solidFill>
                  <a:srgbClr val="1F497D"/>
                </a:solidFill>
              </a:rPr>
              <a:t>Structure and Function of </a:t>
            </a:r>
            <a:r>
              <a:rPr lang="en-US" sz="4800" b="1" dirty="0" smtClean="0">
                <a:solidFill>
                  <a:srgbClr val="1F497D"/>
                </a:solidFill>
              </a:rPr>
              <a:t/>
            </a:r>
            <a:br>
              <a:rPr lang="en-US" sz="4800" b="1" dirty="0" smtClean="0">
                <a:solidFill>
                  <a:srgbClr val="1F497D"/>
                </a:solidFill>
              </a:rPr>
            </a:br>
            <a:r>
              <a:rPr lang="en-US" sz="4800" b="1" dirty="0" smtClean="0">
                <a:solidFill>
                  <a:srgbClr val="1F497D"/>
                </a:solidFill>
              </a:rPr>
              <a:t>Exercising </a:t>
            </a:r>
            <a:r>
              <a:rPr lang="en-US" sz="4800" b="1" dirty="0">
                <a:solidFill>
                  <a:srgbClr val="1F497D"/>
                </a:solidFill>
              </a:rPr>
              <a:t>Muscle </a:t>
            </a:r>
          </a:p>
        </p:txBody>
      </p:sp>
    </p:spTree>
    <p:extLst>
      <p:ext uri="{BB962C8B-B14F-4D97-AF65-F5344CB8AC3E}">
        <p14:creationId xmlns:p14="http://schemas.microsoft.com/office/powerpoint/2010/main" val="330273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345"/>
            <a:ext cx="8229600" cy="91629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Type II Fibers During Exercise</a:t>
            </a:r>
            <a:endParaRPr lang="en-US" sz="36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Type II fibers in general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Poor aerobic endurance, fatigue quickly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Produce ATP anaerobically</a:t>
            </a:r>
          </a:p>
          <a:p>
            <a:pPr lvl="1"/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Type </a:t>
            </a:r>
            <a:r>
              <a:rPr lang="en-US" sz="2800" dirty="0" err="1">
                <a:solidFill>
                  <a:srgbClr val="1F497D"/>
                </a:solidFill>
                <a:latin typeface="Arial" charset="0"/>
              </a:rPr>
              <a:t>IIa</a:t>
            </a:r>
            <a:endParaRPr lang="en-US" sz="2800" dirty="0">
              <a:solidFill>
                <a:srgbClr val="1F497D"/>
              </a:solidFill>
              <a:latin typeface="Arial" charset="0"/>
            </a:endParaRP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More force, faster fatigue than type I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Short, high-intensity endurance events (1,600 m run)</a:t>
            </a:r>
          </a:p>
          <a:p>
            <a:pPr lvl="1"/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1F497D"/>
                </a:solidFill>
                <a:latin typeface="Arial" charset="0"/>
              </a:rPr>
              <a:t>Type </a:t>
            </a:r>
            <a:r>
              <a:rPr lang="en-US" sz="2800" dirty="0" err="1">
                <a:solidFill>
                  <a:srgbClr val="1F497D"/>
                </a:solidFill>
                <a:latin typeface="Arial" charset="0"/>
              </a:rPr>
              <a:t>IIx</a:t>
            </a:r>
            <a:endParaRPr lang="en-US" sz="2800" dirty="0">
              <a:solidFill>
                <a:srgbClr val="1F497D"/>
              </a:solidFill>
              <a:latin typeface="Arial" charset="0"/>
            </a:endParaRP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Seldom used for everyday activities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  <a:latin typeface="Arial" charset="0"/>
              </a:rPr>
              <a:t>Short, explosive sprints (100 m)</a:t>
            </a:r>
          </a:p>
          <a:p>
            <a:endParaRPr lang="en-US" sz="28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2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39"/>
            <a:ext cx="8229600" cy="782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Fiber Type Determinants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Genetic factors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Determine which </a:t>
            </a:r>
            <a:r>
              <a:rPr lang="en-US" sz="2000" dirty="0">
                <a:solidFill>
                  <a:srgbClr val="1F497D"/>
                </a:solidFill>
                <a:latin typeface="Symbol" charset="0"/>
              </a:rPr>
              <a:t>a</a:t>
            </a:r>
            <a:r>
              <a:rPr lang="en-US" sz="2000" dirty="0">
                <a:solidFill>
                  <a:srgbClr val="1F497D"/>
                </a:solidFill>
                <a:latin typeface="Arial" charset="0"/>
              </a:rPr>
              <a:t>-motor neurons innervate fibers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Fibers differentiate based on </a:t>
            </a:r>
            <a:r>
              <a:rPr lang="en-US" sz="2000" dirty="0">
                <a:solidFill>
                  <a:srgbClr val="1F497D"/>
                </a:solidFill>
                <a:latin typeface="Symbol" charset="0"/>
              </a:rPr>
              <a:t>a</a:t>
            </a:r>
            <a:r>
              <a:rPr lang="en-US" sz="2000" dirty="0">
                <a:solidFill>
                  <a:srgbClr val="1F497D"/>
                </a:solidFill>
                <a:latin typeface="Arial" charset="0"/>
              </a:rPr>
              <a:t>-motor neuron</a:t>
            </a:r>
          </a:p>
          <a:p>
            <a:pPr lvl="1"/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Training factors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Endurance versus strength training, detraining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Can induce small (10%) change in fiber type</a:t>
            </a:r>
          </a:p>
          <a:p>
            <a:pPr lvl="1"/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 smtClean="0">
                <a:solidFill>
                  <a:srgbClr val="1F497D"/>
                </a:solidFill>
                <a:latin typeface="Arial" charset="0"/>
              </a:rPr>
              <a:t>Aging</a:t>
            </a:r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5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8193"/>
            <a:ext cx="8229600" cy="84944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Muscle Fiber Recruitment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Also called motor unit recruitment</a:t>
            </a:r>
          </a:p>
          <a:p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Method for altering force production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Less force production: fewer or smaller motor units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More force production: more or larger motor units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Type I motor units smaller than type II</a:t>
            </a:r>
          </a:p>
          <a:p>
            <a:pPr lvl="1"/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Recruitment order: type I, </a:t>
            </a:r>
            <a:r>
              <a:rPr lang="en-US" sz="2400" dirty="0">
                <a:solidFill>
                  <a:srgbClr val="1F497D"/>
                </a:solidFill>
                <a:latin typeface="Arial" charset="0"/>
                <a:sym typeface="Wingdings" charset="0"/>
              </a:rPr>
              <a:t>type </a:t>
            </a:r>
            <a:r>
              <a:rPr lang="en-US" sz="2400" dirty="0" err="1">
                <a:solidFill>
                  <a:srgbClr val="1F497D"/>
                </a:solidFill>
                <a:latin typeface="Arial" charset="0"/>
                <a:sym typeface="Wingdings" charset="0"/>
              </a:rPr>
              <a:t>IIa</a:t>
            </a:r>
            <a:r>
              <a:rPr lang="en-US" sz="2400" dirty="0">
                <a:solidFill>
                  <a:srgbClr val="1F497D"/>
                </a:solidFill>
                <a:latin typeface="Arial" charset="0"/>
                <a:sym typeface="Wingdings" charset="0"/>
              </a:rPr>
              <a:t>, type </a:t>
            </a:r>
            <a:r>
              <a:rPr lang="en-US" sz="2400" dirty="0" err="1">
                <a:solidFill>
                  <a:srgbClr val="1F497D"/>
                </a:solidFill>
                <a:latin typeface="Arial" charset="0"/>
                <a:sym typeface="Wingdings" charset="0"/>
              </a:rPr>
              <a:t>IIx</a:t>
            </a:r>
            <a:endParaRPr lang="en-US" sz="2400" dirty="0">
              <a:solidFill>
                <a:srgbClr val="1F497D"/>
              </a:solidFill>
              <a:latin typeface="Arial" charset="0"/>
            </a:endParaRPr>
          </a:p>
          <a:p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4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8193"/>
            <a:ext cx="8229600" cy="84944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Fiber Type and Athletic Success</a:t>
            </a:r>
            <a:endParaRPr lang="en-US" sz="36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Endurance athletes—type I predominates</a:t>
            </a:r>
          </a:p>
          <a:p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Sprinters—type II predominates</a:t>
            </a:r>
          </a:p>
          <a:p>
            <a:endParaRPr lang="en-US" sz="600" dirty="0">
              <a:solidFill>
                <a:srgbClr val="1F497D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1F497D"/>
                </a:solidFill>
                <a:latin typeface="Arial" charset="0"/>
              </a:rPr>
              <a:t>Fiber type </a:t>
            </a:r>
            <a:r>
              <a:rPr lang="en-US" sz="2400" i="1" dirty="0">
                <a:solidFill>
                  <a:srgbClr val="1F497D"/>
                </a:solidFill>
                <a:latin typeface="Arial" charset="0"/>
              </a:rPr>
              <a:t>not</a:t>
            </a:r>
            <a:r>
              <a:rPr lang="en-US" sz="2400" dirty="0">
                <a:solidFill>
                  <a:srgbClr val="1F497D"/>
                </a:solidFill>
                <a:latin typeface="Arial" charset="0"/>
              </a:rPr>
              <a:t> sole predictor of success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Cardiovascular function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Motivation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Training habits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charset="0"/>
              </a:rPr>
              <a:t>Muscle size</a:t>
            </a:r>
          </a:p>
          <a:p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1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47425"/>
            <a:ext cx="8229600" cy="878739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(</a:t>
            </a:r>
            <a:r>
              <a:rPr lang="en-US" sz="2000" b="1" i="1" dirty="0"/>
              <a:t>a</a:t>
            </a:r>
            <a:r>
              <a:rPr lang="en-US" sz="2000" b="1" dirty="0"/>
              <a:t>) The use of a biopsy needle to obtain a sample from the leg muscle of an elite female runner. (</a:t>
            </a:r>
            <a:r>
              <a:rPr lang="en-US" sz="2000" b="1" i="1" dirty="0"/>
              <a:t>b</a:t>
            </a:r>
            <a:r>
              <a:rPr lang="en-US" sz="2000" b="1" dirty="0"/>
              <a:t>) A close-up view of a muscle biopsy needle and a small piece of muscle tissue.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Screen Shot 2017-10-02 at 10.47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3937000" cy="3149600"/>
          </a:xfrm>
          <a:prstGeom prst="rect">
            <a:avLst/>
          </a:prstGeom>
        </p:spPr>
      </p:pic>
      <p:pic>
        <p:nvPicPr>
          <p:cNvPr id="5" name="Picture 4" descr="Screen Shot 2017-10-02 at 10.4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31" y="1417639"/>
            <a:ext cx="4147989" cy="30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86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rgbClr val="1F497D"/>
                </a:solidFill>
              </a:rPr>
              <a:t>TERIMA KASIH</a:t>
            </a:r>
            <a:endParaRPr lang="en-US" sz="5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1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85" y="789337"/>
            <a:ext cx="8229600" cy="82972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355D7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Three Types of Muscle Tissue</a:t>
            </a:r>
            <a:endParaRPr lang="en-US" sz="3600" b="1" dirty="0">
              <a:solidFill>
                <a:srgbClr val="355D7E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85" y="4867916"/>
            <a:ext cx="8692680" cy="365693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>
              <a:solidFill>
                <a:srgbClr val="355D7E"/>
              </a:solidFill>
              <a:latin typeface="Arial" charset="0"/>
            </a:endParaRPr>
          </a:p>
          <a:p>
            <a:endParaRPr lang="en-US" sz="2800" dirty="0">
              <a:solidFill>
                <a:srgbClr val="355D7E"/>
              </a:solidFill>
            </a:endParaRPr>
          </a:p>
        </p:txBody>
      </p:sp>
      <p:pic>
        <p:nvPicPr>
          <p:cNvPr id="4" name="Picture 3" descr="Screen Shot 2017-10-02 at 9.44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b="3592"/>
          <a:stretch/>
        </p:blipFill>
        <p:spPr>
          <a:xfrm>
            <a:off x="858572" y="1805549"/>
            <a:ext cx="1946407" cy="2340136"/>
          </a:xfrm>
          <a:prstGeom prst="rect">
            <a:avLst/>
          </a:prstGeom>
        </p:spPr>
      </p:pic>
      <p:pic>
        <p:nvPicPr>
          <p:cNvPr id="5" name="Picture 4" descr="Screen Shot 2017-10-02 at 9.44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49" y="1869318"/>
            <a:ext cx="2179757" cy="2276367"/>
          </a:xfrm>
          <a:prstGeom prst="rect">
            <a:avLst/>
          </a:prstGeom>
        </p:spPr>
      </p:pic>
      <p:pic>
        <p:nvPicPr>
          <p:cNvPr id="6" name="Picture 5" descr="Screen Shot 2017-10-02 at 9.44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r="4678"/>
          <a:stretch/>
        </p:blipFill>
        <p:spPr>
          <a:xfrm>
            <a:off x="6633074" y="2174130"/>
            <a:ext cx="2022853" cy="1964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6075" y="4513808"/>
            <a:ext cx="1982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55D7E"/>
                </a:solidFill>
                <a:latin typeface="Arial" charset="0"/>
              </a:rPr>
              <a:t>Smooth muscle</a:t>
            </a:r>
            <a:r>
              <a:rPr lang="en-US" sz="2000" dirty="0">
                <a:solidFill>
                  <a:srgbClr val="355D7E"/>
                </a:solidFill>
                <a:latin typeface="Arial" charset="0"/>
              </a:rPr>
              <a:t>: involuntary, hollow </a:t>
            </a:r>
            <a:r>
              <a:rPr lang="en-US" sz="2000" dirty="0" smtClean="0">
                <a:solidFill>
                  <a:srgbClr val="355D7E"/>
                </a:solidFill>
                <a:latin typeface="Arial" charset="0"/>
              </a:rPr>
              <a:t>organs</a:t>
            </a:r>
            <a:endParaRPr lang="en-US" sz="2000" dirty="0">
              <a:solidFill>
                <a:srgbClr val="355D7E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7726" y="4513808"/>
            <a:ext cx="211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55D7E"/>
                </a:solidFill>
                <a:latin typeface="Arial" charset="0"/>
              </a:rPr>
              <a:t>Cardiac muscle</a:t>
            </a:r>
            <a:r>
              <a:rPr lang="en-US" dirty="0">
                <a:solidFill>
                  <a:srgbClr val="355D7E"/>
                </a:solidFill>
                <a:latin typeface="Arial" charset="0"/>
              </a:rPr>
              <a:t>: involuntary, heart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21655" y="4513808"/>
            <a:ext cx="16935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55D7E"/>
                </a:solidFill>
                <a:latin typeface="Arial" charset="0"/>
              </a:rPr>
              <a:t>Skeletal </a:t>
            </a:r>
            <a:r>
              <a:rPr lang="en-US" sz="2000" b="1" dirty="0">
                <a:solidFill>
                  <a:srgbClr val="355D7E"/>
                </a:solidFill>
                <a:latin typeface="Arial" charset="0"/>
              </a:rPr>
              <a:t>muscle</a:t>
            </a:r>
            <a:r>
              <a:rPr lang="en-US" sz="2000" dirty="0">
                <a:solidFill>
                  <a:srgbClr val="355D7E"/>
                </a:solidFill>
                <a:latin typeface="Arial" charset="0"/>
              </a:rPr>
              <a:t>: voluntary, skeleton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612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1a_ConnectivTissueMu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7" y="804807"/>
            <a:ext cx="7795458" cy="54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981128" y="1529284"/>
            <a:ext cx="1285358" cy="49986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319346" y="5170663"/>
            <a:ext cx="1285358" cy="9997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7165331" y="4335638"/>
            <a:ext cx="1356767" cy="78549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6209656" y="5097638"/>
            <a:ext cx="1356767" cy="56829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4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fig01_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024156"/>
            <a:ext cx="8340554" cy="5125692"/>
          </a:xfrm>
        </p:spPr>
      </p:pic>
    </p:spTree>
    <p:extLst>
      <p:ext uri="{BB962C8B-B14F-4D97-AF65-F5344CB8AC3E}">
        <p14:creationId xmlns:p14="http://schemas.microsoft.com/office/powerpoint/2010/main" val="37107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2019"/>
            <a:ext cx="8229600" cy="6656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55D7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Myofibrils and Sarcomeres</a:t>
            </a:r>
            <a:endParaRPr lang="en-US" sz="3600" b="1" dirty="0">
              <a:solidFill>
                <a:srgbClr val="355D7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2242" cy="45259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55D7E"/>
                </a:solidFill>
                <a:latin typeface="Arial" charset="0"/>
              </a:rPr>
              <a:t>Myofibrils</a:t>
            </a:r>
          </a:p>
          <a:p>
            <a:pPr lvl="1"/>
            <a:r>
              <a:rPr lang="en-US" sz="2400" dirty="0">
                <a:solidFill>
                  <a:srgbClr val="355D7E"/>
                </a:solidFill>
                <a:latin typeface="Arial" charset="0"/>
              </a:rPr>
              <a:t>Muscle </a:t>
            </a:r>
            <a:r>
              <a:rPr lang="en-US" sz="2400" dirty="0">
                <a:solidFill>
                  <a:srgbClr val="355D7E"/>
                </a:solidFill>
                <a:latin typeface="Arial" charset="0"/>
                <a:sym typeface="Wingdings" charset="0"/>
              </a:rPr>
              <a:t> fasciculi  muscle fiber  myofibril</a:t>
            </a:r>
            <a:endParaRPr lang="en-US" sz="2400" dirty="0">
              <a:solidFill>
                <a:srgbClr val="355D7E"/>
              </a:solidFill>
              <a:latin typeface="Arial" charset="0"/>
            </a:endParaRPr>
          </a:p>
          <a:p>
            <a:pPr lvl="1"/>
            <a:r>
              <a:rPr lang="en-US" sz="2400" dirty="0">
                <a:solidFill>
                  <a:srgbClr val="355D7E"/>
                </a:solidFill>
                <a:latin typeface="Arial" charset="0"/>
                <a:sym typeface="Wingdings" charset="0"/>
              </a:rPr>
              <a:t>Hundreds to thousands per muscle fiber</a:t>
            </a:r>
          </a:p>
          <a:p>
            <a:pPr lvl="1">
              <a:buNone/>
            </a:pPr>
            <a:endParaRPr lang="en-US" sz="700" dirty="0">
              <a:solidFill>
                <a:srgbClr val="355D7E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355D7E"/>
                </a:solidFill>
                <a:latin typeface="Arial" charset="0"/>
              </a:rPr>
              <a:t>Sarcomeres</a:t>
            </a:r>
          </a:p>
          <a:p>
            <a:pPr lvl="1"/>
            <a:r>
              <a:rPr lang="en-US" sz="2400" dirty="0">
                <a:solidFill>
                  <a:srgbClr val="355D7E"/>
                </a:solidFill>
                <a:latin typeface="Arial" charset="0"/>
              </a:rPr>
              <a:t>Basic contractile element of skeletal muscle</a:t>
            </a:r>
          </a:p>
          <a:p>
            <a:pPr lvl="1"/>
            <a:r>
              <a:rPr lang="en-US" sz="2400" dirty="0">
                <a:solidFill>
                  <a:srgbClr val="355D7E"/>
                </a:solidFill>
                <a:latin typeface="Arial" charset="0"/>
              </a:rPr>
              <a:t>End to end for full myofibril length</a:t>
            </a:r>
          </a:p>
          <a:p>
            <a:endParaRPr lang="en-US" sz="2800" dirty="0">
              <a:solidFill>
                <a:srgbClr val="355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5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4425"/>
            <a:ext cx="8229600" cy="93300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55D7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Sarcomere: Protein Filaments</a:t>
            </a:r>
            <a:endParaRPr lang="en-US" sz="3600" b="1" dirty="0">
              <a:solidFill>
                <a:srgbClr val="355D7E"/>
              </a:solidFill>
            </a:endParaRPr>
          </a:p>
        </p:txBody>
      </p:sp>
      <p:sp>
        <p:nvSpPr>
          <p:cNvPr id="4" name="Content Placeholder 13"/>
          <p:cNvSpPr>
            <a:spLocks noGrp="1"/>
          </p:cNvSpPr>
          <p:nvPr>
            <p:ph idx="1"/>
          </p:nvPr>
        </p:nvSpPr>
        <p:spPr>
          <a:xfrm>
            <a:off x="457200" y="2005385"/>
            <a:ext cx="8229600" cy="412077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400" b="1" dirty="0">
                <a:solidFill>
                  <a:srgbClr val="355D7E"/>
                </a:solidFill>
                <a:latin typeface="Arial" charset="0"/>
              </a:rPr>
              <a:t>Used for muscle contraction</a:t>
            </a:r>
          </a:p>
          <a:p>
            <a:pPr eaLnBrk="1" hangingPunct="1"/>
            <a:endParaRPr lang="en-US" sz="500" dirty="0">
              <a:solidFill>
                <a:srgbClr val="355D7E"/>
              </a:solidFill>
              <a:latin typeface="Arial" charset="0"/>
            </a:endParaRPr>
          </a:p>
          <a:p>
            <a:pPr eaLnBrk="1" hangingPunct="1"/>
            <a:r>
              <a:rPr lang="en-US" sz="2400" dirty="0">
                <a:solidFill>
                  <a:srgbClr val="355D7E"/>
                </a:solidFill>
                <a:latin typeface="Arial" charset="0"/>
              </a:rPr>
              <a:t>Actin (thin filaments)</a:t>
            </a:r>
          </a:p>
          <a:p>
            <a:pPr lvl="1" eaLnBrk="1" hangingPunct="1"/>
            <a:r>
              <a:rPr lang="en-US" sz="2000" dirty="0">
                <a:solidFill>
                  <a:srgbClr val="355D7E"/>
                </a:solidFill>
                <a:latin typeface="Arial" charset="0"/>
              </a:rPr>
              <a:t>Show up lighter under microscope</a:t>
            </a:r>
          </a:p>
          <a:p>
            <a:pPr lvl="1" eaLnBrk="1" hangingPunct="1"/>
            <a:r>
              <a:rPr lang="en-US" sz="2000" dirty="0">
                <a:solidFill>
                  <a:srgbClr val="355D7E"/>
                </a:solidFill>
                <a:latin typeface="Arial" charset="0"/>
              </a:rPr>
              <a:t>I-band contains only actin filaments</a:t>
            </a:r>
          </a:p>
          <a:p>
            <a:pPr lvl="1" eaLnBrk="1" hangingPunct="1"/>
            <a:endParaRPr lang="en-US" sz="500" dirty="0">
              <a:solidFill>
                <a:srgbClr val="355D7E"/>
              </a:solidFill>
              <a:latin typeface="Arial" charset="0"/>
            </a:endParaRPr>
          </a:p>
          <a:p>
            <a:pPr eaLnBrk="1" hangingPunct="1"/>
            <a:r>
              <a:rPr lang="en-US" sz="2400" dirty="0">
                <a:solidFill>
                  <a:srgbClr val="355D7E"/>
                </a:solidFill>
                <a:latin typeface="Arial" charset="0"/>
              </a:rPr>
              <a:t>Myosin (thick filaments)</a:t>
            </a:r>
          </a:p>
          <a:p>
            <a:pPr lvl="1" eaLnBrk="1" hangingPunct="1"/>
            <a:r>
              <a:rPr lang="en-US" sz="2000" dirty="0">
                <a:solidFill>
                  <a:srgbClr val="355D7E"/>
                </a:solidFill>
                <a:latin typeface="Arial" charset="0"/>
              </a:rPr>
              <a:t>Show up darker under microscope</a:t>
            </a:r>
          </a:p>
          <a:p>
            <a:pPr lvl="1" eaLnBrk="1" hangingPunct="1"/>
            <a:r>
              <a:rPr lang="en-US" sz="2000" dirty="0">
                <a:solidFill>
                  <a:srgbClr val="355D7E"/>
                </a:solidFill>
                <a:latin typeface="Arial" charset="0"/>
              </a:rPr>
              <a:t>A-band contains both actin and myosin filaments</a:t>
            </a:r>
          </a:p>
          <a:p>
            <a:pPr lvl="1" eaLnBrk="1" hangingPunct="1"/>
            <a:r>
              <a:rPr lang="en-US" sz="2000" dirty="0">
                <a:solidFill>
                  <a:srgbClr val="355D7E"/>
                </a:solidFill>
                <a:latin typeface="Arial" charset="0"/>
              </a:rPr>
              <a:t>H-zone contains only myosin filaments</a:t>
            </a:r>
          </a:p>
        </p:txBody>
      </p:sp>
    </p:spTree>
    <p:extLst>
      <p:ext uri="{BB962C8B-B14F-4D97-AF65-F5344CB8AC3E}">
        <p14:creationId xmlns:p14="http://schemas.microsoft.com/office/powerpoint/2010/main" val="410594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8462"/>
            <a:ext cx="8229600" cy="74917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55D7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Myosin (Thick Filaments)</a:t>
            </a:r>
            <a:endParaRPr lang="en-US" sz="4000" b="1" dirty="0">
              <a:solidFill>
                <a:srgbClr val="355D7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8270"/>
            <a:ext cx="8229600" cy="428789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55D7E"/>
                </a:solidFill>
                <a:latin typeface="Arial" charset="0"/>
              </a:rPr>
              <a:t>Two intertwined filaments with globular heads</a:t>
            </a:r>
          </a:p>
          <a:p>
            <a:endParaRPr lang="en-US" sz="700" dirty="0">
              <a:solidFill>
                <a:srgbClr val="355D7E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355D7E"/>
                </a:solidFill>
                <a:latin typeface="Arial" charset="0"/>
              </a:rPr>
              <a:t>Globular heads</a:t>
            </a:r>
          </a:p>
          <a:p>
            <a:pPr lvl="1"/>
            <a:r>
              <a:rPr lang="en-US" sz="2400" dirty="0">
                <a:solidFill>
                  <a:srgbClr val="355D7E"/>
                </a:solidFill>
                <a:latin typeface="Arial" charset="0"/>
              </a:rPr>
              <a:t>Protrude 360° from thick filament axis</a:t>
            </a:r>
          </a:p>
          <a:p>
            <a:pPr lvl="1"/>
            <a:r>
              <a:rPr lang="en-US" sz="2400" dirty="0">
                <a:solidFill>
                  <a:srgbClr val="355D7E"/>
                </a:solidFill>
                <a:latin typeface="Arial" charset="0"/>
              </a:rPr>
              <a:t>Will interact with actin filaments for contraction</a:t>
            </a:r>
          </a:p>
          <a:p>
            <a:pPr lvl="1"/>
            <a:endParaRPr lang="en-US" sz="700" dirty="0">
              <a:solidFill>
                <a:srgbClr val="355D7E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355D7E"/>
                </a:solidFill>
                <a:latin typeface="Arial" charset="0"/>
              </a:rPr>
              <a:t>Stabilized by </a:t>
            </a:r>
            <a:r>
              <a:rPr lang="en-US" sz="2800" dirty="0" err="1">
                <a:solidFill>
                  <a:srgbClr val="355D7E"/>
                </a:solidFill>
                <a:latin typeface="Arial" charset="0"/>
              </a:rPr>
              <a:t>titin</a:t>
            </a:r>
            <a:endParaRPr lang="en-US" sz="2800" dirty="0">
              <a:solidFill>
                <a:srgbClr val="355D7E"/>
              </a:solidFill>
              <a:latin typeface="Arial" charset="0"/>
            </a:endParaRPr>
          </a:p>
          <a:p>
            <a:endParaRPr lang="en-US" sz="2800" dirty="0">
              <a:solidFill>
                <a:srgbClr val="355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1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8866"/>
            <a:ext cx="8229600" cy="5987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55D7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Actin (Thin Filaments)</a:t>
            </a:r>
            <a:endParaRPr lang="en-US" b="1" dirty="0">
              <a:solidFill>
                <a:srgbClr val="355D7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355D7E"/>
                </a:solidFill>
                <a:latin typeface="Arial" charset="0"/>
              </a:rPr>
              <a:t>Actually composed of three proteins</a:t>
            </a:r>
          </a:p>
          <a:p>
            <a:pPr lvl="1"/>
            <a:r>
              <a:rPr lang="en-US" sz="2000" dirty="0">
                <a:solidFill>
                  <a:srgbClr val="355D7E"/>
                </a:solidFill>
                <a:latin typeface="Arial" charset="0"/>
              </a:rPr>
              <a:t>Actin: contains myosin-binding site</a:t>
            </a:r>
          </a:p>
          <a:p>
            <a:pPr lvl="1"/>
            <a:r>
              <a:rPr lang="en-US" sz="2000" dirty="0" err="1">
                <a:solidFill>
                  <a:srgbClr val="355D7E"/>
                </a:solidFill>
                <a:latin typeface="Arial" charset="0"/>
              </a:rPr>
              <a:t>Tropomyosin</a:t>
            </a:r>
            <a:r>
              <a:rPr lang="en-US" sz="2000" dirty="0">
                <a:solidFill>
                  <a:srgbClr val="355D7E"/>
                </a:solidFill>
                <a:latin typeface="Arial" charset="0"/>
              </a:rPr>
              <a:t>: covers active site at rest</a:t>
            </a:r>
          </a:p>
          <a:p>
            <a:pPr lvl="1"/>
            <a:r>
              <a:rPr lang="en-US" sz="2000" dirty="0">
                <a:solidFill>
                  <a:srgbClr val="355D7E"/>
                </a:solidFill>
                <a:latin typeface="Arial" charset="0"/>
              </a:rPr>
              <a:t>Troponin: anchored to actin, moves </a:t>
            </a:r>
            <a:r>
              <a:rPr lang="en-US" sz="2000" dirty="0" err="1">
                <a:solidFill>
                  <a:srgbClr val="355D7E"/>
                </a:solidFill>
                <a:latin typeface="Arial" charset="0"/>
              </a:rPr>
              <a:t>tropomyosin</a:t>
            </a:r>
            <a:endParaRPr lang="en-US" sz="2000" dirty="0">
              <a:solidFill>
                <a:srgbClr val="355D7E"/>
              </a:solidFill>
              <a:latin typeface="Arial" charset="0"/>
            </a:endParaRPr>
          </a:p>
          <a:p>
            <a:pPr lvl="1"/>
            <a:endParaRPr lang="en-US" sz="600" dirty="0">
              <a:solidFill>
                <a:srgbClr val="355D7E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355D7E"/>
                </a:solidFill>
                <a:latin typeface="Arial" charset="0"/>
              </a:rPr>
              <a:t>Anchored at Z-disk</a:t>
            </a:r>
          </a:p>
          <a:p>
            <a:endParaRPr lang="en-US" sz="600" dirty="0">
              <a:solidFill>
                <a:srgbClr val="355D7E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355D7E"/>
                </a:solidFill>
                <a:latin typeface="Arial" charset="0"/>
              </a:rPr>
              <a:t>Equally spaced out by </a:t>
            </a:r>
            <a:r>
              <a:rPr lang="en-US" sz="2400" dirty="0" err="1">
                <a:solidFill>
                  <a:srgbClr val="355D7E"/>
                </a:solidFill>
                <a:latin typeface="Arial" charset="0"/>
              </a:rPr>
              <a:t>titin</a:t>
            </a:r>
            <a:endParaRPr lang="en-US" sz="2400" dirty="0">
              <a:solidFill>
                <a:srgbClr val="355D7E"/>
              </a:solidFill>
              <a:latin typeface="Arial" charset="0"/>
            </a:endParaRPr>
          </a:p>
          <a:p>
            <a:endParaRPr lang="en-US" sz="2400" dirty="0">
              <a:solidFill>
                <a:srgbClr val="355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9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9745</TotalTime>
  <Words>826</Words>
  <Application>Microsoft Macintosh PowerPoint</Application>
  <PresentationFormat>On-screen Show (4:3)</PresentationFormat>
  <Paragraphs>148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Structure and Function of  Exercising Muscle </vt:lpstr>
      <vt:lpstr>Three Types of Muscle Tissue</vt:lpstr>
      <vt:lpstr>PowerPoint Presentation</vt:lpstr>
      <vt:lpstr>PowerPoint Presentation</vt:lpstr>
      <vt:lpstr>Myofibrils and Sarcomeres</vt:lpstr>
      <vt:lpstr>Sarcomere: Protein Filaments</vt:lpstr>
      <vt:lpstr>Myosin (Thick Filaments)</vt:lpstr>
      <vt:lpstr>Actin (Thin Filaments)</vt:lpstr>
      <vt:lpstr>PowerPoint Presentation</vt:lpstr>
      <vt:lpstr>PowerPoint Presentation</vt:lpstr>
      <vt:lpstr>Skeletal Muscle Contraction (Excitation-Contraction Coupling)</vt:lpstr>
      <vt:lpstr>The sequence of events leading to muscle action, known as excitation–contraction coupling. </vt:lpstr>
      <vt:lpstr>Watch this video</vt:lpstr>
      <vt:lpstr>Muscle Relaxation</vt:lpstr>
      <vt:lpstr>A sarcomere in its relaxed (top) and contracted (bottom) state, illustrating the sliding of the actin and myosin filaments with contraction. </vt:lpstr>
      <vt:lpstr>Energy for Muscle Contraction</vt:lpstr>
      <vt:lpstr>Muscle Fiber Types</vt:lpstr>
      <vt:lpstr>Type I Fibers During Exercise</vt:lpstr>
      <vt:lpstr>Type II Fibers During Exercise</vt:lpstr>
      <vt:lpstr>Fiber Type Determinants</vt:lpstr>
      <vt:lpstr>Muscle Fiber Recruitment</vt:lpstr>
      <vt:lpstr>Fiber Type and Athletic Success</vt:lpstr>
      <vt:lpstr>PowerPoint Presentation</vt:lpstr>
      <vt:lpstr>TERIMA KASIH</vt:lpstr>
    </vt:vector>
  </TitlesOfParts>
  <Company>Nutrition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Nazhif Gifari</dc:creator>
  <cp:lastModifiedBy>Nazhif Gifari</cp:lastModifiedBy>
  <cp:revision>46</cp:revision>
  <dcterms:created xsi:type="dcterms:W3CDTF">2017-09-12T17:05:29Z</dcterms:created>
  <dcterms:modified xsi:type="dcterms:W3CDTF">2017-11-12T09:01:32Z</dcterms:modified>
</cp:coreProperties>
</file>