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73" r:id="rId3"/>
    <p:sldId id="272" r:id="rId4"/>
    <p:sldId id="275" r:id="rId5"/>
    <p:sldId id="278" r:id="rId6"/>
    <p:sldId id="279" r:id="rId7"/>
    <p:sldId id="274" r:id="rId8"/>
    <p:sldId id="277" r:id="rId9"/>
    <p:sldId id="276" r:id="rId10"/>
    <p:sldId id="271" r:id="rId11"/>
    <p:sldId id="281" r:id="rId12"/>
    <p:sldId id="280" r:id="rId13"/>
    <p:sldId id="282" r:id="rId14"/>
    <p:sldId id="283" r:id="rId15"/>
    <p:sldId id="270"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912" y="-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4D554-FE04-A04D-8AF0-F162EEF4B96F}" type="doc">
      <dgm:prSet loTypeId="urn:microsoft.com/office/officeart/2005/8/layout/cycle8" loCatId="" qsTypeId="urn:microsoft.com/office/officeart/2005/8/quickstyle/simple2" qsCatId="simple" csTypeId="urn:microsoft.com/office/officeart/2005/8/colors/colorful2" csCatId="colorful" phldr="1"/>
      <dgm:spPr/>
    </dgm:pt>
    <dgm:pt modelId="{6922E3C6-41E5-3940-BEAC-05B2B2918FA1}">
      <dgm:prSet phldrT="[Text]"/>
      <dgm:spPr/>
      <dgm:t>
        <a:bodyPr/>
        <a:lstStyle/>
        <a:p>
          <a:r>
            <a:rPr lang="en-US" dirty="0" smtClean="0"/>
            <a:t>L</a:t>
          </a:r>
          <a:endParaRPr lang="en-US" dirty="0"/>
        </a:p>
      </dgm:t>
    </dgm:pt>
    <dgm:pt modelId="{600AF3B0-C736-1B4E-95B5-9723A181B77E}" type="parTrans" cxnId="{DC8CCB0F-4A75-F74A-BBC9-D51175872B1D}">
      <dgm:prSet/>
      <dgm:spPr/>
      <dgm:t>
        <a:bodyPr/>
        <a:lstStyle/>
        <a:p>
          <a:endParaRPr lang="en-US"/>
        </a:p>
      </dgm:t>
    </dgm:pt>
    <dgm:pt modelId="{D2A201B2-1F53-C340-B655-3F16701CAA09}" type="sibTrans" cxnId="{DC8CCB0F-4A75-F74A-BBC9-D51175872B1D}">
      <dgm:prSet/>
      <dgm:spPr/>
      <dgm:t>
        <a:bodyPr/>
        <a:lstStyle/>
        <a:p>
          <a:endParaRPr lang="en-US"/>
        </a:p>
      </dgm:t>
    </dgm:pt>
    <dgm:pt modelId="{2FBFE6EB-8150-1A44-99B5-E9BA016BF400}">
      <dgm:prSet phldrT="[Text]"/>
      <dgm:spPr/>
      <dgm:t>
        <a:bodyPr/>
        <a:lstStyle/>
        <a:p>
          <a:r>
            <a:rPr lang="en-US" dirty="0" smtClean="0"/>
            <a:t>P</a:t>
          </a:r>
          <a:endParaRPr lang="en-US" dirty="0"/>
        </a:p>
      </dgm:t>
    </dgm:pt>
    <dgm:pt modelId="{4E7E1F36-630F-1945-8DF9-AD126489DA90}" type="parTrans" cxnId="{CA4D1485-9CCD-AE4D-837E-1A2667D68083}">
      <dgm:prSet/>
      <dgm:spPr/>
      <dgm:t>
        <a:bodyPr/>
        <a:lstStyle/>
        <a:p>
          <a:endParaRPr lang="en-US"/>
        </a:p>
      </dgm:t>
    </dgm:pt>
    <dgm:pt modelId="{97BC43BE-5991-8B4B-AFD6-4E7CEC209982}" type="sibTrans" cxnId="{CA4D1485-9CCD-AE4D-837E-1A2667D68083}">
      <dgm:prSet/>
      <dgm:spPr/>
      <dgm:t>
        <a:bodyPr/>
        <a:lstStyle/>
        <a:p>
          <a:endParaRPr lang="en-US"/>
        </a:p>
      </dgm:t>
    </dgm:pt>
    <dgm:pt modelId="{559FB245-A364-7549-A05C-53EA0B2BA4DD}">
      <dgm:prSet phldrT="[Text]"/>
      <dgm:spPr/>
      <dgm:t>
        <a:bodyPr/>
        <a:lstStyle/>
        <a:p>
          <a:r>
            <a:rPr lang="en-US" dirty="0" smtClean="0"/>
            <a:t>KH</a:t>
          </a:r>
          <a:endParaRPr lang="en-US" dirty="0"/>
        </a:p>
      </dgm:t>
    </dgm:pt>
    <dgm:pt modelId="{B7E6FD65-A476-F64B-AA27-287AE1CC39E6}" type="parTrans" cxnId="{8F823817-9E37-B840-B372-61344E8D5BC4}">
      <dgm:prSet/>
      <dgm:spPr/>
      <dgm:t>
        <a:bodyPr/>
        <a:lstStyle/>
        <a:p>
          <a:endParaRPr lang="en-US"/>
        </a:p>
      </dgm:t>
    </dgm:pt>
    <dgm:pt modelId="{6447C99F-2322-B949-BB18-346EE504C0A3}" type="sibTrans" cxnId="{8F823817-9E37-B840-B372-61344E8D5BC4}">
      <dgm:prSet/>
      <dgm:spPr/>
      <dgm:t>
        <a:bodyPr/>
        <a:lstStyle/>
        <a:p>
          <a:endParaRPr lang="en-US"/>
        </a:p>
      </dgm:t>
    </dgm:pt>
    <dgm:pt modelId="{6A6FF217-BD2C-5A44-AE47-83B06883FCA5}" type="pres">
      <dgm:prSet presAssocID="{4D64D554-FE04-A04D-8AF0-F162EEF4B96F}" presName="compositeShape" presStyleCnt="0">
        <dgm:presLayoutVars>
          <dgm:chMax val="7"/>
          <dgm:dir/>
          <dgm:resizeHandles val="exact"/>
        </dgm:presLayoutVars>
      </dgm:prSet>
      <dgm:spPr/>
    </dgm:pt>
    <dgm:pt modelId="{9997911C-9E6A-C544-95DD-9D525371144E}" type="pres">
      <dgm:prSet presAssocID="{4D64D554-FE04-A04D-8AF0-F162EEF4B96F}" presName="wedge1" presStyleLbl="node1" presStyleIdx="0" presStyleCnt="3"/>
      <dgm:spPr/>
      <dgm:t>
        <a:bodyPr/>
        <a:lstStyle/>
        <a:p>
          <a:endParaRPr lang="en-US"/>
        </a:p>
      </dgm:t>
    </dgm:pt>
    <dgm:pt modelId="{02F3BC25-D8BD-2F46-AF55-84502BE282C0}" type="pres">
      <dgm:prSet presAssocID="{4D64D554-FE04-A04D-8AF0-F162EEF4B96F}" presName="dummy1a" presStyleCnt="0"/>
      <dgm:spPr/>
    </dgm:pt>
    <dgm:pt modelId="{12829F7E-ADD2-EF4E-AD62-57523E3C1F75}" type="pres">
      <dgm:prSet presAssocID="{4D64D554-FE04-A04D-8AF0-F162EEF4B96F}" presName="dummy1b" presStyleCnt="0"/>
      <dgm:spPr/>
    </dgm:pt>
    <dgm:pt modelId="{C09EA73D-9E2A-DA48-9FF6-392D234D8219}" type="pres">
      <dgm:prSet presAssocID="{4D64D554-FE04-A04D-8AF0-F162EEF4B96F}" presName="wedge1Tx" presStyleLbl="node1" presStyleIdx="0" presStyleCnt="3">
        <dgm:presLayoutVars>
          <dgm:chMax val="0"/>
          <dgm:chPref val="0"/>
          <dgm:bulletEnabled val="1"/>
        </dgm:presLayoutVars>
      </dgm:prSet>
      <dgm:spPr/>
      <dgm:t>
        <a:bodyPr/>
        <a:lstStyle/>
        <a:p>
          <a:endParaRPr lang="en-US"/>
        </a:p>
      </dgm:t>
    </dgm:pt>
    <dgm:pt modelId="{6DD393CC-29CC-E849-8C1B-7DD20E90A65A}" type="pres">
      <dgm:prSet presAssocID="{4D64D554-FE04-A04D-8AF0-F162EEF4B96F}" presName="wedge2" presStyleLbl="node1" presStyleIdx="1" presStyleCnt="3"/>
      <dgm:spPr/>
      <dgm:t>
        <a:bodyPr/>
        <a:lstStyle/>
        <a:p>
          <a:endParaRPr lang="en-US"/>
        </a:p>
      </dgm:t>
    </dgm:pt>
    <dgm:pt modelId="{41BED128-FD7F-CD46-84A9-8EAEC8967ED7}" type="pres">
      <dgm:prSet presAssocID="{4D64D554-FE04-A04D-8AF0-F162EEF4B96F}" presName="dummy2a" presStyleCnt="0"/>
      <dgm:spPr/>
    </dgm:pt>
    <dgm:pt modelId="{38B8F103-CD18-044C-9FF9-08E4C1E0758B}" type="pres">
      <dgm:prSet presAssocID="{4D64D554-FE04-A04D-8AF0-F162EEF4B96F}" presName="dummy2b" presStyleCnt="0"/>
      <dgm:spPr/>
    </dgm:pt>
    <dgm:pt modelId="{6A2F9138-9DE3-5047-957C-A073144496B5}" type="pres">
      <dgm:prSet presAssocID="{4D64D554-FE04-A04D-8AF0-F162EEF4B96F}" presName="wedge2Tx" presStyleLbl="node1" presStyleIdx="1" presStyleCnt="3">
        <dgm:presLayoutVars>
          <dgm:chMax val="0"/>
          <dgm:chPref val="0"/>
          <dgm:bulletEnabled val="1"/>
        </dgm:presLayoutVars>
      </dgm:prSet>
      <dgm:spPr/>
      <dgm:t>
        <a:bodyPr/>
        <a:lstStyle/>
        <a:p>
          <a:endParaRPr lang="en-US"/>
        </a:p>
      </dgm:t>
    </dgm:pt>
    <dgm:pt modelId="{381A128D-5307-EA46-93C2-057E32D86112}" type="pres">
      <dgm:prSet presAssocID="{4D64D554-FE04-A04D-8AF0-F162EEF4B96F}" presName="wedge3" presStyleLbl="node1" presStyleIdx="2" presStyleCnt="3"/>
      <dgm:spPr/>
      <dgm:t>
        <a:bodyPr/>
        <a:lstStyle/>
        <a:p>
          <a:endParaRPr lang="en-US"/>
        </a:p>
      </dgm:t>
    </dgm:pt>
    <dgm:pt modelId="{3356CD62-2219-1442-9076-26872084E85B}" type="pres">
      <dgm:prSet presAssocID="{4D64D554-FE04-A04D-8AF0-F162EEF4B96F}" presName="dummy3a" presStyleCnt="0"/>
      <dgm:spPr/>
    </dgm:pt>
    <dgm:pt modelId="{3242A8A0-466B-4746-8B15-87261EEFE535}" type="pres">
      <dgm:prSet presAssocID="{4D64D554-FE04-A04D-8AF0-F162EEF4B96F}" presName="dummy3b" presStyleCnt="0"/>
      <dgm:spPr/>
    </dgm:pt>
    <dgm:pt modelId="{856CDE2C-F6A0-F24E-9D07-8561A7B28EE0}" type="pres">
      <dgm:prSet presAssocID="{4D64D554-FE04-A04D-8AF0-F162EEF4B96F}" presName="wedge3Tx" presStyleLbl="node1" presStyleIdx="2" presStyleCnt="3">
        <dgm:presLayoutVars>
          <dgm:chMax val="0"/>
          <dgm:chPref val="0"/>
          <dgm:bulletEnabled val="1"/>
        </dgm:presLayoutVars>
      </dgm:prSet>
      <dgm:spPr/>
      <dgm:t>
        <a:bodyPr/>
        <a:lstStyle/>
        <a:p>
          <a:endParaRPr lang="en-US"/>
        </a:p>
      </dgm:t>
    </dgm:pt>
    <dgm:pt modelId="{1B8E8EE6-40A4-7546-82A6-27D018987825}" type="pres">
      <dgm:prSet presAssocID="{D2A201B2-1F53-C340-B655-3F16701CAA09}" presName="arrowWedge1" presStyleLbl="fgSibTrans2D1" presStyleIdx="0" presStyleCnt="3"/>
      <dgm:spPr/>
    </dgm:pt>
    <dgm:pt modelId="{5704F8B7-C54A-D84C-9245-C26BED98B6FD}" type="pres">
      <dgm:prSet presAssocID="{97BC43BE-5991-8B4B-AFD6-4E7CEC209982}" presName="arrowWedge2" presStyleLbl="fgSibTrans2D1" presStyleIdx="1" presStyleCnt="3"/>
      <dgm:spPr/>
    </dgm:pt>
    <dgm:pt modelId="{F872907C-896F-E347-9F24-2DF6BAD701B0}" type="pres">
      <dgm:prSet presAssocID="{6447C99F-2322-B949-BB18-346EE504C0A3}" presName="arrowWedge3" presStyleLbl="fgSibTrans2D1" presStyleIdx="2" presStyleCnt="3"/>
      <dgm:spPr/>
    </dgm:pt>
  </dgm:ptLst>
  <dgm:cxnLst>
    <dgm:cxn modelId="{DC8CCB0F-4A75-F74A-BBC9-D51175872B1D}" srcId="{4D64D554-FE04-A04D-8AF0-F162EEF4B96F}" destId="{6922E3C6-41E5-3940-BEAC-05B2B2918FA1}" srcOrd="0" destOrd="0" parTransId="{600AF3B0-C736-1B4E-95B5-9723A181B77E}" sibTransId="{D2A201B2-1F53-C340-B655-3F16701CAA09}"/>
    <dgm:cxn modelId="{8D9CE817-0287-BE42-B9EB-714CEF71F4F8}" type="presOf" srcId="{6922E3C6-41E5-3940-BEAC-05B2B2918FA1}" destId="{C09EA73D-9E2A-DA48-9FF6-392D234D8219}" srcOrd="1" destOrd="0" presId="urn:microsoft.com/office/officeart/2005/8/layout/cycle8"/>
    <dgm:cxn modelId="{39341B03-5A7B-B046-B5DA-21B40DAB1683}" type="presOf" srcId="{4D64D554-FE04-A04D-8AF0-F162EEF4B96F}" destId="{6A6FF217-BD2C-5A44-AE47-83B06883FCA5}" srcOrd="0" destOrd="0" presId="urn:microsoft.com/office/officeart/2005/8/layout/cycle8"/>
    <dgm:cxn modelId="{2304F621-B388-484B-A7C6-0E021EEC003B}" type="presOf" srcId="{6922E3C6-41E5-3940-BEAC-05B2B2918FA1}" destId="{9997911C-9E6A-C544-95DD-9D525371144E}" srcOrd="0" destOrd="0" presId="urn:microsoft.com/office/officeart/2005/8/layout/cycle8"/>
    <dgm:cxn modelId="{8F823817-9E37-B840-B372-61344E8D5BC4}" srcId="{4D64D554-FE04-A04D-8AF0-F162EEF4B96F}" destId="{559FB245-A364-7549-A05C-53EA0B2BA4DD}" srcOrd="2" destOrd="0" parTransId="{B7E6FD65-A476-F64B-AA27-287AE1CC39E6}" sibTransId="{6447C99F-2322-B949-BB18-346EE504C0A3}"/>
    <dgm:cxn modelId="{040C23D4-1DF6-944B-9176-20947FFDBC01}" type="presOf" srcId="{2FBFE6EB-8150-1A44-99B5-E9BA016BF400}" destId="{6DD393CC-29CC-E849-8C1B-7DD20E90A65A}" srcOrd="0" destOrd="0" presId="urn:microsoft.com/office/officeart/2005/8/layout/cycle8"/>
    <dgm:cxn modelId="{54B452EA-93D6-294E-A9E1-2669FC85ECEF}" type="presOf" srcId="{559FB245-A364-7549-A05C-53EA0B2BA4DD}" destId="{381A128D-5307-EA46-93C2-057E32D86112}" srcOrd="0" destOrd="0" presId="urn:microsoft.com/office/officeart/2005/8/layout/cycle8"/>
    <dgm:cxn modelId="{CA4D1485-9CCD-AE4D-837E-1A2667D68083}" srcId="{4D64D554-FE04-A04D-8AF0-F162EEF4B96F}" destId="{2FBFE6EB-8150-1A44-99B5-E9BA016BF400}" srcOrd="1" destOrd="0" parTransId="{4E7E1F36-630F-1945-8DF9-AD126489DA90}" sibTransId="{97BC43BE-5991-8B4B-AFD6-4E7CEC209982}"/>
    <dgm:cxn modelId="{307A6EC5-3D2C-844E-BC94-3E2C3A989B2B}" type="presOf" srcId="{2FBFE6EB-8150-1A44-99B5-E9BA016BF400}" destId="{6A2F9138-9DE3-5047-957C-A073144496B5}" srcOrd="1" destOrd="0" presId="urn:microsoft.com/office/officeart/2005/8/layout/cycle8"/>
    <dgm:cxn modelId="{82AF0C92-9882-C24A-9C90-F4A9E311280E}" type="presOf" srcId="{559FB245-A364-7549-A05C-53EA0B2BA4DD}" destId="{856CDE2C-F6A0-F24E-9D07-8561A7B28EE0}" srcOrd="1" destOrd="0" presId="urn:microsoft.com/office/officeart/2005/8/layout/cycle8"/>
    <dgm:cxn modelId="{5DE38387-AECA-8942-970A-B3114F79AA93}" type="presParOf" srcId="{6A6FF217-BD2C-5A44-AE47-83B06883FCA5}" destId="{9997911C-9E6A-C544-95DD-9D525371144E}" srcOrd="0" destOrd="0" presId="urn:microsoft.com/office/officeart/2005/8/layout/cycle8"/>
    <dgm:cxn modelId="{7A976CA4-419A-2643-8C06-6CB38835BD16}" type="presParOf" srcId="{6A6FF217-BD2C-5A44-AE47-83B06883FCA5}" destId="{02F3BC25-D8BD-2F46-AF55-84502BE282C0}" srcOrd="1" destOrd="0" presId="urn:microsoft.com/office/officeart/2005/8/layout/cycle8"/>
    <dgm:cxn modelId="{3879D137-0171-BC49-AA1B-4C05A39BB22B}" type="presParOf" srcId="{6A6FF217-BD2C-5A44-AE47-83B06883FCA5}" destId="{12829F7E-ADD2-EF4E-AD62-57523E3C1F75}" srcOrd="2" destOrd="0" presId="urn:microsoft.com/office/officeart/2005/8/layout/cycle8"/>
    <dgm:cxn modelId="{ADDF0F87-3825-C444-9CDA-E5D993283985}" type="presParOf" srcId="{6A6FF217-BD2C-5A44-AE47-83B06883FCA5}" destId="{C09EA73D-9E2A-DA48-9FF6-392D234D8219}" srcOrd="3" destOrd="0" presId="urn:microsoft.com/office/officeart/2005/8/layout/cycle8"/>
    <dgm:cxn modelId="{B4C34B2F-6300-0744-9F76-4D6CC3E4E5D9}" type="presParOf" srcId="{6A6FF217-BD2C-5A44-AE47-83B06883FCA5}" destId="{6DD393CC-29CC-E849-8C1B-7DD20E90A65A}" srcOrd="4" destOrd="0" presId="urn:microsoft.com/office/officeart/2005/8/layout/cycle8"/>
    <dgm:cxn modelId="{CC95E9D4-8F6C-FB49-8E51-8A83B3DB7BBD}" type="presParOf" srcId="{6A6FF217-BD2C-5A44-AE47-83B06883FCA5}" destId="{41BED128-FD7F-CD46-84A9-8EAEC8967ED7}" srcOrd="5" destOrd="0" presId="urn:microsoft.com/office/officeart/2005/8/layout/cycle8"/>
    <dgm:cxn modelId="{7A6A8A99-AF37-4043-AA9B-890AC0251F56}" type="presParOf" srcId="{6A6FF217-BD2C-5A44-AE47-83B06883FCA5}" destId="{38B8F103-CD18-044C-9FF9-08E4C1E0758B}" srcOrd="6" destOrd="0" presId="urn:microsoft.com/office/officeart/2005/8/layout/cycle8"/>
    <dgm:cxn modelId="{75A59F24-E19E-BA46-BB8D-270AE8E4E4E8}" type="presParOf" srcId="{6A6FF217-BD2C-5A44-AE47-83B06883FCA5}" destId="{6A2F9138-9DE3-5047-957C-A073144496B5}" srcOrd="7" destOrd="0" presId="urn:microsoft.com/office/officeart/2005/8/layout/cycle8"/>
    <dgm:cxn modelId="{C0E352F9-E551-6241-8D37-08619D398F28}" type="presParOf" srcId="{6A6FF217-BD2C-5A44-AE47-83B06883FCA5}" destId="{381A128D-5307-EA46-93C2-057E32D86112}" srcOrd="8" destOrd="0" presId="urn:microsoft.com/office/officeart/2005/8/layout/cycle8"/>
    <dgm:cxn modelId="{ED0C3CA7-49FA-184E-962C-C3D50D53982D}" type="presParOf" srcId="{6A6FF217-BD2C-5A44-AE47-83B06883FCA5}" destId="{3356CD62-2219-1442-9076-26872084E85B}" srcOrd="9" destOrd="0" presId="urn:microsoft.com/office/officeart/2005/8/layout/cycle8"/>
    <dgm:cxn modelId="{F86A4D25-E337-5B4E-AFFC-EE542D554996}" type="presParOf" srcId="{6A6FF217-BD2C-5A44-AE47-83B06883FCA5}" destId="{3242A8A0-466B-4746-8B15-87261EEFE535}" srcOrd="10" destOrd="0" presId="urn:microsoft.com/office/officeart/2005/8/layout/cycle8"/>
    <dgm:cxn modelId="{3B4D5E10-40B4-6347-8FF7-E2B00738F347}" type="presParOf" srcId="{6A6FF217-BD2C-5A44-AE47-83B06883FCA5}" destId="{856CDE2C-F6A0-F24E-9D07-8561A7B28EE0}" srcOrd="11" destOrd="0" presId="urn:microsoft.com/office/officeart/2005/8/layout/cycle8"/>
    <dgm:cxn modelId="{EFA4F837-4B29-1E4A-896B-C16688FA0294}" type="presParOf" srcId="{6A6FF217-BD2C-5A44-AE47-83B06883FCA5}" destId="{1B8E8EE6-40A4-7546-82A6-27D018987825}" srcOrd="12" destOrd="0" presId="urn:microsoft.com/office/officeart/2005/8/layout/cycle8"/>
    <dgm:cxn modelId="{87333324-F97A-B24E-A3A7-A422E2D51AAA}" type="presParOf" srcId="{6A6FF217-BD2C-5A44-AE47-83B06883FCA5}" destId="{5704F8B7-C54A-D84C-9245-C26BED98B6FD}" srcOrd="13" destOrd="0" presId="urn:microsoft.com/office/officeart/2005/8/layout/cycle8"/>
    <dgm:cxn modelId="{8EB8014D-C357-EE4A-8747-1CC9931A405D}" type="presParOf" srcId="{6A6FF217-BD2C-5A44-AE47-83B06883FCA5}" destId="{F872907C-896F-E347-9F24-2DF6BAD701B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7911C-9E6A-C544-95DD-9D525371144E}">
      <dsp:nvSpPr>
        <dsp:cNvPr id="0" name=""/>
        <dsp:cNvSpPr/>
      </dsp:nvSpPr>
      <dsp:spPr>
        <a:xfrm>
          <a:off x="2292194" y="294187"/>
          <a:ext cx="3801808" cy="3801808"/>
        </a:xfrm>
        <a:prstGeom prst="pie">
          <a:avLst>
            <a:gd name="adj1" fmla="val 16200000"/>
            <a:gd name="adj2" fmla="val 18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kern="1200" dirty="0" smtClean="0"/>
            <a:t>L</a:t>
          </a:r>
          <a:endParaRPr lang="en-US" sz="6000" kern="1200" dirty="0"/>
        </a:p>
      </dsp:txBody>
      <dsp:txXfrm>
        <a:off x="4295838" y="1099809"/>
        <a:ext cx="1357788" cy="1131490"/>
      </dsp:txXfrm>
    </dsp:sp>
    <dsp:sp modelId="{6DD393CC-29CC-E849-8C1B-7DD20E90A65A}">
      <dsp:nvSpPr>
        <dsp:cNvPr id="0" name=""/>
        <dsp:cNvSpPr/>
      </dsp:nvSpPr>
      <dsp:spPr>
        <a:xfrm>
          <a:off x="2213895" y="429966"/>
          <a:ext cx="3801808" cy="3801808"/>
        </a:xfrm>
        <a:prstGeom prst="pie">
          <a:avLst>
            <a:gd name="adj1" fmla="val 1800000"/>
            <a:gd name="adj2" fmla="val 9000000"/>
          </a:avLst>
        </a:prstGeom>
        <a:solidFill>
          <a:schemeClr val="accent2">
            <a:hueOff val="2340760"/>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kern="1200" dirty="0" smtClean="0"/>
            <a:t>P</a:t>
          </a:r>
          <a:endParaRPr lang="en-US" sz="6000" kern="1200" dirty="0"/>
        </a:p>
      </dsp:txBody>
      <dsp:txXfrm>
        <a:off x="3119088" y="2896616"/>
        <a:ext cx="2036683" cy="995711"/>
      </dsp:txXfrm>
    </dsp:sp>
    <dsp:sp modelId="{381A128D-5307-EA46-93C2-057E32D86112}">
      <dsp:nvSpPr>
        <dsp:cNvPr id="0" name=""/>
        <dsp:cNvSpPr/>
      </dsp:nvSpPr>
      <dsp:spPr>
        <a:xfrm>
          <a:off x="2135596" y="294187"/>
          <a:ext cx="3801808" cy="3801808"/>
        </a:xfrm>
        <a:prstGeom prst="pie">
          <a:avLst>
            <a:gd name="adj1" fmla="val 9000000"/>
            <a:gd name="adj2" fmla="val 16200000"/>
          </a:avLst>
        </a:prstGeom>
        <a:solidFill>
          <a:schemeClr val="accent2">
            <a:hueOff val="4681520"/>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kern="1200" dirty="0" smtClean="0"/>
            <a:t>KH</a:t>
          </a:r>
          <a:endParaRPr lang="en-US" sz="6000" kern="1200" dirty="0"/>
        </a:p>
      </dsp:txBody>
      <dsp:txXfrm>
        <a:off x="2575972" y="1099809"/>
        <a:ext cx="1357788" cy="1131490"/>
      </dsp:txXfrm>
    </dsp:sp>
    <dsp:sp modelId="{1B8E8EE6-40A4-7546-82A6-27D018987825}">
      <dsp:nvSpPr>
        <dsp:cNvPr id="0" name=""/>
        <dsp:cNvSpPr/>
      </dsp:nvSpPr>
      <dsp:spPr>
        <a:xfrm>
          <a:off x="2057158" y="58837"/>
          <a:ext cx="4272509" cy="4272509"/>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704F8B7-C54A-D84C-9245-C26BED98B6FD}">
      <dsp:nvSpPr>
        <dsp:cNvPr id="0" name=""/>
        <dsp:cNvSpPr/>
      </dsp:nvSpPr>
      <dsp:spPr>
        <a:xfrm>
          <a:off x="1978545" y="194376"/>
          <a:ext cx="4272509" cy="4272509"/>
        </a:xfrm>
        <a:prstGeom prst="circularArrow">
          <a:avLst>
            <a:gd name="adj1" fmla="val 5085"/>
            <a:gd name="adj2" fmla="val 327528"/>
            <a:gd name="adj3" fmla="val 8671970"/>
            <a:gd name="adj4" fmla="val 1800502"/>
            <a:gd name="adj5" fmla="val 5932"/>
          </a:avLst>
        </a:prstGeom>
        <a:solidFill>
          <a:schemeClr val="accent2">
            <a:hueOff val="2340760"/>
            <a:satOff val="-2919"/>
            <a:lumOff val="68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872907C-896F-E347-9F24-2DF6BAD701B0}">
      <dsp:nvSpPr>
        <dsp:cNvPr id="0" name=""/>
        <dsp:cNvSpPr/>
      </dsp:nvSpPr>
      <dsp:spPr>
        <a:xfrm>
          <a:off x="1899932" y="58837"/>
          <a:ext cx="4272509" cy="4272509"/>
        </a:xfrm>
        <a:prstGeom prst="circularArrow">
          <a:avLst>
            <a:gd name="adj1" fmla="val 5085"/>
            <a:gd name="adj2" fmla="val 327528"/>
            <a:gd name="adj3" fmla="val 15873039"/>
            <a:gd name="adj4" fmla="val 9000000"/>
            <a:gd name="adj5" fmla="val 5932"/>
          </a:avLst>
        </a:prstGeom>
        <a:solidFill>
          <a:schemeClr val="accent2">
            <a:hueOff val="4681520"/>
            <a:satOff val="-5839"/>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361455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508861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59497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303799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E6EEC-3AD5-CF43-9865-4F00B286699E}"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69480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9E6EEC-3AD5-CF43-9865-4F00B286699E}"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46257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9E6EEC-3AD5-CF43-9865-4F00B286699E}" type="datetimeFigureOut">
              <a:rPr lang="en-US" smtClean="0"/>
              <a:t>10/30/17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95820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9E6EEC-3AD5-CF43-9865-4F00B286699E}" type="datetimeFigureOut">
              <a:rPr lang="en-US" smtClean="0"/>
              <a:t>10/30/17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01206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E6EEC-3AD5-CF43-9865-4F00B286699E}" type="datetimeFigureOut">
              <a:rPr lang="en-US" smtClean="0"/>
              <a:t>10/30/17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94709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E6EEC-3AD5-CF43-9865-4F00B286699E}"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74988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E6EEC-3AD5-CF43-9865-4F00B286699E}"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8599996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E6EEC-3AD5-CF43-9865-4F00B286699E}" type="datetimeFigureOut">
              <a:rPr lang="en-US" smtClean="0"/>
              <a:t>10/30/17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FAD2A-A3F9-9C43-8905-4F5F6DD30C94}" type="slidenum">
              <a:rPr lang="en-US" smtClean="0"/>
              <a:t>‹#›</a:t>
            </a:fld>
            <a:endParaRPr lang="en-US"/>
          </a:p>
        </p:txBody>
      </p:sp>
    </p:spTree>
    <p:extLst>
      <p:ext uri="{BB962C8B-B14F-4D97-AF65-F5344CB8AC3E}">
        <p14:creationId xmlns:p14="http://schemas.microsoft.com/office/powerpoint/2010/main" val="2115514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746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3222625" y="3370262"/>
            <a:ext cx="5638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smtClean="0">
                <a:solidFill>
                  <a:schemeClr val="bg1"/>
                </a:solidFill>
              </a:rPr>
              <a:t>GIZI KEBUGARAN</a:t>
            </a:r>
            <a:endParaRPr lang="en-US" sz="2000" b="1" dirty="0">
              <a:solidFill>
                <a:schemeClr val="bg1"/>
              </a:solidFill>
            </a:endParaRPr>
          </a:p>
          <a:p>
            <a:pPr algn="ctr" eaLnBrk="1" hangingPunct="1"/>
            <a:r>
              <a:rPr lang="en-US" sz="2000" b="1" dirty="0">
                <a:solidFill>
                  <a:schemeClr val="bg1"/>
                </a:solidFill>
              </a:rPr>
              <a:t>PERTEMUAN </a:t>
            </a:r>
            <a:r>
              <a:rPr lang="en-US" sz="2000" b="1" dirty="0" smtClean="0">
                <a:solidFill>
                  <a:schemeClr val="bg1"/>
                </a:solidFill>
              </a:rPr>
              <a:t>IV </a:t>
            </a:r>
            <a:endParaRPr lang="en-US" sz="2000" b="1" dirty="0">
              <a:solidFill>
                <a:schemeClr val="bg1"/>
              </a:solidFill>
            </a:endParaRPr>
          </a:p>
          <a:p>
            <a:pPr algn="ctr" eaLnBrk="1" hangingPunct="1"/>
            <a:r>
              <a:rPr lang="en-US" sz="2000" b="1" dirty="0">
                <a:solidFill>
                  <a:schemeClr val="bg1"/>
                </a:solidFill>
              </a:rPr>
              <a:t>Nazhif Gifari</a:t>
            </a:r>
          </a:p>
          <a:p>
            <a:pPr algn="ctr" eaLnBrk="1" hangingPunct="1"/>
            <a:r>
              <a:rPr lang="en-US" sz="2000" b="1" dirty="0" err="1">
                <a:solidFill>
                  <a:schemeClr val="bg1"/>
                </a:solidFill>
              </a:rPr>
              <a:t>Ilmu</a:t>
            </a:r>
            <a:r>
              <a:rPr lang="en-US" sz="2000" b="1" dirty="0">
                <a:solidFill>
                  <a:schemeClr val="bg1"/>
                </a:solidFill>
              </a:rPr>
              <a:t> </a:t>
            </a:r>
            <a:r>
              <a:rPr lang="en-US" sz="2000" b="1" dirty="0" err="1">
                <a:solidFill>
                  <a:schemeClr val="bg1"/>
                </a:solidFill>
              </a:rPr>
              <a:t>Gizi</a:t>
            </a:r>
            <a:r>
              <a:rPr lang="en-US" sz="2000" b="1" dirty="0">
                <a:solidFill>
                  <a:schemeClr val="bg1"/>
                </a:solidFill>
              </a:rPr>
              <a:t> &amp; FIKES</a:t>
            </a:r>
          </a:p>
          <a:p>
            <a:pPr algn="ctr" eaLnBrk="1" hangingPunct="1"/>
            <a:endParaRPr lang="en-US" sz="2000" b="1" dirty="0">
              <a:solidFill>
                <a:schemeClr val="bg1"/>
              </a:solidFill>
            </a:endParaRPr>
          </a:p>
        </p:txBody>
      </p:sp>
    </p:spTree>
    <p:extLst>
      <p:ext uri="{BB962C8B-B14F-4D97-AF65-F5344CB8AC3E}">
        <p14:creationId xmlns:p14="http://schemas.microsoft.com/office/powerpoint/2010/main" val="39942832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024"/>
            <a:ext cx="8229600" cy="1143000"/>
          </a:xfrm>
        </p:spPr>
        <p:txBody>
          <a:bodyPr>
            <a:normAutofit/>
          </a:bodyPr>
          <a:lstStyle/>
          <a:p>
            <a:r>
              <a:rPr lang="en-US" b="1" dirty="0">
                <a:solidFill>
                  <a:srgbClr val="1F497D"/>
                </a:solidFill>
              </a:rPr>
              <a:t>The Basic Energy Systems </a:t>
            </a:r>
          </a:p>
        </p:txBody>
      </p:sp>
      <p:sp>
        <p:nvSpPr>
          <p:cNvPr id="3" name="Content Placeholder 2"/>
          <p:cNvSpPr>
            <a:spLocks noGrp="1"/>
          </p:cNvSpPr>
          <p:nvPr>
            <p:ph idx="1"/>
          </p:nvPr>
        </p:nvSpPr>
        <p:spPr>
          <a:xfrm>
            <a:off x="167090" y="2005385"/>
            <a:ext cx="8803763" cy="4120779"/>
          </a:xfrm>
        </p:spPr>
        <p:txBody>
          <a:bodyPr/>
          <a:lstStyle/>
          <a:p>
            <a:pPr marL="514350" indent="-514350">
              <a:buFont typeface="+mj-lt"/>
              <a:buAutoNum type="arabicPeriod"/>
            </a:pPr>
            <a:r>
              <a:rPr lang="en-US" dirty="0">
                <a:solidFill>
                  <a:srgbClr val="1F497D"/>
                </a:solidFill>
              </a:rPr>
              <a:t>The ATP-</a:t>
            </a:r>
            <a:r>
              <a:rPr lang="en-US" dirty="0" err="1">
                <a:solidFill>
                  <a:srgbClr val="1F497D"/>
                </a:solidFill>
              </a:rPr>
              <a:t>PCr</a:t>
            </a:r>
            <a:r>
              <a:rPr lang="en-US" dirty="0">
                <a:solidFill>
                  <a:srgbClr val="1F497D"/>
                </a:solidFill>
              </a:rPr>
              <a:t> system </a:t>
            </a:r>
          </a:p>
          <a:p>
            <a:pPr marL="514350" indent="-514350">
              <a:buFont typeface="+mj-lt"/>
              <a:buAutoNum type="arabicPeriod"/>
            </a:pPr>
            <a:r>
              <a:rPr lang="en-US" dirty="0">
                <a:solidFill>
                  <a:srgbClr val="1F497D"/>
                </a:solidFill>
              </a:rPr>
              <a:t>The glycolytic system (glycolysis) </a:t>
            </a:r>
          </a:p>
          <a:p>
            <a:pPr marL="514350" indent="-514350">
              <a:buFont typeface="+mj-lt"/>
              <a:buAutoNum type="arabicPeriod"/>
            </a:pPr>
            <a:r>
              <a:rPr lang="en-US" dirty="0" smtClean="0">
                <a:solidFill>
                  <a:srgbClr val="1F497D"/>
                </a:solidFill>
              </a:rPr>
              <a:t>The </a:t>
            </a:r>
            <a:r>
              <a:rPr lang="en-US" dirty="0">
                <a:solidFill>
                  <a:srgbClr val="1F497D"/>
                </a:solidFill>
              </a:rPr>
              <a:t>oxidative system (oxidative </a:t>
            </a:r>
            <a:r>
              <a:rPr lang="en-US" dirty="0" err="1">
                <a:solidFill>
                  <a:srgbClr val="1F497D"/>
                </a:solidFill>
              </a:rPr>
              <a:t>phosphoryla</a:t>
            </a:r>
            <a:r>
              <a:rPr lang="en-US" dirty="0">
                <a:solidFill>
                  <a:srgbClr val="1F497D"/>
                </a:solidFill>
              </a:rPr>
              <a:t>- </a:t>
            </a:r>
            <a:r>
              <a:rPr lang="en-US" dirty="0" err="1">
                <a:solidFill>
                  <a:srgbClr val="1F497D"/>
                </a:solidFill>
              </a:rPr>
              <a:t>tion</a:t>
            </a:r>
            <a:r>
              <a:rPr lang="en-US" dirty="0">
                <a:solidFill>
                  <a:srgbClr val="1F497D"/>
                </a:solidFill>
              </a:rPr>
              <a:t>) </a:t>
            </a:r>
          </a:p>
          <a:p>
            <a:pPr marL="514350" indent="-514350">
              <a:buFont typeface="+mj-lt"/>
              <a:buAutoNum type="arabicPeriod"/>
            </a:pPr>
            <a:endParaRPr lang="en-US" dirty="0">
              <a:solidFill>
                <a:srgbClr val="1F497D"/>
              </a:solidFill>
            </a:endParaRPr>
          </a:p>
        </p:txBody>
      </p:sp>
    </p:spTree>
    <p:extLst>
      <p:ext uri="{BB962C8B-B14F-4D97-AF65-F5344CB8AC3E}">
        <p14:creationId xmlns:p14="http://schemas.microsoft.com/office/powerpoint/2010/main" val="4138422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035"/>
            <a:ext cx="9144000" cy="665620"/>
          </a:xfrm>
        </p:spPr>
        <p:txBody>
          <a:bodyPr>
            <a:normAutofit fontScale="90000"/>
          </a:bodyPr>
          <a:lstStyle/>
          <a:p>
            <a:r>
              <a:rPr lang="en-US" b="1" dirty="0">
                <a:solidFill>
                  <a:srgbClr val="1F497D"/>
                </a:solidFill>
              </a:rPr>
              <a:t>Summary of </a:t>
            </a:r>
            <a:r>
              <a:rPr lang="en-US" b="1" dirty="0" smtClean="0">
                <a:solidFill>
                  <a:srgbClr val="1F497D"/>
                </a:solidFill>
              </a:rPr>
              <a:t>Substrate Metabolism </a:t>
            </a:r>
            <a:endParaRPr lang="en-US" b="1" dirty="0">
              <a:solidFill>
                <a:srgbClr val="1F497D"/>
              </a:solidFill>
            </a:endParaRPr>
          </a:p>
        </p:txBody>
      </p:sp>
      <p:sp>
        <p:nvSpPr>
          <p:cNvPr id="4" name="TextBox 3"/>
          <p:cNvSpPr txBox="1"/>
          <p:nvPr/>
        </p:nvSpPr>
        <p:spPr>
          <a:xfrm>
            <a:off x="0" y="5715352"/>
            <a:ext cx="9144000" cy="646331"/>
          </a:xfrm>
          <a:prstGeom prst="rect">
            <a:avLst/>
          </a:prstGeom>
          <a:noFill/>
        </p:spPr>
        <p:txBody>
          <a:bodyPr wrap="square" rtlCol="0">
            <a:spAutoFit/>
          </a:bodyPr>
          <a:lstStyle/>
          <a:p>
            <a:pPr algn="ctr"/>
            <a:r>
              <a:rPr lang="en-US" b="1" dirty="0">
                <a:solidFill>
                  <a:srgbClr val="1F497D"/>
                </a:solidFill>
              </a:rPr>
              <a:t>The metabolism of carbohydrate, fat, and to a lesser extent protein share some common pathways within the muscle </a:t>
            </a:r>
            <a:r>
              <a:rPr lang="en-US" b="1" dirty="0" smtClean="0">
                <a:solidFill>
                  <a:srgbClr val="1F497D"/>
                </a:solidFill>
              </a:rPr>
              <a:t>fiber</a:t>
            </a:r>
            <a:endParaRPr lang="en-US" b="1" dirty="0">
              <a:solidFill>
                <a:srgbClr val="1F497D"/>
              </a:solidFill>
            </a:endParaRPr>
          </a:p>
        </p:txBody>
      </p:sp>
      <p:pic>
        <p:nvPicPr>
          <p:cNvPr id="5" name="Picture 4" descr="Screen Shot 2017-10-04 at 11.13.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28" y="1430930"/>
            <a:ext cx="7660239" cy="4284422"/>
          </a:xfrm>
          <a:prstGeom prst="rect">
            <a:avLst/>
          </a:prstGeom>
        </p:spPr>
      </p:pic>
    </p:spTree>
    <p:extLst>
      <p:ext uri="{BB962C8B-B14F-4D97-AF65-F5344CB8AC3E}">
        <p14:creationId xmlns:p14="http://schemas.microsoft.com/office/powerpoint/2010/main" val="24891183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903"/>
            <a:ext cx="8229600" cy="832735"/>
          </a:xfrm>
        </p:spPr>
        <p:txBody>
          <a:bodyPr>
            <a:normAutofit/>
          </a:bodyPr>
          <a:lstStyle/>
          <a:p>
            <a:r>
              <a:rPr lang="en-US" sz="3600" b="1" dirty="0">
                <a:solidFill>
                  <a:srgbClr val="1F497D"/>
                </a:solidFill>
              </a:rPr>
              <a:t>Interaction Among the Energy Systems </a:t>
            </a:r>
          </a:p>
        </p:txBody>
      </p:sp>
      <p:sp>
        <p:nvSpPr>
          <p:cNvPr id="3" name="Content Placeholder 2"/>
          <p:cNvSpPr>
            <a:spLocks noGrp="1"/>
          </p:cNvSpPr>
          <p:nvPr>
            <p:ph idx="1"/>
          </p:nvPr>
        </p:nvSpPr>
        <p:spPr/>
        <p:txBody>
          <a:bodyPr/>
          <a:lstStyle/>
          <a:p>
            <a:r>
              <a:rPr lang="en-US" dirty="0">
                <a:solidFill>
                  <a:srgbClr val="1F497D"/>
                </a:solidFill>
              </a:rPr>
              <a:t>The three energy systems do not work independently of one another, and no activity is 100% supported by a single energy system. </a:t>
            </a:r>
          </a:p>
          <a:p>
            <a:endParaRPr lang="en-US" dirty="0">
              <a:solidFill>
                <a:srgbClr val="1F497D"/>
              </a:solidFill>
            </a:endParaRPr>
          </a:p>
        </p:txBody>
      </p:sp>
    </p:spTree>
    <p:extLst>
      <p:ext uri="{BB962C8B-B14F-4D97-AF65-F5344CB8AC3E}">
        <p14:creationId xmlns:p14="http://schemas.microsoft.com/office/powerpoint/2010/main" val="29576115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9002"/>
            <a:ext cx="8229600" cy="1052828"/>
          </a:xfrm>
        </p:spPr>
        <p:txBody>
          <a:bodyPr>
            <a:noAutofit/>
          </a:bodyPr>
          <a:lstStyle/>
          <a:p>
            <a:r>
              <a:rPr lang="en-US" sz="3200" b="1" dirty="0">
                <a:solidFill>
                  <a:srgbClr val="1F497D"/>
                </a:solidFill>
              </a:rPr>
              <a:t>Characteristics of the Various Energy </a:t>
            </a:r>
            <a:r>
              <a:rPr lang="en-US" sz="3200" b="1" dirty="0" smtClean="0">
                <a:solidFill>
                  <a:srgbClr val="1F497D"/>
                </a:solidFill>
              </a:rPr>
              <a:t/>
            </a:r>
            <a:br>
              <a:rPr lang="en-US" sz="3200" b="1" dirty="0" smtClean="0">
                <a:solidFill>
                  <a:srgbClr val="1F497D"/>
                </a:solidFill>
              </a:rPr>
            </a:br>
            <a:r>
              <a:rPr lang="en-US" sz="3200" b="1" dirty="0" smtClean="0">
                <a:solidFill>
                  <a:srgbClr val="1F497D"/>
                </a:solidFill>
              </a:rPr>
              <a:t>Supply </a:t>
            </a:r>
            <a:r>
              <a:rPr lang="en-US" sz="3200" b="1" dirty="0">
                <a:solidFill>
                  <a:srgbClr val="1F497D"/>
                </a:solidFill>
              </a:rPr>
              <a:t>Systems </a:t>
            </a:r>
          </a:p>
        </p:txBody>
      </p:sp>
      <p:pic>
        <p:nvPicPr>
          <p:cNvPr id="4" name="Picture 3" descr="Screen Shot 2017-10-04 at 11.18.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92" y="2171094"/>
            <a:ext cx="8686800" cy="2817341"/>
          </a:xfrm>
          <a:prstGeom prst="rect">
            <a:avLst/>
          </a:prstGeom>
        </p:spPr>
      </p:pic>
    </p:spTree>
    <p:extLst>
      <p:ext uri="{BB962C8B-B14F-4D97-AF65-F5344CB8AC3E}">
        <p14:creationId xmlns:p14="http://schemas.microsoft.com/office/powerpoint/2010/main" val="35119440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26" y="785443"/>
            <a:ext cx="8755516" cy="5340721"/>
          </a:xfrm>
        </p:spPr>
        <p:txBody>
          <a:bodyPr>
            <a:normAutofit/>
          </a:bodyPr>
          <a:lstStyle/>
          <a:p>
            <a:pPr marL="0" indent="0">
              <a:buNone/>
            </a:pPr>
            <a:r>
              <a:rPr lang="en-US" sz="2800" dirty="0">
                <a:solidFill>
                  <a:srgbClr val="1F497D"/>
                </a:solidFill>
              </a:rPr>
              <a:t>In this </a:t>
            </a:r>
            <a:r>
              <a:rPr lang="en-US" sz="2800" dirty="0" smtClean="0">
                <a:solidFill>
                  <a:srgbClr val="1F497D"/>
                </a:solidFill>
              </a:rPr>
              <a:t>course, </a:t>
            </a:r>
            <a:r>
              <a:rPr lang="en-US" sz="2800" dirty="0">
                <a:solidFill>
                  <a:srgbClr val="1F497D"/>
                </a:solidFill>
              </a:rPr>
              <a:t>we focused on energy metabolism and the synthesis of the storage form of energy in the body, ATP. We described in some detail the three basic energy systems used to generate ATP and their regulation and interaction. </a:t>
            </a:r>
            <a:endParaRPr lang="en-US" sz="2800" dirty="0" smtClean="0">
              <a:solidFill>
                <a:srgbClr val="1F497D"/>
              </a:solidFill>
            </a:endParaRPr>
          </a:p>
          <a:p>
            <a:pPr marL="0" indent="0">
              <a:buNone/>
            </a:pPr>
            <a:endParaRPr lang="en-US" sz="2800" dirty="0" smtClean="0">
              <a:solidFill>
                <a:srgbClr val="1F497D"/>
              </a:solidFill>
            </a:endParaRPr>
          </a:p>
          <a:p>
            <a:pPr marL="0" indent="0">
              <a:buNone/>
            </a:pPr>
            <a:r>
              <a:rPr lang="en-US" sz="2800" dirty="0" smtClean="0">
                <a:solidFill>
                  <a:srgbClr val="1F497D"/>
                </a:solidFill>
              </a:rPr>
              <a:t>Finally</a:t>
            </a:r>
            <a:r>
              <a:rPr lang="en-US" sz="2800" dirty="0">
                <a:solidFill>
                  <a:srgbClr val="1F497D"/>
                </a:solidFill>
              </a:rPr>
              <a:t>, we highlighted the important role that oxygen plays in the sustained generation of ATP for continued muscle contraction and the three fiber types found in human skeletal muscle. We next look at the </a:t>
            </a:r>
            <a:r>
              <a:rPr lang="en-US" sz="2800" dirty="0">
                <a:solidFill>
                  <a:srgbClr val="FF0000"/>
                </a:solidFill>
              </a:rPr>
              <a:t>neural control of exercising muscle</a:t>
            </a:r>
            <a:r>
              <a:rPr lang="en-US" sz="2800" dirty="0">
                <a:solidFill>
                  <a:srgbClr val="1F497D"/>
                </a:solidFill>
              </a:rPr>
              <a:t>. </a:t>
            </a:r>
          </a:p>
          <a:p>
            <a:endParaRPr lang="en-US" sz="2800" dirty="0">
              <a:solidFill>
                <a:srgbClr val="1F497D"/>
              </a:solidFill>
            </a:endParaRPr>
          </a:p>
        </p:txBody>
      </p:sp>
    </p:spTree>
    <p:extLst>
      <p:ext uri="{BB962C8B-B14F-4D97-AF65-F5344CB8AC3E}">
        <p14:creationId xmlns:p14="http://schemas.microsoft.com/office/powerpoint/2010/main" val="10091178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15"/>
            <a:ext cx="8229600" cy="816023"/>
          </a:xfrm>
        </p:spPr>
        <p:txBody>
          <a:bodyPr/>
          <a:lstStyle/>
          <a:p>
            <a:r>
              <a:rPr lang="en-US" b="1" dirty="0" smtClean="0">
                <a:solidFill>
                  <a:schemeClr val="tx2"/>
                </a:solidFill>
              </a:rPr>
              <a:t>Coffee Break !</a:t>
            </a:r>
            <a:endParaRPr lang="en-US" b="1" dirty="0">
              <a:solidFill>
                <a:schemeClr val="tx2"/>
              </a:solidFill>
            </a:endParaRPr>
          </a:p>
        </p:txBody>
      </p:sp>
      <p:sp>
        <p:nvSpPr>
          <p:cNvPr id="3" name="Content Placeholder 2"/>
          <p:cNvSpPr>
            <a:spLocks noGrp="1"/>
          </p:cNvSpPr>
          <p:nvPr>
            <p:ph idx="1"/>
          </p:nvPr>
        </p:nvSpPr>
        <p:spPr>
          <a:xfrm>
            <a:off x="233926" y="1600201"/>
            <a:ext cx="8755516" cy="4525963"/>
          </a:xfrm>
        </p:spPr>
        <p:txBody>
          <a:bodyPr>
            <a:noAutofit/>
          </a:bodyPr>
          <a:lstStyle/>
          <a:p>
            <a:pPr marL="514350" indent="-514350">
              <a:buFont typeface="+mj-lt"/>
              <a:buAutoNum type="arabicPeriod"/>
            </a:pPr>
            <a:r>
              <a:rPr lang="en-US" sz="2200" dirty="0">
                <a:solidFill>
                  <a:srgbClr val="1F497D"/>
                </a:solidFill>
              </a:rPr>
              <a:t>What is ATP and how is it of importance in metabolism? </a:t>
            </a:r>
          </a:p>
          <a:p>
            <a:pPr marL="514350" indent="-514350">
              <a:buFont typeface="+mj-lt"/>
              <a:buAutoNum type="arabicPeriod"/>
            </a:pPr>
            <a:r>
              <a:rPr lang="en-US" sz="2200" dirty="0">
                <a:solidFill>
                  <a:srgbClr val="1F497D"/>
                </a:solidFill>
              </a:rPr>
              <a:t>What is the primary substrate used to provide energy at rest? During high-intensity exercise? </a:t>
            </a:r>
          </a:p>
          <a:p>
            <a:pPr marL="514350" indent="-514350">
              <a:buFont typeface="+mj-lt"/>
              <a:buAutoNum type="arabicPeriod"/>
            </a:pPr>
            <a:r>
              <a:rPr lang="en-US" sz="2200" dirty="0">
                <a:solidFill>
                  <a:srgbClr val="1F497D"/>
                </a:solidFill>
              </a:rPr>
              <a:t>What is the role of </a:t>
            </a:r>
            <a:r>
              <a:rPr lang="en-US" sz="2200" dirty="0" err="1">
                <a:solidFill>
                  <a:srgbClr val="1F497D"/>
                </a:solidFill>
              </a:rPr>
              <a:t>PCr</a:t>
            </a:r>
            <a:r>
              <a:rPr lang="en-US" sz="2200" dirty="0">
                <a:solidFill>
                  <a:srgbClr val="1F497D"/>
                </a:solidFill>
              </a:rPr>
              <a:t> in energy production? Describe the relationship between muscle ATP and </a:t>
            </a:r>
            <a:r>
              <a:rPr lang="en-US" sz="2200" dirty="0" err="1">
                <a:solidFill>
                  <a:srgbClr val="1F497D"/>
                </a:solidFill>
              </a:rPr>
              <a:t>PCr</a:t>
            </a:r>
            <a:r>
              <a:rPr lang="en-US" sz="2200" dirty="0">
                <a:solidFill>
                  <a:srgbClr val="1F497D"/>
                </a:solidFill>
              </a:rPr>
              <a:t> during sprint </a:t>
            </a:r>
            <a:r>
              <a:rPr lang="en-US" sz="2200" dirty="0" smtClean="0">
                <a:solidFill>
                  <a:srgbClr val="1F497D"/>
                </a:solidFill>
              </a:rPr>
              <a:t>exercise</a:t>
            </a:r>
            <a:r>
              <a:rPr lang="en-US" sz="2200" dirty="0">
                <a:solidFill>
                  <a:srgbClr val="1F497D"/>
                </a:solidFill>
              </a:rPr>
              <a:t>?</a:t>
            </a:r>
          </a:p>
          <a:p>
            <a:pPr marL="514350" indent="-514350">
              <a:buFont typeface="+mj-lt"/>
              <a:buAutoNum type="arabicPeriod"/>
            </a:pPr>
            <a:r>
              <a:rPr lang="en-US" sz="2200" dirty="0">
                <a:solidFill>
                  <a:srgbClr val="1F497D"/>
                </a:solidFill>
              </a:rPr>
              <a:t>Describe the essential characteristics of the three energy </a:t>
            </a:r>
            <a:r>
              <a:rPr lang="en-US" sz="2200" dirty="0" smtClean="0">
                <a:solidFill>
                  <a:srgbClr val="1F497D"/>
                </a:solidFill>
              </a:rPr>
              <a:t>systems</a:t>
            </a:r>
            <a:r>
              <a:rPr lang="en-US" sz="2200" dirty="0">
                <a:solidFill>
                  <a:srgbClr val="1F497D"/>
                </a:solidFill>
              </a:rPr>
              <a:t>?</a:t>
            </a:r>
          </a:p>
          <a:p>
            <a:pPr marL="514350" indent="-514350">
              <a:buFont typeface="+mj-lt"/>
              <a:buAutoNum type="arabicPeriod"/>
            </a:pPr>
            <a:r>
              <a:rPr lang="en-US" sz="2200" dirty="0">
                <a:solidFill>
                  <a:srgbClr val="1F497D"/>
                </a:solidFill>
              </a:rPr>
              <a:t>Why are the ATP-</a:t>
            </a:r>
            <a:r>
              <a:rPr lang="en-US" sz="2200" dirty="0" err="1">
                <a:solidFill>
                  <a:srgbClr val="1F497D"/>
                </a:solidFill>
              </a:rPr>
              <a:t>PCr</a:t>
            </a:r>
            <a:r>
              <a:rPr lang="en-US" sz="2200" dirty="0">
                <a:solidFill>
                  <a:srgbClr val="1F497D"/>
                </a:solidFill>
              </a:rPr>
              <a:t> and glycolytic energy systems considered anaerobic? </a:t>
            </a:r>
          </a:p>
          <a:p>
            <a:pPr marL="514350" indent="-514350">
              <a:buFont typeface="+mj-lt"/>
              <a:buAutoNum type="arabicPeriod"/>
            </a:pPr>
            <a:r>
              <a:rPr lang="en-US" sz="2200" dirty="0">
                <a:solidFill>
                  <a:srgbClr val="1F497D"/>
                </a:solidFill>
              </a:rPr>
              <a:t>What role does oxygen play in the process of aerobic metabolism? </a:t>
            </a:r>
          </a:p>
          <a:p>
            <a:pPr marL="514350" indent="-514350">
              <a:buFont typeface="+mj-lt"/>
              <a:buAutoNum type="arabicPeriod"/>
            </a:pPr>
            <a:r>
              <a:rPr lang="en-US" sz="2200" dirty="0">
                <a:solidFill>
                  <a:srgbClr val="1F497D"/>
                </a:solidFill>
              </a:rPr>
              <a:t>Describe the by-products of energy production from ATP-</a:t>
            </a:r>
            <a:r>
              <a:rPr lang="en-US" sz="2200" dirty="0" err="1">
                <a:solidFill>
                  <a:srgbClr val="1F497D"/>
                </a:solidFill>
              </a:rPr>
              <a:t>PCr</a:t>
            </a:r>
            <a:r>
              <a:rPr lang="en-US" sz="2200" dirty="0">
                <a:solidFill>
                  <a:srgbClr val="1F497D"/>
                </a:solidFill>
              </a:rPr>
              <a:t>, glycolysis, and </a:t>
            </a:r>
            <a:r>
              <a:rPr lang="en-US" sz="2200" dirty="0" smtClean="0">
                <a:solidFill>
                  <a:srgbClr val="1F497D"/>
                </a:solidFill>
              </a:rPr>
              <a:t>oxidation?</a:t>
            </a:r>
            <a:endParaRPr lang="en-US" sz="2200" dirty="0">
              <a:solidFill>
                <a:srgbClr val="1F497D"/>
              </a:solidFill>
            </a:endParaRPr>
          </a:p>
        </p:txBody>
      </p:sp>
    </p:spTree>
    <p:extLst>
      <p:ext uri="{BB962C8B-B14F-4D97-AF65-F5344CB8AC3E}">
        <p14:creationId xmlns:p14="http://schemas.microsoft.com/office/powerpoint/2010/main" val="42892965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860"/>
            <a:ext cx="8229600" cy="1143000"/>
          </a:xfrm>
        </p:spPr>
        <p:txBody>
          <a:bodyPr>
            <a:noAutofit/>
          </a:bodyPr>
          <a:lstStyle/>
          <a:p>
            <a:pPr algn="l"/>
            <a:r>
              <a:rPr lang="en-US" sz="5400" b="1" dirty="0" smtClean="0">
                <a:solidFill>
                  <a:srgbClr val="1F497D"/>
                </a:solidFill>
              </a:rPr>
              <a:t>TERIMA KASIH</a:t>
            </a:r>
            <a:endParaRPr lang="en-US" sz="5400" b="1" dirty="0">
              <a:solidFill>
                <a:srgbClr val="1F497D"/>
              </a:solidFill>
            </a:endParaRPr>
          </a:p>
        </p:txBody>
      </p:sp>
    </p:spTree>
    <p:extLst>
      <p:ext uri="{BB962C8B-B14F-4D97-AF65-F5344CB8AC3E}">
        <p14:creationId xmlns:p14="http://schemas.microsoft.com/office/powerpoint/2010/main" val="30298164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6654"/>
            <a:ext cx="9144000" cy="3492712"/>
          </a:xfrm>
        </p:spPr>
        <p:txBody>
          <a:bodyPr>
            <a:normAutofit/>
          </a:bodyPr>
          <a:lstStyle/>
          <a:p>
            <a:r>
              <a:rPr lang="en-US" sz="5400" dirty="0">
                <a:solidFill>
                  <a:srgbClr val="1F497D"/>
                </a:solidFill>
              </a:rPr>
              <a:t>Fuel for Exercise: </a:t>
            </a:r>
            <a:r>
              <a:rPr lang="en-US" sz="5400" dirty="0" smtClean="0">
                <a:solidFill>
                  <a:srgbClr val="1F497D"/>
                </a:solidFill>
              </a:rPr>
              <a:t/>
            </a:r>
            <a:br>
              <a:rPr lang="en-US" sz="5400" dirty="0" smtClean="0">
                <a:solidFill>
                  <a:srgbClr val="1F497D"/>
                </a:solidFill>
              </a:rPr>
            </a:br>
            <a:r>
              <a:rPr lang="en-US" sz="5400" dirty="0" smtClean="0">
                <a:solidFill>
                  <a:srgbClr val="1F497D"/>
                </a:solidFill>
              </a:rPr>
              <a:t>Bioenergetics </a:t>
            </a:r>
            <a:r>
              <a:rPr lang="en-US" sz="5400" dirty="0">
                <a:solidFill>
                  <a:srgbClr val="1F497D"/>
                </a:solidFill>
              </a:rPr>
              <a:t>an Muscle Metabolism </a:t>
            </a:r>
            <a:endParaRPr lang="en-US" sz="5400" dirty="0"/>
          </a:p>
        </p:txBody>
      </p:sp>
    </p:spTree>
    <p:extLst>
      <p:ext uri="{BB962C8B-B14F-4D97-AF65-F5344CB8AC3E}">
        <p14:creationId xmlns:p14="http://schemas.microsoft.com/office/powerpoint/2010/main" val="37333650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5307"/>
            <a:ext cx="8229600" cy="682331"/>
          </a:xfrm>
        </p:spPr>
        <p:txBody>
          <a:bodyPr>
            <a:normAutofit fontScale="90000"/>
          </a:bodyPr>
          <a:lstStyle/>
          <a:p>
            <a:r>
              <a:rPr lang="en-US" b="1" dirty="0">
                <a:solidFill>
                  <a:srgbClr val="1F497D"/>
                </a:solidFill>
              </a:rPr>
              <a:t>Energy Substrates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1799587"/>
              </p:ext>
            </p:extLst>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27632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481"/>
            <a:ext cx="8229600" cy="866158"/>
          </a:xfrm>
        </p:spPr>
        <p:txBody>
          <a:bodyPr/>
          <a:lstStyle/>
          <a:p>
            <a:pPr algn="l"/>
            <a:r>
              <a:rPr lang="en-US" b="1" dirty="0" smtClean="0">
                <a:solidFill>
                  <a:srgbClr val="1F497D"/>
                </a:solidFill>
              </a:rPr>
              <a:t>Carbohydrate</a:t>
            </a:r>
            <a:endParaRPr lang="en-US" b="1" dirty="0">
              <a:solidFill>
                <a:srgbClr val="1F497D"/>
              </a:solidFill>
            </a:endParaRPr>
          </a:p>
        </p:txBody>
      </p:sp>
      <p:sp>
        <p:nvSpPr>
          <p:cNvPr id="3" name="Content Placeholder 2"/>
          <p:cNvSpPr>
            <a:spLocks noGrp="1"/>
          </p:cNvSpPr>
          <p:nvPr>
            <p:ph idx="1"/>
          </p:nvPr>
        </p:nvSpPr>
        <p:spPr/>
        <p:txBody>
          <a:bodyPr>
            <a:normAutofit/>
          </a:bodyPr>
          <a:lstStyle/>
          <a:p>
            <a:r>
              <a:rPr lang="en-US" sz="2800" dirty="0">
                <a:solidFill>
                  <a:srgbClr val="1F497D"/>
                </a:solidFill>
              </a:rPr>
              <a:t>The amount of </a:t>
            </a:r>
            <a:r>
              <a:rPr lang="en-US" sz="2800" b="1" dirty="0">
                <a:solidFill>
                  <a:srgbClr val="1F497D"/>
                </a:solidFill>
              </a:rPr>
              <a:t>carbohydrate </a:t>
            </a:r>
            <a:r>
              <a:rPr lang="en-US" sz="2800" dirty="0">
                <a:solidFill>
                  <a:srgbClr val="1F497D"/>
                </a:solidFill>
              </a:rPr>
              <a:t>utilized during exercise is related to both the carbohydrate availability and the muscles’ well-developed system for carbohydrate </a:t>
            </a:r>
            <a:r>
              <a:rPr lang="en-US" sz="2800" dirty="0" smtClean="0">
                <a:solidFill>
                  <a:srgbClr val="1F497D"/>
                </a:solidFill>
              </a:rPr>
              <a:t>metabolism. </a:t>
            </a:r>
            <a:endParaRPr lang="en-US" sz="2800" dirty="0">
              <a:solidFill>
                <a:srgbClr val="1F497D"/>
              </a:solidFill>
            </a:endParaRPr>
          </a:p>
          <a:p>
            <a:endParaRPr lang="en-US" sz="2800" dirty="0">
              <a:solidFill>
                <a:srgbClr val="1F497D"/>
              </a:solidFill>
            </a:endParaRPr>
          </a:p>
        </p:txBody>
      </p:sp>
    </p:spTree>
    <p:extLst>
      <p:ext uri="{BB962C8B-B14F-4D97-AF65-F5344CB8AC3E}">
        <p14:creationId xmlns:p14="http://schemas.microsoft.com/office/powerpoint/2010/main" val="24509633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1749"/>
            <a:ext cx="8229600" cy="765889"/>
          </a:xfrm>
        </p:spPr>
        <p:txBody>
          <a:bodyPr/>
          <a:lstStyle/>
          <a:p>
            <a:pPr algn="l"/>
            <a:r>
              <a:rPr lang="en-US" b="1" dirty="0" smtClean="0">
                <a:solidFill>
                  <a:srgbClr val="1F497D"/>
                </a:solidFill>
              </a:rPr>
              <a:t>FAT</a:t>
            </a:r>
            <a:endParaRPr lang="en-US" b="1" dirty="0">
              <a:solidFill>
                <a:srgbClr val="1F497D"/>
              </a:solidFill>
            </a:endParaRPr>
          </a:p>
        </p:txBody>
      </p:sp>
      <p:sp>
        <p:nvSpPr>
          <p:cNvPr id="3" name="Content Placeholder 2"/>
          <p:cNvSpPr>
            <a:spLocks noGrp="1"/>
          </p:cNvSpPr>
          <p:nvPr>
            <p:ph idx="1"/>
          </p:nvPr>
        </p:nvSpPr>
        <p:spPr>
          <a:xfrm>
            <a:off x="457200" y="1600201"/>
            <a:ext cx="8532242" cy="4525963"/>
          </a:xfrm>
        </p:spPr>
        <p:txBody>
          <a:bodyPr/>
          <a:lstStyle/>
          <a:p>
            <a:r>
              <a:rPr lang="en-US" dirty="0">
                <a:solidFill>
                  <a:srgbClr val="1F497D"/>
                </a:solidFill>
              </a:rPr>
              <a:t>Fats provide a large portion of the energy utilized during prolonged, less intense exercise. Body stores of potential energy in the form of fat are substantially larger than the reserves of </a:t>
            </a:r>
            <a:r>
              <a:rPr lang="en-US" dirty="0" smtClean="0">
                <a:solidFill>
                  <a:srgbClr val="1F497D"/>
                </a:solidFill>
              </a:rPr>
              <a:t>carbohydrate.</a:t>
            </a:r>
            <a:endParaRPr lang="en-US" dirty="0">
              <a:solidFill>
                <a:srgbClr val="1F497D"/>
              </a:solidFill>
            </a:endParaRPr>
          </a:p>
        </p:txBody>
      </p:sp>
    </p:spTree>
    <p:extLst>
      <p:ext uri="{BB962C8B-B14F-4D97-AF65-F5344CB8AC3E}">
        <p14:creationId xmlns:p14="http://schemas.microsoft.com/office/powerpoint/2010/main" val="15383083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731"/>
            <a:ext cx="8229600" cy="802154"/>
          </a:xfrm>
        </p:spPr>
        <p:txBody>
          <a:bodyPr>
            <a:noAutofit/>
          </a:bodyPr>
          <a:lstStyle/>
          <a:p>
            <a:r>
              <a:rPr lang="en-US" sz="3200" b="1" dirty="0">
                <a:solidFill>
                  <a:srgbClr val="1F497D"/>
                </a:solidFill>
              </a:rPr>
              <a:t>Body Stores of Fuels and Associated Energy Availability </a:t>
            </a:r>
            <a:endParaRPr lang="en-US" sz="3200" dirty="0">
              <a:solidFill>
                <a:srgbClr val="1F497D"/>
              </a:solidFill>
            </a:endParaRPr>
          </a:p>
        </p:txBody>
      </p:sp>
      <p:pic>
        <p:nvPicPr>
          <p:cNvPr id="4" name="Picture 3" descr="Screen Shot 2017-10-04 at 10.51.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863" y="1722598"/>
            <a:ext cx="5669348" cy="4076308"/>
          </a:xfrm>
          <a:prstGeom prst="rect">
            <a:avLst/>
          </a:prstGeom>
        </p:spPr>
      </p:pic>
      <p:sp>
        <p:nvSpPr>
          <p:cNvPr id="5" name="TextBox 4"/>
          <p:cNvSpPr txBox="1"/>
          <p:nvPr/>
        </p:nvSpPr>
        <p:spPr>
          <a:xfrm>
            <a:off x="457200" y="5865755"/>
            <a:ext cx="8241972" cy="738664"/>
          </a:xfrm>
          <a:prstGeom prst="rect">
            <a:avLst/>
          </a:prstGeom>
          <a:noFill/>
        </p:spPr>
        <p:txBody>
          <a:bodyPr wrap="none" rtlCol="0">
            <a:spAutoFit/>
          </a:bodyPr>
          <a:lstStyle/>
          <a:p>
            <a:r>
              <a:rPr lang="en-US" sz="2100" b="1" dirty="0">
                <a:solidFill>
                  <a:srgbClr val="1F497D"/>
                </a:solidFill>
              </a:rPr>
              <a:t>These estimates are based on a body weight of 65 </a:t>
            </a:r>
            <a:r>
              <a:rPr lang="en-US" sz="2100" b="1" dirty="0" smtClean="0">
                <a:solidFill>
                  <a:srgbClr val="1F497D"/>
                </a:solidFill>
              </a:rPr>
              <a:t>kg with </a:t>
            </a:r>
            <a:r>
              <a:rPr lang="en-US" sz="2100" b="1" dirty="0">
                <a:solidFill>
                  <a:srgbClr val="1F497D"/>
                </a:solidFill>
              </a:rPr>
              <a:t>12% body fat. </a:t>
            </a:r>
          </a:p>
          <a:p>
            <a:endParaRPr lang="en-US" sz="2100" b="1" dirty="0">
              <a:solidFill>
                <a:srgbClr val="1F497D"/>
              </a:solidFill>
            </a:endParaRPr>
          </a:p>
        </p:txBody>
      </p:sp>
    </p:spTree>
    <p:extLst>
      <p:ext uri="{BB962C8B-B14F-4D97-AF65-F5344CB8AC3E}">
        <p14:creationId xmlns:p14="http://schemas.microsoft.com/office/powerpoint/2010/main" val="34948072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37" y="490625"/>
            <a:ext cx="8229600" cy="1143000"/>
          </a:xfrm>
        </p:spPr>
        <p:txBody>
          <a:bodyPr>
            <a:normAutofit/>
          </a:bodyPr>
          <a:lstStyle/>
          <a:p>
            <a:pPr algn="l"/>
            <a:r>
              <a:rPr lang="en-US" sz="5400" b="1" dirty="0" smtClean="0">
                <a:solidFill>
                  <a:srgbClr val="1F497D"/>
                </a:solidFill>
              </a:rPr>
              <a:t>Protein</a:t>
            </a:r>
            <a:endParaRPr lang="en-US" sz="5400" b="1" dirty="0">
              <a:solidFill>
                <a:srgbClr val="1F497D"/>
              </a:solidFill>
            </a:endParaRPr>
          </a:p>
        </p:txBody>
      </p:sp>
      <p:sp>
        <p:nvSpPr>
          <p:cNvPr id="4" name="Content Placeholder 3"/>
          <p:cNvSpPr>
            <a:spLocks noGrp="1"/>
          </p:cNvSpPr>
          <p:nvPr>
            <p:ph idx="1"/>
          </p:nvPr>
        </p:nvSpPr>
        <p:spPr>
          <a:xfrm>
            <a:off x="457200" y="1600201"/>
            <a:ext cx="8498824" cy="4525963"/>
          </a:xfrm>
        </p:spPr>
        <p:txBody>
          <a:bodyPr/>
          <a:lstStyle/>
          <a:p>
            <a:pPr marL="0" indent="0">
              <a:buNone/>
            </a:pPr>
            <a:r>
              <a:rPr lang="en-US" dirty="0">
                <a:solidFill>
                  <a:srgbClr val="1F497D"/>
                </a:solidFill>
              </a:rPr>
              <a:t>Protein also can be used as a </a:t>
            </a:r>
            <a:r>
              <a:rPr lang="en-US" dirty="0">
                <a:solidFill>
                  <a:srgbClr val="FF0000"/>
                </a:solidFill>
              </a:rPr>
              <a:t>minor energy</a:t>
            </a:r>
            <a:r>
              <a:rPr lang="en-US" dirty="0">
                <a:solidFill>
                  <a:srgbClr val="1F497D"/>
                </a:solidFill>
              </a:rPr>
              <a:t> source under some circumstances, but it must first be converted into </a:t>
            </a:r>
            <a:r>
              <a:rPr lang="en-US" dirty="0" smtClean="0">
                <a:solidFill>
                  <a:srgbClr val="1F497D"/>
                </a:solidFill>
              </a:rPr>
              <a:t>glucose.</a:t>
            </a:r>
            <a:endParaRPr lang="en-US" dirty="0">
              <a:solidFill>
                <a:srgbClr val="1F497D"/>
              </a:solidFill>
            </a:endParaRPr>
          </a:p>
        </p:txBody>
      </p:sp>
    </p:spTree>
    <p:extLst>
      <p:ext uri="{BB962C8B-B14F-4D97-AF65-F5344CB8AC3E}">
        <p14:creationId xmlns:p14="http://schemas.microsoft.com/office/powerpoint/2010/main" val="35950610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9539"/>
            <a:ext cx="9144000" cy="348099"/>
          </a:xfrm>
        </p:spPr>
        <p:txBody>
          <a:bodyPr>
            <a:noAutofit/>
          </a:bodyPr>
          <a:lstStyle/>
          <a:p>
            <a:r>
              <a:rPr lang="en-US" sz="3200" b="1" dirty="0">
                <a:solidFill>
                  <a:srgbClr val="1F497D"/>
                </a:solidFill>
              </a:rPr>
              <a:t>Cellular metabolism results from the breakdown of three fuel substrates provided by the diet </a:t>
            </a:r>
          </a:p>
        </p:txBody>
      </p:sp>
      <p:pic>
        <p:nvPicPr>
          <p:cNvPr id="4" name="Picture 3" descr="Screen Shot 2017-10-04 at 10.49.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323" y="1844961"/>
            <a:ext cx="7622456" cy="4421866"/>
          </a:xfrm>
          <a:prstGeom prst="rect">
            <a:avLst/>
          </a:prstGeom>
        </p:spPr>
      </p:pic>
    </p:spTree>
    <p:extLst>
      <p:ext uri="{BB962C8B-B14F-4D97-AF65-F5344CB8AC3E}">
        <p14:creationId xmlns:p14="http://schemas.microsoft.com/office/powerpoint/2010/main" val="24218347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595"/>
            <a:ext cx="8229600" cy="699043"/>
          </a:xfrm>
        </p:spPr>
        <p:txBody>
          <a:bodyPr>
            <a:normAutofit fontScale="90000"/>
          </a:bodyPr>
          <a:lstStyle/>
          <a:p>
            <a:pPr algn="l"/>
            <a:r>
              <a:rPr lang="en-US" b="1" dirty="0" smtClean="0">
                <a:solidFill>
                  <a:srgbClr val="1F497D"/>
                </a:solidFill>
              </a:rPr>
              <a:t>In Review</a:t>
            </a:r>
            <a:endParaRPr lang="en-US" b="1" dirty="0">
              <a:solidFill>
                <a:srgbClr val="1F497D"/>
              </a:solidFill>
            </a:endParaRPr>
          </a:p>
        </p:txBody>
      </p:sp>
      <p:sp>
        <p:nvSpPr>
          <p:cNvPr id="3" name="Content Placeholder 2"/>
          <p:cNvSpPr>
            <a:spLocks noGrp="1"/>
          </p:cNvSpPr>
          <p:nvPr>
            <p:ph idx="1"/>
          </p:nvPr>
        </p:nvSpPr>
        <p:spPr>
          <a:xfrm>
            <a:off x="457199" y="1600201"/>
            <a:ext cx="8515533" cy="4525963"/>
          </a:xfrm>
        </p:spPr>
        <p:txBody>
          <a:bodyPr>
            <a:normAutofit/>
          </a:bodyPr>
          <a:lstStyle/>
          <a:p>
            <a:pPr>
              <a:buFont typeface="Wingdings" charset="2"/>
              <a:buChar char="ü"/>
            </a:pPr>
            <a:r>
              <a:rPr lang="en-US" sz="2400" dirty="0">
                <a:solidFill>
                  <a:srgbClr val="1F497D"/>
                </a:solidFill>
              </a:rPr>
              <a:t>Energy for cell metabolism is derived from three substrates in foods: carbohydrate, fat, and </a:t>
            </a:r>
            <a:r>
              <a:rPr lang="en-US" sz="2400" dirty="0" smtClean="0">
                <a:solidFill>
                  <a:srgbClr val="1F497D"/>
                </a:solidFill>
              </a:rPr>
              <a:t>protein</a:t>
            </a:r>
            <a:r>
              <a:rPr lang="en-US" sz="2400" dirty="0">
                <a:solidFill>
                  <a:srgbClr val="1F497D"/>
                </a:solidFill>
              </a:rPr>
              <a:t>. </a:t>
            </a:r>
          </a:p>
          <a:p>
            <a:pPr>
              <a:buFont typeface="Wingdings" charset="2"/>
              <a:buChar char="ü"/>
            </a:pPr>
            <a:r>
              <a:rPr lang="en-US" sz="2400" dirty="0" smtClean="0">
                <a:solidFill>
                  <a:srgbClr val="1F497D"/>
                </a:solidFill>
              </a:rPr>
              <a:t>Carbohydrate</a:t>
            </a:r>
            <a:r>
              <a:rPr lang="en-US" sz="2400" dirty="0">
                <a:solidFill>
                  <a:srgbClr val="1F497D"/>
                </a:solidFill>
              </a:rPr>
              <a:t>, stored as glycogen in </a:t>
            </a:r>
            <a:r>
              <a:rPr lang="en-US" sz="2400" dirty="0">
                <a:solidFill>
                  <a:srgbClr val="FF0000"/>
                </a:solidFill>
              </a:rPr>
              <a:t>muscle</a:t>
            </a:r>
            <a:r>
              <a:rPr lang="en-US" sz="2400" dirty="0">
                <a:solidFill>
                  <a:srgbClr val="1F497D"/>
                </a:solidFill>
              </a:rPr>
              <a:t> and the </a:t>
            </a:r>
            <a:r>
              <a:rPr lang="en-US" sz="2400" dirty="0">
                <a:solidFill>
                  <a:srgbClr val="FF0000"/>
                </a:solidFill>
              </a:rPr>
              <a:t>liver</a:t>
            </a:r>
            <a:r>
              <a:rPr lang="en-US" sz="2400" dirty="0">
                <a:solidFill>
                  <a:srgbClr val="1F497D"/>
                </a:solidFill>
              </a:rPr>
              <a:t>, is more quickly accessible as an energy source than either protein or fat. Glucose, directly from food or broken down from stored glycogen, is the usable form of </a:t>
            </a:r>
            <a:r>
              <a:rPr lang="en-US" sz="2400" dirty="0" smtClean="0">
                <a:solidFill>
                  <a:srgbClr val="1F497D"/>
                </a:solidFill>
              </a:rPr>
              <a:t>carbohydrate.</a:t>
            </a:r>
          </a:p>
          <a:p>
            <a:pPr>
              <a:buFont typeface="Wingdings" charset="2"/>
              <a:buChar char="ü"/>
            </a:pPr>
            <a:r>
              <a:rPr lang="en-US" sz="2400" dirty="0" smtClean="0">
                <a:solidFill>
                  <a:srgbClr val="1F497D"/>
                </a:solidFill>
              </a:rPr>
              <a:t>Fat</a:t>
            </a:r>
            <a:r>
              <a:rPr lang="en-US" sz="2400" dirty="0">
                <a:solidFill>
                  <a:srgbClr val="1F497D"/>
                </a:solidFill>
              </a:rPr>
              <a:t>, stored as triglycerides in adipose tissue, is an ideal storage form of energy. </a:t>
            </a:r>
            <a:endParaRPr lang="en-US" sz="2400" dirty="0" smtClean="0">
              <a:solidFill>
                <a:srgbClr val="1F497D"/>
              </a:solidFill>
            </a:endParaRPr>
          </a:p>
          <a:p>
            <a:endParaRPr lang="en-US" sz="2400" dirty="0">
              <a:solidFill>
                <a:srgbClr val="1F497D"/>
              </a:solidFill>
            </a:endParaRPr>
          </a:p>
        </p:txBody>
      </p:sp>
    </p:spTree>
    <p:extLst>
      <p:ext uri="{BB962C8B-B14F-4D97-AF65-F5344CB8AC3E}">
        <p14:creationId xmlns:p14="http://schemas.microsoft.com/office/powerpoint/2010/main" val="1089884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4501</TotalTime>
  <Words>507</Words>
  <Application>Microsoft Macintosh PowerPoint</Application>
  <PresentationFormat>On-screen Show (4:3)</PresentationFormat>
  <Paragraphs>43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Fuel for Exercise:  Bioenergetics an Muscle Metabolism </vt:lpstr>
      <vt:lpstr>Energy Substrates </vt:lpstr>
      <vt:lpstr>Carbohydrate</vt:lpstr>
      <vt:lpstr>FAT</vt:lpstr>
      <vt:lpstr>Body Stores of Fuels and Associated Energy Availability </vt:lpstr>
      <vt:lpstr>Protein</vt:lpstr>
      <vt:lpstr>Cellular metabolism results from the breakdown of three fuel substrates provided by the diet </vt:lpstr>
      <vt:lpstr>In Review</vt:lpstr>
      <vt:lpstr>The Basic Energy Systems </vt:lpstr>
      <vt:lpstr>Summary of Substrate Metabolism </vt:lpstr>
      <vt:lpstr>Interaction Among the Energy Systems </vt:lpstr>
      <vt:lpstr>Characteristics of the Various Energy  Supply Systems </vt:lpstr>
      <vt:lpstr>PowerPoint Presentation</vt:lpstr>
      <vt:lpstr>Coffee Break !</vt:lpstr>
      <vt:lpstr>TERIMA KASIH</vt:lpstr>
    </vt:vector>
  </TitlesOfParts>
  <Company>Nutrition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Nazhif Gifari</dc:creator>
  <cp:lastModifiedBy>Nazhif Gifari</cp:lastModifiedBy>
  <cp:revision>62</cp:revision>
  <dcterms:created xsi:type="dcterms:W3CDTF">2017-09-12T17:05:29Z</dcterms:created>
  <dcterms:modified xsi:type="dcterms:W3CDTF">2017-10-31T01:05:56Z</dcterms:modified>
</cp:coreProperties>
</file>