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3" r:id="rId3"/>
    <p:sldId id="276" r:id="rId4"/>
    <p:sldId id="280" r:id="rId5"/>
    <p:sldId id="281" r:id="rId6"/>
    <p:sldId id="282" r:id="rId7"/>
    <p:sldId id="283" r:id="rId8"/>
    <p:sldId id="279" r:id="rId9"/>
    <p:sldId id="278" r:id="rId10"/>
    <p:sldId id="285" r:id="rId11"/>
    <p:sldId id="286" r:id="rId12"/>
    <p:sldId id="287" r:id="rId13"/>
    <p:sldId id="288" r:id="rId14"/>
    <p:sldId id="275" r:id="rId15"/>
    <p:sldId id="274" r:id="rId16"/>
    <p:sldId id="289" r:id="rId17"/>
    <p:sldId id="277" r:id="rId18"/>
    <p:sldId id="291" r:id="rId19"/>
    <p:sldId id="290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4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BA7BB-1A9E-AD40-A879-69B43DB78CDA}" type="doc">
      <dgm:prSet loTypeId="urn:microsoft.com/office/officeart/2005/8/layout/arrow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1205C0-4B68-A944-B540-03F8B87D3D57}">
      <dgm:prSet phldrT="[Text]"/>
      <dgm:spPr/>
      <dgm:t>
        <a:bodyPr/>
        <a:lstStyle/>
        <a:p>
          <a:r>
            <a:rPr lang="en-US" dirty="0" smtClean="0">
              <a:solidFill>
                <a:srgbClr val="1F497D"/>
              </a:solidFill>
            </a:rPr>
            <a:t>Cold</a:t>
          </a:r>
          <a:endParaRPr lang="en-US" dirty="0">
            <a:solidFill>
              <a:srgbClr val="1F497D"/>
            </a:solidFill>
          </a:endParaRPr>
        </a:p>
      </dgm:t>
    </dgm:pt>
    <dgm:pt modelId="{32B00432-F32F-1A44-9859-7E56EA49788C}" type="parTrans" cxnId="{29346C74-6302-884F-8AEC-C3DFEC71B0FC}">
      <dgm:prSet/>
      <dgm:spPr/>
      <dgm:t>
        <a:bodyPr/>
        <a:lstStyle/>
        <a:p>
          <a:endParaRPr lang="en-US">
            <a:solidFill>
              <a:srgbClr val="1F497D"/>
            </a:solidFill>
          </a:endParaRPr>
        </a:p>
      </dgm:t>
    </dgm:pt>
    <dgm:pt modelId="{3532BF7B-48CB-9246-A900-2D9A25B1E7E9}" type="sibTrans" cxnId="{29346C74-6302-884F-8AEC-C3DFEC71B0FC}">
      <dgm:prSet/>
      <dgm:spPr/>
      <dgm:t>
        <a:bodyPr/>
        <a:lstStyle/>
        <a:p>
          <a:endParaRPr lang="en-US">
            <a:solidFill>
              <a:srgbClr val="1F497D"/>
            </a:solidFill>
          </a:endParaRPr>
        </a:p>
      </dgm:t>
    </dgm:pt>
    <dgm:pt modelId="{C3D759C5-EECD-FA40-B0C0-A2E52BB9133B}">
      <dgm:prSet phldrT="[Text]"/>
      <dgm:spPr/>
      <dgm:t>
        <a:bodyPr/>
        <a:lstStyle/>
        <a:p>
          <a:r>
            <a:rPr lang="en-US" dirty="0" smtClean="0">
              <a:solidFill>
                <a:srgbClr val="1F497D"/>
              </a:solidFill>
            </a:rPr>
            <a:t>Hot</a:t>
          </a:r>
          <a:endParaRPr lang="en-US" dirty="0">
            <a:solidFill>
              <a:srgbClr val="1F497D"/>
            </a:solidFill>
          </a:endParaRPr>
        </a:p>
      </dgm:t>
    </dgm:pt>
    <dgm:pt modelId="{3234F176-37B2-3045-BE38-432F9C3011E8}" type="parTrans" cxnId="{20D9A620-F3B1-D54E-8555-94C207491325}">
      <dgm:prSet/>
      <dgm:spPr/>
      <dgm:t>
        <a:bodyPr/>
        <a:lstStyle/>
        <a:p>
          <a:endParaRPr lang="en-US">
            <a:solidFill>
              <a:srgbClr val="1F497D"/>
            </a:solidFill>
          </a:endParaRPr>
        </a:p>
      </dgm:t>
    </dgm:pt>
    <dgm:pt modelId="{DB75E271-4DD7-E04D-820E-80AD23BA3F54}" type="sibTrans" cxnId="{20D9A620-F3B1-D54E-8555-94C207491325}">
      <dgm:prSet/>
      <dgm:spPr/>
      <dgm:t>
        <a:bodyPr/>
        <a:lstStyle/>
        <a:p>
          <a:endParaRPr lang="en-US">
            <a:solidFill>
              <a:srgbClr val="1F497D"/>
            </a:solidFill>
          </a:endParaRPr>
        </a:p>
      </dgm:t>
    </dgm:pt>
    <dgm:pt modelId="{E3AC99FE-0957-B040-AE44-6DF53E29110D}" type="pres">
      <dgm:prSet presAssocID="{16BBA7BB-1A9E-AD40-A879-69B43DB78C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0C991-AD1C-6044-802F-FC445E71C8D8}" type="pres">
      <dgm:prSet presAssocID="{E61205C0-4B68-A944-B540-03F8B87D3D57}" presName="upArrow" presStyleLbl="node1" presStyleIdx="0" presStyleCnt="2"/>
      <dgm:spPr/>
    </dgm:pt>
    <dgm:pt modelId="{BBE5FC65-8038-9043-B1E2-4AC1D5354037}" type="pres">
      <dgm:prSet presAssocID="{E61205C0-4B68-A944-B540-03F8B87D3D5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D380E-CEDA-3C42-8348-A8AC5DF435F4}" type="pres">
      <dgm:prSet presAssocID="{C3D759C5-EECD-FA40-B0C0-A2E52BB9133B}" presName="downArrow" presStyleLbl="node1" presStyleIdx="1" presStyleCnt="2"/>
      <dgm:spPr/>
    </dgm:pt>
    <dgm:pt modelId="{28B37433-300B-0440-AF72-3C35B04C4E5E}" type="pres">
      <dgm:prSet presAssocID="{C3D759C5-EECD-FA40-B0C0-A2E52BB9133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46C74-6302-884F-8AEC-C3DFEC71B0FC}" srcId="{16BBA7BB-1A9E-AD40-A879-69B43DB78CDA}" destId="{E61205C0-4B68-A944-B540-03F8B87D3D57}" srcOrd="0" destOrd="0" parTransId="{32B00432-F32F-1A44-9859-7E56EA49788C}" sibTransId="{3532BF7B-48CB-9246-A900-2D9A25B1E7E9}"/>
    <dgm:cxn modelId="{20D9A620-F3B1-D54E-8555-94C207491325}" srcId="{16BBA7BB-1A9E-AD40-A879-69B43DB78CDA}" destId="{C3D759C5-EECD-FA40-B0C0-A2E52BB9133B}" srcOrd="1" destOrd="0" parTransId="{3234F176-37B2-3045-BE38-432F9C3011E8}" sibTransId="{DB75E271-4DD7-E04D-820E-80AD23BA3F54}"/>
    <dgm:cxn modelId="{34EE3BB5-2F3A-0742-B4C2-8291DDDED9E8}" type="presOf" srcId="{C3D759C5-EECD-FA40-B0C0-A2E52BB9133B}" destId="{28B37433-300B-0440-AF72-3C35B04C4E5E}" srcOrd="0" destOrd="0" presId="urn:microsoft.com/office/officeart/2005/8/layout/arrow4"/>
    <dgm:cxn modelId="{E9462B73-D49F-0046-B24C-3D32592F6CDB}" type="presOf" srcId="{E61205C0-4B68-A944-B540-03F8B87D3D57}" destId="{BBE5FC65-8038-9043-B1E2-4AC1D5354037}" srcOrd="0" destOrd="0" presId="urn:microsoft.com/office/officeart/2005/8/layout/arrow4"/>
    <dgm:cxn modelId="{D91DE262-DF8E-B745-9247-F238AE013B50}" type="presOf" srcId="{16BBA7BB-1A9E-AD40-A879-69B43DB78CDA}" destId="{E3AC99FE-0957-B040-AE44-6DF53E29110D}" srcOrd="0" destOrd="0" presId="urn:microsoft.com/office/officeart/2005/8/layout/arrow4"/>
    <dgm:cxn modelId="{D446A316-81F1-0348-A0E0-79423A439547}" type="presParOf" srcId="{E3AC99FE-0957-B040-AE44-6DF53E29110D}" destId="{3C90C991-AD1C-6044-802F-FC445E71C8D8}" srcOrd="0" destOrd="0" presId="urn:microsoft.com/office/officeart/2005/8/layout/arrow4"/>
    <dgm:cxn modelId="{528079AF-B817-1947-91E8-6C2C5678CE9E}" type="presParOf" srcId="{E3AC99FE-0957-B040-AE44-6DF53E29110D}" destId="{BBE5FC65-8038-9043-B1E2-4AC1D5354037}" srcOrd="1" destOrd="0" presId="urn:microsoft.com/office/officeart/2005/8/layout/arrow4"/>
    <dgm:cxn modelId="{93B11DA4-4EBC-8B4F-A127-C17ACF6B32F4}" type="presParOf" srcId="{E3AC99FE-0957-B040-AE44-6DF53E29110D}" destId="{2BED380E-CEDA-3C42-8348-A8AC5DF435F4}" srcOrd="2" destOrd="0" presId="urn:microsoft.com/office/officeart/2005/8/layout/arrow4"/>
    <dgm:cxn modelId="{F582573F-F35D-814D-AD28-126097828106}" type="presParOf" srcId="{E3AC99FE-0957-B040-AE44-6DF53E29110D}" destId="{28B37433-300B-0440-AF72-3C35B04C4E5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0C991-AD1C-6044-802F-FC445E71C8D8}">
      <dsp:nvSpPr>
        <dsp:cNvPr id="0" name=""/>
        <dsp:cNvSpPr/>
      </dsp:nvSpPr>
      <dsp:spPr>
        <a:xfrm>
          <a:off x="2187" y="0"/>
          <a:ext cx="1312324" cy="205175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E5FC65-8038-9043-B1E2-4AC1D5354037}">
      <dsp:nvSpPr>
        <dsp:cNvPr id="0" name=""/>
        <dsp:cNvSpPr/>
      </dsp:nvSpPr>
      <dsp:spPr>
        <a:xfrm>
          <a:off x="1353881" y="0"/>
          <a:ext cx="2226975" cy="205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0" rIns="419608" bIns="419608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rgbClr val="1F497D"/>
              </a:solidFill>
            </a:rPr>
            <a:t>Cold</a:t>
          </a:r>
          <a:endParaRPr lang="en-US" sz="5900" kern="1200" dirty="0">
            <a:solidFill>
              <a:srgbClr val="1F497D"/>
            </a:solidFill>
          </a:endParaRPr>
        </a:p>
      </dsp:txBody>
      <dsp:txXfrm>
        <a:off x="1353881" y="0"/>
        <a:ext cx="2226975" cy="2051750"/>
      </dsp:txXfrm>
    </dsp:sp>
    <dsp:sp modelId="{2BED380E-CEDA-3C42-8348-A8AC5DF435F4}">
      <dsp:nvSpPr>
        <dsp:cNvPr id="0" name=""/>
        <dsp:cNvSpPr/>
      </dsp:nvSpPr>
      <dsp:spPr>
        <a:xfrm>
          <a:off x="395884" y="2222729"/>
          <a:ext cx="1312324" cy="205175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B37433-300B-0440-AF72-3C35B04C4E5E}">
      <dsp:nvSpPr>
        <dsp:cNvPr id="0" name=""/>
        <dsp:cNvSpPr/>
      </dsp:nvSpPr>
      <dsp:spPr>
        <a:xfrm>
          <a:off x="1747579" y="2222729"/>
          <a:ext cx="2226975" cy="205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0" rIns="419608" bIns="419608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rgbClr val="1F497D"/>
              </a:solidFill>
            </a:rPr>
            <a:t>Hot</a:t>
          </a:r>
          <a:endParaRPr lang="en-US" sz="5900" kern="1200" dirty="0">
            <a:solidFill>
              <a:srgbClr val="1F497D"/>
            </a:solidFill>
          </a:endParaRPr>
        </a:p>
      </dsp:txBody>
      <dsp:txXfrm>
        <a:off x="1747579" y="2222729"/>
        <a:ext cx="2226975" cy="205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GIZI KEBUGARAN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V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8" y="565349"/>
            <a:ext cx="6025892" cy="88287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1F497D"/>
                </a:solidFill>
              </a:rPr>
              <a:t>Normal Body Temperature 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1600201"/>
            <a:ext cx="3826362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The human body typically regulates its temperature within approximately 1°C near 37°C </a:t>
            </a:r>
          </a:p>
        </p:txBody>
      </p:sp>
      <p:pic>
        <p:nvPicPr>
          <p:cNvPr id="4" name="Picture 3" descr="Screen Shot 2017-10-12 at 12.2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41" y="862028"/>
            <a:ext cx="4793360" cy="52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8865"/>
            <a:ext cx="9144000" cy="59877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Schematic </a:t>
            </a:r>
            <a:r>
              <a:rPr lang="en-US" sz="3200" b="1" dirty="0" err="1" smtClean="0">
                <a:solidFill>
                  <a:srgbClr val="1F497D"/>
                </a:solidFill>
              </a:rPr>
              <a:t>Diagramof</a:t>
            </a:r>
            <a:r>
              <a:rPr lang="en-US" sz="3200" b="1" dirty="0" smtClean="0">
                <a:solidFill>
                  <a:srgbClr val="1F497D"/>
                </a:solidFill>
              </a:rPr>
              <a:t> Behavioral &amp; Physiological Thermoregulation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847"/>
            <a:ext cx="8229600" cy="43213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0-12 at 12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6" y="1804847"/>
            <a:ext cx="8393871" cy="42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5" y="1316106"/>
            <a:ext cx="3759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Distribution of Cardiac Output during Incremental Exercise in </a:t>
            </a:r>
            <a:r>
              <a:rPr lang="en-US" sz="2800" b="1" dirty="0">
                <a:solidFill>
                  <a:srgbClr val="1F497D"/>
                </a:solidFill>
              </a:rPr>
              <a:t>(A) </a:t>
            </a:r>
            <a:r>
              <a:rPr lang="en-US" sz="2800" b="1" dirty="0" err="1">
                <a:solidFill>
                  <a:srgbClr val="1F497D"/>
                </a:solidFill>
              </a:rPr>
              <a:t>Thermoneutral</a:t>
            </a:r>
            <a:r>
              <a:rPr lang="en-US" sz="2800" b="1" dirty="0">
                <a:solidFill>
                  <a:srgbClr val="1F497D"/>
                </a:solidFill>
              </a:rPr>
              <a:t> (25.6°C; 78°F</a:t>
            </a:r>
            <a:r>
              <a:rPr lang="en-US" sz="2800" b="1" dirty="0" smtClean="0">
                <a:solidFill>
                  <a:srgbClr val="1F497D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F497D"/>
                </a:solidFill>
              </a:rPr>
              <a:t>(</a:t>
            </a:r>
            <a:r>
              <a:rPr lang="en-US" sz="2800" b="1" dirty="0">
                <a:solidFill>
                  <a:srgbClr val="1F497D"/>
                </a:solidFill>
              </a:rPr>
              <a:t>B) Hot (43.3°C; 110°F) Conditions.</a:t>
            </a:r>
            <a:br>
              <a:rPr lang="en-US" sz="2800" b="1" dirty="0">
                <a:solidFill>
                  <a:srgbClr val="1F497D"/>
                </a:solidFill>
              </a:rPr>
            </a:br>
            <a:endParaRPr lang="en-US" sz="28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7-10-12 at 12.3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76" y="0"/>
            <a:ext cx="402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135"/>
            <a:ext cx="8229600" cy="4985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Factors Affecting Cardiovascular </a:t>
            </a:r>
            <a:r>
              <a:rPr lang="en-US" sz="3600" dirty="0" smtClean="0">
                <a:solidFill>
                  <a:srgbClr val="1F497D"/>
                </a:solidFill>
              </a:rPr>
              <a:t>Response to Exercise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789"/>
            <a:ext cx="8229600" cy="3970375"/>
          </a:xfrm>
        </p:spPr>
        <p:txBody>
          <a:bodyPr/>
          <a:lstStyle/>
          <a:p>
            <a:r>
              <a:rPr lang="en-US" i="1" dirty="0">
                <a:solidFill>
                  <a:srgbClr val="1F497D"/>
                </a:solidFill>
              </a:rPr>
              <a:t>Acclimatization 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Fitness Level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Body Composition </a:t>
            </a:r>
          </a:p>
          <a:p>
            <a:r>
              <a:rPr lang="en-US" i="1" dirty="0">
                <a:solidFill>
                  <a:srgbClr val="1F497D"/>
                </a:solidFill>
              </a:rPr>
              <a:t>Hydration Level </a:t>
            </a:r>
            <a:endParaRPr lang="en-US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5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635"/>
            <a:ext cx="8229600" cy="9330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F497D"/>
                </a:solidFill>
              </a:rPr>
              <a:t>Exercise and Fluid Replacement </a:t>
            </a:r>
            <a:endParaRPr lang="en-US" sz="40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0-12 at 12.3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" y="1441037"/>
            <a:ext cx="8686800" cy="46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271"/>
            <a:ext cx="8229600" cy="79931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Water </a:t>
            </a:r>
            <a:r>
              <a:rPr lang="en-US" sz="2800" b="1" dirty="0">
                <a:solidFill>
                  <a:srgbClr val="1F497D"/>
                </a:solidFill>
              </a:rPr>
              <a:t>is an Appropriate Way to Replace Fluid Loss during Most Types of Physical </a:t>
            </a:r>
            <a:r>
              <a:rPr lang="en-US" sz="2800" b="1" dirty="0" smtClean="0">
                <a:solidFill>
                  <a:srgbClr val="1F497D"/>
                </a:solidFill>
              </a:rPr>
              <a:t>Activity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7-10-12 at 12.4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4" y="2038807"/>
            <a:ext cx="5499312" cy="41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595"/>
            <a:ext cx="3786886" cy="47795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F497D"/>
                </a:solidFill>
              </a:rPr>
              <a:t>Preventing Cold Injuries during Exercise </a:t>
            </a:r>
            <a:endParaRPr lang="en-US" sz="4000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7-10-12 at 12.4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71" y="0"/>
            <a:ext cx="44424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0-12 at 11.2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" y="735310"/>
            <a:ext cx="7030655" cy="55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635"/>
            <a:ext cx="8229600" cy="933004"/>
          </a:xfrm>
        </p:spPr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Conclusion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6" y="1451063"/>
            <a:ext cx="8722098" cy="452596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1F497D"/>
                </a:solidFill>
              </a:rPr>
              <a:t>Environmental conditions that affect human </a:t>
            </a:r>
            <a:r>
              <a:rPr lang="en-US" sz="2200" dirty="0" smtClean="0">
                <a:solidFill>
                  <a:srgbClr val="1F497D"/>
                </a:solidFill>
              </a:rPr>
              <a:t>thermoregulation </a:t>
            </a:r>
            <a:r>
              <a:rPr lang="en-US" sz="2200" dirty="0">
                <a:solidFill>
                  <a:srgbClr val="1F497D"/>
                </a:solidFill>
              </a:rPr>
              <a:t>are ambient temperature (</a:t>
            </a:r>
            <a:r>
              <a:rPr lang="en-US" sz="2200" dirty="0" err="1">
                <a:solidFill>
                  <a:srgbClr val="1F497D"/>
                </a:solidFill>
              </a:rPr>
              <a:t>Tamb</a:t>
            </a:r>
            <a:r>
              <a:rPr lang="en-US" sz="2200" dirty="0">
                <a:solidFill>
                  <a:srgbClr val="1F497D"/>
                </a:solidFill>
              </a:rPr>
              <a:t>), relative humidity, and wind speed. The heat stress index assesses the risk of thermal injury from measures of ambient temperature and relative humidity. </a:t>
            </a:r>
            <a:endParaRPr lang="en-US" sz="2200" dirty="0" smtClean="0">
              <a:solidFill>
                <a:srgbClr val="1F497D"/>
              </a:solidFill>
            </a:endParaRPr>
          </a:p>
          <a:p>
            <a:r>
              <a:rPr lang="en-US" sz="2200" dirty="0" smtClean="0">
                <a:solidFill>
                  <a:srgbClr val="1F497D"/>
                </a:solidFill>
              </a:rPr>
              <a:t>An </a:t>
            </a:r>
            <a:r>
              <a:rPr lang="en-US" sz="2200" dirty="0">
                <a:solidFill>
                  <a:srgbClr val="1F497D"/>
                </a:solidFill>
              </a:rPr>
              <a:t>individual’s response to exercise is influenced by the degree of acclimatization, cardiovascular fitness, body composition, and hydration level. </a:t>
            </a:r>
            <a:endParaRPr lang="en-US" sz="2200" dirty="0" smtClean="0">
              <a:solidFill>
                <a:srgbClr val="1F497D"/>
              </a:solidFill>
            </a:endParaRPr>
          </a:p>
          <a:p>
            <a:r>
              <a:rPr lang="en-US" sz="2200" dirty="0" smtClean="0">
                <a:solidFill>
                  <a:srgbClr val="1F497D"/>
                </a:solidFill>
              </a:rPr>
              <a:t>Water </a:t>
            </a:r>
            <a:r>
              <a:rPr lang="en-US" sz="2200" dirty="0">
                <a:solidFill>
                  <a:srgbClr val="1F497D"/>
                </a:solidFill>
              </a:rPr>
              <a:t>balance is generally well maintained, but </a:t>
            </a:r>
            <a:r>
              <a:rPr lang="en-US" sz="2200" dirty="0" smtClean="0">
                <a:solidFill>
                  <a:srgbClr val="1F497D"/>
                </a:solidFill>
              </a:rPr>
              <a:t>athletes </a:t>
            </a:r>
            <a:r>
              <a:rPr lang="en-US" sz="2200" dirty="0">
                <a:solidFill>
                  <a:srgbClr val="1F497D"/>
                </a:solidFill>
              </a:rPr>
              <a:t>need to pay particular attention to hydration before, during, and after exercise. </a:t>
            </a:r>
            <a:endParaRPr lang="en-US" sz="2200" dirty="0" smtClean="0">
              <a:solidFill>
                <a:srgbClr val="1F497D"/>
              </a:solidFill>
            </a:endParaRPr>
          </a:p>
          <a:p>
            <a:r>
              <a:rPr lang="en-US" sz="2200" dirty="0">
                <a:solidFill>
                  <a:srgbClr val="1F497D"/>
                </a:solidFill>
              </a:rPr>
              <a:t>During exercise in the cold, heat loss may exceed heat production, potentially resulting in serious </a:t>
            </a:r>
            <a:r>
              <a:rPr lang="en-US" sz="2200" dirty="0" smtClean="0">
                <a:solidFill>
                  <a:srgbClr val="1F497D"/>
                </a:solidFill>
              </a:rPr>
              <a:t>injuries</a:t>
            </a:r>
            <a:r>
              <a:rPr lang="en-US" sz="2200" dirty="0">
                <a:solidFill>
                  <a:srgbClr val="1F497D"/>
                </a:solidFill>
              </a:rPr>
              <a:t>: hypothermia </a:t>
            </a:r>
          </a:p>
          <a:p>
            <a:endParaRPr lang="en-US" sz="2200" dirty="0">
              <a:solidFill>
                <a:srgbClr val="1F497D"/>
              </a:solidFill>
            </a:endParaRPr>
          </a:p>
          <a:p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17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Coffee Break !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558"/>
            <a:ext cx="8229600" cy="430460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Discuss the effects of fitness level and body </a:t>
            </a:r>
            <a:r>
              <a:rPr lang="en-US" sz="2400" dirty="0" smtClean="0">
                <a:solidFill>
                  <a:srgbClr val="1F497D"/>
                </a:solidFill>
              </a:rPr>
              <a:t>composition </a:t>
            </a:r>
            <a:r>
              <a:rPr lang="en-US" sz="2400" dirty="0">
                <a:solidFill>
                  <a:srgbClr val="1F497D"/>
                </a:solidFill>
              </a:rPr>
              <a:t>on an individual’s response to exercise in the </a:t>
            </a:r>
            <a:r>
              <a:rPr lang="en-US" sz="2400" dirty="0" smtClean="0">
                <a:solidFill>
                  <a:srgbClr val="1F497D"/>
                </a:solidFill>
              </a:rPr>
              <a:t>heat.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Identify </a:t>
            </a:r>
            <a:r>
              <a:rPr lang="en-US" sz="2400" dirty="0">
                <a:solidFill>
                  <a:srgbClr val="1F497D"/>
                </a:solidFill>
              </a:rPr>
              <a:t>the factors that influence heat exchange, and discuss how each facilitates or impedes the transfer of heat to and from the body. 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Explain the influence of hydration level on an </a:t>
            </a:r>
            <a:r>
              <a:rPr lang="en-US" sz="2400" dirty="0" smtClean="0">
                <a:solidFill>
                  <a:srgbClr val="1F497D"/>
                </a:solidFill>
              </a:rPr>
              <a:t>individual’s </a:t>
            </a:r>
            <a:r>
              <a:rPr lang="en-US" sz="2400" dirty="0">
                <a:solidFill>
                  <a:srgbClr val="1F497D"/>
                </a:solidFill>
              </a:rPr>
              <a:t>response to exercise in the heat. What is </a:t>
            </a:r>
            <a:r>
              <a:rPr lang="en-US" sz="2400" dirty="0" smtClean="0">
                <a:solidFill>
                  <a:srgbClr val="1F497D"/>
                </a:solidFill>
              </a:rPr>
              <a:t>necessary </a:t>
            </a:r>
            <a:r>
              <a:rPr lang="en-US" sz="2400" dirty="0">
                <a:solidFill>
                  <a:srgbClr val="1F497D"/>
                </a:solidFill>
              </a:rPr>
              <a:t>to maintain adequate hydration?</a:t>
            </a:r>
            <a:br>
              <a:rPr lang="en-US" sz="2400" dirty="0">
                <a:solidFill>
                  <a:srgbClr val="1F497D"/>
                </a:solidFill>
              </a:rPr>
            </a:br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1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6654"/>
            <a:ext cx="9144000" cy="349271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5400" b="1" dirty="0" smtClean="0">
                <a:solidFill>
                  <a:srgbClr val="1F497D"/>
                </a:solidFill>
              </a:rPr>
              <a:t>THERMOREGULATION</a:t>
            </a:r>
            <a:endParaRPr lang="en-US" sz="5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8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1F497D"/>
                </a:solidFill>
              </a:rPr>
              <a:t>TERIMA KASIH</a:t>
            </a:r>
            <a:endParaRPr lang="en-US" sz="5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15488"/>
            <a:ext cx="8229600" cy="94971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44546A"/>
                </a:solidFill>
              </a:rPr>
              <a:t>Objective</a:t>
            </a:r>
            <a:endParaRPr lang="en-US" sz="3600" b="1" dirty="0">
              <a:solidFill>
                <a:srgbClr val="44546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471" y="1581916"/>
            <a:ext cx="8638553" cy="428789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44546A"/>
                </a:solidFill>
              </a:rPr>
              <a:t>Identify environmental factors that affect thermoregulation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44546A"/>
                </a:solidFill>
              </a:rPr>
              <a:t>Describe </a:t>
            </a:r>
            <a:r>
              <a:rPr lang="en-US" sz="2400" dirty="0">
                <a:solidFill>
                  <a:srgbClr val="44546A"/>
                </a:solidFill>
              </a:rPr>
              <a:t>thermal balance and discuss factors that contribute to heat gain &amp;</a:t>
            </a:r>
            <a:r>
              <a:rPr lang="en-US" sz="2400" dirty="0" smtClean="0">
                <a:solidFill>
                  <a:srgbClr val="44546A"/>
                </a:solidFill>
              </a:rPr>
              <a:t> </a:t>
            </a:r>
            <a:r>
              <a:rPr lang="en-US" sz="2400" dirty="0">
                <a:solidFill>
                  <a:srgbClr val="44546A"/>
                </a:solidFill>
              </a:rPr>
              <a:t>heat </a:t>
            </a:r>
            <a:r>
              <a:rPr lang="en-US" sz="2400" dirty="0" smtClean="0">
                <a:solidFill>
                  <a:srgbClr val="44546A"/>
                </a:solidFill>
              </a:rPr>
              <a:t>loss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44546A"/>
                </a:solidFill>
              </a:rPr>
              <a:t>Describe </a:t>
            </a:r>
            <a:r>
              <a:rPr lang="en-US" sz="2400" dirty="0">
                <a:solidFill>
                  <a:srgbClr val="44546A"/>
                </a:solidFill>
              </a:rPr>
              <a:t>the body’s regulatory system for temperature control in terms of the sensory input, neural integration, and effector responses to increase or decrease heat </a:t>
            </a:r>
            <a:r>
              <a:rPr lang="en-US" sz="2400" dirty="0" smtClean="0">
                <a:solidFill>
                  <a:srgbClr val="44546A"/>
                </a:solidFill>
              </a:rPr>
              <a:t>loss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44546A"/>
                </a:solidFill>
              </a:rPr>
              <a:t>Identify </a:t>
            </a:r>
            <a:r>
              <a:rPr lang="en-US" sz="2400" dirty="0">
                <a:solidFill>
                  <a:srgbClr val="44546A"/>
                </a:solidFill>
              </a:rPr>
              <a:t>the factors that influence heat exchange between an individual and the </a:t>
            </a:r>
            <a:r>
              <a:rPr lang="en-US" sz="2400" dirty="0" smtClean="0">
                <a:solidFill>
                  <a:srgbClr val="44546A"/>
                </a:solidFill>
              </a:rPr>
              <a:t>environment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44546A"/>
                </a:solidFill>
              </a:rPr>
              <a:t>Describe </a:t>
            </a:r>
            <a:r>
              <a:rPr lang="en-US" sz="2400" dirty="0">
                <a:solidFill>
                  <a:srgbClr val="44546A"/>
                </a:solidFill>
              </a:rPr>
              <a:t>the goals for fluid ingestion before, during, and after exercise. </a:t>
            </a:r>
          </a:p>
          <a:p>
            <a:pPr>
              <a:buFont typeface="Wingdings" charset="2"/>
              <a:buChar char="ü"/>
            </a:pPr>
            <a:endParaRPr lang="en-US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0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615"/>
            <a:ext cx="8229600" cy="81602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Thermoregulation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65406" cy="452596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Many athletic competitions and recreational activities occur in settings in which hot or cold environmental conditions affect or may threaten physical performance, health, and even </a:t>
            </a:r>
            <a:r>
              <a:rPr lang="en-US" sz="2500" dirty="0" smtClean="0">
                <a:solidFill>
                  <a:schemeClr val="tx2"/>
                </a:solidFill>
              </a:rPr>
              <a:t>life</a:t>
            </a:r>
          </a:p>
          <a:p>
            <a:endParaRPr lang="en-US" sz="2500" dirty="0">
              <a:solidFill>
                <a:schemeClr val="tx2"/>
              </a:solidFill>
            </a:endParaRPr>
          </a:p>
          <a:p>
            <a:r>
              <a:rPr lang="en-US" sz="2500" b="1" dirty="0">
                <a:solidFill>
                  <a:schemeClr val="tx2"/>
                </a:solidFill>
              </a:rPr>
              <a:t>Thermoregulation </a:t>
            </a:r>
            <a:r>
              <a:rPr lang="en-US" sz="2500" dirty="0">
                <a:solidFill>
                  <a:schemeClr val="tx2"/>
                </a:solidFill>
              </a:rPr>
              <a:t>is the process whereby body temperature is maintained or controlled under a wide range of such environmental conditions </a:t>
            </a:r>
          </a:p>
          <a:p>
            <a:endParaRPr lang="en-US" sz="2500" dirty="0" smtClean="0">
              <a:solidFill>
                <a:schemeClr val="tx2"/>
              </a:solidFill>
            </a:endParaRPr>
          </a:p>
          <a:p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66" y="1477871"/>
            <a:ext cx="3847665" cy="39831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Exercise in Environmental </a:t>
            </a:r>
            <a:r>
              <a:rPr lang="en-US" b="1" dirty="0" smtClean="0">
                <a:solidFill>
                  <a:srgbClr val="1F497D"/>
                </a:solidFill>
              </a:rPr>
              <a:t>Extremes ? 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9190645"/>
              </p:ext>
            </p:extLst>
          </p:nvPr>
        </p:nvGraphicFramePr>
        <p:xfrm>
          <a:off x="4845610" y="1186520"/>
          <a:ext cx="3976742" cy="427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7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307"/>
            <a:ext cx="8229600" cy="93300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1F497D"/>
                </a:solidFill>
              </a:rPr>
              <a:t>Basic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135"/>
            <a:ext cx="8229600" cy="43380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1F497D"/>
                </a:solidFill>
              </a:rPr>
              <a:t>Measurement of Environmental </a:t>
            </a:r>
            <a:r>
              <a:rPr lang="en-US" b="1" dirty="0" smtClean="0">
                <a:solidFill>
                  <a:srgbClr val="1F497D"/>
                </a:solidFill>
              </a:rPr>
              <a:t>Conditions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97D"/>
                </a:solidFill>
              </a:rPr>
              <a:t>Human </a:t>
            </a:r>
            <a:r>
              <a:rPr lang="en-US" sz="2400" dirty="0">
                <a:solidFill>
                  <a:srgbClr val="1F497D"/>
                </a:solidFill>
              </a:rPr>
              <a:t>thermoregulation is affected by several </a:t>
            </a:r>
            <a:r>
              <a:rPr lang="en-US" sz="2400" dirty="0" smtClean="0">
                <a:solidFill>
                  <a:srgbClr val="1F497D"/>
                </a:solidFill>
              </a:rPr>
              <a:t>environmental conditions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1F497D"/>
                </a:solidFill>
              </a:rPr>
              <a:t>Measurement of Body </a:t>
            </a:r>
            <a:r>
              <a:rPr lang="en-US" b="1" dirty="0" smtClean="0">
                <a:solidFill>
                  <a:srgbClr val="1F497D"/>
                </a:solidFill>
              </a:rPr>
              <a:t>Temperature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1F497D"/>
                </a:solidFill>
              </a:rPr>
              <a:t>Exercise physiologists differentiate among temperatures in different body sites; most commonly used are core temperature (</a:t>
            </a:r>
            <a:r>
              <a:rPr lang="en-US" sz="2400" dirty="0" err="1">
                <a:solidFill>
                  <a:srgbClr val="1F497D"/>
                </a:solidFill>
              </a:rPr>
              <a:t>Tco</a:t>
            </a:r>
            <a:r>
              <a:rPr lang="en-US" sz="2400" dirty="0">
                <a:solidFill>
                  <a:srgbClr val="1F497D"/>
                </a:solidFill>
              </a:rPr>
              <a:t>) and skin temperature (Tsk).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558"/>
            <a:ext cx="4354992" cy="3903532"/>
          </a:xfrm>
        </p:spPr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Thermal Balance </a:t>
            </a:r>
            <a:endParaRPr lang="en-US" b="1" dirty="0" smtClean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Body temperature results from a balance between heat gain and heat loss </a:t>
            </a:r>
          </a:p>
          <a:p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7-10-12 at 12.18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1949"/>
          <a:stretch/>
        </p:blipFill>
        <p:spPr>
          <a:xfrm>
            <a:off x="4657479" y="2151685"/>
            <a:ext cx="4419395" cy="39981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381" y="768731"/>
            <a:ext cx="8536419" cy="9330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F497D"/>
                </a:solidFill>
              </a:rPr>
              <a:t>Basic Concepts </a:t>
            </a:r>
          </a:p>
        </p:txBody>
      </p:sp>
    </p:spTree>
    <p:extLst>
      <p:ext uri="{BB962C8B-B14F-4D97-AF65-F5344CB8AC3E}">
        <p14:creationId xmlns:p14="http://schemas.microsoft.com/office/powerpoint/2010/main" val="85492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615"/>
            <a:ext cx="8229600" cy="81602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1F497D"/>
                </a:solidFill>
              </a:rPr>
              <a:t>Heat Exchange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The exchange (transfer) of heat between the body and the environment occurs by the mechanisms </a:t>
            </a:r>
          </a:p>
          <a:p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709844"/>
            <a:ext cx="5140315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1F497D"/>
                </a:solidFill>
              </a:rPr>
              <a:t>The effectiveness of heat exchange between an </a:t>
            </a:r>
            <a:r>
              <a:rPr lang="en-US" sz="2400" dirty="0" smtClean="0">
                <a:solidFill>
                  <a:srgbClr val="1F497D"/>
                </a:solidFill>
              </a:rPr>
              <a:t>individual </a:t>
            </a:r>
            <a:r>
              <a:rPr lang="en-US" sz="2400" dirty="0">
                <a:solidFill>
                  <a:srgbClr val="1F497D"/>
                </a:solidFill>
              </a:rPr>
              <a:t>and the environment is affected by five factors: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dirty="0">
                <a:solidFill>
                  <a:srgbClr val="1F497D"/>
                </a:solidFill>
              </a:rPr>
              <a:t>The thermal gradient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dirty="0">
                <a:solidFill>
                  <a:srgbClr val="1F497D"/>
                </a:solidFill>
              </a:rPr>
              <a:t>The relative humidity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dirty="0">
                <a:solidFill>
                  <a:srgbClr val="1F497D"/>
                </a:solidFill>
              </a:rPr>
              <a:t>Air movement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dirty="0" smtClean="0">
                <a:solidFill>
                  <a:srgbClr val="1F497D"/>
                </a:solidFill>
              </a:rPr>
              <a:t>The </a:t>
            </a:r>
            <a:r>
              <a:rPr lang="en-US" sz="2400" b="1" dirty="0">
                <a:solidFill>
                  <a:srgbClr val="1F497D"/>
                </a:solidFill>
              </a:rPr>
              <a:t>clothing worn 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7-10-12 at 12.22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3577"/>
          <a:stretch/>
        </p:blipFill>
        <p:spPr>
          <a:xfrm>
            <a:off x="5981822" y="2685732"/>
            <a:ext cx="3162178" cy="36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8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Thermoregulation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0828"/>
            <a:ext cx="8229600" cy="3335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1F497D"/>
                </a:solidFill>
              </a:rPr>
              <a:t>The body regulates its internal body temperature within a narrow range despite wide variations in environmental </a:t>
            </a:r>
            <a:r>
              <a:rPr lang="en-US" sz="2800" dirty="0" smtClean="0">
                <a:solidFill>
                  <a:srgbClr val="1F497D"/>
                </a:solidFill>
              </a:rPr>
              <a:t>temperatures</a:t>
            </a:r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544</Words>
  <Application>Microsoft Macintosh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THERMOREGULATION</vt:lpstr>
      <vt:lpstr>Objective</vt:lpstr>
      <vt:lpstr>Thermoregulation</vt:lpstr>
      <vt:lpstr>Exercise in Environmental Extremes ? </vt:lpstr>
      <vt:lpstr>Basic Concepts </vt:lpstr>
      <vt:lpstr>Basic Concepts </vt:lpstr>
      <vt:lpstr>Heat Exchange </vt:lpstr>
      <vt:lpstr>Thermoregulation </vt:lpstr>
      <vt:lpstr>Normal Body Temperature </vt:lpstr>
      <vt:lpstr>Schematic Diagramof Behavioral &amp; Physiological Thermoregulation</vt:lpstr>
      <vt:lpstr>PowerPoint Presentation</vt:lpstr>
      <vt:lpstr>Factors Affecting Cardiovascular Response to Exercise</vt:lpstr>
      <vt:lpstr>Exercise and Fluid Replacement </vt:lpstr>
      <vt:lpstr>Water is an Appropriate Way to Replace Fluid Loss during Most Types of Physical Activity</vt:lpstr>
      <vt:lpstr>Preventing Cold Injuries during Exercise </vt:lpstr>
      <vt:lpstr>PowerPoint Presentation</vt:lpstr>
      <vt:lpstr>Conclusion</vt:lpstr>
      <vt:lpstr>Coffee Break !</vt:lpstr>
      <vt:lpstr>TERIMA KASIH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Nazhif Gifari</cp:lastModifiedBy>
  <cp:revision>91</cp:revision>
  <dcterms:created xsi:type="dcterms:W3CDTF">2017-09-12T17:05:29Z</dcterms:created>
  <dcterms:modified xsi:type="dcterms:W3CDTF">2017-12-04T07:32:24Z</dcterms:modified>
</cp:coreProperties>
</file>