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3" r:id="rId3"/>
    <p:sldId id="277" r:id="rId4"/>
    <p:sldId id="278" r:id="rId5"/>
    <p:sldId id="282" r:id="rId6"/>
    <p:sldId id="280" r:id="rId7"/>
    <p:sldId id="284" r:id="rId8"/>
    <p:sldId id="283" r:id="rId9"/>
    <p:sldId id="286" r:id="rId10"/>
    <p:sldId id="285" r:id="rId11"/>
    <p:sldId id="290" r:id="rId12"/>
    <p:sldId id="293" r:id="rId13"/>
    <p:sldId id="296" r:id="rId14"/>
    <p:sldId id="297" r:id="rId15"/>
    <p:sldId id="295" r:id="rId16"/>
    <p:sldId id="294" r:id="rId17"/>
    <p:sldId id="292" r:id="rId18"/>
    <p:sldId id="291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2096" y="-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7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0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7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0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9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6EEC-3AD5-CF43-9865-4F00B286699E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22625" y="3370262"/>
            <a:ext cx="5638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GIZI KEBUGARAN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VI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Nazhif Gifari</a:t>
            </a:r>
          </a:p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</a:rPr>
              <a:t>Ilmu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Gizi</a:t>
            </a:r>
            <a:r>
              <a:rPr lang="en-US" sz="2000" b="1" dirty="0">
                <a:solidFill>
                  <a:schemeClr val="bg1"/>
                </a:solidFill>
              </a:rPr>
              <a:t> &amp; FIKES</a:t>
            </a: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8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4E79"/>
                </a:solidFill>
              </a:rPr>
              <a:t>Resting Heart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784" y="1600201"/>
            <a:ext cx="4908374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Times" pitchFamily="-128" charset="0"/>
              <a:buChar char="•"/>
            </a:pP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Averages 60 to 80 beats per minute (</a:t>
            </a:r>
            <a:r>
              <a:rPr lang="en-US" sz="2800" dirty="0" err="1">
                <a:solidFill>
                  <a:srgbClr val="1F4E79"/>
                </a:solidFill>
                <a:latin typeface="Californian FB" pitchFamily="18" charset="0"/>
              </a:rPr>
              <a:t>bpm</a:t>
            </a: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)</a:t>
            </a:r>
          </a:p>
          <a:p>
            <a:pPr>
              <a:buFont typeface="Times" pitchFamily="-128" charset="0"/>
              <a:buChar char="•"/>
            </a:pP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Highly trained athletes: 28-40 </a:t>
            </a:r>
            <a:r>
              <a:rPr lang="en-US" sz="2800" dirty="0" err="1">
                <a:solidFill>
                  <a:srgbClr val="1F4E79"/>
                </a:solidFill>
                <a:latin typeface="Californian FB" pitchFamily="18" charset="0"/>
              </a:rPr>
              <a:t>bpm</a:t>
            </a:r>
            <a:endParaRPr lang="en-US" sz="2800" dirty="0">
              <a:solidFill>
                <a:srgbClr val="1F4E79"/>
              </a:solidFill>
              <a:latin typeface="Californian FB" pitchFamily="18" charset="0"/>
            </a:endParaRPr>
          </a:p>
          <a:p>
            <a:pPr>
              <a:buFont typeface="Times" pitchFamily="-128" charset="0"/>
              <a:buChar char="•"/>
            </a:pP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RHR is affected by environmental factors (extreme temperatures and altitude)</a:t>
            </a:r>
          </a:p>
          <a:p>
            <a:pPr>
              <a:buFont typeface="Times" pitchFamily="-128" charset="0"/>
              <a:buChar char="•"/>
            </a:pPr>
            <a:r>
              <a:rPr lang="en-US" sz="2800" dirty="0" smtClean="0">
                <a:solidFill>
                  <a:srgbClr val="1F4E79"/>
                </a:solidFill>
                <a:latin typeface="Californian FB" pitchFamily="18" charset="0"/>
              </a:rPr>
              <a:t>Pre exercise </a:t>
            </a: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heart rate is usually higher than RHR because of an anticipatory increase in sympathetic activity</a:t>
            </a:r>
          </a:p>
          <a:p>
            <a:pPr>
              <a:buFont typeface="Times" pitchFamily="-128" charset="0"/>
              <a:buChar char="•"/>
            </a:pPr>
            <a:endParaRPr lang="en-US" sz="2800" dirty="0">
              <a:solidFill>
                <a:srgbClr val="1F4E79"/>
              </a:solidFill>
              <a:latin typeface="Californian FB" pitchFamily="18" charset="0"/>
            </a:endParaRPr>
          </a:p>
          <a:p>
            <a:endParaRPr lang="en-US" sz="2800" dirty="0">
              <a:solidFill>
                <a:srgbClr val="1F4E79"/>
              </a:solidFill>
            </a:endParaRPr>
          </a:p>
        </p:txBody>
      </p:sp>
      <p:pic>
        <p:nvPicPr>
          <p:cNvPr id="4" name="Picture 10" descr="Energy for Exercise1(iii)"/>
          <p:cNvPicPr>
            <a:picLocks noChangeAspect="1" noChangeArrowheads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 bwMode="auto">
          <a:xfrm>
            <a:off x="76974" y="2375060"/>
            <a:ext cx="3769578" cy="251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75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163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1F4E79"/>
                </a:solidFill>
              </a:rPr>
              <a:t>Heart Rate During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249"/>
            <a:ext cx="8229600" cy="4525963"/>
          </a:xfrm>
        </p:spPr>
        <p:txBody>
          <a:bodyPr>
            <a:normAutofit/>
          </a:bodyPr>
          <a:lstStyle/>
          <a:p>
            <a:pPr>
              <a:buFont typeface="Times" pitchFamily="-128" charset="0"/>
              <a:buChar char="•"/>
            </a:pPr>
            <a:r>
              <a:rPr lang="en-US" sz="2800" dirty="0">
                <a:solidFill>
                  <a:srgbClr val="1F4E79"/>
                </a:solidFill>
              </a:rPr>
              <a:t>HR increases in direct proportion to the increase in exercise intensity</a:t>
            </a:r>
          </a:p>
          <a:p>
            <a:pPr>
              <a:buFont typeface="Times" pitchFamily="-128" charset="0"/>
              <a:buChar char="•"/>
            </a:pPr>
            <a:r>
              <a:rPr lang="en-US" sz="2800" dirty="0">
                <a:solidFill>
                  <a:srgbClr val="1F4E79"/>
                </a:solidFill>
              </a:rPr>
              <a:t>HR will plateau at a maximum even as workload continues to increase (</a:t>
            </a:r>
            <a:r>
              <a:rPr lang="en-US" sz="2800" dirty="0" err="1">
                <a:solidFill>
                  <a:srgbClr val="1F4E79"/>
                </a:solidFill>
              </a:rPr>
              <a:t>HR</a:t>
            </a:r>
            <a:r>
              <a:rPr lang="en-US" sz="2800" baseline="-25000" dirty="0" err="1">
                <a:solidFill>
                  <a:srgbClr val="1F4E79"/>
                </a:solidFill>
              </a:rPr>
              <a:t>max</a:t>
            </a:r>
            <a:r>
              <a:rPr lang="en-US" sz="2800" dirty="0">
                <a:solidFill>
                  <a:srgbClr val="1F4E79"/>
                </a:solidFill>
              </a:rPr>
              <a:t>)</a:t>
            </a:r>
          </a:p>
          <a:p>
            <a:pPr>
              <a:buFont typeface="Times" pitchFamily="-128" charset="0"/>
              <a:buChar char="•"/>
            </a:pPr>
            <a:r>
              <a:rPr lang="en-US" sz="2800" dirty="0" err="1">
                <a:solidFill>
                  <a:srgbClr val="1F4E79"/>
                </a:solidFill>
              </a:rPr>
              <a:t>HR</a:t>
            </a:r>
            <a:r>
              <a:rPr lang="en-US" sz="2800" baseline="-25000" dirty="0" err="1">
                <a:solidFill>
                  <a:srgbClr val="1F4E79"/>
                </a:solidFill>
              </a:rPr>
              <a:t>max</a:t>
            </a:r>
            <a:r>
              <a:rPr lang="en-US" sz="2800" baseline="-25000" dirty="0">
                <a:solidFill>
                  <a:srgbClr val="1F4E79"/>
                </a:solidFill>
              </a:rPr>
              <a:t> </a:t>
            </a:r>
            <a:r>
              <a:rPr lang="en-US" sz="2800" dirty="0">
                <a:solidFill>
                  <a:srgbClr val="1F4E79"/>
                </a:solidFill>
              </a:rPr>
              <a:t>remains constant day to day and declines ~1 beat per year </a:t>
            </a:r>
          </a:p>
          <a:p>
            <a:pPr>
              <a:buFont typeface="Times" pitchFamily="-128" charset="0"/>
              <a:buChar char="•"/>
            </a:pPr>
            <a:r>
              <a:rPr lang="en-US" sz="2800" dirty="0" err="1">
                <a:solidFill>
                  <a:srgbClr val="1F4E79"/>
                </a:solidFill>
              </a:rPr>
              <a:t>HR</a:t>
            </a:r>
            <a:r>
              <a:rPr lang="en-US" sz="2800" baseline="-25000" dirty="0" err="1">
                <a:solidFill>
                  <a:srgbClr val="1F4E79"/>
                </a:solidFill>
              </a:rPr>
              <a:t>max</a:t>
            </a:r>
            <a:r>
              <a:rPr lang="en-US" sz="2800" baseline="-25000" dirty="0">
                <a:solidFill>
                  <a:srgbClr val="1F4E79"/>
                </a:solidFill>
              </a:rPr>
              <a:t> </a:t>
            </a:r>
            <a:r>
              <a:rPr lang="en-US" sz="2800" dirty="0">
                <a:solidFill>
                  <a:srgbClr val="1F4E79"/>
                </a:solidFill>
              </a:rPr>
              <a:t>can be </a:t>
            </a:r>
            <a:r>
              <a:rPr lang="en-US" sz="2800" i="1" dirty="0">
                <a:solidFill>
                  <a:srgbClr val="1F4E79"/>
                </a:solidFill>
              </a:rPr>
              <a:t>estimated:</a:t>
            </a:r>
            <a:endParaRPr lang="en-US" sz="2800" dirty="0">
              <a:solidFill>
                <a:srgbClr val="1F4E79"/>
              </a:solidFill>
            </a:endParaRPr>
          </a:p>
          <a:p>
            <a:pPr algn="ctr">
              <a:buNone/>
            </a:pPr>
            <a:r>
              <a:rPr lang="en-US" sz="2800" dirty="0" err="1">
                <a:solidFill>
                  <a:srgbClr val="1F4E79"/>
                </a:solidFill>
              </a:rPr>
              <a:t>HR</a:t>
            </a:r>
            <a:r>
              <a:rPr lang="en-US" sz="2800" baseline="-25000" dirty="0" err="1">
                <a:solidFill>
                  <a:srgbClr val="1F4E79"/>
                </a:solidFill>
              </a:rPr>
              <a:t>max</a:t>
            </a:r>
            <a:r>
              <a:rPr lang="en-US" sz="2800" dirty="0">
                <a:solidFill>
                  <a:srgbClr val="1F4E79"/>
                </a:solidFill>
              </a:rPr>
              <a:t> = 220 – age in </a:t>
            </a:r>
            <a:r>
              <a:rPr lang="en-US" sz="2800" dirty="0" smtClean="0">
                <a:solidFill>
                  <a:srgbClr val="1F4E79"/>
                </a:solidFill>
              </a:rPr>
              <a:t>years</a:t>
            </a:r>
            <a:endParaRPr lang="en-US" sz="2800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3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21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F4E79"/>
                </a:solidFill>
                <a:latin typeface="Californian FB" pitchFamily="18" charset="0"/>
              </a:rPr>
              <a:t>Heart Rate vs. Relative </a:t>
            </a:r>
            <a:r>
              <a:rPr lang="en-US" sz="3600" b="1" dirty="0" smtClean="0">
                <a:solidFill>
                  <a:srgbClr val="1F4E79"/>
                </a:solidFill>
                <a:latin typeface="Californian FB" pitchFamily="18" charset="0"/>
              </a:rPr>
              <a:t>Workload</a:t>
            </a:r>
            <a:endParaRPr lang="en-US" sz="3600" b="1" dirty="0">
              <a:solidFill>
                <a:srgbClr val="1F4E79"/>
              </a:solidFill>
            </a:endParaRPr>
          </a:p>
        </p:txBody>
      </p:sp>
      <p:pic>
        <p:nvPicPr>
          <p:cNvPr id="4" name="Picture 6" descr="299849_E3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404" y="1382753"/>
            <a:ext cx="5274350" cy="497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470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4E79"/>
                </a:solidFill>
              </a:rPr>
              <a:t>Steady-State Heart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Times" pitchFamily="-128" charset="0"/>
              <a:buChar char="•"/>
            </a:pPr>
            <a:r>
              <a:rPr lang="en-US" sz="2800" dirty="0">
                <a:solidFill>
                  <a:srgbClr val="1F4E79"/>
                </a:solidFill>
                <a:latin typeface="Calibri"/>
                <a:cs typeface="Calibri"/>
              </a:rPr>
              <a:t>A heart rate that is maintained constant at submaximal levels of exercise when the rate of work is held constant. </a:t>
            </a:r>
            <a:r>
              <a:rPr lang="en-US" sz="2800" dirty="0" smtClean="0">
                <a:solidFill>
                  <a:srgbClr val="1F4E79"/>
                </a:solidFill>
                <a:latin typeface="Calibri"/>
                <a:cs typeface="Calibri"/>
              </a:rPr>
              <a:t>When </a:t>
            </a:r>
            <a:r>
              <a:rPr lang="en-US" sz="2800" dirty="0">
                <a:solidFill>
                  <a:srgbClr val="1F4E79"/>
                </a:solidFill>
                <a:latin typeface="Calibri"/>
                <a:cs typeface="Calibri"/>
              </a:rPr>
              <a:t>workload is constant, HR increases rapidly until it reaches a plateau (i.e., steady state)</a:t>
            </a:r>
          </a:p>
          <a:p>
            <a:pPr>
              <a:buFont typeface="Times" pitchFamily="-128" charset="0"/>
              <a:buChar char="•"/>
            </a:pPr>
            <a:r>
              <a:rPr lang="en-US" sz="2800" dirty="0">
                <a:solidFill>
                  <a:srgbClr val="1F4E79"/>
                </a:solidFill>
                <a:latin typeface="Calibri"/>
                <a:cs typeface="Calibri"/>
              </a:rPr>
              <a:t>For each increase in workload, HR will increase to a new steady-state value in 2-3 minutes</a:t>
            </a:r>
          </a:p>
          <a:p>
            <a:pPr>
              <a:buFont typeface="Times" pitchFamily="-128" charset="0"/>
              <a:buChar char="•"/>
            </a:pPr>
            <a:r>
              <a:rPr lang="en-US" sz="2800" dirty="0">
                <a:solidFill>
                  <a:srgbClr val="1F4E79"/>
                </a:solidFill>
                <a:latin typeface="Calibri"/>
                <a:cs typeface="Calibri"/>
              </a:rPr>
              <a:t>Exercise training decreases steady-state heart rate for a given submaximal workload</a:t>
            </a:r>
          </a:p>
          <a:p>
            <a:endParaRPr lang="en-US" sz="2800" dirty="0">
              <a:solidFill>
                <a:srgbClr val="1F4E79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25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2803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1F4E79"/>
                </a:solidFill>
              </a:rPr>
              <a:t>Heart Rate vs. Increasing Power Output and Oxygen Uptake in Two Subjects</a:t>
            </a:r>
          </a:p>
        </p:txBody>
      </p:sp>
      <p:pic>
        <p:nvPicPr>
          <p:cNvPr id="4" name="Picture 6" descr="299851_E3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314" y="1665804"/>
            <a:ext cx="5635460" cy="464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526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5711"/>
            <a:ext cx="8229600" cy="771927"/>
          </a:xfrm>
        </p:spPr>
        <p:txBody>
          <a:bodyPr/>
          <a:lstStyle/>
          <a:p>
            <a:r>
              <a:rPr lang="en-US" b="1" dirty="0">
                <a:solidFill>
                  <a:srgbClr val="1F4E79"/>
                </a:solidFill>
                <a:latin typeface="Californian FB" pitchFamily="18" charset="0"/>
              </a:rPr>
              <a:t>Stroke Volume</a:t>
            </a:r>
            <a:endParaRPr lang="en-US" b="1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525963"/>
          </a:xfrm>
        </p:spPr>
        <p:txBody>
          <a:bodyPr/>
          <a:lstStyle/>
          <a:p>
            <a:pPr marL="533400" indent="-533400">
              <a:buNone/>
            </a:pPr>
            <a:r>
              <a:rPr lang="en-US" sz="2800" dirty="0">
                <a:solidFill>
                  <a:srgbClr val="1F4E79"/>
                </a:solidFill>
                <a:latin typeface="Calibri"/>
                <a:cs typeface="Calibri"/>
              </a:rPr>
              <a:t>	SV is the major determinant of cardiorespiratory endurance </a:t>
            </a:r>
            <a:r>
              <a:rPr lang="en-US" sz="2800" dirty="0" smtClean="0">
                <a:solidFill>
                  <a:srgbClr val="1F4E79"/>
                </a:solidFill>
                <a:latin typeface="Calibri"/>
                <a:cs typeface="Calibri"/>
              </a:rPr>
              <a:t>capacity</a:t>
            </a:r>
            <a:endParaRPr lang="en-US" sz="2800" dirty="0">
              <a:solidFill>
                <a:srgbClr val="1F4E79"/>
              </a:solidFill>
              <a:latin typeface="Calibri"/>
              <a:cs typeface="Calibri"/>
            </a:endParaRPr>
          </a:p>
          <a:p>
            <a:pPr marL="533400" indent="-533400">
              <a:buNone/>
            </a:pPr>
            <a:r>
              <a:rPr lang="en-US" sz="2800" dirty="0">
                <a:solidFill>
                  <a:srgbClr val="1F4E79"/>
                </a:solidFill>
                <a:latin typeface="Calibri"/>
                <a:cs typeface="Calibri"/>
              </a:rPr>
              <a:t>	Four factors that determine SV:</a:t>
            </a:r>
          </a:p>
          <a:p>
            <a:pPr marL="914400" lvl="1" indent="-457200">
              <a:buFont typeface="Times" pitchFamily="-128" charset="0"/>
              <a:buAutoNum type="arabicPeriod"/>
            </a:pPr>
            <a:r>
              <a:rPr lang="en-US" dirty="0">
                <a:solidFill>
                  <a:srgbClr val="1F4E79"/>
                </a:solidFill>
                <a:latin typeface="Calibri"/>
                <a:cs typeface="Calibri"/>
              </a:rPr>
              <a:t>The volume of venous blood returned to the heart (preload)</a:t>
            </a:r>
          </a:p>
          <a:p>
            <a:pPr marL="914400" lvl="1" indent="-457200">
              <a:buFont typeface="Times" pitchFamily="-128" charset="0"/>
              <a:buAutoNum type="arabicPeriod"/>
            </a:pPr>
            <a:r>
              <a:rPr lang="en-US" dirty="0">
                <a:solidFill>
                  <a:srgbClr val="1F4E79"/>
                </a:solidFill>
                <a:latin typeface="Calibri"/>
                <a:cs typeface="Calibri"/>
              </a:rPr>
              <a:t>Ventricular </a:t>
            </a:r>
            <a:r>
              <a:rPr lang="en-US" dirty="0" err="1">
                <a:solidFill>
                  <a:srgbClr val="1F4E79"/>
                </a:solidFill>
                <a:latin typeface="Calibri"/>
                <a:cs typeface="Calibri"/>
              </a:rPr>
              <a:t>distensibility</a:t>
            </a:r>
            <a:endParaRPr lang="en-US" dirty="0">
              <a:solidFill>
                <a:srgbClr val="1F4E79"/>
              </a:solidFill>
              <a:latin typeface="Calibri"/>
              <a:cs typeface="Calibri"/>
            </a:endParaRPr>
          </a:p>
          <a:p>
            <a:pPr marL="914400" lvl="1" indent="-457200">
              <a:buFont typeface="Times" pitchFamily="-128" charset="0"/>
              <a:buAutoNum type="arabicPeriod"/>
            </a:pPr>
            <a:r>
              <a:rPr lang="en-US" dirty="0">
                <a:solidFill>
                  <a:srgbClr val="1F4E79"/>
                </a:solidFill>
                <a:latin typeface="Calibri"/>
                <a:cs typeface="Calibri"/>
              </a:rPr>
              <a:t>Ventricular contractility</a:t>
            </a:r>
          </a:p>
          <a:p>
            <a:pPr marL="914400" lvl="1" indent="-457200">
              <a:buFont typeface="Times" pitchFamily="-128" charset="0"/>
              <a:buAutoNum type="arabicPeriod"/>
            </a:pPr>
            <a:r>
              <a:rPr lang="en-US" dirty="0">
                <a:solidFill>
                  <a:srgbClr val="1F4E79"/>
                </a:solidFill>
                <a:latin typeface="Calibri"/>
                <a:cs typeface="Calibri"/>
              </a:rPr>
              <a:t>Aortic or pulmonary artery pressure (afterload)</a:t>
            </a:r>
          </a:p>
          <a:p>
            <a:endParaRPr lang="en-US" dirty="0">
              <a:solidFill>
                <a:srgbClr val="1F4E79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86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617"/>
            <a:ext cx="8229600" cy="142056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1F4E79"/>
                </a:solidFill>
                <a:latin typeface="Californian FB" pitchFamily="18" charset="0"/>
              </a:rPr>
              <a:t>Stroke Volume Increases</a:t>
            </a:r>
            <a:br>
              <a:rPr lang="en-US" sz="3600" b="1" dirty="0">
                <a:solidFill>
                  <a:srgbClr val="1F4E79"/>
                </a:solidFill>
                <a:latin typeface="Californian FB" pitchFamily="18" charset="0"/>
              </a:rPr>
            </a:br>
            <a:r>
              <a:rPr lang="en-US" sz="3600" b="1" dirty="0">
                <a:solidFill>
                  <a:srgbClr val="1F4E79"/>
                </a:solidFill>
                <a:latin typeface="Californian FB" pitchFamily="18" charset="0"/>
              </a:rPr>
              <a:t>With Exercise</a:t>
            </a:r>
            <a:endParaRPr lang="en-US" sz="3600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0184"/>
            <a:ext cx="8229600" cy="414598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1F4E79"/>
                </a:solidFill>
                <a:latin typeface="Calibri"/>
                <a:cs typeface="Calibri"/>
              </a:rPr>
              <a:t>SV increases with increases in work rate</a:t>
            </a:r>
          </a:p>
          <a:p>
            <a:r>
              <a:rPr lang="en-US" sz="2800" dirty="0">
                <a:solidFill>
                  <a:srgbClr val="1F4E79"/>
                </a:solidFill>
                <a:latin typeface="Calibri"/>
                <a:cs typeface="Calibri"/>
              </a:rPr>
              <a:t>SV usually plateaus at ~40-60% of VO</a:t>
            </a:r>
            <a:r>
              <a:rPr lang="en-US" sz="2800" baseline="-25000" dirty="0">
                <a:solidFill>
                  <a:srgbClr val="1F4E79"/>
                </a:solidFill>
                <a:latin typeface="Calibri"/>
                <a:cs typeface="Calibri"/>
              </a:rPr>
              <a:t>2max</a:t>
            </a:r>
          </a:p>
          <a:p>
            <a:r>
              <a:rPr lang="en-US" sz="2800" dirty="0">
                <a:solidFill>
                  <a:srgbClr val="1F4E79"/>
                </a:solidFill>
                <a:latin typeface="Calibri"/>
                <a:cs typeface="Calibri"/>
              </a:rPr>
              <a:t>SV is influenced by body position due to postural differences in venous return to the heart</a:t>
            </a:r>
          </a:p>
          <a:p>
            <a:endParaRPr lang="en-US" sz="2800" dirty="0">
              <a:solidFill>
                <a:srgbClr val="1F4E79"/>
              </a:solidFill>
              <a:latin typeface="Calibri"/>
              <a:cs typeface="Calibri"/>
            </a:endParaRPr>
          </a:p>
          <a:p>
            <a:endParaRPr lang="en-US" sz="2800" dirty="0">
              <a:solidFill>
                <a:srgbClr val="1F4E79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43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F4E79"/>
                </a:solidFill>
                <a:latin typeface="Californian FB" pitchFamily="18" charset="0"/>
              </a:rPr>
              <a:t>Key </a:t>
            </a:r>
            <a:r>
              <a:rPr lang="en-US" b="1" dirty="0" smtClean="0">
                <a:solidFill>
                  <a:srgbClr val="1F4E79"/>
                </a:solidFill>
                <a:latin typeface="Californian FB" pitchFamily="18" charset="0"/>
              </a:rPr>
              <a:t>Points</a:t>
            </a:r>
            <a:endParaRPr lang="en-US" b="1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1F4E79"/>
                </a:solidFill>
                <a:latin typeface="Californian FB" pitchFamily="18" charset="0"/>
              </a:rPr>
              <a:t>As </a:t>
            </a:r>
            <a:r>
              <a:rPr lang="en-US" sz="2400" dirty="0">
                <a:solidFill>
                  <a:srgbClr val="1F4E79"/>
                </a:solidFill>
                <a:latin typeface="Californian FB" pitchFamily="18" charset="0"/>
              </a:rPr>
              <a:t>exercise intensity increases, HR increases proportionately, up to maximal</a:t>
            </a:r>
          </a:p>
          <a:p>
            <a:r>
              <a:rPr lang="en-US" sz="2400" dirty="0">
                <a:solidFill>
                  <a:srgbClr val="1F4E79"/>
                </a:solidFill>
                <a:latin typeface="Californian FB" pitchFamily="18" charset="0"/>
              </a:rPr>
              <a:t>SV increases proportionately with increasing exercise intensity but usually achieves its maximal value at ~40-60% of VO</a:t>
            </a:r>
            <a:r>
              <a:rPr lang="en-US" sz="2400" baseline="-25000" dirty="0">
                <a:solidFill>
                  <a:srgbClr val="1F4E79"/>
                </a:solidFill>
                <a:latin typeface="Californian FB" pitchFamily="18" charset="0"/>
              </a:rPr>
              <a:t>2max </a:t>
            </a:r>
            <a:r>
              <a:rPr lang="en-US" sz="2400" dirty="0">
                <a:solidFill>
                  <a:srgbClr val="1F4E79"/>
                </a:solidFill>
                <a:latin typeface="Californian FB" pitchFamily="18" charset="0"/>
              </a:rPr>
              <a:t>in untrained individuals</a:t>
            </a:r>
          </a:p>
          <a:p>
            <a:r>
              <a:rPr lang="en-US" sz="2400" dirty="0">
                <a:solidFill>
                  <a:srgbClr val="1F4E79"/>
                </a:solidFill>
                <a:latin typeface="Californian FB" pitchFamily="18" charset="0"/>
              </a:rPr>
              <a:t>Highly trained individuals can increase SV up to maximal exercise intensities</a:t>
            </a:r>
          </a:p>
          <a:p>
            <a:r>
              <a:rPr lang="en-US" sz="2400" dirty="0">
                <a:solidFill>
                  <a:srgbClr val="1F4E79"/>
                </a:solidFill>
                <a:latin typeface="Californian FB" pitchFamily="18" charset="0"/>
              </a:rPr>
              <a:t>Increases in HR and SV combine to increase cardiac output</a:t>
            </a:r>
          </a:p>
          <a:p>
            <a:endParaRPr lang="en-US" sz="2400" dirty="0">
              <a:solidFill>
                <a:srgbClr val="1F4E79"/>
              </a:solidFill>
              <a:latin typeface="Californian FB" pitchFamily="18" charset="0"/>
            </a:endParaRPr>
          </a:p>
          <a:p>
            <a:endParaRPr lang="en-US" sz="2400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0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04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1F4E79"/>
                </a:solidFill>
              </a:rPr>
              <a:t>Distribution of Cardiac Output</a:t>
            </a:r>
            <a:br>
              <a:rPr lang="en-US" sz="3600" dirty="0">
                <a:solidFill>
                  <a:srgbClr val="1F4E79"/>
                </a:solidFill>
              </a:rPr>
            </a:br>
            <a:r>
              <a:rPr lang="en-US" sz="3600" dirty="0">
                <a:solidFill>
                  <a:srgbClr val="1F4E79"/>
                </a:solidFill>
              </a:rPr>
              <a:t>at Rest and During Exercise</a:t>
            </a:r>
          </a:p>
        </p:txBody>
      </p:sp>
      <p:pic>
        <p:nvPicPr>
          <p:cNvPr id="4" name="Picture 6" descr="299861_E3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63725"/>
            <a:ext cx="3859212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299865_E38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1924050"/>
            <a:ext cx="39116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248580" y="5742782"/>
            <a:ext cx="8642466" cy="620712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sz="1400" b="0" smtClean="0"/>
              <a:t>Data from A.J. Vander, J.H. Sherman, and D.S. Luciano, 1985, </a:t>
            </a:r>
            <a:r>
              <a:rPr lang="en-US" sz="1400" b="0" i="1" smtClean="0"/>
              <a:t>Human physiology: The mechanisms of body function,</a:t>
            </a:r>
            <a:r>
              <a:rPr lang="en-US" sz="1400" b="0" smtClean="0"/>
              <a:t> 4th ed. (New York: McGraw-Hill).</a:t>
            </a:r>
          </a:p>
        </p:txBody>
      </p:sp>
    </p:spTree>
    <p:extLst>
      <p:ext uri="{BB962C8B-B14F-4D97-AF65-F5344CB8AC3E}">
        <p14:creationId xmlns:p14="http://schemas.microsoft.com/office/powerpoint/2010/main" val="212005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86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solidFill>
                  <a:srgbClr val="1F497D"/>
                </a:solidFill>
              </a:rPr>
              <a:t>TERIMA KASIH</a:t>
            </a:r>
            <a:endParaRPr lang="en-US" sz="7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1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6654"/>
            <a:ext cx="9144000" cy="3492712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4800" b="1" dirty="0">
                <a:solidFill>
                  <a:srgbClr val="1F497D"/>
                </a:solidFill>
              </a:rPr>
              <a:t>The Cardiovascular System and Exercise </a:t>
            </a:r>
          </a:p>
        </p:txBody>
      </p:sp>
    </p:spTree>
    <p:extLst>
      <p:ext uri="{BB962C8B-B14F-4D97-AF65-F5344CB8AC3E}">
        <p14:creationId xmlns:p14="http://schemas.microsoft.com/office/powerpoint/2010/main" val="373336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521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1F4E79"/>
                </a:solidFill>
              </a:rPr>
              <a:t>BLOOD</a:t>
            </a:r>
            <a:endParaRPr lang="en-US" sz="5400" b="1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0184"/>
            <a:ext cx="8498430" cy="4145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Blood volume approximates 5 L, but varies in proportion to body size, endurance training status, and exposure to </a:t>
            </a:r>
            <a:r>
              <a:rPr lang="en-US" sz="2800" dirty="0" smtClean="0">
                <a:solidFill>
                  <a:srgbClr val="1F4E79"/>
                </a:solidFill>
                <a:latin typeface="Californian FB" pitchFamily="18" charset="0"/>
              </a:rPr>
              <a:t>extreme environments </a:t>
            </a: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(</a:t>
            </a:r>
            <a:r>
              <a:rPr lang="en-US" sz="2800" dirty="0" err="1">
                <a:solidFill>
                  <a:srgbClr val="1F4E79"/>
                </a:solidFill>
                <a:latin typeface="Californian FB" pitchFamily="18" charset="0"/>
              </a:rPr>
              <a:t>hypobaria</a:t>
            </a: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, </a:t>
            </a:r>
            <a:r>
              <a:rPr lang="en-US" sz="2800" dirty="0" err="1">
                <a:solidFill>
                  <a:srgbClr val="1F4E79"/>
                </a:solidFill>
                <a:latin typeface="Californian FB" pitchFamily="18" charset="0"/>
              </a:rPr>
              <a:t>hyperbaria</a:t>
            </a: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, heat, etc.</a:t>
            </a:r>
            <a:r>
              <a:rPr lang="en-US" sz="2800" dirty="0" smtClean="0">
                <a:solidFill>
                  <a:srgbClr val="1F4E79"/>
                </a:solidFill>
                <a:latin typeface="Californian FB" pitchFamily="18" charset="0"/>
              </a:rPr>
              <a:t>)</a:t>
            </a:r>
            <a:endParaRPr lang="nn-NO" sz="2800" dirty="0">
              <a:solidFill>
                <a:srgbClr val="1F4E79"/>
              </a:solidFill>
              <a:latin typeface="Californian FB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1F4E79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3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06 at 5.03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84" y="731805"/>
            <a:ext cx="5951154" cy="55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4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80" y="727323"/>
            <a:ext cx="876187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F4E79"/>
                </a:solidFill>
                <a:latin typeface="Calibri"/>
                <a:cs typeface="Calibri"/>
              </a:rPr>
              <a:t>Cardiovascular Response</a:t>
            </a:r>
            <a:br>
              <a:rPr lang="en-US" b="1" dirty="0">
                <a:solidFill>
                  <a:srgbClr val="1F4E79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rgbClr val="1F4E79"/>
                </a:solidFill>
                <a:latin typeface="Calibri"/>
                <a:cs typeface="Calibri"/>
              </a:rPr>
              <a:t>to Acute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808" y="2173900"/>
            <a:ext cx="8761878" cy="41459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dirty="0">
                <a:solidFill>
                  <a:srgbClr val="1F4E79"/>
                </a:solidFill>
                <a:latin typeface="Calibri"/>
                <a:cs typeface="Calibri"/>
              </a:rPr>
              <a:t>	The components of the cardiovascular system must meet the increased demands for blood flow to the exercising </a:t>
            </a:r>
            <a:r>
              <a:rPr lang="en-US" sz="2500" dirty="0" smtClean="0">
                <a:solidFill>
                  <a:srgbClr val="1F4E79"/>
                </a:solidFill>
                <a:latin typeface="Calibri"/>
                <a:cs typeface="Calibri"/>
              </a:rPr>
              <a:t>muscle</a:t>
            </a:r>
          </a:p>
          <a:p>
            <a:r>
              <a:rPr lang="en-US" sz="2500" dirty="0" smtClean="0">
                <a:solidFill>
                  <a:srgbClr val="1F4E79"/>
                </a:solidFill>
                <a:latin typeface="Calibri"/>
                <a:cs typeface="Calibri"/>
              </a:rPr>
              <a:t>Heart </a:t>
            </a:r>
            <a:r>
              <a:rPr lang="en-US" sz="2500" dirty="0">
                <a:solidFill>
                  <a:srgbClr val="1F4E79"/>
                </a:solidFill>
                <a:latin typeface="Calibri"/>
                <a:cs typeface="Calibri"/>
              </a:rPr>
              <a:t>rate (HR) </a:t>
            </a:r>
          </a:p>
          <a:p>
            <a:r>
              <a:rPr lang="en-US" sz="2500" dirty="0">
                <a:solidFill>
                  <a:srgbClr val="1F4E79"/>
                </a:solidFill>
                <a:latin typeface="Calibri"/>
                <a:cs typeface="Calibri"/>
              </a:rPr>
              <a:t>Stroke volume (SV</a:t>
            </a:r>
            <a:r>
              <a:rPr lang="en-US" sz="2500" dirty="0" smtClean="0">
                <a:solidFill>
                  <a:srgbClr val="1F4E79"/>
                </a:solidFill>
                <a:latin typeface="Calibri"/>
                <a:cs typeface="Calibri"/>
              </a:rPr>
              <a:t>) : </a:t>
            </a:r>
            <a:r>
              <a:rPr lang="en-US" sz="2500" dirty="0" err="1">
                <a:solidFill>
                  <a:srgbClr val="1F4E79"/>
                </a:solidFill>
                <a:latin typeface="Calibri"/>
                <a:cs typeface="Calibri"/>
              </a:rPr>
              <a:t>J</a:t>
            </a:r>
            <a:r>
              <a:rPr lang="en-US" sz="2500" dirty="0" err="1" smtClean="0">
                <a:solidFill>
                  <a:srgbClr val="1F4E79"/>
                </a:solidFill>
                <a:latin typeface="Calibri"/>
                <a:cs typeface="Calibri"/>
              </a:rPr>
              <a:t>umlah</a:t>
            </a:r>
            <a:r>
              <a:rPr lang="en-US" sz="2500" dirty="0" smtClean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lang="en-US" sz="2500" dirty="0" err="1">
                <a:solidFill>
                  <a:srgbClr val="1F4E79"/>
                </a:solidFill>
                <a:latin typeface="Calibri"/>
                <a:cs typeface="Calibri"/>
              </a:rPr>
              <a:t>darah</a:t>
            </a:r>
            <a:r>
              <a:rPr lang="en-US" sz="2500" dirty="0">
                <a:solidFill>
                  <a:srgbClr val="1F4E79"/>
                </a:solidFill>
                <a:latin typeface="Calibri"/>
                <a:cs typeface="Calibri"/>
              </a:rPr>
              <a:t> yang </a:t>
            </a:r>
            <a:r>
              <a:rPr lang="en-US" sz="2500" dirty="0" err="1" smtClean="0">
                <a:solidFill>
                  <a:srgbClr val="1F4E79"/>
                </a:solidFill>
                <a:latin typeface="Calibri"/>
                <a:cs typeface="Calibri"/>
              </a:rPr>
              <a:t>dipompa</a:t>
            </a:r>
            <a:r>
              <a:rPr lang="en-US" sz="2500" dirty="0" smtClean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lang="en-US" sz="2500" dirty="0" err="1">
                <a:solidFill>
                  <a:srgbClr val="1F4E79"/>
                </a:solidFill>
                <a:latin typeface="Calibri"/>
                <a:cs typeface="Calibri"/>
              </a:rPr>
              <a:t>o</a:t>
            </a:r>
            <a:r>
              <a:rPr lang="en-US" sz="2500" dirty="0" err="1" smtClean="0">
                <a:solidFill>
                  <a:srgbClr val="1F4E79"/>
                </a:solidFill>
                <a:latin typeface="Calibri"/>
                <a:cs typeface="Calibri"/>
              </a:rPr>
              <a:t>leh</a:t>
            </a:r>
            <a:r>
              <a:rPr lang="en-US" sz="2500" dirty="0" smtClean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lang="en-US" sz="2500" dirty="0" err="1" smtClean="0">
                <a:solidFill>
                  <a:srgbClr val="1F4E79"/>
                </a:solidFill>
                <a:latin typeface="Calibri"/>
                <a:cs typeface="Calibri"/>
              </a:rPr>
              <a:t>jantung</a:t>
            </a:r>
            <a:r>
              <a:rPr lang="en-US" sz="2500" dirty="0" smtClean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lang="en-US" sz="2500" dirty="0" err="1">
                <a:solidFill>
                  <a:srgbClr val="1F4E79"/>
                </a:solidFill>
                <a:latin typeface="Calibri"/>
                <a:cs typeface="Calibri"/>
              </a:rPr>
              <a:t>p</a:t>
            </a:r>
            <a:r>
              <a:rPr lang="en-US" sz="2500" dirty="0" err="1" smtClean="0">
                <a:solidFill>
                  <a:srgbClr val="1F4E79"/>
                </a:solidFill>
                <a:latin typeface="Calibri"/>
                <a:cs typeface="Calibri"/>
              </a:rPr>
              <a:t>ada</a:t>
            </a:r>
            <a:r>
              <a:rPr lang="en-US" sz="2500" dirty="0" smtClean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lang="en-US" sz="2500" dirty="0" err="1" smtClean="0">
                <a:solidFill>
                  <a:srgbClr val="1F4E79"/>
                </a:solidFill>
                <a:latin typeface="Calibri"/>
                <a:cs typeface="Calibri"/>
              </a:rPr>
              <a:t>setiap</a:t>
            </a:r>
            <a:r>
              <a:rPr lang="en-US" sz="25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lang="en-US" sz="2500" dirty="0" err="1" smtClean="0">
                <a:solidFill>
                  <a:srgbClr val="1F4E79"/>
                </a:solidFill>
                <a:latin typeface="Calibri"/>
                <a:cs typeface="Calibri"/>
              </a:rPr>
              <a:t>denyutannya</a:t>
            </a:r>
            <a:endParaRPr lang="en-US" sz="2500" dirty="0">
              <a:solidFill>
                <a:srgbClr val="1F4E79"/>
              </a:solidFill>
              <a:latin typeface="Calibri"/>
              <a:cs typeface="Calibri"/>
            </a:endParaRPr>
          </a:p>
          <a:p>
            <a:r>
              <a:rPr lang="en-US" sz="2500" dirty="0">
                <a:solidFill>
                  <a:srgbClr val="1F4E79"/>
                </a:solidFill>
                <a:latin typeface="Calibri"/>
                <a:cs typeface="Calibri"/>
              </a:rPr>
              <a:t>Cardiac output (Q) </a:t>
            </a:r>
            <a:r>
              <a:rPr lang="en-US" sz="2500" dirty="0" smtClean="0">
                <a:solidFill>
                  <a:srgbClr val="1F4E79"/>
                </a:solidFill>
                <a:latin typeface="Calibri"/>
                <a:cs typeface="Calibri"/>
              </a:rPr>
              <a:t>: </a:t>
            </a:r>
            <a:r>
              <a:rPr lang="en-US" sz="2500" dirty="0" err="1" smtClean="0">
                <a:solidFill>
                  <a:srgbClr val="1F4E79"/>
                </a:solidFill>
                <a:latin typeface="Calibri"/>
                <a:cs typeface="Calibri"/>
              </a:rPr>
              <a:t>Jumlah</a:t>
            </a:r>
            <a:r>
              <a:rPr lang="en-US" sz="2500" dirty="0" smtClean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lang="en-US" sz="2500" dirty="0" err="1">
                <a:solidFill>
                  <a:srgbClr val="1F4E79"/>
                </a:solidFill>
                <a:latin typeface="Calibri"/>
                <a:cs typeface="Calibri"/>
              </a:rPr>
              <a:t>darah</a:t>
            </a:r>
            <a:r>
              <a:rPr lang="en-US" sz="2500" dirty="0">
                <a:solidFill>
                  <a:srgbClr val="1F4E79"/>
                </a:solidFill>
                <a:latin typeface="Calibri"/>
                <a:cs typeface="Calibri"/>
              </a:rPr>
              <a:t> yang di </a:t>
            </a:r>
            <a:r>
              <a:rPr lang="en-US" sz="2500" dirty="0" err="1">
                <a:solidFill>
                  <a:srgbClr val="1F4E79"/>
                </a:solidFill>
                <a:latin typeface="Calibri"/>
                <a:cs typeface="Calibri"/>
              </a:rPr>
              <a:t>pompa</a:t>
            </a:r>
            <a:r>
              <a:rPr lang="en-US" sz="25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lang="en-US" sz="2500" dirty="0" err="1" smtClean="0">
                <a:solidFill>
                  <a:srgbClr val="1F4E79"/>
                </a:solidFill>
                <a:latin typeface="Calibri"/>
                <a:cs typeface="Calibri"/>
              </a:rPr>
              <a:t>oleh</a:t>
            </a:r>
            <a:r>
              <a:rPr lang="en-US" sz="25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lang="en-US" sz="2500" dirty="0" err="1" smtClean="0">
                <a:solidFill>
                  <a:srgbClr val="1F4E79"/>
                </a:solidFill>
                <a:latin typeface="Calibri"/>
                <a:cs typeface="Calibri"/>
              </a:rPr>
              <a:t>jantung</a:t>
            </a:r>
            <a:r>
              <a:rPr lang="en-US" sz="2500" dirty="0" smtClean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lang="en-US" sz="2500" dirty="0" err="1">
                <a:solidFill>
                  <a:srgbClr val="1F4E79"/>
                </a:solidFill>
                <a:latin typeface="Calibri"/>
                <a:cs typeface="Calibri"/>
              </a:rPr>
              <a:t>setiap</a:t>
            </a:r>
            <a:r>
              <a:rPr lang="en-US" sz="25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lang="en-US" sz="2500" dirty="0" err="1" smtClean="0">
                <a:solidFill>
                  <a:srgbClr val="1F4E79"/>
                </a:solidFill>
                <a:latin typeface="Calibri"/>
                <a:cs typeface="Calibri"/>
              </a:rPr>
              <a:t>menit</a:t>
            </a:r>
            <a:r>
              <a:rPr lang="en-US" sz="2500" dirty="0" smtClean="0">
                <a:solidFill>
                  <a:srgbClr val="1F4E79"/>
                </a:solidFill>
                <a:latin typeface="Calibri"/>
                <a:cs typeface="Calibri"/>
              </a:rPr>
              <a:t>.</a:t>
            </a:r>
            <a:endParaRPr lang="en-US" sz="2500" dirty="0">
              <a:solidFill>
                <a:srgbClr val="1F4E79"/>
              </a:solidFill>
              <a:latin typeface="Calibri"/>
              <a:cs typeface="Calibri"/>
            </a:endParaRPr>
          </a:p>
          <a:p>
            <a:r>
              <a:rPr lang="en-US" sz="2500" dirty="0" smtClean="0">
                <a:solidFill>
                  <a:srgbClr val="1F4E79"/>
                </a:solidFill>
                <a:latin typeface="Calibri"/>
                <a:cs typeface="Calibri"/>
              </a:rPr>
              <a:t>Blood </a:t>
            </a:r>
            <a:r>
              <a:rPr lang="en-US" sz="2500" dirty="0">
                <a:solidFill>
                  <a:srgbClr val="1F4E79"/>
                </a:solidFill>
                <a:latin typeface="Calibri"/>
                <a:cs typeface="Calibri"/>
              </a:rPr>
              <a:t>pressure (BP</a:t>
            </a:r>
            <a:r>
              <a:rPr lang="en-US" sz="2500" dirty="0" smtClean="0">
                <a:solidFill>
                  <a:srgbClr val="1F4E79"/>
                </a:solidFill>
                <a:latin typeface="Calibri"/>
                <a:cs typeface="Calibri"/>
              </a:rPr>
              <a:t>)</a:t>
            </a:r>
          </a:p>
          <a:p>
            <a:r>
              <a:rPr lang="en-US" sz="2500" dirty="0" smtClean="0">
                <a:solidFill>
                  <a:srgbClr val="1F4E79"/>
                </a:solidFill>
                <a:latin typeface="Calibri"/>
                <a:cs typeface="Calibri"/>
              </a:rPr>
              <a:t>Blood</a:t>
            </a:r>
            <a:endParaRPr lang="en-US" sz="2500" i="1" dirty="0">
              <a:solidFill>
                <a:srgbClr val="1F4E79"/>
              </a:solidFill>
              <a:latin typeface="Calibri"/>
              <a:cs typeface="Calibri"/>
            </a:endParaRPr>
          </a:p>
          <a:p>
            <a:endParaRPr lang="en-US" sz="2500" dirty="0">
              <a:solidFill>
                <a:srgbClr val="1F4E79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56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0-06 at 9.05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325"/>
            <a:ext cx="9036948" cy="545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1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06 at 9.05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" y="1052736"/>
            <a:ext cx="907300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5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2259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1F4E79"/>
                </a:solidFill>
                <a:latin typeface="Californian FB" pitchFamily="18" charset="0"/>
              </a:rPr>
              <a:t>Cardiac output</a:t>
            </a:r>
            <a:endParaRPr lang="en-US" dirty="0">
              <a:solidFill>
                <a:srgbClr val="1F4E7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629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Cardiac output (Q) = the volume of blood pumped by the heart each minute</a:t>
            </a:r>
          </a:p>
          <a:p>
            <a:pPr>
              <a:buNone/>
            </a:pPr>
            <a:endParaRPr lang="en-US" sz="2800" dirty="0">
              <a:solidFill>
                <a:srgbClr val="1F4E79"/>
              </a:solidFill>
              <a:latin typeface="Californian FB" pitchFamily="18" charset="0"/>
            </a:endParaRPr>
          </a:p>
          <a:p>
            <a:pPr algn="ctr">
              <a:buNone/>
            </a:pP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Q (L/min) = SV (L) x HR (b/min)</a:t>
            </a:r>
          </a:p>
          <a:p>
            <a:pPr>
              <a:buNone/>
            </a:pPr>
            <a:endParaRPr lang="en-US" sz="2800" dirty="0">
              <a:solidFill>
                <a:srgbClr val="1F4E79"/>
              </a:solidFill>
              <a:latin typeface="Californian FB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for example, 5 L/min = 0.01 x 50 b/min </a:t>
            </a:r>
          </a:p>
          <a:p>
            <a:pPr>
              <a:buNone/>
            </a:pP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(rest conditions)</a:t>
            </a:r>
          </a:p>
          <a:p>
            <a:endParaRPr lang="en-US" sz="2800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783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1F4E79"/>
                </a:solidFill>
              </a:rPr>
              <a:t>Oxygen Content in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Oxygen content in arterial blood = 20 ml per 100 ml of blood</a:t>
            </a:r>
          </a:p>
          <a:p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Mixed venous content (at rest) = 14 ml per 100 ml of blood</a:t>
            </a:r>
          </a:p>
          <a:p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At rest: (</a:t>
            </a:r>
            <a:r>
              <a:rPr lang="en-US" sz="2800" dirty="0" err="1">
                <a:solidFill>
                  <a:srgbClr val="1F4E79"/>
                </a:solidFill>
                <a:latin typeface="Californian FB" pitchFamily="18" charset="0"/>
              </a:rPr>
              <a:t>a-v</a:t>
            </a: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)O</a:t>
            </a:r>
            <a:r>
              <a:rPr lang="en-US" sz="2800" baseline="-25000" dirty="0">
                <a:solidFill>
                  <a:srgbClr val="1F4E79"/>
                </a:solidFill>
                <a:latin typeface="Californian FB" pitchFamily="18" charset="0"/>
              </a:rPr>
              <a:t>2</a:t>
            </a: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 difference = (20 ml – 14 ml) = 6 ml per 100 ml of blood</a:t>
            </a:r>
          </a:p>
          <a:p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(</a:t>
            </a:r>
            <a:r>
              <a:rPr lang="en-US" sz="2800" dirty="0" err="1">
                <a:solidFill>
                  <a:srgbClr val="1F4E79"/>
                </a:solidFill>
                <a:latin typeface="Californian FB" pitchFamily="18" charset="0"/>
              </a:rPr>
              <a:t>a-v</a:t>
            </a: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)O</a:t>
            </a:r>
            <a:r>
              <a:rPr lang="en-US" sz="2800" baseline="-25000" dirty="0">
                <a:solidFill>
                  <a:srgbClr val="1F4E79"/>
                </a:solidFill>
                <a:latin typeface="Californian FB" pitchFamily="18" charset="0"/>
              </a:rPr>
              <a:t>2</a:t>
            </a:r>
            <a:r>
              <a:rPr lang="en-US" sz="2800" dirty="0">
                <a:solidFill>
                  <a:srgbClr val="1F4E79"/>
                </a:solidFill>
                <a:latin typeface="Californian FB" pitchFamily="18" charset="0"/>
              </a:rPr>
              <a:t> difference increases with exercise intensity because of decreasing venous oxygen content</a:t>
            </a:r>
          </a:p>
          <a:p>
            <a:endParaRPr lang="en-US" sz="2800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3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5851</TotalTime>
  <Words>526</Words>
  <Application>Microsoft Macintosh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The Cardiovascular System and Exercise </vt:lpstr>
      <vt:lpstr>BLOOD</vt:lpstr>
      <vt:lpstr>PowerPoint Presentation</vt:lpstr>
      <vt:lpstr>Cardiovascular Response to Acute Exercise</vt:lpstr>
      <vt:lpstr>PowerPoint Presentation</vt:lpstr>
      <vt:lpstr>PowerPoint Presentation</vt:lpstr>
      <vt:lpstr>Cardiac output</vt:lpstr>
      <vt:lpstr>Oxygen Content in Blood</vt:lpstr>
      <vt:lpstr>Resting Heart Rate</vt:lpstr>
      <vt:lpstr>Heart Rate During Exercise</vt:lpstr>
      <vt:lpstr>Heart Rate vs. Relative Workload</vt:lpstr>
      <vt:lpstr>Steady-State Heart Rate</vt:lpstr>
      <vt:lpstr>Heart Rate vs. Increasing Power Output and Oxygen Uptake in Two Subjects</vt:lpstr>
      <vt:lpstr>Stroke Volume</vt:lpstr>
      <vt:lpstr>Stroke Volume Increases With Exercise</vt:lpstr>
      <vt:lpstr>Key Points</vt:lpstr>
      <vt:lpstr>Distribution of Cardiac Output at Rest and During Exercise</vt:lpstr>
      <vt:lpstr>TERIMA KASIH</vt:lpstr>
    </vt:vector>
  </TitlesOfParts>
  <Company>Nutrition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Nazhif Gifari</dc:creator>
  <cp:lastModifiedBy>Nazhif Gifari</cp:lastModifiedBy>
  <cp:revision>107</cp:revision>
  <dcterms:created xsi:type="dcterms:W3CDTF">2017-09-12T17:05:29Z</dcterms:created>
  <dcterms:modified xsi:type="dcterms:W3CDTF">2017-11-12T10:20:58Z</dcterms:modified>
</cp:coreProperties>
</file>