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3" r:id="rId3"/>
    <p:sldId id="292" r:id="rId4"/>
    <p:sldId id="298" r:id="rId5"/>
    <p:sldId id="303" r:id="rId6"/>
    <p:sldId id="302" r:id="rId7"/>
    <p:sldId id="301" r:id="rId8"/>
    <p:sldId id="304" r:id="rId9"/>
    <p:sldId id="306" r:id="rId10"/>
    <p:sldId id="305" r:id="rId11"/>
    <p:sldId id="309" r:id="rId12"/>
    <p:sldId id="308" r:id="rId13"/>
    <p:sldId id="307" r:id="rId14"/>
    <p:sldId id="310" r:id="rId15"/>
    <p:sldId id="31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096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pe.com/anatomy/energy_systems.php" TargetMode="External"/><Relationship Id="rId3" Type="http://schemas.openxmlformats.org/officeDocument/2006/relationships/hyperlink" Target="http://www.teachpe.com/anatomy/structure_skeletal_muscle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GIZI KEBUGARAN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VII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3299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1F4E79"/>
                </a:solidFill>
              </a:rPr>
              <a:t>Effect of Exercise on Skeletal System</a:t>
            </a:r>
            <a:endParaRPr lang="en-US" sz="60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9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E79"/>
                </a:solidFill>
              </a:rPr>
              <a:t>FUNCTION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11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</a:rPr>
              <a:t>Movement</a:t>
            </a:r>
          </a:p>
          <a:p>
            <a:r>
              <a:rPr lang="en-US" sz="2800" dirty="0">
                <a:solidFill>
                  <a:srgbClr val="1F4E79"/>
                </a:solidFill>
              </a:rPr>
              <a:t>Bones meet to form JOINTS. Tendons attach muscles (which cause the movement) to bones.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</a:rPr>
              <a:t>Support </a:t>
            </a:r>
          </a:p>
          <a:p>
            <a:r>
              <a:rPr lang="en-US" sz="2800" dirty="0">
                <a:solidFill>
                  <a:srgbClr val="1F4E79"/>
                </a:solidFill>
              </a:rPr>
              <a:t>We are able to stand and form other complex positions. The skeleton gives a framework and affects size/body composition.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</a:rPr>
              <a:t>Protection </a:t>
            </a:r>
          </a:p>
          <a:p>
            <a:r>
              <a:rPr lang="en-US" sz="2800" dirty="0">
                <a:solidFill>
                  <a:srgbClr val="1F4E79"/>
                </a:solidFill>
              </a:rPr>
              <a:t>Vital organs are protected e.g. cranium (brain), ribs (heart/lungs). </a:t>
            </a:r>
          </a:p>
          <a:p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1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40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F4E79"/>
                </a:solidFill>
              </a:rPr>
              <a:t>Exercise and the Skeletal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E79"/>
                </a:solidFill>
              </a:rPr>
              <a:t>Bones continue to grow until 18 ages. Regular exercise helps to develop bone structure. </a:t>
            </a:r>
          </a:p>
          <a:p>
            <a:pPr marL="0" indent="0">
              <a:buNone/>
            </a:pPr>
            <a:r>
              <a:rPr lang="en-US" dirty="0">
                <a:solidFill>
                  <a:srgbClr val="1F4E79"/>
                </a:solidFill>
              </a:rPr>
              <a:t>Exercise helps by</a:t>
            </a:r>
            <a:r>
              <a:rPr lang="en-US" dirty="0" smtClean="0">
                <a:solidFill>
                  <a:srgbClr val="1F4E79"/>
                </a:solidFill>
              </a:rPr>
              <a:t>:</a:t>
            </a:r>
            <a:endParaRPr lang="en-US" dirty="0">
              <a:solidFill>
                <a:srgbClr val="1F4E7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4E79"/>
                </a:solidFill>
              </a:rPr>
              <a:t>Increasing bone density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4E79"/>
                </a:solidFill>
              </a:rPr>
              <a:t>Tendons and ligaments become thicker, increasing flexibility and </a:t>
            </a:r>
            <a:r>
              <a:rPr lang="en-US" dirty="0" smtClean="0">
                <a:solidFill>
                  <a:srgbClr val="1F4E79"/>
                </a:solidFill>
              </a:rPr>
              <a:t>power</a:t>
            </a:r>
            <a:endParaRPr lang="en-US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44" y="44683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F4E79"/>
                </a:solidFill>
              </a:rPr>
              <a:t>BONES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04" y="1546783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E79"/>
                </a:solidFill>
              </a:rPr>
              <a:t>During high-impact exercise such as running or weightlifting, the bone breakdown rate at the cellular level is relatively high. </a:t>
            </a:r>
          </a:p>
          <a:p>
            <a:r>
              <a:rPr lang="en-US" sz="2800" dirty="0">
                <a:solidFill>
                  <a:srgbClr val="1F4E79"/>
                </a:solidFill>
              </a:rPr>
              <a:t>However, the mechanical strain on the bones recruits proteins to rebuild the bone specifically at the sites of stimulus. </a:t>
            </a:r>
          </a:p>
          <a:p>
            <a:r>
              <a:rPr lang="en-US" sz="2800" dirty="0">
                <a:solidFill>
                  <a:srgbClr val="1F4E79"/>
                </a:solidFill>
                <a:latin typeface="Wingdings"/>
              </a:rPr>
              <a:t></a:t>
            </a:r>
            <a:r>
              <a:rPr lang="en-US" sz="2800" dirty="0">
                <a:solidFill>
                  <a:srgbClr val="1F4E79"/>
                </a:solidFill>
              </a:rPr>
              <a:t>denser bones more capable of with standing impact if you consistently provide this stimulus. </a:t>
            </a:r>
          </a:p>
          <a:p>
            <a:endParaRPr lang="en-US" sz="2800" dirty="0">
              <a:solidFill>
                <a:srgbClr val="1F4E79"/>
              </a:solidFill>
            </a:endParaRPr>
          </a:p>
          <a:p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1-26 at 9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7061200" cy="1371600"/>
          </a:xfrm>
          <a:prstGeom prst="rect">
            <a:avLst/>
          </a:prstGeom>
        </p:spPr>
      </p:pic>
      <p:pic>
        <p:nvPicPr>
          <p:cNvPr id="5" name="Picture 4" descr="Screen Shot 2015-11-26 at 9.5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30" y="666740"/>
            <a:ext cx="6588670" cy="61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bung 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0" y="0"/>
            <a:ext cx="809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8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1F497D"/>
                </a:solidFill>
              </a:rPr>
              <a:t>TERIMA KASIH</a:t>
            </a:r>
            <a:endParaRPr lang="en-US" sz="7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86" y="1236654"/>
            <a:ext cx="8159097" cy="349271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800" b="1" dirty="0">
                <a:solidFill>
                  <a:srgbClr val="1F497D"/>
                </a:solidFill>
              </a:rPr>
              <a:t>Skeletal System </a:t>
            </a:r>
            <a:r>
              <a:rPr lang="en-US" sz="4800" b="1" dirty="0" smtClean="0">
                <a:solidFill>
                  <a:srgbClr val="1F497D"/>
                </a:solidFill>
              </a:rPr>
              <a:t>&amp; </a:t>
            </a:r>
            <a:r>
              <a:rPr lang="en-US" sz="4800" b="1" dirty="0">
                <a:solidFill>
                  <a:srgbClr val="1F497D"/>
                </a:solidFill>
              </a:rPr>
              <a:t>Muscle </a:t>
            </a:r>
            <a:r>
              <a:rPr lang="en-US" sz="4800" b="1" dirty="0" smtClean="0">
                <a:solidFill>
                  <a:srgbClr val="1F497D"/>
                </a:solidFill>
              </a:rPr>
              <a:t>System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E79"/>
                </a:solidFill>
              </a:rPr>
              <a:t>The Skeleton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1F4E79"/>
                </a:solidFill>
              </a:rPr>
              <a:t>Bones protect our vital organs.                    </a:t>
            </a:r>
          </a:p>
          <a:p>
            <a:r>
              <a:rPr lang="en-US" dirty="0">
                <a:solidFill>
                  <a:srgbClr val="1F4E79"/>
                </a:solidFill>
              </a:rPr>
              <a:t>Inside the bone is jelly-like bone marrow.</a:t>
            </a:r>
          </a:p>
          <a:p>
            <a:r>
              <a:rPr lang="en-US" dirty="0">
                <a:solidFill>
                  <a:srgbClr val="1F4E79"/>
                </a:solidFill>
              </a:rPr>
              <a:t>As you grow older some of your bones grow together. </a:t>
            </a:r>
          </a:p>
          <a:p>
            <a:endParaRPr lang="en-US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riticalbench.com/muscles/muscular-anatomy-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18" y="966105"/>
            <a:ext cx="26479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tot 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74" y="729344"/>
            <a:ext cx="5426888" cy="53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Arial" charset="0"/>
              </a:rPr>
              <a:t>Contraction of a Skeletal </a:t>
            </a:r>
            <a:r>
              <a:rPr lang="en-US" sz="3200" b="1" dirty="0" smtClean="0">
                <a:solidFill>
                  <a:srgbClr val="1F4E79"/>
                </a:solidFill>
                <a:latin typeface="Arial" charset="0"/>
              </a:rPr>
              <a:t>Muscle</a:t>
            </a:r>
            <a:endParaRPr lang="en-US" sz="3200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0" y="1715267"/>
            <a:ext cx="4752566" cy="4525963"/>
          </a:xfrm>
        </p:spPr>
        <p:txBody>
          <a:bodyPr/>
          <a:lstStyle/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500" dirty="0">
                <a:solidFill>
                  <a:srgbClr val="1F4E79"/>
                </a:solidFill>
                <a:latin typeface="Arial" charset="0"/>
              </a:rPr>
              <a:t>Individual muscle fiber contraction is </a:t>
            </a:r>
            <a:r>
              <a:rPr lang="en-US" sz="2500" i="1" dirty="0">
                <a:solidFill>
                  <a:srgbClr val="1F4E79"/>
                </a:solidFill>
                <a:latin typeface="Arial" charset="0"/>
              </a:rPr>
              <a:t>“all or none”</a:t>
            </a:r>
          </a:p>
          <a:p>
            <a:pPr marL="687388" lvl="1" indent="-230188"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500" dirty="0">
                <a:solidFill>
                  <a:srgbClr val="1F4E79"/>
                </a:solidFill>
                <a:latin typeface="Arial" charset="0"/>
              </a:rPr>
              <a:t>Within a skeletal muscle, not all fibers may be stimulated </a:t>
            </a:r>
          </a:p>
          <a:p>
            <a:pPr marL="687388" lvl="1" indent="-230188"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500" dirty="0">
                <a:solidFill>
                  <a:srgbClr val="1F4E79"/>
                </a:solidFill>
                <a:latin typeface="Arial" charset="0"/>
              </a:rPr>
              <a:t>Different combinations of muscle fiber contraction give variations in response</a:t>
            </a:r>
          </a:p>
          <a:p>
            <a:endParaRPr lang="en-US" sz="2500" dirty="0">
              <a:solidFill>
                <a:srgbClr val="1F4E79"/>
              </a:solidFill>
            </a:endParaRPr>
          </a:p>
          <a:p>
            <a:endParaRPr lang="en-US" dirty="0">
              <a:solidFill>
                <a:srgbClr val="1F4E79"/>
              </a:solidFill>
            </a:endParaRPr>
          </a:p>
        </p:txBody>
      </p:sp>
      <p:pic>
        <p:nvPicPr>
          <p:cNvPr id="5" name="Picture 4" descr="struktur ot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36" y="1894089"/>
            <a:ext cx="4052076" cy="3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19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1F4E79"/>
                </a:solidFill>
              </a:rPr>
              <a:t>Immediate effects of exercise on the muscular </a:t>
            </a:r>
            <a:r>
              <a:rPr lang="en-GB" sz="3600" b="1" dirty="0" smtClean="0">
                <a:solidFill>
                  <a:srgbClr val="1F4E79"/>
                </a:solidFill>
              </a:rPr>
              <a:t>system</a:t>
            </a:r>
            <a:endParaRPr lang="en-US" sz="3600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99" y="2041001"/>
            <a:ext cx="5106108" cy="403836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1F4E79"/>
                </a:solidFill>
              </a:rPr>
              <a:t>Increase in muscle temperature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1F4E79"/>
                </a:solidFill>
              </a:rPr>
              <a:t>Increase in blood supply to the muscles as the capillaries dilate.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1F4E79"/>
                </a:solidFill>
              </a:rPr>
              <a:t>Muscle temperature increases- warm muscles are more pliable and the risk of damage and injury is reduced.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1F4E79"/>
                </a:solidFill>
              </a:rPr>
              <a:t>Fatigue and build up of lactic acid</a:t>
            </a:r>
          </a:p>
          <a:p>
            <a:endParaRPr lang="en-US" sz="2600" dirty="0">
              <a:solidFill>
                <a:srgbClr val="1F4E79"/>
              </a:solidFill>
            </a:endParaRPr>
          </a:p>
        </p:txBody>
      </p:sp>
      <p:pic>
        <p:nvPicPr>
          <p:cNvPr id="5" name="Picture 2" descr="http://www.newagetouch.com/blog/wp-content/uploads/2008/08/muscle_man_ru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119" y="1828694"/>
            <a:ext cx="3348056" cy="363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3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187"/>
            <a:ext cx="8229600" cy="129142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1F4E79"/>
                </a:solidFill>
              </a:rPr>
              <a:t>Long term effects of exercise on the muscular system</a:t>
            </a:r>
            <a:endParaRPr lang="en-US" sz="3200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612"/>
            <a:ext cx="8229600" cy="4210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/>
              <a:t>Increased numbers of </a:t>
            </a:r>
            <a:r>
              <a:rPr lang="en-GB" sz="2800" dirty="0">
                <a:hlinkClick r:id="rId2"/>
              </a:rPr>
              <a:t>mitochondria</a:t>
            </a:r>
            <a:r>
              <a:rPr lang="en-GB" sz="2800" dirty="0"/>
              <a:t> (the cells powerhouse) means an increase in the rate of energy production.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/>
              <a:t>The amount of </a:t>
            </a:r>
            <a:r>
              <a:rPr lang="en-GB" sz="2800" dirty="0">
                <a:hlinkClick r:id="rId3"/>
              </a:rPr>
              <a:t>myoglobin</a:t>
            </a:r>
            <a:r>
              <a:rPr lang="en-GB" sz="2800" dirty="0"/>
              <a:t> within skeletal muscle increases, which allows more Oxygen to be stored within the muscle, and transported to the mitochondria.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/>
              <a:t>Muscles are capable of storing a larger amount of glycogen for energy.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8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273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1F4E79"/>
                </a:solidFill>
              </a:rPr>
              <a:t>Rest Required for Adaptation</a:t>
            </a:r>
            <a:endParaRPr lang="en-US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22007" cy="4525963"/>
          </a:xfrm>
        </p:spPr>
        <p:txBody>
          <a:bodyPr/>
          <a:lstStyle/>
          <a:p>
            <a:r>
              <a:rPr lang="en-GB" dirty="0">
                <a:solidFill>
                  <a:srgbClr val="1F4E79"/>
                </a:solidFill>
              </a:rPr>
              <a:t>Rest allows muscles to repair the damage caused by exercise, rebuild before the next exercise session and strengthen. This is how muscles develop.</a:t>
            </a:r>
          </a:p>
          <a:p>
            <a:endParaRPr lang="en-US" dirty="0">
              <a:solidFill>
                <a:srgbClr val="1F4E79"/>
              </a:solidFill>
            </a:endParaRPr>
          </a:p>
        </p:txBody>
      </p:sp>
      <p:pic>
        <p:nvPicPr>
          <p:cNvPr id="5" name="Picture 5" descr="http://www.examiner.com/images/blog/EXID21300/images/david_beckham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971" y="1707346"/>
            <a:ext cx="3308177" cy="4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80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1F4E79"/>
                </a:solidFill>
              </a:rPr>
              <a:t>Potential for injury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3" y="1191245"/>
            <a:ext cx="452087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u="sng" dirty="0"/>
              <a:t>SOFT TISSUE INJURIES</a:t>
            </a:r>
          </a:p>
          <a:p>
            <a:r>
              <a:rPr lang="en-GB" sz="2400" dirty="0"/>
              <a:t>The most common muscular injuries are strains, pulls and tears.</a:t>
            </a:r>
          </a:p>
          <a:p>
            <a:r>
              <a:rPr lang="en-GB" sz="2400" dirty="0"/>
              <a:t>The small muscle fibres may be torn away from their attachment to the tendon.</a:t>
            </a:r>
          </a:p>
          <a:p>
            <a:r>
              <a:rPr lang="en-GB" sz="2400" dirty="0"/>
              <a:t>During in intense competition the muscle fibres contract very quickly and this can cause a tear in the connective tissue.</a:t>
            </a:r>
          </a:p>
          <a:p>
            <a:r>
              <a:rPr lang="en-GB" sz="2400" dirty="0"/>
              <a:t>A thorough warm up can greatly reduce the risk of injury.</a:t>
            </a:r>
          </a:p>
          <a:p>
            <a:endParaRPr lang="en-GB" sz="2400" dirty="0"/>
          </a:p>
          <a:p>
            <a:endParaRPr lang="en-GB" sz="2400" dirty="0"/>
          </a:p>
          <a:p>
            <a:pPr>
              <a:buNone/>
            </a:pPr>
            <a:endParaRPr lang="en-GB" sz="2400" dirty="0"/>
          </a:p>
          <a:p>
            <a:endParaRPr lang="en-US" sz="2400" dirty="0"/>
          </a:p>
        </p:txBody>
      </p:sp>
      <p:pic>
        <p:nvPicPr>
          <p:cNvPr id="4" name="Picture 5" descr="http://3.bp.blogspot.com/_dFZS8LNFYiM/SetiGBsxbOI/AAAAAAAAAP8/_BunirpE-8I/s400/sprinter+arm+mov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371" y="1212294"/>
            <a:ext cx="42481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www.runningmechanics.com/blog/wp-content/uploads/2008/10/hamstringp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371" y="3515756"/>
            <a:ext cx="429577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77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5924</TotalTime>
  <Words>464</Words>
  <Application>Microsoft Macintosh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Skeletal System &amp; Muscle System</vt:lpstr>
      <vt:lpstr>The Skeleton System</vt:lpstr>
      <vt:lpstr>PowerPoint Presentation</vt:lpstr>
      <vt:lpstr>Contraction of a Skeletal Muscle</vt:lpstr>
      <vt:lpstr>Immediate effects of exercise on the muscular system</vt:lpstr>
      <vt:lpstr>Long term effects of exercise on the muscular system</vt:lpstr>
      <vt:lpstr>Rest Required for Adaptation</vt:lpstr>
      <vt:lpstr>Potential for injury</vt:lpstr>
      <vt:lpstr>Effect of Exercise on Skeletal System</vt:lpstr>
      <vt:lpstr>FUNCTION</vt:lpstr>
      <vt:lpstr>Exercise and the Skeletal System </vt:lpstr>
      <vt:lpstr>BONES</vt:lpstr>
      <vt:lpstr>PowerPoint Presentation</vt:lpstr>
      <vt:lpstr>PowerPoint Presentation</vt:lpstr>
      <vt:lpstr>TERIMA KASIH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Nazhif Gifari</cp:lastModifiedBy>
  <cp:revision>116</cp:revision>
  <dcterms:created xsi:type="dcterms:W3CDTF">2017-09-12T17:05:29Z</dcterms:created>
  <dcterms:modified xsi:type="dcterms:W3CDTF">2017-11-12T10:30:57Z</dcterms:modified>
</cp:coreProperties>
</file>