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60" r:id="rId5"/>
    <p:sldId id="261" r:id="rId6"/>
    <p:sldId id="262" r:id="rId7"/>
    <p:sldId id="263" r:id="rId8"/>
    <p:sldId id="266" r:id="rId9"/>
    <p:sldId id="268" r:id="rId10"/>
    <p:sldId id="270" r:id="rId11"/>
    <p:sldId id="271" r:id="rId12"/>
    <p:sldId id="276" r:id="rId13"/>
    <p:sldId id="273" r:id="rId14"/>
    <p:sldId id="274" r:id="rId1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1458"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771320-6511-474C-806C-46DF1D35AF6B}" type="datetimeFigureOut">
              <a:rPr lang="id-ID" smtClean="0"/>
              <a:t>11/12/2017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665FB6-D300-4687-BCBF-4B37ED678080}" type="slidenum">
              <a:rPr lang="id-ID" smtClean="0"/>
              <a:t>‹#›</a:t>
            </a:fld>
            <a:endParaRPr lang="id-ID"/>
          </a:p>
        </p:txBody>
      </p:sp>
    </p:spTree>
    <p:extLst>
      <p:ext uri="{BB962C8B-B14F-4D97-AF65-F5344CB8AC3E}">
        <p14:creationId xmlns:p14="http://schemas.microsoft.com/office/powerpoint/2010/main" val="4226908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686E12EB-6FFD-4369-88C2-5E5AA453C6FB}" type="slidenum">
              <a:rPr lang="en-US" smtClean="0">
                <a:latin typeface="Arial" charset="0"/>
              </a:rPr>
              <a:pPr/>
              <a:t>10</a:t>
            </a:fld>
            <a:endParaRPr lang="en-US" smtClean="0">
              <a:latin typeface="Arial" charset="0"/>
            </a:endParaRP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id-ID"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B0E5818D-5C54-42FE-B0C6-AEBC31AEFABC}" type="slidenum">
              <a:rPr lang="en-US" smtClean="0">
                <a:latin typeface="Arial" charset="0"/>
              </a:rPr>
              <a:pPr/>
              <a:t>13</a:t>
            </a:fld>
            <a:endParaRPr lang="en-US" smtClean="0">
              <a:latin typeface="Arial"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id-ID"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C921B27-C47E-4653-B793-5E5A2E9624CF}" type="datetimeFigureOut">
              <a:rPr lang="id-ID" smtClean="0"/>
              <a:t>11/12/2017</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B9F0B44-14AD-41A0-8D26-413D9126A6ED}"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C921B27-C47E-4653-B793-5E5A2E9624CF}" type="datetimeFigureOut">
              <a:rPr lang="id-ID" smtClean="0"/>
              <a:t>11/12/2017</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4B9F0B44-14AD-41A0-8D26-413D9126A6ED}"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C921B27-C47E-4653-B793-5E5A2E9624CF}" type="datetimeFigureOut">
              <a:rPr lang="id-ID" smtClean="0"/>
              <a:t>11/12/2017</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4B9F0B44-14AD-41A0-8D26-413D9126A6ED}"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C921B27-C47E-4653-B793-5E5A2E9624CF}" type="datetimeFigureOut">
              <a:rPr lang="id-ID" smtClean="0"/>
              <a:t>11/12/2017</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4B9F0B44-14AD-41A0-8D26-413D9126A6ED}" type="slidenum">
              <a:rPr lang="id-ID" smtClean="0"/>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C921B27-C47E-4653-B793-5E5A2E9624CF}" type="datetimeFigureOut">
              <a:rPr lang="id-ID" smtClean="0"/>
              <a:t>11/12/2017</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4B9F0B44-14AD-41A0-8D26-413D9126A6ED}" type="slidenum">
              <a:rPr lang="id-ID" smtClean="0"/>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C921B27-C47E-4653-B793-5E5A2E9624CF}" type="datetimeFigureOut">
              <a:rPr lang="id-ID" smtClean="0"/>
              <a:t>11/12/2017</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4B9F0B44-14AD-41A0-8D26-413D9126A6ED}" type="slidenum">
              <a:rPr lang="id-ID" smtClean="0"/>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C921B27-C47E-4653-B793-5E5A2E9624CF}" type="datetimeFigureOut">
              <a:rPr lang="id-ID" smtClean="0"/>
              <a:t>11/12/2017</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4B9F0B44-14AD-41A0-8D26-413D9126A6ED}"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C921B27-C47E-4653-B793-5E5A2E9624CF}" type="datetimeFigureOut">
              <a:rPr lang="id-ID" smtClean="0"/>
              <a:t>11/12/2017</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4B9F0B44-14AD-41A0-8D26-413D9126A6ED}" type="slidenum">
              <a:rPr lang="id-ID" smtClean="0"/>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C921B27-C47E-4653-B793-5E5A2E9624CF}" type="datetimeFigureOut">
              <a:rPr lang="id-ID" smtClean="0"/>
              <a:t>11/12/2017</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4B9F0B44-14AD-41A0-8D26-413D9126A6ED}"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C921B27-C47E-4653-B793-5E5A2E9624CF}" type="datetimeFigureOut">
              <a:rPr lang="id-ID" smtClean="0"/>
              <a:t>11/12/2017</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4B9F0B44-14AD-41A0-8D26-413D9126A6ED}"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C921B27-C47E-4653-B793-5E5A2E9624CF}" type="datetimeFigureOut">
              <a:rPr lang="id-ID" smtClean="0"/>
              <a:t>11/12/2017</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B9F0B44-14AD-41A0-8D26-413D9126A6ED}" type="slidenum">
              <a:rPr lang="id-ID" smtClean="0"/>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C921B27-C47E-4653-B793-5E5A2E9624CF}" type="datetimeFigureOut">
              <a:rPr lang="id-ID" smtClean="0"/>
              <a:t>11/12/2017</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B9F0B44-14AD-41A0-8D26-413D9126A6ED}"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620688"/>
            <a:ext cx="7772400" cy="2457618"/>
          </a:xfrm>
        </p:spPr>
        <p:txBody>
          <a:bodyPr>
            <a:normAutofit fontScale="90000"/>
          </a:bodyPr>
          <a:lstStyle/>
          <a:p>
            <a:pPr algn="ctr"/>
            <a:r>
              <a:rPr lang="id-ID" dirty="0" smtClean="0">
                <a:latin typeface="Times New Roman" pitchFamily="18" charset="0"/>
                <a:cs typeface="Times New Roman" pitchFamily="18" charset="0"/>
              </a:rPr>
              <a:t>PERUBAHAN-PERUBAHAN YANG TERJADI PADA KEHAMILAN</a:t>
            </a:r>
            <a:endParaRPr lang="id-ID" dirty="0">
              <a:latin typeface="Times New Roman" pitchFamily="18" charset="0"/>
              <a:cs typeface="Times New Roman" pitchFamily="18" charset="0"/>
            </a:endParaRPr>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206419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7740162" y="260350"/>
            <a:ext cx="1153258" cy="647700"/>
          </a:xfrm>
        </p:spPr>
        <p:txBody>
          <a:bodyPr/>
          <a:lstStyle/>
          <a:p>
            <a:pPr eaLnBrk="1" hangingPunct="1">
              <a:defRPr/>
            </a:pPr>
            <a:r>
              <a:rPr lang="id-ID" sz="1500" b="1" smtClean="0"/>
              <a:t>Bahan 2</a:t>
            </a:r>
            <a:endParaRPr lang="en-US" sz="1500" b="1" smtClean="0"/>
          </a:p>
        </p:txBody>
      </p:sp>
      <p:sp>
        <p:nvSpPr>
          <p:cNvPr id="244739" name="Rectangle 3"/>
          <p:cNvSpPr>
            <a:spLocks noGrp="1" noChangeArrowheads="1"/>
          </p:cNvSpPr>
          <p:nvPr>
            <p:ph type="body" idx="1"/>
          </p:nvPr>
        </p:nvSpPr>
        <p:spPr/>
        <p:txBody>
          <a:bodyPr>
            <a:noAutofit/>
          </a:bodyPr>
          <a:lstStyle/>
          <a:p>
            <a:pPr marL="355600" indent="-355600" eaLnBrk="1" hangingPunct="1">
              <a:defRPr/>
            </a:pPr>
            <a:r>
              <a:rPr lang="id-ID" sz="2400" dirty="0" smtClean="0">
                <a:latin typeface="Times New Roman" pitchFamily="18" charset="0"/>
                <a:cs typeface="Times New Roman" pitchFamily="18" charset="0"/>
              </a:rPr>
              <a:t>Penambahan B.B wanita selama hamil adalah tanda normal pada proses kehamilan </a:t>
            </a:r>
          </a:p>
          <a:p>
            <a:pPr marL="355600" indent="-355600" eaLnBrk="1" hangingPunct="1">
              <a:defRPr/>
            </a:pPr>
            <a:r>
              <a:rPr lang="id-ID" sz="2400" dirty="0" smtClean="0">
                <a:latin typeface="Times New Roman" pitchFamily="18" charset="0"/>
                <a:cs typeface="Times New Roman" pitchFamily="18" charset="0"/>
              </a:rPr>
              <a:t>Penambahan B.B juga menyatakan bahwa makanan atau kalori yang masuk memenuhi kebutuhan untuk ibu dan janin </a:t>
            </a:r>
          </a:p>
          <a:p>
            <a:pPr marL="355600" indent="-355600" eaLnBrk="1" hangingPunct="1">
              <a:defRPr/>
            </a:pPr>
            <a:r>
              <a:rPr lang="id-ID" sz="2400" dirty="0" smtClean="0">
                <a:latin typeface="Times New Roman" pitchFamily="18" charset="0"/>
                <a:cs typeface="Times New Roman" pitchFamily="18" charset="0"/>
              </a:rPr>
              <a:t>Perubahan B.B Ibu Hamil ditentukan oleh tinggi dan berat badan sebelum hamil </a:t>
            </a:r>
          </a:p>
          <a:p>
            <a:pPr marL="355600" indent="-355600" eaLnBrk="1" hangingPunct="1">
              <a:defRPr/>
            </a:pPr>
            <a:r>
              <a:rPr lang="id-ID" sz="2400" dirty="0" smtClean="0">
                <a:latin typeface="Times New Roman" pitchFamily="18" charset="0"/>
                <a:cs typeface="Times New Roman" pitchFamily="18" charset="0"/>
              </a:rPr>
              <a:t>Wanita agak kurus sebelum hamil. Justru lebih banyak penambahan B.B saat hamil di bandingan dengan wanita yang sudah gemuk sebelum hamil (Niswandar 1969, Simpson 1975 ) </a:t>
            </a:r>
          </a:p>
        </p:txBody>
      </p:sp>
      <p:sp>
        <p:nvSpPr>
          <p:cNvPr id="244740" name="Rectangle 4"/>
          <p:cNvSpPr>
            <a:spLocks noChangeArrowheads="1"/>
          </p:cNvSpPr>
          <p:nvPr/>
        </p:nvSpPr>
        <p:spPr bwMode="auto">
          <a:xfrm>
            <a:off x="179512" y="333361"/>
            <a:ext cx="8711798" cy="863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1" hangingPunct="1">
              <a:defRPr/>
            </a:pPr>
            <a:r>
              <a:rPr lang="id-ID" sz="3200" dirty="0">
                <a:solidFill>
                  <a:schemeClr val="tx2"/>
                </a:solidFill>
                <a:latin typeface="Times New Roman" pitchFamily="18" charset="0"/>
                <a:cs typeface="Times New Roman" pitchFamily="18" charset="0"/>
              </a:rPr>
              <a:t>PERUBAHAN BERAT BADAN WANITA HAMIL </a:t>
            </a:r>
            <a:endParaRPr lang="en-US" sz="3200"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2228044131"/>
      </p:ext>
    </p:extLst>
  </p:cSld>
  <p:clrMapOvr>
    <a:masterClrMapping/>
  </p:clrMapOvr>
  <p:transition spd="slow">
    <p:cover dir="r"/>
    <p:sndAc>
      <p:stSnd>
        <p:snd r:embed="rId3" name="arrow.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44738"/>
                                        </p:tgtEl>
                                        <p:attrNameLst>
                                          <p:attrName>style.visibility</p:attrName>
                                        </p:attrNameLst>
                                      </p:cBhvr>
                                      <p:to>
                                        <p:strVal val="visible"/>
                                      </p:to>
                                    </p:set>
                                    <p:anim calcmode="lin" valueType="num">
                                      <p:cBhvr>
                                        <p:cTn id="7" dur="500" fill="hold"/>
                                        <p:tgtEl>
                                          <p:spTgt spid="244738"/>
                                        </p:tgtEl>
                                        <p:attrNameLst>
                                          <p:attrName>ppt_w</p:attrName>
                                        </p:attrNameLst>
                                      </p:cBhvr>
                                      <p:tavLst>
                                        <p:tav tm="0">
                                          <p:val>
                                            <p:fltVal val="0"/>
                                          </p:val>
                                        </p:tav>
                                        <p:tav tm="100000">
                                          <p:val>
                                            <p:strVal val="#ppt_w"/>
                                          </p:val>
                                        </p:tav>
                                      </p:tavLst>
                                    </p:anim>
                                    <p:anim calcmode="lin" valueType="num">
                                      <p:cBhvr>
                                        <p:cTn id="8" dur="500" fill="hold"/>
                                        <p:tgtEl>
                                          <p:spTgt spid="244738"/>
                                        </p:tgtEl>
                                        <p:attrNameLst>
                                          <p:attrName>ppt_h</p:attrName>
                                        </p:attrNameLst>
                                      </p:cBhvr>
                                      <p:tavLst>
                                        <p:tav tm="0">
                                          <p:val>
                                            <p:fltVal val="0"/>
                                          </p:val>
                                        </p:tav>
                                        <p:tav tm="100000">
                                          <p:val>
                                            <p:strVal val="#ppt_h"/>
                                          </p:val>
                                        </p:tav>
                                      </p:tavLst>
                                    </p:anim>
                                    <p:animEffect transition="in" filter="fade">
                                      <p:cBhvr>
                                        <p:cTn id="9" dur="500"/>
                                        <p:tgtEl>
                                          <p:spTgt spid="24473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44739">
                                            <p:txEl>
                                              <p:pRg st="0" end="0"/>
                                            </p:txEl>
                                          </p:spTgt>
                                        </p:tgtEl>
                                        <p:attrNameLst>
                                          <p:attrName>style.visibility</p:attrName>
                                        </p:attrNameLst>
                                      </p:cBhvr>
                                      <p:to>
                                        <p:strVal val="visible"/>
                                      </p:to>
                                    </p:set>
                                    <p:animEffect transition="in" filter="fade">
                                      <p:cBhvr>
                                        <p:cTn id="14" dur="1000">
                                          <p:stCondLst>
                                            <p:cond delay="0"/>
                                          </p:stCondLst>
                                        </p:cTn>
                                        <p:tgtEl>
                                          <p:spTgt spid="244739">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44739">
                                            <p:txEl>
                                              <p:pRg st="1" end="1"/>
                                            </p:txEl>
                                          </p:spTgt>
                                        </p:tgtEl>
                                        <p:attrNameLst>
                                          <p:attrName>style.visibility</p:attrName>
                                        </p:attrNameLst>
                                      </p:cBhvr>
                                      <p:to>
                                        <p:strVal val="visible"/>
                                      </p:to>
                                    </p:set>
                                    <p:animEffect transition="in" filter="fade">
                                      <p:cBhvr>
                                        <p:cTn id="19" dur="1000">
                                          <p:stCondLst>
                                            <p:cond delay="0"/>
                                          </p:stCondLst>
                                        </p:cTn>
                                        <p:tgtEl>
                                          <p:spTgt spid="244739">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44739">
                                            <p:txEl>
                                              <p:pRg st="2" end="2"/>
                                            </p:txEl>
                                          </p:spTgt>
                                        </p:tgtEl>
                                        <p:attrNameLst>
                                          <p:attrName>style.visibility</p:attrName>
                                        </p:attrNameLst>
                                      </p:cBhvr>
                                      <p:to>
                                        <p:strVal val="visible"/>
                                      </p:to>
                                    </p:set>
                                    <p:animEffect transition="in" filter="fade">
                                      <p:cBhvr>
                                        <p:cTn id="24" dur="1000">
                                          <p:stCondLst>
                                            <p:cond delay="0"/>
                                          </p:stCondLst>
                                        </p:cTn>
                                        <p:tgtEl>
                                          <p:spTgt spid="244739">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44739">
                                            <p:txEl>
                                              <p:pRg st="3" end="3"/>
                                            </p:txEl>
                                          </p:spTgt>
                                        </p:tgtEl>
                                        <p:attrNameLst>
                                          <p:attrName>style.visibility</p:attrName>
                                        </p:attrNameLst>
                                      </p:cBhvr>
                                      <p:to>
                                        <p:strVal val="visible"/>
                                      </p:to>
                                    </p:set>
                                    <p:animEffect transition="in" filter="fade">
                                      <p:cBhvr>
                                        <p:cTn id="29" dur="1000">
                                          <p:stCondLst>
                                            <p:cond delay="0"/>
                                          </p:stCondLst>
                                        </p:cTn>
                                        <p:tgtEl>
                                          <p:spTgt spid="2447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738" grpId="0"/>
      <p:bldP spid="24473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1052736"/>
            <a:ext cx="8229600" cy="5805264"/>
          </a:xfrm>
        </p:spPr>
        <p:txBody>
          <a:bodyPr>
            <a:noAutofit/>
          </a:bodyPr>
          <a:lstStyle/>
          <a:p>
            <a:pPr marL="0" indent="0">
              <a:buNone/>
              <a:defRPr/>
            </a:pPr>
            <a:r>
              <a:rPr lang="id-ID" sz="2400" dirty="0" smtClean="0">
                <a:latin typeface="Times New Roman" pitchFamily="18" charset="0"/>
                <a:cs typeface="Times New Roman" pitchFamily="18" charset="0"/>
              </a:rPr>
              <a:t> </a:t>
            </a:r>
            <a:endParaRPr lang="id-ID" sz="2400" dirty="0">
              <a:latin typeface="Times New Roman" pitchFamily="18" charset="0"/>
              <a:cs typeface="Times New Roman" pitchFamily="18" charset="0"/>
            </a:endParaRPr>
          </a:p>
          <a:p>
            <a:pPr marL="355600" indent="-355600">
              <a:buNone/>
              <a:defRPr/>
            </a:pPr>
            <a:r>
              <a:rPr lang="id-ID" sz="2400" dirty="0">
                <a:latin typeface="Times New Roman" pitchFamily="18" charset="0"/>
                <a:cs typeface="Times New Roman" pitchFamily="18" charset="0"/>
              </a:rPr>
              <a:t>Komposisi tubuh ibu hamil yang berubah </a:t>
            </a:r>
          </a:p>
          <a:p>
            <a:pPr marL="355600" indent="-355600">
              <a:buFontTx/>
              <a:buAutoNum type="arabicPeriod"/>
              <a:defRPr/>
            </a:pPr>
            <a:r>
              <a:rPr lang="id-ID" sz="2400" dirty="0">
                <a:latin typeface="Times New Roman" pitchFamily="18" charset="0"/>
                <a:cs typeface="Times New Roman" pitchFamily="18" charset="0"/>
              </a:rPr>
              <a:t>Jumlah cairan tubuh bertambah 25% </a:t>
            </a:r>
          </a:p>
          <a:p>
            <a:pPr marL="355600" indent="-355600">
              <a:buFontTx/>
              <a:buAutoNum type="arabicPeriod"/>
              <a:defRPr/>
            </a:pPr>
            <a:r>
              <a:rPr lang="id-ID" sz="2400" dirty="0">
                <a:latin typeface="Times New Roman" pitchFamily="18" charset="0"/>
                <a:cs typeface="Times New Roman" pitchFamily="18" charset="0"/>
              </a:rPr>
              <a:t>Protein bertambah</a:t>
            </a:r>
          </a:p>
          <a:p>
            <a:pPr marL="355600" indent="-355600">
              <a:buFontTx/>
              <a:buAutoNum type="arabicPeriod"/>
              <a:defRPr/>
            </a:pPr>
            <a:r>
              <a:rPr lang="id-ID" sz="2400" dirty="0">
                <a:latin typeface="Times New Roman" pitchFamily="18" charset="0"/>
                <a:cs typeface="Times New Roman" pitchFamily="18" charset="0"/>
              </a:rPr>
              <a:t>Lemak </a:t>
            </a:r>
          </a:p>
          <a:p>
            <a:pPr marL="355600" indent="-355600">
              <a:buFontTx/>
              <a:buAutoNum type="arabicPeriod"/>
              <a:defRPr/>
            </a:pPr>
            <a:r>
              <a:rPr lang="id-ID" sz="2400" dirty="0">
                <a:latin typeface="Times New Roman" pitchFamily="18" charset="0"/>
                <a:cs typeface="Times New Roman" pitchFamily="18" charset="0"/>
              </a:rPr>
              <a:t>Kelenjar payudara bertambah besar </a:t>
            </a:r>
          </a:p>
          <a:p>
            <a:pPr marL="355600" indent="-355600">
              <a:buFontTx/>
              <a:buAutoNum type="arabicPeriod"/>
              <a:defRPr/>
            </a:pPr>
            <a:r>
              <a:rPr lang="id-ID" sz="2400" dirty="0">
                <a:latin typeface="Times New Roman" pitchFamily="18" charset="0"/>
                <a:cs typeface="Times New Roman" pitchFamily="18" charset="0"/>
              </a:rPr>
              <a:t>Terus ber tambah berat dari 30  Gr – 1.000  Gr </a:t>
            </a:r>
          </a:p>
          <a:p>
            <a:pPr marL="355600" indent="-355600">
              <a:buFontTx/>
              <a:buAutoNum type="arabicPeriod"/>
              <a:defRPr/>
            </a:pPr>
            <a:r>
              <a:rPr lang="id-ID" sz="2400" dirty="0">
                <a:latin typeface="Times New Roman" pitchFamily="18" charset="0"/>
                <a:cs typeface="Times New Roman" pitchFamily="18" charset="0"/>
              </a:rPr>
              <a:t>Cairan darah bertambah </a:t>
            </a:r>
            <a:endParaRPr lang="en-US" sz="2400" dirty="0">
              <a:latin typeface="Times New Roman" pitchFamily="18" charset="0"/>
              <a:cs typeface="Times New Roman" pitchFamily="18" charset="0"/>
            </a:endParaRPr>
          </a:p>
          <a:p>
            <a:endParaRPr lang="id-ID" sz="2400" dirty="0"/>
          </a:p>
        </p:txBody>
      </p:sp>
      <p:sp>
        <p:nvSpPr>
          <p:cNvPr id="3" name="Title 2"/>
          <p:cNvSpPr>
            <a:spLocks noGrp="1"/>
          </p:cNvSpPr>
          <p:nvPr>
            <p:ph type="title"/>
          </p:nvPr>
        </p:nvSpPr>
        <p:spPr>
          <a:xfrm>
            <a:off x="457200" y="274638"/>
            <a:ext cx="8229600" cy="778098"/>
          </a:xfrm>
        </p:spPr>
        <p:txBody>
          <a:bodyPr/>
          <a:lstStyle/>
          <a:p>
            <a:r>
              <a:rPr lang="id-ID" dirty="0" smtClean="0"/>
              <a:t>Lanjut...</a:t>
            </a:r>
            <a:endParaRPr lang="id-ID" dirty="0"/>
          </a:p>
        </p:txBody>
      </p:sp>
    </p:spTree>
    <p:extLst>
      <p:ext uri="{BB962C8B-B14F-4D97-AF65-F5344CB8AC3E}">
        <p14:creationId xmlns:p14="http://schemas.microsoft.com/office/powerpoint/2010/main" val="21288956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467544" y="1"/>
            <a:ext cx="7920880" cy="7109639"/>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defTabSz="457200" eaLnBrk="0" fontAlgn="base" hangingPunct="0">
              <a:spcBef>
                <a:spcPct val="0"/>
              </a:spcBef>
              <a:spcAft>
                <a:spcPct val="0"/>
              </a:spcAft>
              <a:defRPr>
                <a:solidFill>
                  <a:schemeClr val="tx1"/>
                </a:solidFill>
                <a:latin typeface="Tw Cen MT" pitchFamily="34" charset="0"/>
              </a:defRPr>
            </a:lvl6pPr>
            <a:lvl7pPr marL="2971800" indent="-228600" defTabSz="457200" eaLnBrk="0" fontAlgn="base" hangingPunct="0">
              <a:spcBef>
                <a:spcPct val="0"/>
              </a:spcBef>
              <a:spcAft>
                <a:spcPct val="0"/>
              </a:spcAft>
              <a:defRPr>
                <a:solidFill>
                  <a:schemeClr val="tx1"/>
                </a:solidFill>
                <a:latin typeface="Tw Cen MT" pitchFamily="34" charset="0"/>
              </a:defRPr>
            </a:lvl7pPr>
            <a:lvl8pPr marL="3429000" indent="-228600" defTabSz="457200" eaLnBrk="0" fontAlgn="base" hangingPunct="0">
              <a:spcBef>
                <a:spcPct val="0"/>
              </a:spcBef>
              <a:spcAft>
                <a:spcPct val="0"/>
              </a:spcAft>
              <a:defRPr>
                <a:solidFill>
                  <a:schemeClr val="tx1"/>
                </a:solidFill>
                <a:latin typeface="Tw Cen MT" pitchFamily="34" charset="0"/>
              </a:defRPr>
            </a:lvl8pPr>
            <a:lvl9pPr marL="3886200" indent="-228600" defTabSz="457200" eaLnBrk="0" fontAlgn="base" hangingPunct="0">
              <a:spcBef>
                <a:spcPct val="0"/>
              </a:spcBef>
              <a:spcAft>
                <a:spcPct val="0"/>
              </a:spcAft>
              <a:defRPr>
                <a:solidFill>
                  <a:schemeClr val="tx1"/>
                </a:solidFill>
                <a:latin typeface="Tw Cen MT" pitchFamily="34" charset="0"/>
              </a:defRPr>
            </a:lvl9pPr>
          </a:lstStyle>
          <a:p>
            <a:pPr eaLnBrk="1" hangingPunct="1"/>
            <a:r>
              <a:rPr lang="en-US" sz="2400" b="1" dirty="0">
                <a:solidFill>
                  <a:srgbClr val="0000CC"/>
                </a:solidFill>
                <a:latin typeface="Tahoma" charset="0"/>
              </a:rPr>
              <a:t>PERTAMBAHAN BERAT BADAN</a:t>
            </a:r>
          </a:p>
          <a:p>
            <a:pPr eaLnBrk="1" hangingPunct="1"/>
            <a:r>
              <a:rPr lang="en-US" sz="2400" b="1" dirty="0" err="1">
                <a:solidFill>
                  <a:srgbClr val="0000CC"/>
                </a:solidFill>
                <a:latin typeface="Tahoma" charset="0"/>
              </a:rPr>
              <a:t>Sebagian</a:t>
            </a:r>
            <a:r>
              <a:rPr lang="en-US" sz="2400" b="1" dirty="0">
                <a:solidFill>
                  <a:srgbClr val="0000CC"/>
                </a:solidFill>
                <a:latin typeface="Tahoma" charset="0"/>
              </a:rPr>
              <a:t> </a:t>
            </a:r>
            <a:r>
              <a:rPr lang="en-US" sz="2400" b="1" dirty="0" err="1">
                <a:solidFill>
                  <a:srgbClr val="0000CC"/>
                </a:solidFill>
                <a:latin typeface="Tahoma" charset="0"/>
              </a:rPr>
              <a:t>hasil</a:t>
            </a:r>
            <a:r>
              <a:rPr lang="en-US" sz="2400" b="1" dirty="0">
                <a:solidFill>
                  <a:srgbClr val="0000CC"/>
                </a:solidFill>
                <a:latin typeface="Tahoma" charset="0"/>
              </a:rPr>
              <a:t> proses </a:t>
            </a:r>
            <a:r>
              <a:rPr lang="en-US" sz="2400" b="1" dirty="0" err="1">
                <a:solidFill>
                  <a:srgbClr val="0000CC"/>
                </a:solidFill>
                <a:latin typeface="Tahoma" charset="0"/>
              </a:rPr>
              <a:t>fisiologi</a:t>
            </a:r>
            <a:r>
              <a:rPr lang="en-US" sz="2400" b="1" dirty="0">
                <a:solidFill>
                  <a:srgbClr val="0000CC"/>
                </a:solidFill>
                <a:latin typeface="Tahoma" charset="0"/>
              </a:rPr>
              <a:t> </a:t>
            </a:r>
            <a:r>
              <a:rPr lang="en-US" sz="2400" b="1" dirty="0" err="1">
                <a:solidFill>
                  <a:srgbClr val="0000CC"/>
                </a:solidFill>
                <a:latin typeface="Tahoma" charset="0"/>
              </a:rPr>
              <a:t>pertumbuhan</a:t>
            </a:r>
            <a:r>
              <a:rPr lang="en-US" sz="2400" b="1" dirty="0">
                <a:solidFill>
                  <a:srgbClr val="0000CC"/>
                </a:solidFill>
                <a:latin typeface="Tahoma" charset="0"/>
              </a:rPr>
              <a:t> </a:t>
            </a:r>
            <a:r>
              <a:rPr lang="en-US" sz="2400" b="1" dirty="0" err="1">
                <a:solidFill>
                  <a:srgbClr val="0000CC"/>
                </a:solidFill>
                <a:latin typeface="Tahoma" charset="0"/>
              </a:rPr>
              <a:t>janin</a:t>
            </a:r>
            <a:r>
              <a:rPr lang="en-US" sz="2400" b="1" dirty="0">
                <a:solidFill>
                  <a:srgbClr val="0000CC"/>
                </a:solidFill>
                <a:latin typeface="Tahoma" charset="0"/>
              </a:rPr>
              <a:t> </a:t>
            </a:r>
            <a:r>
              <a:rPr lang="en-US" sz="2400" b="1" dirty="0" err="1">
                <a:solidFill>
                  <a:srgbClr val="0000CC"/>
                </a:solidFill>
                <a:latin typeface="Tahoma" charset="0"/>
              </a:rPr>
              <a:t>dan</a:t>
            </a:r>
            <a:r>
              <a:rPr lang="en-US" sz="2400" b="1" dirty="0">
                <a:solidFill>
                  <a:srgbClr val="0000CC"/>
                </a:solidFill>
                <a:latin typeface="Tahoma" charset="0"/>
              </a:rPr>
              <a:t> </a:t>
            </a:r>
            <a:r>
              <a:rPr lang="en-US" sz="2400" b="1" dirty="0" err="1">
                <a:solidFill>
                  <a:srgbClr val="0000CC"/>
                </a:solidFill>
                <a:latin typeface="Tahoma" charset="0"/>
              </a:rPr>
              <a:t>ibu</a:t>
            </a:r>
            <a:r>
              <a:rPr lang="en-US" sz="2400" b="1" dirty="0">
                <a:solidFill>
                  <a:srgbClr val="0000CC"/>
                </a:solidFill>
                <a:latin typeface="Tahoma" charset="0"/>
              </a:rPr>
              <a:t>, </a:t>
            </a:r>
          </a:p>
          <a:p>
            <a:pPr eaLnBrk="1" hangingPunct="1"/>
            <a:r>
              <a:rPr lang="en-US" sz="2400" b="1" dirty="0" err="1">
                <a:solidFill>
                  <a:srgbClr val="0000CC"/>
                </a:solidFill>
                <a:latin typeface="Tahoma" charset="0"/>
              </a:rPr>
              <a:t>berat</a:t>
            </a:r>
            <a:r>
              <a:rPr lang="en-US" sz="2400" b="1" dirty="0">
                <a:solidFill>
                  <a:srgbClr val="0000CC"/>
                </a:solidFill>
                <a:latin typeface="Tahoma" charset="0"/>
              </a:rPr>
              <a:t> </a:t>
            </a:r>
            <a:r>
              <a:rPr lang="en-US" sz="2400" b="1" dirty="0" err="1">
                <a:solidFill>
                  <a:srgbClr val="0000CC"/>
                </a:solidFill>
                <a:latin typeface="Tahoma" charset="0"/>
              </a:rPr>
              <a:t>badan</a:t>
            </a:r>
            <a:r>
              <a:rPr lang="en-US" sz="2400" b="1" dirty="0">
                <a:solidFill>
                  <a:srgbClr val="0000CC"/>
                </a:solidFill>
                <a:latin typeface="Tahoma" charset="0"/>
              </a:rPr>
              <a:t> </a:t>
            </a:r>
            <a:r>
              <a:rPr lang="en-US" sz="2400" b="1" dirty="0" err="1">
                <a:solidFill>
                  <a:srgbClr val="0000CC"/>
                </a:solidFill>
                <a:latin typeface="Tahoma" charset="0"/>
              </a:rPr>
              <a:t>ibu</a:t>
            </a:r>
            <a:r>
              <a:rPr lang="en-US" sz="2400" b="1" dirty="0">
                <a:solidFill>
                  <a:srgbClr val="0000CC"/>
                </a:solidFill>
                <a:latin typeface="Tahoma" charset="0"/>
              </a:rPr>
              <a:t> </a:t>
            </a:r>
            <a:r>
              <a:rPr lang="en-US" sz="2400" b="1" dirty="0" err="1">
                <a:solidFill>
                  <a:srgbClr val="0000CC"/>
                </a:solidFill>
                <a:latin typeface="Tahoma" charset="0"/>
              </a:rPr>
              <a:t>bertambah</a:t>
            </a:r>
            <a:r>
              <a:rPr lang="en-US" sz="2400" b="1" dirty="0">
                <a:solidFill>
                  <a:srgbClr val="0000CC"/>
                </a:solidFill>
                <a:latin typeface="Tahoma" charset="0"/>
              </a:rPr>
              <a:t> </a:t>
            </a:r>
            <a:r>
              <a:rPr lang="en-US" sz="2400" b="1" dirty="0">
                <a:solidFill>
                  <a:srgbClr val="0000CC"/>
                </a:solidFill>
                <a:latin typeface="Tempus Sans ITC" pitchFamily="82" charset="0"/>
              </a:rPr>
              <a:t>±</a:t>
            </a:r>
            <a:r>
              <a:rPr lang="en-US" sz="2400" b="1" dirty="0">
                <a:solidFill>
                  <a:srgbClr val="0000CC"/>
                </a:solidFill>
                <a:latin typeface="Tahoma" charset="0"/>
              </a:rPr>
              <a:t> 11 – 13 kg</a:t>
            </a:r>
          </a:p>
          <a:p>
            <a:pPr eaLnBrk="1" hangingPunct="1"/>
            <a:r>
              <a:rPr lang="en-US" sz="2400" b="1" dirty="0" err="1">
                <a:solidFill>
                  <a:srgbClr val="0000CC"/>
                </a:solidFill>
                <a:latin typeface="Tahoma" charset="0"/>
              </a:rPr>
              <a:t>Komponen</a:t>
            </a:r>
            <a:r>
              <a:rPr lang="en-US" sz="2400" b="1" dirty="0">
                <a:solidFill>
                  <a:srgbClr val="0000CC"/>
                </a:solidFill>
                <a:latin typeface="Tahoma" charset="0"/>
              </a:rPr>
              <a:t> </a:t>
            </a:r>
            <a:r>
              <a:rPr lang="en-US" sz="2400" b="1" dirty="0" err="1">
                <a:solidFill>
                  <a:srgbClr val="0000CC"/>
                </a:solidFill>
                <a:latin typeface="Tahoma" charset="0"/>
              </a:rPr>
              <a:t>pertambahan</a:t>
            </a:r>
            <a:r>
              <a:rPr lang="en-US" sz="2400" b="1" dirty="0">
                <a:solidFill>
                  <a:srgbClr val="0000CC"/>
                </a:solidFill>
                <a:latin typeface="Tahoma" charset="0"/>
              </a:rPr>
              <a:t> </a:t>
            </a:r>
            <a:r>
              <a:rPr lang="en-US" sz="2400" b="1" dirty="0" err="1">
                <a:solidFill>
                  <a:srgbClr val="0000CC"/>
                </a:solidFill>
                <a:latin typeface="Tahoma" charset="0"/>
              </a:rPr>
              <a:t>berat</a:t>
            </a:r>
            <a:r>
              <a:rPr lang="en-US" sz="2400" b="1" dirty="0">
                <a:solidFill>
                  <a:srgbClr val="0000CC"/>
                </a:solidFill>
                <a:latin typeface="Tahoma" charset="0"/>
              </a:rPr>
              <a:t> </a:t>
            </a:r>
            <a:r>
              <a:rPr lang="en-US" sz="2400" b="1" dirty="0" err="1">
                <a:solidFill>
                  <a:srgbClr val="0000CC"/>
                </a:solidFill>
                <a:latin typeface="Tahoma" charset="0"/>
              </a:rPr>
              <a:t>badan</a:t>
            </a:r>
            <a:r>
              <a:rPr lang="en-US" sz="2400" b="1" dirty="0">
                <a:solidFill>
                  <a:srgbClr val="0000CC"/>
                </a:solidFill>
                <a:latin typeface="Tahoma" charset="0"/>
              </a:rPr>
              <a:t> </a:t>
            </a:r>
            <a:r>
              <a:rPr lang="en-US" sz="2400" b="1" dirty="0" err="1">
                <a:solidFill>
                  <a:srgbClr val="0000CC"/>
                </a:solidFill>
                <a:latin typeface="Tahoma" charset="0"/>
              </a:rPr>
              <a:t>pada</a:t>
            </a:r>
            <a:r>
              <a:rPr lang="en-US" sz="2400" b="1" dirty="0">
                <a:solidFill>
                  <a:srgbClr val="0000CC"/>
                </a:solidFill>
                <a:latin typeface="Tahoma" charset="0"/>
              </a:rPr>
              <a:t> </a:t>
            </a:r>
            <a:r>
              <a:rPr lang="en-US" sz="2400" b="1" dirty="0" err="1">
                <a:solidFill>
                  <a:srgbClr val="0000CC"/>
                </a:solidFill>
                <a:latin typeface="Tahoma" charset="0"/>
              </a:rPr>
              <a:t>kehamilan</a:t>
            </a:r>
            <a:endParaRPr lang="en-US" sz="2400" b="1" dirty="0">
              <a:solidFill>
                <a:srgbClr val="0000CC"/>
              </a:solidFill>
              <a:latin typeface="Tahoma" charset="0"/>
            </a:endParaRPr>
          </a:p>
          <a:p>
            <a:pPr eaLnBrk="1" hangingPunct="1"/>
            <a:r>
              <a:rPr lang="en-US" sz="2400" b="1" dirty="0">
                <a:solidFill>
                  <a:srgbClr val="0000CC"/>
                </a:solidFill>
                <a:latin typeface="Tahoma" charset="0"/>
              </a:rPr>
              <a:t>                                                </a:t>
            </a:r>
            <a:r>
              <a:rPr lang="en-US" sz="2400" b="1" dirty="0" err="1">
                <a:solidFill>
                  <a:srgbClr val="0000CC"/>
                </a:solidFill>
                <a:latin typeface="Tahoma" charset="0"/>
              </a:rPr>
              <a:t>berat</a:t>
            </a:r>
            <a:r>
              <a:rPr lang="en-US" sz="2400" b="1" dirty="0">
                <a:solidFill>
                  <a:srgbClr val="0000CC"/>
                </a:solidFill>
                <a:latin typeface="Tahoma" charset="0"/>
              </a:rPr>
              <a:t> (kg)</a:t>
            </a:r>
          </a:p>
          <a:p>
            <a:pPr eaLnBrk="1" hangingPunct="1"/>
            <a:r>
              <a:rPr lang="en-US" sz="2400" b="1" dirty="0">
                <a:solidFill>
                  <a:srgbClr val="0000CC"/>
                </a:solidFill>
                <a:latin typeface="Tahoma" charset="0"/>
                <a:cs typeface="Tahoma" charset="0"/>
              </a:rPr>
              <a:t>◊ </a:t>
            </a:r>
            <a:r>
              <a:rPr lang="en-US" sz="2400" b="1" dirty="0" err="1">
                <a:solidFill>
                  <a:srgbClr val="0000CC"/>
                </a:solidFill>
                <a:latin typeface="Tahoma" charset="0"/>
                <a:cs typeface="Tahoma" charset="0"/>
              </a:rPr>
              <a:t>Plasenta</a:t>
            </a:r>
            <a:r>
              <a:rPr lang="en-US" sz="2400" b="1" dirty="0">
                <a:solidFill>
                  <a:srgbClr val="0000CC"/>
                </a:solidFill>
                <a:latin typeface="Tahoma" charset="0"/>
                <a:cs typeface="Tahoma" charset="0"/>
              </a:rPr>
              <a:t>                                 0,7</a:t>
            </a:r>
          </a:p>
          <a:p>
            <a:pPr eaLnBrk="1" hangingPunct="1"/>
            <a:r>
              <a:rPr lang="en-US" sz="2400" b="1" dirty="0">
                <a:solidFill>
                  <a:srgbClr val="0000CC"/>
                </a:solidFill>
                <a:latin typeface="Tahoma" charset="0"/>
                <a:cs typeface="Tahoma" charset="0"/>
              </a:rPr>
              <a:t>◊ </a:t>
            </a:r>
            <a:r>
              <a:rPr lang="en-US" sz="2400" b="1" dirty="0" err="1">
                <a:solidFill>
                  <a:srgbClr val="0000CC"/>
                </a:solidFill>
                <a:latin typeface="Tahoma" charset="0"/>
                <a:cs typeface="Tahoma" charset="0"/>
              </a:rPr>
              <a:t>Cairan</a:t>
            </a:r>
            <a:r>
              <a:rPr lang="en-US" sz="2400" b="1" dirty="0">
                <a:solidFill>
                  <a:srgbClr val="0000CC"/>
                </a:solidFill>
                <a:latin typeface="Tahoma" charset="0"/>
                <a:cs typeface="Tahoma" charset="0"/>
              </a:rPr>
              <a:t> </a:t>
            </a:r>
            <a:r>
              <a:rPr lang="en-US" sz="2400" b="1" dirty="0" err="1">
                <a:solidFill>
                  <a:srgbClr val="0000CC"/>
                </a:solidFill>
                <a:latin typeface="Tahoma" charset="0"/>
                <a:cs typeface="Tahoma" charset="0"/>
              </a:rPr>
              <a:t>ketuban</a:t>
            </a:r>
            <a:r>
              <a:rPr lang="en-US" sz="2400" b="1" dirty="0">
                <a:solidFill>
                  <a:srgbClr val="0000CC"/>
                </a:solidFill>
                <a:latin typeface="Tahoma" charset="0"/>
                <a:cs typeface="Tahoma" charset="0"/>
              </a:rPr>
              <a:t>                       0,9</a:t>
            </a:r>
          </a:p>
          <a:p>
            <a:pPr eaLnBrk="1" hangingPunct="1"/>
            <a:r>
              <a:rPr lang="en-US" sz="2400" b="1" dirty="0">
                <a:solidFill>
                  <a:srgbClr val="0000CC"/>
                </a:solidFill>
                <a:latin typeface="Tahoma" charset="0"/>
                <a:cs typeface="Tahoma" charset="0"/>
              </a:rPr>
              <a:t>◊ </a:t>
            </a:r>
            <a:r>
              <a:rPr lang="en-US" sz="2400" b="1" dirty="0" err="1">
                <a:solidFill>
                  <a:srgbClr val="0000CC"/>
                </a:solidFill>
                <a:latin typeface="Tahoma" charset="0"/>
                <a:cs typeface="Tahoma" charset="0"/>
              </a:rPr>
              <a:t>Janin</a:t>
            </a:r>
            <a:r>
              <a:rPr lang="en-US" sz="2400" b="1" dirty="0">
                <a:solidFill>
                  <a:srgbClr val="0000CC"/>
                </a:solidFill>
                <a:latin typeface="Tahoma" charset="0"/>
                <a:cs typeface="Tahoma" charset="0"/>
              </a:rPr>
              <a:t>                                     3,3</a:t>
            </a:r>
          </a:p>
          <a:p>
            <a:pPr eaLnBrk="1" hangingPunct="1"/>
            <a:r>
              <a:rPr lang="en-US" sz="2400" b="1" dirty="0">
                <a:solidFill>
                  <a:srgbClr val="0000CC"/>
                </a:solidFill>
                <a:latin typeface="Tahoma" charset="0"/>
                <a:cs typeface="Tahoma" charset="0"/>
              </a:rPr>
              <a:t>◊ Rahim                                    0,9</a:t>
            </a:r>
          </a:p>
          <a:p>
            <a:pPr eaLnBrk="1" hangingPunct="1"/>
            <a:r>
              <a:rPr lang="en-US" sz="2400" b="1" dirty="0">
                <a:solidFill>
                  <a:srgbClr val="0000CC"/>
                </a:solidFill>
                <a:latin typeface="Tahoma" charset="0"/>
                <a:cs typeface="Tahoma" charset="0"/>
              </a:rPr>
              <a:t>◊ </a:t>
            </a:r>
            <a:r>
              <a:rPr lang="en-US" sz="2400" b="1" dirty="0" err="1">
                <a:solidFill>
                  <a:srgbClr val="0000CC"/>
                </a:solidFill>
                <a:latin typeface="Tahoma" charset="0"/>
                <a:cs typeface="Tahoma" charset="0"/>
              </a:rPr>
              <a:t>Lemak</a:t>
            </a:r>
            <a:r>
              <a:rPr lang="en-US" sz="2400" b="1" dirty="0">
                <a:solidFill>
                  <a:srgbClr val="0000CC"/>
                </a:solidFill>
                <a:latin typeface="Tahoma" charset="0"/>
                <a:cs typeface="Tahoma" charset="0"/>
              </a:rPr>
              <a:t>                                   4,0</a:t>
            </a:r>
          </a:p>
          <a:p>
            <a:pPr eaLnBrk="1" hangingPunct="1"/>
            <a:r>
              <a:rPr lang="en-US" sz="2400" b="1" dirty="0">
                <a:solidFill>
                  <a:srgbClr val="0000CC"/>
                </a:solidFill>
                <a:latin typeface="Tahoma" charset="0"/>
                <a:cs typeface="Tahoma" charset="0"/>
              </a:rPr>
              <a:t>◊ </a:t>
            </a:r>
            <a:r>
              <a:rPr lang="en-US" sz="2400" b="1" dirty="0" err="1">
                <a:solidFill>
                  <a:srgbClr val="0000CC"/>
                </a:solidFill>
                <a:latin typeface="Tahoma" charset="0"/>
                <a:cs typeface="Tahoma" charset="0"/>
              </a:rPr>
              <a:t>Cairan</a:t>
            </a:r>
            <a:r>
              <a:rPr lang="en-US" sz="2400" b="1" dirty="0">
                <a:solidFill>
                  <a:srgbClr val="0000CC"/>
                </a:solidFill>
                <a:latin typeface="Tahoma" charset="0"/>
                <a:cs typeface="Tahoma" charset="0"/>
              </a:rPr>
              <a:t> </a:t>
            </a:r>
            <a:r>
              <a:rPr lang="en-US" sz="2400" b="1" dirty="0" err="1">
                <a:solidFill>
                  <a:srgbClr val="0000CC"/>
                </a:solidFill>
                <a:latin typeface="Tahoma" charset="0"/>
                <a:cs typeface="Tahoma" charset="0"/>
              </a:rPr>
              <a:t>ekstra</a:t>
            </a:r>
            <a:r>
              <a:rPr lang="en-US" sz="2400" b="1" dirty="0">
                <a:solidFill>
                  <a:srgbClr val="0000CC"/>
                </a:solidFill>
                <a:latin typeface="Tahoma" charset="0"/>
                <a:cs typeface="Tahoma" charset="0"/>
              </a:rPr>
              <a:t> </a:t>
            </a:r>
            <a:r>
              <a:rPr lang="en-US" sz="2400" b="1" dirty="0" err="1">
                <a:solidFill>
                  <a:srgbClr val="0000CC"/>
                </a:solidFill>
                <a:latin typeface="Tahoma" charset="0"/>
                <a:cs typeface="Tahoma" charset="0"/>
              </a:rPr>
              <a:t>sel</a:t>
            </a:r>
            <a:r>
              <a:rPr lang="en-US" sz="2400" b="1" dirty="0">
                <a:solidFill>
                  <a:srgbClr val="0000CC"/>
                </a:solidFill>
                <a:latin typeface="Tahoma" charset="0"/>
                <a:cs typeface="Tahoma" charset="0"/>
              </a:rPr>
              <a:t>                     1,2</a:t>
            </a:r>
          </a:p>
          <a:p>
            <a:pPr eaLnBrk="1" hangingPunct="1"/>
            <a:r>
              <a:rPr lang="en-US" sz="2400" b="1" dirty="0">
                <a:solidFill>
                  <a:srgbClr val="0000CC"/>
                </a:solidFill>
                <a:latin typeface="Tahoma" charset="0"/>
                <a:cs typeface="Tahoma" charset="0"/>
              </a:rPr>
              <a:t>◊ </a:t>
            </a:r>
            <a:r>
              <a:rPr lang="en-US" sz="2400" b="1" dirty="0" err="1">
                <a:solidFill>
                  <a:srgbClr val="0000CC"/>
                </a:solidFill>
                <a:latin typeface="Tahoma" charset="0"/>
                <a:cs typeface="Tahoma" charset="0"/>
              </a:rPr>
              <a:t>Darah</a:t>
            </a:r>
            <a:r>
              <a:rPr lang="en-US" sz="2400" b="1" dirty="0">
                <a:solidFill>
                  <a:srgbClr val="0000CC"/>
                </a:solidFill>
                <a:latin typeface="Tahoma" charset="0"/>
                <a:cs typeface="Tahoma" charset="0"/>
              </a:rPr>
              <a:t>                                    1,2</a:t>
            </a:r>
          </a:p>
          <a:p>
            <a:pPr eaLnBrk="1" hangingPunct="1"/>
            <a:r>
              <a:rPr lang="en-US" sz="2400" b="1" dirty="0">
                <a:solidFill>
                  <a:srgbClr val="0000CC"/>
                </a:solidFill>
                <a:latin typeface="Tahoma" charset="0"/>
                <a:cs typeface="Tahoma" charset="0"/>
              </a:rPr>
              <a:t>◊ </a:t>
            </a:r>
            <a:r>
              <a:rPr lang="en-US" sz="2400" b="1" dirty="0" err="1">
                <a:solidFill>
                  <a:srgbClr val="0000CC"/>
                </a:solidFill>
                <a:latin typeface="Tahoma" charset="0"/>
                <a:cs typeface="Tahoma" charset="0"/>
              </a:rPr>
              <a:t>Jaringan</a:t>
            </a:r>
            <a:r>
              <a:rPr lang="en-US" sz="2400" b="1" dirty="0">
                <a:solidFill>
                  <a:srgbClr val="0000CC"/>
                </a:solidFill>
                <a:latin typeface="Tahoma" charset="0"/>
                <a:cs typeface="Tahoma" charset="0"/>
              </a:rPr>
              <a:t> </a:t>
            </a:r>
            <a:r>
              <a:rPr lang="en-US" sz="2400" b="1" dirty="0" err="1">
                <a:solidFill>
                  <a:srgbClr val="0000CC"/>
                </a:solidFill>
                <a:latin typeface="Tahoma" charset="0"/>
                <a:cs typeface="Tahoma" charset="0"/>
              </a:rPr>
              <a:t>payudara</a:t>
            </a:r>
            <a:r>
              <a:rPr lang="en-US" sz="2400" b="1" dirty="0">
                <a:solidFill>
                  <a:srgbClr val="0000CC"/>
                </a:solidFill>
                <a:latin typeface="Tahoma" charset="0"/>
                <a:cs typeface="Tahoma" charset="0"/>
              </a:rPr>
              <a:t>                  0,4</a:t>
            </a:r>
          </a:p>
          <a:p>
            <a:pPr eaLnBrk="1" hangingPunct="1"/>
            <a:endParaRPr lang="en-US" sz="2400" b="1" dirty="0">
              <a:solidFill>
                <a:srgbClr val="0000CC"/>
              </a:solidFill>
              <a:latin typeface="Tahoma" charset="0"/>
              <a:cs typeface="Tahoma" charset="0"/>
            </a:endParaRPr>
          </a:p>
          <a:p>
            <a:pPr eaLnBrk="1" hangingPunct="1"/>
            <a:r>
              <a:rPr lang="en-US" sz="2400" b="1" dirty="0" err="1">
                <a:solidFill>
                  <a:srgbClr val="0000CC"/>
                </a:solidFill>
                <a:latin typeface="Tahoma" charset="0"/>
                <a:cs typeface="Tahoma" charset="0"/>
              </a:rPr>
              <a:t>Pertambahan</a:t>
            </a:r>
            <a:r>
              <a:rPr lang="en-US" sz="2400" b="1" dirty="0">
                <a:solidFill>
                  <a:srgbClr val="0000CC"/>
                </a:solidFill>
                <a:latin typeface="Tahoma" charset="0"/>
                <a:cs typeface="Tahoma" charset="0"/>
              </a:rPr>
              <a:t> BB (kg) </a:t>
            </a:r>
            <a:r>
              <a:rPr lang="en-US" sz="2400" b="1" dirty="0" err="1">
                <a:solidFill>
                  <a:srgbClr val="0000CC"/>
                </a:solidFill>
                <a:latin typeface="Tahoma" charset="0"/>
                <a:cs typeface="Tahoma" charset="0"/>
              </a:rPr>
              <a:t>tiap</a:t>
            </a:r>
            <a:r>
              <a:rPr lang="en-US" sz="2400" b="1" dirty="0">
                <a:solidFill>
                  <a:srgbClr val="0000CC"/>
                </a:solidFill>
                <a:latin typeface="Tahoma" charset="0"/>
                <a:cs typeface="Tahoma" charset="0"/>
              </a:rPr>
              <a:t> </a:t>
            </a:r>
            <a:r>
              <a:rPr lang="en-US" sz="2400" b="1" dirty="0" err="1">
                <a:solidFill>
                  <a:srgbClr val="0000CC"/>
                </a:solidFill>
                <a:latin typeface="Tahoma" charset="0"/>
                <a:cs typeface="Tahoma" charset="0"/>
              </a:rPr>
              <a:t>triwulan</a:t>
            </a:r>
            <a:r>
              <a:rPr lang="en-US" sz="2400" b="1" dirty="0">
                <a:solidFill>
                  <a:srgbClr val="0000CC"/>
                </a:solidFill>
                <a:latin typeface="Tahoma" charset="0"/>
                <a:cs typeface="Tahoma" charset="0"/>
              </a:rPr>
              <a:t> </a:t>
            </a:r>
            <a:r>
              <a:rPr lang="en-US" sz="2400" b="1" dirty="0" err="1">
                <a:solidFill>
                  <a:srgbClr val="0000CC"/>
                </a:solidFill>
                <a:latin typeface="Tahoma" charset="0"/>
                <a:cs typeface="Tahoma" charset="0"/>
              </a:rPr>
              <a:t>berbeda</a:t>
            </a:r>
            <a:endParaRPr lang="en-US" sz="2400" b="1" dirty="0">
              <a:solidFill>
                <a:srgbClr val="0000CC"/>
              </a:solidFill>
              <a:latin typeface="Tahoma" charset="0"/>
              <a:cs typeface="Tahoma" charset="0"/>
            </a:endParaRPr>
          </a:p>
          <a:p>
            <a:pPr eaLnBrk="1" hangingPunct="1"/>
            <a:r>
              <a:rPr lang="en-US" sz="2400" b="1" dirty="0" err="1">
                <a:solidFill>
                  <a:srgbClr val="0000CC"/>
                </a:solidFill>
                <a:latin typeface="Tahoma" charset="0"/>
                <a:cs typeface="Tahoma" charset="0"/>
              </a:rPr>
              <a:t>Triwulan</a:t>
            </a:r>
            <a:r>
              <a:rPr lang="en-US" sz="2400" b="1" dirty="0">
                <a:solidFill>
                  <a:srgbClr val="0000CC"/>
                </a:solidFill>
                <a:latin typeface="Tahoma" charset="0"/>
                <a:cs typeface="Tahoma" charset="0"/>
              </a:rPr>
              <a:t>      1             0,7 – 1,4 </a:t>
            </a:r>
          </a:p>
          <a:p>
            <a:pPr eaLnBrk="1" hangingPunct="1"/>
            <a:r>
              <a:rPr lang="en-US" sz="2400" b="1" dirty="0" err="1">
                <a:solidFill>
                  <a:srgbClr val="0000CC"/>
                </a:solidFill>
                <a:latin typeface="Tahoma" charset="0"/>
                <a:cs typeface="Tahoma" charset="0"/>
              </a:rPr>
              <a:t>Triwulan</a:t>
            </a:r>
            <a:r>
              <a:rPr lang="en-US" sz="2400" b="1" dirty="0">
                <a:solidFill>
                  <a:srgbClr val="0000CC"/>
                </a:solidFill>
                <a:latin typeface="Tahoma" charset="0"/>
                <a:cs typeface="Tahoma" charset="0"/>
              </a:rPr>
              <a:t>   2&amp;3            4,5 – 4,8</a:t>
            </a:r>
          </a:p>
        </p:txBody>
      </p:sp>
    </p:spTree>
    <p:extLst>
      <p:ext uri="{BB962C8B-B14F-4D97-AF65-F5344CB8AC3E}">
        <p14:creationId xmlns:p14="http://schemas.microsoft.com/office/powerpoint/2010/main" val="8554849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barn(inVertical)">
                                      <p:cBhvr>
                                        <p:cTn id="7" dur="500"/>
                                        <p:tgtEl>
                                          <p:spTgt spid="16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p:txBody>
          <a:bodyPr>
            <a:normAutofit/>
          </a:bodyPr>
          <a:lstStyle/>
          <a:p>
            <a:pPr algn="ctr" eaLnBrk="1" hangingPunct="1">
              <a:defRPr/>
            </a:pPr>
            <a:r>
              <a:rPr lang="id-ID" sz="3200" dirty="0" smtClean="0">
                <a:effectLst/>
                <a:latin typeface="Times New Roman" pitchFamily="18" charset="0"/>
                <a:cs typeface="Times New Roman" pitchFamily="18" charset="0"/>
              </a:rPr>
              <a:t>PERUBAHAN BAGIAN  JANIN </a:t>
            </a:r>
            <a:endParaRPr lang="en-US" sz="3200" dirty="0" smtClean="0">
              <a:effectLst/>
              <a:latin typeface="Times New Roman" pitchFamily="18" charset="0"/>
              <a:cs typeface="Times New Roman" pitchFamily="18" charset="0"/>
            </a:endParaRPr>
          </a:p>
        </p:txBody>
      </p:sp>
      <p:sp>
        <p:nvSpPr>
          <p:cNvPr id="245763" name="Rectangle 3"/>
          <p:cNvSpPr>
            <a:spLocks noGrp="1" noChangeArrowheads="1"/>
          </p:cNvSpPr>
          <p:nvPr>
            <p:ph type="body" idx="1"/>
          </p:nvPr>
        </p:nvSpPr>
        <p:spPr>
          <a:xfrm>
            <a:off x="457200" y="1481328"/>
            <a:ext cx="8229600" cy="5116024"/>
          </a:xfrm>
        </p:spPr>
        <p:txBody>
          <a:bodyPr>
            <a:noAutofit/>
          </a:bodyPr>
          <a:lstStyle/>
          <a:p>
            <a:pPr eaLnBrk="1" hangingPunct="1">
              <a:lnSpc>
                <a:spcPct val="90000"/>
              </a:lnSpc>
              <a:defRPr/>
            </a:pPr>
            <a:r>
              <a:rPr lang="id-ID" sz="2000" dirty="0" smtClean="0">
                <a:latin typeface="Times New Roman" pitchFamily="18" charset="0"/>
                <a:cs typeface="Times New Roman" pitchFamily="18" charset="0"/>
              </a:rPr>
              <a:t>Janin selalu bertambah besar dan berat </a:t>
            </a:r>
          </a:p>
          <a:p>
            <a:pPr eaLnBrk="1" hangingPunct="1">
              <a:lnSpc>
                <a:spcPct val="90000"/>
              </a:lnSpc>
              <a:defRPr/>
            </a:pPr>
            <a:r>
              <a:rPr lang="id-ID" sz="2000" dirty="0" smtClean="0">
                <a:latin typeface="Times New Roman" pitchFamily="18" charset="0"/>
                <a:cs typeface="Times New Roman" pitchFamily="18" charset="0"/>
              </a:rPr>
              <a:t> Plasenta bertambah berat </a:t>
            </a:r>
          </a:p>
          <a:p>
            <a:pPr eaLnBrk="1" hangingPunct="1">
              <a:lnSpc>
                <a:spcPct val="90000"/>
              </a:lnSpc>
              <a:defRPr/>
            </a:pPr>
            <a:r>
              <a:rPr lang="id-ID" sz="2000" dirty="0" smtClean="0">
                <a:latin typeface="Times New Roman" pitchFamily="18" charset="0"/>
                <a:cs typeface="Times New Roman" pitchFamily="18" charset="0"/>
              </a:rPr>
              <a:t>Cairan amnion bertambah  banyak </a:t>
            </a:r>
          </a:p>
          <a:p>
            <a:pPr eaLnBrk="1" hangingPunct="1">
              <a:lnSpc>
                <a:spcPct val="90000"/>
              </a:lnSpc>
              <a:defRPr/>
            </a:pPr>
            <a:r>
              <a:rPr lang="id-ID" sz="2000" dirty="0" smtClean="0">
                <a:latin typeface="Times New Roman" pitchFamily="18" charset="0"/>
                <a:cs typeface="Times New Roman" pitchFamily="18" charset="0"/>
              </a:rPr>
              <a:t>Bertambahnya cairan tubuh, </a:t>
            </a:r>
          </a:p>
          <a:p>
            <a:pPr eaLnBrk="1" hangingPunct="1">
              <a:lnSpc>
                <a:spcPct val="90000"/>
              </a:lnSpc>
              <a:defRPr/>
            </a:pPr>
            <a:r>
              <a:rPr lang="id-ID" sz="2000" dirty="0" smtClean="0">
                <a:latin typeface="Times New Roman" pitchFamily="18" charset="0"/>
                <a:cs typeface="Times New Roman" pitchFamily="18" charset="0"/>
              </a:rPr>
              <a:t>Kenaikan lemak pada wanita hamil , hal ini terjadi pada wanita hamil yang mengkonsumsi makanan cukup. Baik akan kenaikan jumla lemak 1,9 Kg menjelang aterm </a:t>
            </a:r>
          </a:p>
          <a:p>
            <a:pPr eaLnBrk="1" hangingPunct="1">
              <a:lnSpc>
                <a:spcPct val="90000"/>
              </a:lnSpc>
              <a:defRPr/>
            </a:pPr>
            <a:r>
              <a:rPr lang="id-ID" sz="2000" dirty="0" smtClean="0">
                <a:latin typeface="Times New Roman" pitchFamily="18" charset="0"/>
                <a:cs typeface="Times New Roman" pitchFamily="18" charset="0"/>
              </a:rPr>
              <a:t>Lemak antara akhir Tri Mester pertama dan hamil pertengahan, lemak naik 2,41 Kg </a:t>
            </a:r>
          </a:p>
          <a:p>
            <a:pPr eaLnBrk="1" hangingPunct="1">
              <a:lnSpc>
                <a:spcPct val="90000"/>
              </a:lnSpc>
              <a:defRPr/>
            </a:pPr>
            <a:r>
              <a:rPr lang="id-ID" sz="2000" dirty="0" smtClean="0">
                <a:latin typeface="Times New Roman" pitchFamily="18" charset="0"/>
                <a:cs typeface="Times New Roman" pitchFamily="18" charset="0"/>
              </a:rPr>
              <a:t>Jadi pada pertengahan akhir kehamilan lemak ber kurang 0,54 Kg </a:t>
            </a:r>
          </a:p>
          <a:p>
            <a:pPr eaLnBrk="1" hangingPunct="1">
              <a:lnSpc>
                <a:spcPct val="90000"/>
              </a:lnSpc>
              <a:defRPr/>
            </a:pPr>
            <a:r>
              <a:rPr lang="id-ID" sz="2000" dirty="0" smtClean="0">
                <a:latin typeface="Times New Roman" pitchFamily="18" charset="0"/>
                <a:cs typeface="Times New Roman" pitchFamily="18" charset="0"/>
              </a:rPr>
              <a:t>Makanan terutama pada tri mester terakhir harus mengandung banyak protein </a:t>
            </a:r>
          </a:p>
          <a:p>
            <a:pPr eaLnBrk="1" hangingPunct="1">
              <a:lnSpc>
                <a:spcPct val="90000"/>
              </a:lnSpc>
              <a:defRPr/>
            </a:pPr>
            <a:r>
              <a:rPr lang="id-ID" sz="2000" dirty="0" smtClean="0">
                <a:latin typeface="Times New Roman" pitchFamily="18" charset="0"/>
                <a:cs typeface="Times New Roman" pitchFamily="18" charset="0"/>
              </a:rPr>
              <a:t>Di indonesia masih banyak di temukan calon ibu yang menderita Defisiensi zat Besi (Ferrum fe) dan vitamin B. Perlu diberi tambahan Tablet sulfas Ferrosus 3 x 200 Mg sehari  </a:t>
            </a:r>
          </a:p>
          <a:p>
            <a:pPr eaLnBrk="1" hangingPunct="1">
              <a:lnSpc>
                <a:spcPct val="90000"/>
              </a:lnSpc>
              <a:defRPr/>
            </a:pPr>
            <a:endParaRPr lang="en-US"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123318337"/>
      </p:ext>
    </p:extLst>
  </p:cSld>
  <p:clrMapOvr>
    <a:masterClrMapping/>
  </p:clrMapOvr>
  <p:transition spd="slow">
    <p:comb/>
    <p:sndAc>
      <p:stSnd>
        <p:snd r:embed="rId3" name="bomb.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45762"/>
                                        </p:tgtEl>
                                        <p:attrNameLst>
                                          <p:attrName>style.visibility</p:attrName>
                                        </p:attrNameLst>
                                      </p:cBhvr>
                                      <p:to>
                                        <p:strVal val="visible"/>
                                      </p:to>
                                    </p:set>
                                    <p:animEffect transition="in" filter="randombar(horizontal)">
                                      <p:cBhvr>
                                        <p:cTn id="7" dur="600">
                                          <p:stCondLst>
                                            <p:cond delay="0"/>
                                          </p:stCondLst>
                                        </p:cTn>
                                        <p:tgtEl>
                                          <p:spTgt spid="2457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45763">
                                            <p:txEl>
                                              <p:pRg st="0" end="0"/>
                                            </p:txEl>
                                          </p:spTgt>
                                        </p:tgtEl>
                                        <p:attrNameLst>
                                          <p:attrName>style.visibility</p:attrName>
                                        </p:attrNameLst>
                                      </p:cBhvr>
                                      <p:to>
                                        <p:strVal val="visible"/>
                                      </p:to>
                                    </p:set>
                                    <p:animEffect transition="in" filter="randombar(horizontal)">
                                      <p:cBhvr>
                                        <p:cTn id="12" dur="500"/>
                                        <p:tgtEl>
                                          <p:spTgt spid="24576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45763">
                                            <p:txEl>
                                              <p:pRg st="1" end="1"/>
                                            </p:txEl>
                                          </p:spTgt>
                                        </p:tgtEl>
                                        <p:attrNameLst>
                                          <p:attrName>style.visibility</p:attrName>
                                        </p:attrNameLst>
                                      </p:cBhvr>
                                      <p:to>
                                        <p:strVal val="visible"/>
                                      </p:to>
                                    </p:set>
                                    <p:animEffect transition="in" filter="randombar(horizontal)">
                                      <p:cBhvr>
                                        <p:cTn id="17" dur="500"/>
                                        <p:tgtEl>
                                          <p:spTgt spid="24576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45763">
                                            <p:txEl>
                                              <p:pRg st="2" end="2"/>
                                            </p:txEl>
                                          </p:spTgt>
                                        </p:tgtEl>
                                        <p:attrNameLst>
                                          <p:attrName>style.visibility</p:attrName>
                                        </p:attrNameLst>
                                      </p:cBhvr>
                                      <p:to>
                                        <p:strVal val="visible"/>
                                      </p:to>
                                    </p:set>
                                    <p:animEffect transition="in" filter="randombar(horizontal)">
                                      <p:cBhvr>
                                        <p:cTn id="22" dur="500"/>
                                        <p:tgtEl>
                                          <p:spTgt spid="24576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245763">
                                            <p:txEl>
                                              <p:pRg st="3" end="3"/>
                                            </p:txEl>
                                          </p:spTgt>
                                        </p:tgtEl>
                                        <p:attrNameLst>
                                          <p:attrName>style.visibility</p:attrName>
                                        </p:attrNameLst>
                                      </p:cBhvr>
                                      <p:to>
                                        <p:strVal val="visible"/>
                                      </p:to>
                                    </p:set>
                                    <p:animEffect transition="in" filter="randombar(horizontal)">
                                      <p:cBhvr>
                                        <p:cTn id="27" dur="500"/>
                                        <p:tgtEl>
                                          <p:spTgt spid="24576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245763">
                                            <p:txEl>
                                              <p:pRg st="4" end="4"/>
                                            </p:txEl>
                                          </p:spTgt>
                                        </p:tgtEl>
                                        <p:attrNameLst>
                                          <p:attrName>style.visibility</p:attrName>
                                        </p:attrNameLst>
                                      </p:cBhvr>
                                      <p:to>
                                        <p:strVal val="visible"/>
                                      </p:to>
                                    </p:set>
                                    <p:animEffect transition="in" filter="randombar(horizontal)">
                                      <p:cBhvr>
                                        <p:cTn id="32" dur="500"/>
                                        <p:tgtEl>
                                          <p:spTgt spid="24576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245763">
                                            <p:txEl>
                                              <p:pRg st="5" end="5"/>
                                            </p:txEl>
                                          </p:spTgt>
                                        </p:tgtEl>
                                        <p:attrNameLst>
                                          <p:attrName>style.visibility</p:attrName>
                                        </p:attrNameLst>
                                      </p:cBhvr>
                                      <p:to>
                                        <p:strVal val="visible"/>
                                      </p:to>
                                    </p:set>
                                    <p:animEffect transition="in" filter="randombar(horizontal)">
                                      <p:cBhvr>
                                        <p:cTn id="37" dur="500"/>
                                        <p:tgtEl>
                                          <p:spTgt spid="245763">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245763">
                                            <p:txEl>
                                              <p:pRg st="6" end="6"/>
                                            </p:txEl>
                                          </p:spTgt>
                                        </p:tgtEl>
                                        <p:attrNameLst>
                                          <p:attrName>style.visibility</p:attrName>
                                        </p:attrNameLst>
                                      </p:cBhvr>
                                      <p:to>
                                        <p:strVal val="visible"/>
                                      </p:to>
                                    </p:set>
                                    <p:animEffect transition="in" filter="randombar(horizontal)">
                                      <p:cBhvr>
                                        <p:cTn id="42" dur="500"/>
                                        <p:tgtEl>
                                          <p:spTgt spid="245763">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245763">
                                            <p:txEl>
                                              <p:pRg st="7" end="7"/>
                                            </p:txEl>
                                          </p:spTgt>
                                        </p:tgtEl>
                                        <p:attrNameLst>
                                          <p:attrName>style.visibility</p:attrName>
                                        </p:attrNameLst>
                                      </p:cBhvr>
                                      <p:to>
                                        <p:strVal val="visible"/>
                                      </p:to>
                                    </p:set>
                                    <p:animEffect transition="in" filter="randombar(horizontal)">
                                      <p:cBhvr>
                                        <p:cTn id="47" dur="500"/>
                                        <p:tgtEl>
                                          <p:spTgt spid="245763">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245763">
                                            <p:txEl>
                                              <p:pRg st="8" end="8"/>
                                            </p:txEl>
                                          </p:spTgt>
                                        </p:tgtEl>
                                        <p:attrNameLst>
                                          <p:attrName>style.visibility</p:attrName>
                                        </p:attrNameLst>
                                      </p:cBhvr>
                                      <p:to>
                                        <p:strVal val="visible"/>
                                      </p:to>
                                    </p:set>
                                    <p:animEffect transition="in" filter="randombar(horizontal)">
                                      <p:cBhvr>
                                        <p:cTn id="52" dur="500"/>
                                        <p:tgtEl>
                                          <p:spTgt spid="24576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62" grpId="0"/>
      <p:bldP spid="24576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id-ID" sz="2800" dirty="0">
                <a:latin typeface="Times New Roman" pitchFamily="18" charset="0"/>
                <a:cs typeface="Times New Roman" pitchFamily="18" charset="0"/>
              </a:rPr>
              <a:t>Seperti pada perubahan fisiologis, perubahan psikologis pada ibu hamil juga mengalami perubahan jika dibandingkan dengan keadaan sebelum hamil. Perubahan psikologis pada ibu hamil dapat di bagi dengan melihat waktu kehamilan yaitu Trimester I, Trimester II, dan Trimester III.</a:t>
            </a:r>
          </a:p>
        </p:txBody>
      </p:sp>
      <p:sp>
        <p:nvSpPr>
          <p:cNvPr id="3" name="Title 2"/>
          <p:cNvSpPr>
            <a:spLocks noGrp="1"/>
          </p:cNvSpPr>
          <p:nvPr>
            <p:ph type="title"/>
          </p:nvPr>
        </p:nvSpPr>
        <p:spPr/>
        <p:txBody>
          <a:bodyPr/>
          <a:lstStyle/>
          <a:p>
            <a:r>
              <a:rPr lang="id-ID" dirty="0" smtClean="0"/>
              <a:t>Perubahan Psikologis</a:t>
            </a:r>
            <a:endParaRPr lang="id-ID" dirty="0"/>
          </a:p>
        </p:txBody>
      </p:sp>
    </p:spTree>
    <p:extLst>
      <p:ext uri="{BB962C8B-B14F-4D97-AF65-F5344CB8AC3E}">
        <p14:creationId xmlns:p14="http://schemas.microsoft.com/office/powerpoint/2010/main" val="3442557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buFont typeface="+mj-lt"/>
              <a:buAutoNum type="arabicPeriod"/>
            </a:pPr>
            <a:r>
              <a:rPr lang="id-ID" dirty="0" smtClean="0"/>
              <a:t>Perubahan Uterus</a:t>
            </a:r>
          </a:p>
          <a:p>
            <a:pPr marL="109728" indent="0">
              <a:buNone/>
            </a:pPr>
            <a:endParaRPr lang="id-ID" dirty="0"/>
          </a:p>
        </p:txBody>
      </p:sp>
      <p:sp>
        <p:nvSpPr>
          <p:cNvPr id="3" name="Title 2"/>
          <p:cNvSpPr>
            <a:spLocks noGrp="1"/>
          </p:cNvSpPr>
          <p:nvPr>
            <p:ph type="title"/>
          </p:nvPr>
        </p:nvSpPr>
        <p:spPr/>
        <p:txBody>
          <a:bodyPr/>
          <a:lstStyle/>
          <a:p>
            <a:r>
              <a:rPr lang="id-ID" dirty="0" smtClean="0"/>
              <a:t>Perubahan Fisiologis</a:t>
            </a:r>
            <a:endParaRPr lang="id-ID" dirty="0"/>
          </a:p>
        </p:txBody>
      </p:sp>
      <p:pic>
        <p:nvPicPr>
          <p:cNvPr id="4" name="Picture 3" descr="Hasil gambar untuk perubahan uterus pada kehamilan"/>
          <p:cNvPicPr/>
          <p:nvPr/>
        </p:nvPicPr>
        <p:blipFill>
          <a:blip r:embed="rId2">
            <a:extLst>
              <a:ext uri="{28A0092B-C50C-407E-A947-70E740481C1C}">
                <a14:useLocalDpi xmlns:a14="http://schemas.microsoft.com/office/drawing/2010/main" val="0"/>
              </a:ext>
            </a:extLst>
          </a:blip>
          <a:srcRect/>
          <a:stretch>
            <a:fillRect/>
          </a:stretch>
        </p:blipFill>
        <p:spPr bwMode="auto">
          <a:xfrm>
            <a:off x="251520" y="2600908"/>
            <a:ext cx="3168352" cy="2664296"/>
          </a:xfrm>
          <a:prstGeom prst="rect">
            <a:avLst/>
          </a:prstGeom>
          <a:noFill/>
          <a:ln>
            <a:noFill/>
          </a:ln>
        </p:spPr>
      </p:pic>
      <p:sp>
        <p:nvSpPr>
          <p:cNvPr id="5" name="Right Arrow 4"/>
          <p:cNvSpPr/>
          <p:nvPr/>
        </p:nvSpPr>
        <p:spPr>
          <a:xfrm>
            <a:off x="3851920" y="3429000"/>
            <a:ext cx="1296144"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6" name="Picture 5" descr="Hasil gambar untuk perubahan uterus pada kehamilan"/>
          <p:cNvPicPr/>
          <p:nvPr/>
        </p:nvPicPr>
        <p:blipFill>
          <a:blip r:embed="rId3">
            <a:extLst>
              <a:ext uri="{28A0092B-C50C-407E-A947-70E740481C1C}">
                <a14:useLocalDpi xmlns:a14="http://schemas.microsoft.com/office/drawing/2010/main" val="0"/>
              </a:ext>
            </a:extLst>
          </a:blip>
          <a:srcRect/>
          <a:stretch>
            <a:fillRect/>
          </a:stretch>
        </p:blipFill>
        <p:spPr bwMode="auto">
          <a:xfrm>
            <a:off x="5580112" y="2420888"/>
            <a:ext cx="2880320" cy="3024336"/>
          </a:xfrm>
          <a:prstGeom prst="rect">
            <a:avLst/>
          </a:prstGeom>
          <a:noFill/>
          <a:ln>
            <a:noFill/>
          </a:ln>
        </p:spPr>
      </p:pic>
    </p:spTree>
    <p:extLst>
      <p:ext uri="{BB962C8B-B14F-4D97-AF65-F5344CB8AC3E}">
        <p14:creationId xmlns:p14="http://schemas.microsoft.com/office/powerpoint/2010/main" val="41716285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buFont typeface="+mj-lt"/>
              <a:buAutoNum type="arabicPeriod" startAt="2"/>
            </a:pPr>
            <a:r>
              <a:rPr lang="id-ID" dirty="0" smtClean="0"/>
              <a:t>Perubahan Ovarium</a:t>
            </a:r>
          </a:p>
          <a:p>
            <a:pPr marL="109728" indent="0">
              <a:buNone/>
            </a:pPr>
            <a:endParaRPr lang="id-ID" dirty="0"/>
          </a:p>
        </p:txBody>
      </p:sp>
      <p:sp>
        <p:nvSpPr>
          <p:cNvPr id="3" name="Title 2"/>
          <p:cNvSpPr>
            <a:spLocks noGrp="1"/>
          </p:cNvSpPr>
          <p:nvPr>
            <p:ph type="title"/>
          </p:nvPr>
        </p:nvSpPr>
        <p:spPr>
          <a:xfrm>
            <a:off x="457200" y="274638"/>
            <a:ext cx="8229600" cy="778098"/>
          </a:xfrm>
        </p:spPr>
        <p:txBody>
          <a:bodyPr/>
          <a:lstStyle/>
          <a:p>
            <a:r>
              <a:rPr lang="id-ID" dirty="0" smtClean="0"/>
              <a:t>Lanjut..</a:t>
            </a:r>
            <a:endParaRPr lang="id-ID" dirty="0"/>
          </a:p>
        </p:txBody>
      </p:sp>
      <p:pic>
        <p:nvPicPr>
          <p:cNvPr id="4" name="Picture 3" descr="Hasil gambar untuk perubahan ovarium  pada kehamilan"/>
          <p:cNvPicPr/>
          <p:nvPr/>
        </p:nvPicPr>
        <p:blipFill rotWithShape="1">
          <a:blip r:embed="rId2">
            <a:extLst>
              <a:ext uri="{28A0092B-C50C-407E-A947-70E740481C1C}">
                <a14:useLocalDpi xmlns:a14="http://schemas.microsoft.com/office/drawing/2010/main" val="0"/>
              </a:ext>
            </a:extLst>
          </a:blip>
          <a:srcRect r="55074"/>
          <a:stretch/>
        </p:blipFill>
        <p:spPr bwMode="auto">
          <a:xfrm>
            <a:off x="827584" y="2204864"/>
            <a:ext cx="3240360" cy="3600400"/>
          </a:xfrm>
          <a:prstGeom prst="rect">
            <a:avLst/>
          </a:prstGeom>
          <a:noFill/>
          <a:ln>
            <a:noFill/>
          </a:ln>
        </p:spPr>
      </p:pic>
      <p:sp>
        <p:nvSpPr>
          <p:cNvPr id="5" name="Right Arrow 4"/>
          <p:cNvSpPr/>
          <p:nvPr/>
        </p:nvSpPr>
        <p:spPr>
          <a:xfrm>
            <a:off x="3851920" y="3429000"/>
            <a:ext cx="1296144"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AutoShape 2" descr="Hasil gambar untuk plasenta bayi dalam kandunga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pic>
        <p:nvPicPr>
          <p:cNvPr id="7" name="Picture 6" descr="Hasil gambar untuk plasenta bayi dalam kandungan"/>
          <p:cNvPicPr/>
          <p:nvPr/>
        </p:nvPicPr>
        <p:blipFill>
          <a:blip r:embed="rId3">
            <a:extLst>
              <a:ext uri="{28A0092B-C50C-407E-A947-70E740481C1C}">
                <a14:useLocalDpi xmlns:a14="http://schemas.microsoft.com/office/drawing/2010/main" val="0"/>
              </a:ext>
            </a:extLst>
          </a:blip>
          <a:srcRect/>
          <a:stretch>
            <a:fillRect/>
          </a:stretch>
        </p:blipFill>
        <p:spPr bwMode="auto">
          <a:xfrm>
            <a:off x="5148064" y="2420888"/>
            <a:ext cx="3469005" cy="3096344"/>
          </a:xfrm>
          <a:prstGeom prst="rect">
            <a:avLst/>
          </a:prstGeom>
          <a:noFill/>
          <a:ln>
            <a:noFill/>
          </a:ln>
        </p:spPr>
      </p:pic>
    </p:spTree>
    <p:extLst>
      <p:ext uri="{BB962C8B-B14F-4D97-AF65-F5344CB8AC3E}">
        <p14:creationId xmlns:p14="http://schemas.microsoft.com/office/powerpoint/2010/main" val="30268763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1982391" y="604839"/>
            <a:ext cx="5361384" cy="1762125"/>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id-ID" sz="3600" dirty="0"/>
              <a:t>Fungsi Utama Plasenta</a:t>
            </a:r>
          </a:p>
        </p:txBody>
      </p:sp>
      <p:sp>
        <p:nvSpPr>
          <p:cNvPr id="5" name="Rounded Rectangle 4"/>
          <p:cNvSpPr/>
          <p:nvPr/>
        </p:nvSpPr>
        <p:spPr>
          <a:xfrm>
            <a:off x="685800" y="2698751"/>
            <a:ext cx="3714750" cy="13811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ct val="50000"/>
              </a:spcBef>
              <a:spcAft>
                <a:spcPts val="0"/>
              </a:spcAft>
              <a:defRPr/>
            </a:pPr>
            <a:r>
              <a:rPr lang="en-US" b="1" dirty="0">
                <a:latin typeface="Maiandra GD" panose="020E0502030308020204" pitchFamily="34" charset="0"/>
              </a:rPr>
              <a:t>PRODUKSI HORMON YANG DIPERLUKAN UNTUK METABOLISME JANIN</a:t>
            </a:r>
          </a:p>
        </p:txBody>
      </p:sp>
      <p:sp>
        <p:nvSpPr>
          <p:cNvPr id="6" name="Rounded Rectangle 5"/>
          <p:cNvSpPr/>
          <p:nvPr/>
        </p:nvSpPr>
        <p:spPr>
          <a:xfrm>
            <a:off x="5054204" y="2657475"/>
            <a:ext cx="3574256" cy="1422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ct val="50000"/>
              </a:spcBef>
              <a:spcAft>
                <a:spcPts val="0"/>
              </a:spcAft>
              <a:defRPr/>
            </a:pPr>
            <a:r>
              <a:rPr lang="en-US" b="1" dirty="0">
                <a:latin typeface="Maiandra GD" panose="020E0502030308020204" pitchFamily="34" charset="0"/>
              </a:rPr>
              <a:t>MENGANGKUT DAN MENYIMPAN OKSIGEN DAN ZAT-ZAT GIZI, SERTA  SISA METABOLISME DARI IBU KE JANIN DAN SEBALIKNYA</a:t>
            </a:r>
          </a:p>
        </p:txBody>
      </p:sp>
      <p:sp>
        <p:nvSpPr>
          <p:cNvPr id="7" name="Rounded Rectangle 6"/>
          <p:cNvSpPr/>
          <p:nvPr/>
        </p:nvSpPr>
        <p:spPr>
          <a:xfrm>
            <a:off x="2643188" y="4522789"/>
            <a:ext cx="4251722" cy="18113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ct val="50000"/>
              </a:spcBef>
              <a:spcAft>
                <a:spcPts val="0"/>
              </a:spcAft>
              <a:defRPr/>
            </a:pPr>
            <a:r>
              <a:rPr lang="en-US" b="1">
                <a:latin typeface="Maiandra GD" panose="020E0502030308020204" pitchFamily="34" charset="0"/>
              </a:rPr>
              <a:t>UNTUK MENDUKUNG PERTUMBUHAN JANIN , VOLUME DAN KOMPOSISI DARAH BERUBAH. VOLUME PLASMA PADA AKHIR KEHAMILAN  NAIK 50 % ( WANITA TIDAK HAMIL  : 2600 ml</a:t>
            </a:r>
            <a:r>
              <a:rPr lang="en-US">
                <a:latin typeface="Maiandra GD" panose="020E0502030308020204" pitchFamily="34" charset="0"/>
              </a:rPr>
              <a:t> )</a:t>
            </a:r>
            <a:endParaRPr lang="en-US" dirty="0">
              <a:latin typeface="Maiandra GD" panose="020E0502030308020204" pitchFamily="34" charset="0"/>
            </a:endParaRPr>
          </a:p>
        </p:txBody>
      </p:sp>
    </p:spTree>
    <p:extLst>
      <p:ext uri="{BB962C8B-B14F-4D97-AF65-F5344CB8AC3E}">
        <p14:creationId xmlns:p14="http://schemas.microsoft.com/office/powerpoint/2010/main" val="7022366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heel(1)">
                                      <p:cBhvr>
                                        <p:cTn id="1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340768"/>
            <a:ext cx="8229600" cy="4525963"/>
          </a:xfrm>
        </p:spPr>
        <p:txBody>
          <a:bodyPr/>
          <a:lstStyle/>
          <a:p>
            <a:pPr marL="624078" indent="-514350">
              <a:buFont typeface="+mj-lt"/>
              <a:buAutoNum type="arabicPeriod" startAt="3"/>
            </a:pPr>
            <a:r>
              <a:rPr lang="id-ID" dirty="0" smtClean="0"/>
              <a:t>Perubahan vagina</a:t>
            </a:r>
          </a:p>
          <a:p>
            <a:pPr marL="109728" indent="0">
              <a:buNone/>
            </a:pPr>
            <a:endParaRPr lang="id-ID" dirty="0"/>
          </a:p>
        </p:txBody>
      </p:sp>
      <p:sp>
        <p:nvSpPr>
          <p:cNvPr id="3" name="Title 2"/>
          <p:cNvSpPr>
            <a:spLocks noGrp="1"/>
          </p:cNvSpPr>
          <p:nvPr>
            <p:ph type="title"/>
          </p:nvPr>
        </p:nvSpPr>
        <p:spPr>
          <a:xfrm>
            <a:off x="457200" y="274638"/>
            <a:ext cx="8229600" cy="706090"/>
          </a:xfrm>
        </p:spPr>
        <p:txBody>
          <a:bodyPr>
            <a:normAutofit fontScale="90000"/>
          </a:bodyPr>
          <a:lstStyle/>
          <a:p>
            <a:r>
              <a:rPr lang="id-ID" dirty="0" smtClean="0"/>
              <a:t>Lanjut...</a:t>
            </a:r>
            <a:endParaRPr lang="id-ID" dirty="0"/>
          </a:p>
        </p:txBody>
      </p:sp>
      <p:pic>
        <p:nvPicPr>
          <p:cNvPr id="4" name="Picture 3" descr="Gambar terkait"/>
          <p:cNvPicPr/>
          <p:nvPr/>
        </p:nvPicPr>
        <p:blipFill rotWithShape="1">
          <a:blip r:embed="rId2">
            <a:extLst>
              <a:ext uri="{28A0092B-C50C-407E-A947-70E740481C1C}">
                <a14:useLocalDpi xmlns:a14="http://schemas.microsoft.com/office/drawing/2010/main" val="0"/>
              </a:ext>
            </a:extLst>
          </a:blip>
          <a:srcRect l="54232" t="50000"/>
          <a:stretch/>
        </p:blipFill>
        <p:spPr bwMode="auto">
          <a:xfrm>
            <a:off x="1439144" y="1700808"/>
            <a:ext cx="7704856" cy="4941168"/>
          </a:xfrm>
          <a:prstGeom prst="rect">
            <a:avLst/>
          </a:prstGeom>
          <a:noFill/>
          <a:ln>
            <a:noFill/>
          </a:ln>
        </p:spPr>
      </p:pic>
    </p:spTree>
    <p:extLst>
      <p:ext uri="{BB962C8B-B14F-4D97-AF65-F5344CB8AC3E}">
        <p14:creationId xmlns:p14="http://schemas.microsoft.com/office/powerpoint/2010/main" val="2042968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buFont typeface="+mj-lt"/>
              <a:buAutoNum type="arabicPeriod" startAt="4"/>
            </a:pPr>
            <a:r>
              <a:rPr lang="id-ID" dirty="0" smtClean="0"/>
              <a:t>Perubahan payudara</a:t>
            </a:r>
          </a:p>
          <a:p>
            <a:pPr marL="109728" indent="0">
              <a:buNone/>
            </a:pPr>
            <a:endParaRPr lang="id-ID" dirty="0"/>
          </a:p>
        </p:txBody>
      </p:sp>
      <p:sp>
        <p:nvSpPr>
          <p:cNvPr id="3" name="Title 2"/>
          <p:cNvSpPr>
            <a:spLocks noGrp="1"/>
          </p:cNvSpPr>
          <p:nvPr>
            <p:ph type="title"/>
          </p:nvPr>
        </p:nvSpPr>
        <p:spPr>
          <a:xfrm>
            <a:off x="457200" y="274638"/>
            <a:ext cx="8229600" cy="706090"/>
          </a:xfrm>
        </p:spPr>
        <p:txBody>
          <a:bodyPr>
            <a:normAutofit fontScale="90000"/>
          </a:bodyPr>
          <a:lstStyle/>
          <a:p>
            <a:r>
              <a:rPr lang="id-ID" dirty="0" smtClean="0"/>
              <a:t>Lanjut..</a:t>
            </a:r>
            <a:endParaRPr lang="id-ID" dirty="0"/>
          </a:p>
        </p:txBody>
      </p:sp>
      <p:pic>
        <p:nvPicPr>
          <p:cNvPr id="4" name="Picture 3" descr="Hasil gambar untuk perubahan payudara pada masa kehamilan"/>
          <p:cNvPicPr/>
          <p:nvPr/>
        </p:nvPicPr>
        <p:blipFill>
          <a:blip r:embed="rId2">
            <a:extLst>
              <a:ext uri="{28A0092B-C50C-407E-A947-70E740481C1C}">
                <a14:useLocalDpi xmlns:a14="http://schemas.microsoft.com/office/drawing/2010/main" val="0"/>
              </a:ext>
            </a:extLst>
          </a:blip>
          <a:srcRect/>
          <a:stretch>
            <a:fillRect/>
          </a:stretch>
        </p:blipFill>
        <p:spPr bwMode="auto">
          <a:xfrm>
            <a:off x="899591" y="2132856"/>
            <a:ext cx="7632847" cy="2590264"/>
          </a:xfrm>
          <a:prstGeom prst="rect">
            <a:avLst/>
          </a:prstGeom>
          <a:noFill/>
          <a:ln>
            <a:noFill/>
          </a:ln>
        </p:spPr>
      </p:pic>
    </p:spTree>
    <p:extLst>
      <p:ext uri="{BB962C8B-B14F-4D97-AF65-F5344CB8AC3E}">
        <p14:creationId xmlns:p14="http://schemas.microsoft.com/office/powerpoint/2010/main" val="3293054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624078" indent="-514350">
              <a:buFont typeface="+mj-lt"/>
              <a:buAutoNum type="arabicPeriod" startAt="5"/>
            </a:pPr>
            <a:r>
              <a:rPr lang="id-ID" sz="2800" dirty="0">
                <a:latin typeface="Times New Roman" pitchFamily="18" charset="0"/>
                <a:cs typeface="Times New Roman" pitchFamily="18" charset="0"/>
              </a:rPr>
              <a:t>S</a:t>
            </a:r>
            <a:r>
              <a:rPr lang="id-ID" sz="2800" dirty="0" smtClean="0">
                <a:latin typeface="Times New Roman" pitchFamily="18" charset="0"/>
                <a:cs typeface="Times New Roman" pitchFamily="18" charset="0"/>
              </a:rPr>
              <a:t>irlukasi Darah, </a:t>
            </a:r>
          </a:p>
          <a:p>
            <a:pPr marL="625475" indent="0">
              <a:buNone/>
            </a:pPr>
            <a:r>
              <a:rPr lang="id-ID" sz="2800" dirty="0" smtClean="0">
                <a:latin typeface="Times New Roman" pitchFamily="18" charset="0"/>
                <a:cs typeface="Times New Roman" pitchFamily="18" charset="0"/>
              </a:rPr>
              <a:t>Volume </a:t>
            </a:r>
            <a:r>
              <a:rPr lang="id-ID" sz="2800" dirty="0">
                <a:latin typeface="Times New Roman" pitchFamily="18" charset="0"/>
                <a:cs typeface="Times New Roman" pitchFamily="18" charset="0"/>
              </a:rPr>
              <a:t>darah semakin meningkat dan jumlah serum darah lebih besar dari pertumbuhan sel darah, sehingga terjadi pengenceran darah (hemodelusi). Sel darah merah semakin meningkat jumlahnya untuk dapat mengimbangi pertumbuhan janin dalalm rahim, tetapi pertambahan sel darah tidak seimbang dengan peningkatan volume darah sehingga terjadi hemodelusi yang disertai anemia fisiologis	</a:t>
            </a:r>
          </a:p>
        </p:txBody>
      </p:sp>
      <p:sp>
        <p:nvSpPr>
          <p:cNvPr id="3" name="Title 2"/>
          <p:cNvSpPr>
            <a:spLocks noGrp="1"/>
          </p:cNvSpPr>
          <p:nvPr>
            <p:ph type="title"/>
          </p:nvPr>
        </p:nvSpPr>
        <p:spPr/>
        <p:txBody>
          <a:bodyPr/>
          <a:lstStyle/>
          <a:p>
            <a:r>
              <a:rPr lang="id-ID" dirty="0" smtClean="0"/>
              <a:t>Lanjut..</a:t>
            </a:r>
            <a:endParaRPr lang="id-ID" dirty="0"/>
          </a:p>
        </p:txBody>
      </p:sp>
    </p:spTree>
    <p:extLst>
      <p:ext uri="{BB962C8B-B14F-4D97-AF65-F5344CB8AC3E}">
        <p14:creationId xmlns:p14="http://schemas.microsoft.com/office/powerpoint/2010/main" val="15968614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810816" y="619126"/>
            <a:ext cx="2493169" cy="14589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b="1">
                <a:latin typeface="Maiandra GD" panose="020E0502030308020204" pitchFamily="34" charset="0"/>
              </a:rPr>
              <a:t>SISTEM KARDIOVASKULER</a:t>
            </a:r>
            <a:endParaRPr lang="en-US" b="1" dirty="0">
              <a:latin typeface="Maiandra GD" panose="020E0502030308020204" pitchFamily="34" charset="0"/>
            </a:endParaRPr>
          </a:p>
        </p:txBody>
      </p:sp>
      <p:sp>
        <p:nvSpPr>
          <p:cNvPr id="5" name="Down Arrow 4"/>
          <p:cNvSpPr/>
          <p:nvPr/>
        </p:nvSpPr>
        <p:spPr>
          <a:xfrm>
            <a:off x="1614488" y="2230439"/>
            <a:ext cx="885825" cy="12414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a:p>
        </p:txBody>
      </p:sp>
      <p:sp>
        <p:nvSpPr>
          <p:cNvPr id="6" name="Rounded Rectangle 5"/>
          <p:cNvSpPr/>
          <p:nvPr/>
        </p:nvSpPr>
        <p:spPr>
          <a:xfrm>
            <a:off x="479823" y="3638551"/>
            <a:ext cx="3155156" cy="2958801"/>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sz="2000" b="1" dirty="0" err="1">
                <a:solidFill>
                  <a:schemeClr val="bg1"/>
                </a:solidFill>
                <a:latin typeface="Times New Roman" pitchFamily="18" charset="0"/>
                <a:cs typeface="Times New Roman" pitchFamily="18" charset="0"/>
              </a:rPr>
              <a:t>Terjadi</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adaptasi</a:t>
            </a:r>
            <a:r>
              <a:rPr lang="en-US" sz="2000" b="1" dirty="0">
                <a:solidFill>
                  <a:schemeClr val="bg1"/>
                </a:solidFill>
                <a:latin typeface="Times New Roman" pitchFamily="18" charset="0"/>
                <a:cs typeface="Times New Roman" pitchFamily="18" charset="0"/>
              </a:rPr>
              <a:t> agar </a:t>
            </a:r>
            <a:r>
              <a:rPr lang="en-US" sz="2000" b="1" dirty="0" err="1">
                <a:solidFill>
                  <a:schemeClr val="bg1"/>
                </a:solidFill>
                <a:latin typeface="Times New Roman" pitchFamily="18" charset="0"/>
                <a:cs typeface="Times New Roman" pitchFamily="18" charset="0"/>
              </a:rPr>
              <a:t>kebutuhan</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metabolisme</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dan</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pertumbuhan</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janin</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dapat</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dipenuhi</a:t>
            </a:r>
            <a:r>
              <a:rPr lang="en-US" sz="2000" dirty="0">
                <a:solidFill>
                  <a:schemeClr val="bg1"/>
                </a:solidFill>
                <a:latin typeface="Times New Roman" pitchFamily="18" charset="0"/>
                <a:cs typeface="Times New Roman" pitchFamily="18" charset="0"/>
              </a:rPr>
              <a:t> </a:t>
            </a:r>
          </a:p>
          <a:p>
            <a:pPr eaLnBrk="1" fontAlgn="auto" hangingPunct="1">
              <a:spcBef>
                <a:spcPct val="50000"/>
              </a:spcBef>
              <a:spcAft>
                <a:spcPts val="0"/>
              </a:spcAft>
              <a:defRPr/>
            </a:pPr>
            <a:r>
              <a:rPr lang="en-US" sz="2000" b="1" dirty="0" err="1">
                <a:solidFill>
                  <a:schemeClr val="bg1"/>
                </a:solidFill>
                <a:latin typeface="Times New Roman" pitchFamily="18" charset="0"/>
                <a:cs typeface="Times New Roman" pitchFamily="18" charset="0"/>
              </a:rPr>
              <a:t>Terjadi</a:t>
            </a:r>
            <a:r>
              <a:rPr lang="en-US" sz="2000" b="1" dirty="0">
                <a:solidFill>
                  <a:schemeClr val="bg1"/>
                </a:solidFill>
                <a:latin typeface="Times New Roman" pitchFamily="18" charset="0"/>
                <a:cs typeface="Times New Roman" pitchFamily="18" charset="0"/>
              </a:rPr>
              <a:t> cardiac hypertrophy, </a:t>
            </a:r>
            <a:r>
              <a:rPr lang="en-US" sz="2000" b="1" dirty="0" err="1">
                <a:solidFill>
                  <a:schemeClr val="bg1"/>
                </a:solidFill>
                <a:latin typeface="Times New Roman" pitchFamily="18" charset="0"/>
                <a:cs typeface="Times New Roman" pitchFamily="18" charset="0"/>
              </a:rPr>
              <a:t>kenaikan</a:t>
            </a:r>
            <a:r>
              <a:rPr lang="en-US" sz="2000" b="1" dirty="0">
                <a:solidFill>
                  <a:schemeClr val="bg1"/>
                </a:solidFill>
                <a:latin typeface="Times New Roman" pitchFamily="18" charset="0"/>
                <a:cs typeface="Times New Roman" pitchFamily="18" charset="0"/>
              </a:rPr>
              <a:t> volume </a:t>
            </a:r>
            <a:r>
              <a:rPr lang="en-US" sz="2000" b="1" dirty="0" err="1">
                <a:solidFill>
                  <a:schemeClr val="bg1"/>
                </a:solidFill>
                <a:latin typeface="Times New Roman" pitchFamily="18" charset="0"/>
                <a:cs typeface="Times New Roman" pitchFamily="18" charset="0"/>
              </a:rPr>
              <a:t>darah</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dan</a:t>
            </a:r>
            <a:r>
              <a:rPr lang="en-US" sz="2000" b="1" dirty="0">
                <a:solidFill>
                  <a:schemeClr val="bg1"/>
                </a:solidFill>
                <a:latin typeface="Times New Roman" pitchFamily="18" charset="0"/>
                <a:cs typeface="Times New Roman" pitchFamily="18" charset="0"/>
              </a:rPr>
              <a:t> cardiac output, </a:t>
            </a:r>
            <a:r>
              <a:rPr lang="en-US" sz="2000" b="1" dirty="0" err="1">
                <a:solidFill>
                  <a:schemeClr val="bg1"/>
                </a:solidFill>
                <a:latin typeface="Times New Roman" pitchFamily="18" charset="0"/>
                <a:cs typeface="Times New Roman" pitchFamily="18" charset="0"/>
              </a:rPr>
              <a:t>dan</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posisi</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jantung</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berubah</a:t>
            </a:r>
            <a:endParaRPr lang="id-ID" sz="2000" dirty="0">
              <a:solidFill>
                <a:schemeClr val="bg1"/>
              </a:solidFill>
              <a:latin typeface="Times New Roman" pitchFamily="18" charset="0"/>
              <a:cs typeface="Times New Roman" pitchFamily="18" charset="0"/>
            </a:endParaRPr>
          </a:p>
        </p:txBody>
      </p:sp>
      <p:sp>
        <p:nvSpPr>
          <p:cNvPr id="7" name="Oval 6"/>
          <p:cNvSpPr/>
          <p:nvPr/>
        </p:nvSpPr>
        <p:spPr>
          <a:xfrm>
            <a:off x="3799285" y="603251"/>
            <a:ext cx="2311003" cy="158432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50000"/>
              </a:spcBef>
              <a:spcAft>
                <a:spcPts val="0"/>
              </a:spcAft>
              <a:defRPr/>
            </a:pPr>
            <a:r>
              <a:rPr lang="en-US" b="1">
                <a:latin typeface="Maiandra GD" panose="020E0502030308020204" pitchFamily="34" charset="0"/>
              </a:rPr>
              <a:t>SISTEM PERNAF</a:t>
            </a:r>
            <a:r>
              <a:rPr lang="id-ID" b="1">
                <a:latin typeface="Maiandra GD" panose="020E0502030308020204" pitchFamily="34" charset="0"/>
              </a:rPr>
              <a:t>A</a:t>
            </a:r>
            <a:r>
              <a:rPr lang="en-US" b="1">
                <a:latin typeface="Maiandra GD" panose="020E0502030308020204" pitchFamily="34" charset="0"/>
              </a:rPr>
              <a:t>SAN</a:t>
            </a:r>
            <a:endParaRPr lang="en-US" b="1" dirty="0">
              <a:latin typeface="Maiandra GD" panose="020E0502030308020204" pitchFamily="34" charset="0"/>
            </a:endParaRPr>
          </a:p>
        </p:txBody>
      </p:sp>
      <p:sp>
        <p:nvSpPr>
          <p:cNvPr id="9" name="Down Arrow 8"/>
          <p:cNvSpPr/>
          <p:nvPr/>
        </p:nvSpPr>
        <p:spPr>
          <a:xfrm>
            <a:off x="4572000" y="2382839"/>
            <a:ext cx="885825" cy="12414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a:p>
        </p:txBody>
      </p:sp>
      <p:sp>
        <p:nvSpPr>
          <p:cNvPr id="10" name="Rounded Rectangle 9"/>
          <p:cNvSpPr/>
          <p:nvPr/>
        </p:nvSpPr>
        <p:spPr>
          <a:xfrm>
            <a:off x="3836194" y="3792539"/>
            <a:ext cx="2684860" cy="2804813"/>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ct val="50000"/>
              </a:spcBef>
              <a:spcAft>
                <a:spcPts val="0"/>
              </a:spcAft>
              <a:defRPr/>
            </a:pPr>
            <a:r>
              <a:rPr lang="en-US" sz="2000" b="1" dirty="0" err="1">
                <a:solidFill>
                  <a:schemeClr val="bg1"/>
                </a:solidFill>
                <a:latin typeface="Times New Roman" pitchFamily="18" charset="0"/>
                <a:cs typeface="Times New Roman" pitchFamily="18" charset="0"/>
              </a:rPr>
              <a:t>Adaptasi</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pernafasan</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terjadi</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untuk</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mengimbangi</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peningkatan</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metabolisme</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pengaruh</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hormon</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esterogen</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dan</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progesteron</a:t>
            </a:r>
            <a:endParaRPr lang="en-US" sz="2000" b="1" dirty="0">
              <a:solidFill>
                <a:schemeClr val="bg1"/>
              </a:solidFill>
              <a:latin typeface="Times New Roman" pitchFamily="18" charset="0"/>
              <a:cs typeface="Times New Roman" pitchFamily="18" charset="0"/>
            </a:endParaRPr>
          </a:p>
        </p:txBody>
      </p:sp>
      <p:sp>
        <p:nvSpPr>
          <p:cNvPr id="11" name="Oval 10"/>
          <p:cNvSpPr/>
          <p:nvPr/>
        </p:nvSpPr>
        <p:spPr>
          <a:xfrm>
            <a:off x="6757987" y="603250"/>
            <a:ext cx="1995488" cy="1779588"/>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ct val="50000"/>
              </a:spcBef>
              <a:spcAft>
                <a:spcPts val="0"/>
              </a:spcAft>
              <a:defRPr/>
            </a:pPr>
            <a:r>
              <a:rPr lang="en-US" b="1">
                <a:solidFill>
                  <a:srgbClr val="FF0000"/>
                </a:solidFill>
                <a:latin typeface="Maiandra GD" panose="020E0502030308020204" pitchFamily="34" charset="0"/>
              </a:rPr>
              <a:t>FUNGSI GINJAL</a:t>
            </a:r>
            <a:endParaRPr lang="en-US" b="1" dirty="0">
              <a:solidFill>
                <a:srgbClr val="FF0000"/>
              </a:solidFill>
              <a:latin typeface="Maiandra GD" panose="020E0502030308020204" pitchFamily="34" charset="0"/>
            </a:endParaRPr>
          </a:p>
        </p:txBody>
      </p:sp>
      <p:sp>
        <p:nvSpPr>
          <p:cNvPr id="12" name="Down Arrow 11"/>
          <p:cNvSpPr/>
          <p:nvPr/>
        </p:nvSpPr>
        <p:spPr>
          <a:xfrm>
            <a:off x="7404497" y="2551113"/>
            <a:ext cx="885825" cy="1143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a:p>
        </p:txBody>
      </p:sp>
      <p:sp>
        <p:nvSpPr>
          <p:cNvPr id="13" name="Rounded Rectangle 12"/>
          <p:cNvSpPr/>
          <p:nvPr/>
        </p:nvSpPr>
        <p:spPr>
          <a:xfrm>
            <a:off x="6824663" y="3862388"/>
            <a:ext cx="2227660" cy="2734964"/>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ct val="50000"/>
              </a:spcBef>
              <a:spcAft>
                <a:spcPts val="0"/>
              </a:spcAft>
              <a:defRPr/>
            </a:pPr>
            <a:r>
              <a:rPr lang="en-US" b="1" dirty="0" err="1">
                <a:solidFill>
                  <a:schemeClr val="bg1"/>
                </a:solidFill>
                <a:latin typeface="Maiandra GD" panose="020E0502030308020204" pitchFamily="34" charset="0"/>
              </a:rPr>
              <a:t>Fungsi</a:t>
            </a:r>
            <a:r>
              <a:rPr lang="en-US" b="1" dirty="0">
                <a:solidFill>
                  <a:schemeClr val="bg1"/>
                </a:solidFill>
                <a:latin typeface="Maiandra GD" panose="020E0502030308020204" pitchFamily="34" charset="0"/>
              </a:rPr>
              <a:t> </a:t>
            </a:r>
            <a:r>
              <a:rPr lang="en-US" b="1" dirty="0" err="1">
                <a:solidFill>
                  <a:schemeClr val="bg1"/>
                </a:solidFill>
                <a:latin typeface="Maiandra GD" panose="020E0502030308020204" pitchFamily="34" charset="0"/>
              </a:rPr>
              <a:t>ginjal</a:t>
            </a:r>
            <a:r>
              <a:rPr lang="en-US" b="1" dirty="0">
                <a:solidFill>
                  <a:schemeClr val="bg1"/>
                </a:solidFill>
                <a:latin typeface="Maiandra GD" panose="020E0502030308020204" pitchFamily="34" charset="0"/>
              </a:rPr>
              <a:t> </a:t>
            </a:r>
            <a:r>
              <a:rPr lang="en-US" b="1" dirty="0" err="1">
                <a:solidFill>
                  <a:schemeClr val="bg1"/>
                </a:solidFill>
                <a:latin typeface="Maiandra GD" panose="020E0502030308020204" pitchFamily="34" charset="0"/>
              </a:rPr>
              <a:t>meningkat</a:t>
            </a:r>
            <a:r>
              <a:rPr lang="en-US" b="1" dirty="0">
                <a:solidFill>
                  <a:schemeClr val="bg1"/>
                </a:solidFill>
                <a:latin typeface="Maiandra GD" panose="020E0502030308020204" pitchFamily="34" charset="0"/>
              </a:rPr>
              <a:t> </a:t>
            </a:r>
            <a:r>
              <a:rPr lang="en-US" b="1" dirty="0" err="1">
                <a:solidFill>
                  <a:schemeClr val="bg1"/>
                </a:solidFill>
                <a:latin typeface="Maiandra GD" panose="020E0502030308020204" pitchFamily="34" charset="0"/>
              </a:rPr>
              <a:t>karena</a:t>
            </a:r>
            <a:r>
              <a:rPr lang="en-US" b="1" dirty="0">
                <a:solidFill>
                  <a:schemeClr val="bg1"/>
                </a:solidFill>
                <a:latin typeface="Maiandra GD" panose="020E0502030308020204" pitchFamily="34" charset="0"/>
              </a:rPr>
              <a:t> </a:t>
            </a:r>
            <a:r>
              <a:rPr lang="en-US" b="1" dirty="0" err="1">
                <a:solidFill>
                  <a:schemeClr val="bg1"/>
                </a:solidFill>
                <a:latin typeface="Maiandra GD" panose="020E0502030308020204" pitchFamily="34" charset="0"/>
              </a:rPr>
              <a:t>peningkatan</a:t>
            </a:r>
            <a:r>
              <a:rPr lang="en-US" b="1" dirty="0">
                <a:solidFill>
                  <a:schemeClr val="bg1"/>
                </a:solidFill>
                <a:latin typeface="Maiandra GD" panose="020E0502030308020204" pitchFamily="34" charset="0"/>
              </a:rPr>
              <a:t> </a:t>
            </a:r>
            <a:r>
              <a:rPr lang="en-US" b="1" dirty="0" err="1">
                <a:solidFill>
                  <a:schemeClr val="bg1"/>
                </a:solidFill>
                <a:latin typeface="Maiandra GD" panose="020E0502030308020204" pitchFamily="34" charset="0"/>
              </a:rPr>
              <a:t>metabolisme</a:t>
            </a:r>
            <a:r>
              <a:rPr lang="en-US" b="1" dirty="0">
                <a:solidFill>
                  <a:schemeClr val="bg1"/>
                </a:solidFill>
                <a:latin typeface="Maiandra GD" panose="020E0502030308020204" pitchFamily="34" charset="0"/>
              </a:rPr>
              <a:t>, </a:t>
            </a:r>
            <a:r>
              <a:rPr lang="en-US" b="1" dirty="0" err="1">
                <a:solidFill>
                  <a:schemeClr val="bg1"/>
                </a:solidFill>
                <a:latin typeface="Maiandra GD" panose="020E0502030308020204" pitchFamily="34" charset="0"/>
              </a:rPr>
              <a:t>dan</a:t>
            </a:r>
            <a:r>
              <a:rPr lang="en-US" b="1" dirty="0">
                <a:solidFill>
                  <a:schemeClr val="bg1"/>
                </a:solidFill>
                <a:latin typeface="Maiandra GD" panose="020E0502030308020204" pitchFamily="34" charset="0"/>
              </a:rPr>
              <a:t> </a:t>
            </a:r>
            <a:r>
              <a:rPr lang="en-US" b="1" dirty="0" err="1">
                <a:solidFill>
                  <a:schemeClr val="bg1"/>
                </a:solidFill>
                <a:latin typeface="Maiandra GD" panose="020E0502030308020204" pitchFamily="34" charset="0"/>
              </a:rPr>
              <a:t>ekskresi</a:t>
            </a:r>
            <a:r>
              <a:rPr lang="en-US" b="1" dirty="0">
                <a:solidFill>
                  <a:schemeClr val="bg1"/>
                </a:solidFill>
                <a:latin typeface="Maiandra GD" panose="020E0502030308020204" pitchFamily="34" charset="0"/>
              </a:rPr>
              <a:t> </a:t>
            </a:r>
            <a:r>
              <a:rPr lang="en-US" b="1" dirty="0" err="1">
                <a:solidFill>
                  <a:schemeClr val="bg1"/>
                </a:solidFill>
                <a:latin typeface="Maiandra GD" panose="020E0502030308020204" pitchFamily="34" charset="0"/>
              </a:rPr>
              <a:t>dari</a:t>
            </a:r>
            <a:r>
              <a:rPr lang="en-US" b="1" dirty="0">
                <a:solidFill>
                  <a:schemeClr val="bg1"/>
                </a:solidFill>
                <a:latin typeface="Maiandra GD" panose="020E0502030308020204" pitchFamily="34" charset="0"/>
              </a:rPr>
              <a:t> </a:t>
            </a:r>
            <a:r>
              <a:rPr lang="en-US" b="1" dirty="0" err="1">
                <a:solidFill>
                  <a:schemeClr val="bg1"/>
                </a:solidFill>
                <a:latin typeface="Maiandra GD" panose="020E0502030308020204" pitchFamily="34" charset="0"/>
              </a:rPr>
              <a:t>tubuh</a:t>
            </a:r>
            <a:r>
              <a:rPr lang="en-US" b="1" dirty="0">
                <a:solidFill>
                  <a:schemeClr val="bg1"/>
                </a:solidFill>
                <a:latin typeface="Maiandra GD" panose="020E0502030308020204" pitchFamily="34" charset="0"/>
              </a:rPr>
              <a:t> </a:t>
            </a:r>
            <a:r>
              <a:rPr lang="en-US" b="1" dirty="0" err="1">
                <a:solidFill>
                  <a:schemeClr val="bg1"/>
                </a:solidFill>
                <a:latin typeface="Maiandra GD" panose="020E0502030308020204" pitchFamily="34" charset="0"/>
              </a:rPr>
              <a:t>ibu</a:t>
            </a:r>
            <a:r>
              <a:rPr lang="en-US" b="1" dirty="0">
                <a:solidFill>
                  <a:schemeClr val="bg1"/>
                </a:solidFill>
                <a:latin typeface="Maiandra GD" panose="020E0502030308020204" pitchFamily="34" charset="0"/>
              </a:rPr>
              <a:t> </a:t>
            </a:r>
            <a:r>
              <a:rPr lang="en-US" b="1" dirty="0" err="1">
                <a:solidFill>
                  <a:schemeClr val="bg1"/>
                </a:solidFill>
                <a:latin typeface="Maiandra GD" panose="020E0502030308020204" pitchFamily="34" charset="0"/>
              </a:rPr>
              <a:t>maupun</a:t>
            </a:r>
            <a:r>
              <a:rPr lang="en-US" b="1" dirty="0">
                <a:solidFill>
                  <a:schemeClr val="bg1"/>
                </a:solidFill>
                <a:latin typeface="Maiandra GD" panose="020E0502030308020204" pitchFamily="34" charset="0"/>
              </a:rPr>
              <a:t> </a:t>
            </a:r>
            <a:r>
              <a:rPr lang="en-US" b="1" dirty="0" err="1">
                <a:solidFill>
                  <a:schemeClr val="bg1"/>
                </a:solidFill>
                <a:latin typeface="Maiandra GD" panose="020E0502030308020204" pitchFamily="34" charset="0"/>
              </a:rPr>
              <a:t>janin</a:t>
            </a:r>
            <a:r>
              <a:rPr lang="en-US" b="1" dirty="0">
                <a:solidFill>
                  <a:schemeClr val="bg1"/>
                </a:solidFill>
                <a:latin typeface="Maiandra GD" panose="020E0502030308020204" pitchFamily="34" charset="0"/>
              </a:rPr>
              <a:t> (</a:t>
            </a:r>
            <a:r>
              <a:rPr lang="en-US" b="1" dirty="0" err="1">
                <a:solidFill>
                  <a:schemeClr val="bg1"/>
                </a:solidFill>
                <a:latin typeface="Maiandra GD" panose="020E0502030308020204" pitchFamily="34" charset="0"/>
              </a:rPr>
              <a:t>glomerolar</a:t>
            </a:r>
            <a:r>
              <a:rPr lang="en-US" b="1" dirty="0">
                <a:solidFill>
                  <a:schemeClr val="bg1"/>
                </a:solidFill>
                <a:latin typeface="Maiandra GD" panose="020E0502030308020204" pitchFamily="34" charset="0"/>
              </a:rPr>
              <a:t> filtration rate </a:t>
            </a:r>
            <a:r>
              <a:rPr lang="en-US" b="1" dirty="0" err="1">
                <a:solidFill>
                  <a:schemeClr val="bg1"/>
                </a:solidFill>
                <a:latin typeface="Maiandra GD" panose="020E0502030308020204" pitchFamily="34" charset="0"/>
              </a:rPr>
              <a:t>meningkat</a:t>
            </a:r>
            <a:r>
              <a:rPr lang="en-US" b="1" dirty="0">
                <a:solidFill>
                  <a:schemeClr val="bg1"/>
                </a:solidFill>
                <a:latin typeface="Maiandra GD" panose="020E0502030308020204" pitchFamily="34" charset="0"/>
              </a:rPr>
              <a:t>)</a:t>
            </a:r>
          </a:p>
        </p:txBody>
      </p:sp>
    </p:spTree>
    <p:extLst>
      <p:ext uri="{BB962C8B-B14F-4D97-AF65-F5344CB8AC3E}">
        <p14:creationId xmlns:p14="http://schemas.microsoft.com/office/powerpoint/2010/main" val="41587049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circle(in)">
                                      <p:cBhvr>
                                        <p:cTn id="18" dur="2000"/>
                                        <p:tgtEl>
                                          <p:spTgt spid="6"/>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circle(in)">
                                      <p:cBhvr>
                                        <p:cTn id="23" dur="2000"/>
                                        <p:tgtEl>
                                          <p:spTgt spid="7"/>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additive="base">
                                        <p:cTn id="28" dur="500" fill="hold"/>
                                        <p:tgtEl>
                                          <p:spTgt spid="9"/>
                                        </p:tgtEl>
                                        <p:attrNameLst>
                                          <p:attrName>ppt_x</p:attrName>
                                        </p:attrNameLst>
                                      </p:cBhvr>
                                      <p:tavLst>
                                        <p:tav tm="0">
                                          <p:val>
                                            <p:strVal val="#ppt_x"/>
                                          </p:val>
                                        </p:tav>
                                        <p:tav tm="100000">
                                          <p:val>
                                            <p:strVal val="#ppt_x"/>
                                          </p:val>
                                        </p:tav>
                                      </p:tavLst>
                                    </p:anim>
                                    <p:anim calcmode="lin" valueType="num">
                                      <p:cBhvr additive="base">
                                        <p:cTn id="2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1" presetClass="entr" presetSubtype="1"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wheel(1)">
                                      <p:cBhvr>
                                        <p:cTn id="34" dur="2000"/>
                                        <p:tgtEl>
                                          <p:spTgt spid="10"/>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barn(inVertical)">
                                      <p:cBhvr>
                                        <p:cTn id="39" dur="500"/>
                                        <p:tgtEl>
                                          <p:spTgt spid="11"/>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additive="base">
                                        <p:cTn id="44" dur="500" fill="hold"/>
                                        <p:tgtEl>
                                          <p:spTgt spid="12"/>
                                        </p:tgtEl>
                                        <p:attrNameLst>
                                          <p:attrName>ppt_x</p:attrName>
                                        </p:attrNameLst>
                                      </p:cBhvr>
                                      <p:tavLst>
                                        <p:tav tm="0">
                                          <p:val>
                                            <p:strVal val="#ppt_x"/>
                                          </p:val>
                                        </p:tav>
                                        <p:tav tm="100000">
                                          <p:val>
                                            <p:strVal val="#ppt_x"/>
                                          </p:val>
                                        </p:tav>
                                      </p:tavLst>
                                    </p:anim>
                                    <p:anim calcmode="lin" valueType="num">
                                      <p:cBhvr additive="base">
                                        <p:cTn id="4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6" presetClass="entr" presetSubtype="16" fill="hold" grpId="0" nodeType="click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circle(in)">
                                      <p:cBhvr>
                                        <p:cTn id="50"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P spid="10" grpId="0" animBg="1"/>
      <p:bldP spid="11" grpId="0" animBg="1"/>
      <p:bldP spid="12" grpId="0" animBg="1"/>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051720" y="542925"/>
            <a:ext cx="3209653" cy="17478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id-ID" sz="2800" dirty="0">
                <a:solidFill>
                  <a:schemeClr val="tx1"/>
                </a:solidFill>
              </a:rPr>
              <a:t>Fungsi Alat Pencernaan</a:t>
            </a:r>
          </a:p>
        </p:txBody>
      </p:sp>
      <p:sp>
        <p:nvSpPr>
          <p:cNvPr id="5" name="Rounded Rectangle 4"/>
          <p:cNvSpPr/>
          <p:nvPr/>
        </p:nvSpPr>
        <p:spPr>
          <a:xfrm>
            <a:off x="395536" y="2843213"/>
            <a:ext cx="5265887" cy="3541712"/>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sz="2400" b="1" dirty="0" err="1">
                <a:solidFill>
                  <a:schemeClr val="tx1"/>
                </a:solidFill>
                <a:latin typeface="Maiandra GD" panose="020E0502030308020204" pitchFamily="34" charset="0"/>
              </a:rPr>
              <a:t>Peningkatan</a:t>
            </a:r>
            <a:r>
              <a:rPr lang="en-US" sz="2400" b="1" dirty="0">
                <a:solidFill>
                  <a:schemeClr val="tx1"/>
                </a:solidFill>
                <a:latin typeface="Maiandra GD" panose="020E0502030308020204" pitchFamily="34" charset="0"/>
              </a:rPr>
              <a:t> </a:t>
            </a:r>
            <a:r>
              <a:rPr lang="en-US" sz="2400" b="1" dirty="0" err="1">
                <a:solidFill>
                  <a:schemeClr val="tx1"/>
                </a:solidFill>
                <a:latin typeface="Maiandra GD" panose="020E0502030308020204" pitchFamily="34" charset="0"/>
              </a:rPr>
              <a:t>nafsu</a:t>
            </a:r>
            <a:r>
              <a:rPr lang="en-US" sz="2400" b="1" dirty="0">
                <a:solidFill>
                  <a:schemeClr val="tx1"/>
                </a:solidFill>
                <a:latin typeface="Maiandra GD" panose="020E0502030308020204" pitchFamily="34" charset="0"/>
              </a:rPr>
              <a:t> </a:t>
            </a:r>
            <a:r>
              <a:rPr lang="en-US" sz="2400" b="1" dirty="0" err="1">
                <a:solidFill>
                  <a:schemeClr val="tx1"/>
                </a:solidFill>
                <a:latin typeface="Maiandra GD" panose="020E0502030308020204" pitchFamily="34" charset="0"/>
              </a:rPr>
              <a:t>makan</a:t>
            </a:r>
            <a:r>
              <a:rPr lang="en-US" sz="2400" b="1" dirty="0">
                <a:solidFill>
                  <a:schemeClr val="tx1"/>
                </a:solidFill>
                <a:latin typeface="Maiandra GD" panose="020E0502030308020204" pitchFamily="34" charset="0"/>
              </a:rPr>
              <a:t>, </a:t>
            </a:r>
            <a:r>
              <a:rPr lang="en-US" sz="2400" b="1" dirty="0" err="1">
                <a:solidFill>
                  <a:schemeClr val="tx1"/>
                </a:solidFill>
                <a:latin typeface="Maiandra GD" panose="020E0502030308020204" pitchFamily="34" charset="0"/>
              </a:rPr>
              <a:t>muntah</a:t>
            </a:r>
            <a:r>
              <a:rPr lang="en-US" sz="2400" b="1" dirty="0">
                <a:solidFill>
                  <a:schemeClr val="tx1"/>
                </a:solidFill>
                <a:latin typeface="Maiandra GD" panose="020E0502030308020204" pitchFamily="34" charset="0"/>
              </a:rPr>
              <a:t> </a:t>
            </a:r>
            <a:r>
              <a:rPr lang="en-US" sz="2400" b="1" dirty="0" err="1">
                <a:solidFill>
                  <a:schemeClr val="tx1"/>
                </a:solidFill>
                <a:latin typeface="Maiandra GD" panose="020E0502030308020204" pitchFamily="34" charset="0"/>
              </a:rPr>
              <a:t>mual</a:t>
            </a:r>
            <a:r>
              <a:rPr lang="en-US" sz="2400" b="1" dirty="0">
                <a:solidFill>
                  <a:schemeClr val="tx1"/>
                </a:solidFill>
                <a:latin typeface="Maiandra GD" panose="020E0502030308020204" pitchFamily="34" charset="0"/>
              </a:rPr>
              <a:t>, </a:t>
            </a:r>
            <a:r>
              <a:rPr lang="en-US" sz="2400" b="1" dirty="0" err="1">
                <a:solidFill>
                  <a:schemeClr val="tx1"/>
                </a:solidFill>
                <a:latin typeface="Maiandra GD" panose="020E0502030308020204" pitchFamily="34" charset="0"/>
              </a:rPr>
              <a:t>merupakan</a:t>
            </a:r>
            <a:r>
              <a:rPr lang="en-US" sz="2400" b="1" dirty="0">
                <a:solidFill>
                  <a:schemeClr val="tx1"/>
                </a:solidFill>
                <a:latin typeface="Maiandra GD" panose="020E0502030308020204" pitchFamily="34" charset="0"/>
              </a:rPr>
              <a:t> </a:t>
            </a:r>
            <a:r>
              <a:rPr lang="en-US" sz="2400" b="1" dirty="0" err="1">
                <a:solidFill>
                  <a:schemeClr val="tx1"/>
                </a:solidFill>
                <a:latin typeface="Maiandra GD" panose="020E0502030308020204" pitchFamily="34" charset="0"/>
              </a:rPr>
              <a:t>akaibat</a:t>
            </a:r>
            <a:r>
              <a:rPr lang="en-US" sz="2400" b="1" dirty="0">
                <a:solidFill>
                  <a:schemeClr val="tx1"/>
                </a:solidFill>
                <a:latin typeface="Maiandra GD" panose="020E0502030308020204" pitchFamily="34" charset="0"/>
              </a:rPr>
              <a:t> </a:t>
            </a:r>
            <a:r>
              <a:rPr lang="en-US" sz="2400" b="1" dirty="0" err="1">
                <a:solidFill>
                  <a:schemeClr val="tx1"/>
                </a:solidFill>
                <a:latin typeface="Maiandra GD" panose="020E0502030308020204" pitchFamily="34" charset="0"/>
              </a:rPr>
              <a:t>dari</a:t>
            </a:r>
            <a:r>
              <a:rPr lang="en-US" sz="2400" b="1" dirty="0">
                <a:solidFill>
                  <a:schemeClr val="tx1"/>
                </a:solidFill>
                <a:latin typeface="Maiandra GD" panose="020E0502030308020204" pitchFamily="34" charset="0"/>
              </a:rPr>
              <a:t> </a:t>
            </a:r>
            <a:r>
              <a:rPr lang="en-US" sz="2400" b="1" dirty="0" err="1">
                <a:solidFill>
                  <a:schemeClr val="tx1"/>
                </a:solidFill>
                <a:latin typeface="Maiandra GD" panose="020E0502030308020204" pitchFamily="34" charset="0"/>
              </a:rPr>
              <a:t>perubahan</a:t>
            </a:r>
            <a:r>
              <a:rPr lang="en-US" sz="2400" b="1" dirty="0">
                <a:solidFill>
                  <a:schemeClr val="tx1"/>
                </a:solidFill>
                <a:latin typeface="Maiandra GD" panose="020E0502030308020204" pitchFamily="34" charset="0"/>
              </a:rPr>
              <a:t> </a:t>
            </a:r>
            <a:r>
              <a:rPr lang="en-US" sz="2400" b="1" dirty="0" err="1">
                <a:solidFill>
                  <a:schemeClr val="tx1"/>
                </a:solidFill>
                <a:latin typeface="Maiandra GD" panose="020E0502030308020204" pitchFamily="34" charset="0"/>
              </a:rPr>
              <a:t>sistem</a:t>
            </a:r>
            <a:r>
              <a:rPr lang="en-US" sz="2400" b="1" dirty="0">
                <a:solidFill>
                  <a:schemeClr val="tx1"/>
                </a:solidFill>
                <a:latin typeface="Maiandra GD" panose="020E0502030308020204" pitchFamily="34" charset="0"/>
              </a:rPr>
              <a:t> hormonal, </a:t>
            </a:r>
            <a:r>
              <a:rPr lang="en-US" sz="2400" b="1" dirty="0" err="1">
                <a:solidFill>
                  <a:schemeClr val="tx1"/>
                </a:solidFill>
                <a:latin typeface="Maiandra GD" panose="020E0502030308020204" pitchFamily="34" charset="0"/>
              </a:rPr>
              <a:t>gerakan</a:t>
            </a:r>
            <a:r>
              <a:rPr lang="en-US" sz="2400" b="1" dirty="0">
                <a:solidFill>
                  <a:schemeClr val="tx1"/>
                </a:solidFill>
                <a:latin typeface="Maiandra GD" panose="020E0502030308020204" pitchFamily="34" charset="0"/>
              </a:rPr>
              <a:t>/ </a:t>
            </a:r>
            <a:r>
              <a:rPr lang="en-US" sz="2400" b="1" dirty="0" err="1">
                <a:solidFill>
                  <a:schemeClr val="tx1"/>
                </a:solidFill>
                <a:latin typeface="Maiandra GD" panose="020E0502030308020204" pitchFamily="34" charset="0"/>
              </a:rPr>
              <a:t>motilitas</a:t>
            </a:r>
            <a:r>
              <a:rPr lang="en-US" sz="2400" b="1" dirty="0">
                <a:solidFill>
                  <a:schemeClr val="tx1"/>
                </a:solidFill>
                <a:latin typeface="Maiandra GD" panose="020E0502030308020204" pitchFamily="34" charset="0"/>
              </a:rPr>
              <a:t> </a:t>
            </a:r>
            <a:r>
              <a:rPr lang="en-US" sz="2400" b="1" dirty="0" err="1">
                <a:solidFill>
                  <a:schemeClr val="tx1"/>
                </a:solidFill>
                <a:latin typeface="Maiandra GD" panose="020E0502030308020204" pitchFamily="34" charset="0"/>
              </a:rPr>
              <a:t>alat</a:t>
            </a:r>
            <a:r>
              <a:rPr lang="en-US" sz="2400" b="1" dirty="0">
                <a:solidFill>
                  <a:schemeClr val="tx1"/>
                </a:solidFill>
                <a:latin typeface="Maiandra GD" panose="020E0502030308020204" pitchFamily="34" charset="0"/>
              </a:rPr>
              <a:t> </a:t>
            </a:r>
            <a:r>
              <a:rPr lang="en-US" sz="2400" b="1" dirty="0" err="1">
                <a:solidFill>
                  <a:schemeClr val="tx1"/>
                </a:solidFill>
                <a:latin typeface="Maiandra GD" panose="020E0502030308020204" pitchFamily="34" charset="0"/>
              </a:rPr>
              <a:t>cerna</a:t>
            </a:r>
            <a:r>
              <a:rPr lang="en-US" sz="2400" b="1" dirty="0">
                <a:solidFill>
                  <a:schemeClr val="tx1"/>
                </a:solidFill>
                <a:latin typeface="Maiandra GD" panose="020E0502030308020204" pitchFamily="34" charset="0"/>
              </a:rPr>
              <a:t> </a:t>
            </a:r>
            <a:r>
              <a:rPr lang="en-US" sz="2400" b="1" dirty="0" err="1">
                <a:solidFill>
                  <a:schemeClr val="tx1"/>
                </a:solidFill>
                <a:latin typeface="Maiandra GD" panose="020E0502030308020204" pitchFamily="34" charset="0"/>
              </a:rPr>
              <a:t>melambat</a:t>
            </a:r>
            <a:r>
              <a:rPr lang="en-US" sz="2400" b="1" dirty="0">
                <a:solidFill>
                  <a:schemeClr val="tx1"/>
                </a:solidFill>
                <a:latin typeface="Maiandra GD" panose="020E0502030308020204" pitchFamily="34" charset="0"/>
              </a:rPr>
              <a:t> </a:t>
            </a:r>
            <a:r>
              <a:rPr lang="en-US" sz="2400" b="1" dirty="0" err="1">
                <a:solidFill>
                  <a:schemeClr val="tx1"/>
                </a:solidFill>
                <a:latin typeface="Maiandra GD" panose="020E0502030308020204" pitchFamily="34" charset="0"/>
              </a:rPr>
              <a:t>sehingga</a:t>
            </a:r>
            <a:r>
              <a:rPr lang="en-US" sz="2400" b="1" dirty="0">
                <a:solidFill>
                  <a:schemeClr val="tx1"/>
                </a:solidFill>
                <a:latin typeface="Maiandra GD" panose="020E0502030308020204" pitchFamily="34" charset="0"/>
              </a:rPr>
              <a:t> </a:t>
            </a:r>
            <a:r>
              <a:rPr lang="en-US" sz="2400" b="1" dirty="0" err="1">
                <a:solidFill>
                  <a:schemeClr val="tx1"/>
                </a:solidFill>
                <a:latin typeface="Maiandra GD" panose="020E0502030308020204" pitchFamily="34" charset="0"/>
              </a:rPr>
              <a:t>mudah</a:t>
            </a:r>
            <a:r>
              <a:rPr lang="en-US" sz="2400" b="1" dirty="0">
                <a:solidFill>
                  <a:schemeClr val="tx1"/>
                </a:solidFill>
                <a:latin typeface="Maiandra GD" panose="020E0502030308020204" pitchFamily="34" charset="0"/>
              </a:rPr>
              <a:t> </a:t>
            </a:r>
            <a:r>
              <a:rPr lang="en-US" sz="2400" b="1" dirty="0" err="1">
                <a:solidFill>
                  <a:schemeClr val="tx1"/>
                </a:solidFill>
                <a:latin typeface="Maiandra GD" panose="020E0502030308020204" pitchFamily="34" charset="0"/>
              </a:rPr>
              <a:t>sembelit</a:t>
            </a:r>
            <a:r>
              <a:rPr lang="en-US" sz="2400" b="1" dirty="0">
                <a:solidFill>
                  <a:schemeClr val="tx1"/>
                </a:solidFill>
                <a:latin typeface="Maiandra GD" panose="020E0502030308020204" pitchFamily="34" charset="0"/>
              </a:rPr>
              <a:t> (</a:t>
            </a:r>
            <a:r>
              <a:rPr lang="en-US" sz="2400" b="1" dirty="0" err="1">
                <a:solidFill>
                  <a:schemeClr val="tx1"/>
                </a:solidFill>
                <a:latin typeface="Maiandra GD" panose="020E0502030308020204" pitchFamily="34" charset="0"/>
              </a:rPr>
              <a:t>konstipasi</a:t>
            </a:r>
            <a:r>
              <a:rPr lang="en-US" sz="2400" b="1" dirty="0">
                <a:solidFill>
                  <a:schemeClr val="tx1"/>
                </a:solidFill>
                <a:latin typeface="Maiandra GD" panose="020E0502030308020204" pitchFamily="34" charset="0"/>
              </a:rPr>
              <a:t>). </a:t>
            </a:r>
            <a:r>
              <a:rPr lang="en-US" sz="2400" b="1" dirty="0" err="1">
                <a:solidFill>
                  <a:schemeClr val="tx1"/>
                </a:solidFill>
                <a:latin typeface="Maiandra GD" panose="020E0502030308020204" pitchFamily="34" charset="0"/>
              </a:rPr>
              <a:t>Disisi</a:t>
            </a:r>
            <a:r>
              <a:rPr lang="en-US" sz="2400" b="1" dirty="0">
                <a:solidFill>
                  <a:schemeClr val="tx1"/>
                </a:solidFill>
                <a:latin typeface="Maiandra GD" panose="020E0502030308020204" pitchFamily="34" charset="0"/>
              </a:rPr>
              <a:t>  lain </a:t>
            </a:r>
            <a:r>
              <a:rPr lang="en-US" sz="2400" b="1" dirty="0" err="1">
                <a:solidFill>
                  <a:schemeClr val="tx1"/>
                </a:solidFill>
                <a:latin typeface="Maiandra GD" panose="020E0502030308020204" pitchFamily="34" charset="0"/>
              </a:rPr>
              <a:t>keadaan</a:t>
            </a:r>
            <a:r>
              <a:rPr lang="en-US" sz="2400" b="1" dirty="0">
                <a:solidFill>
                  <a:schemeClr val="tx1"/>
                </a:solidFill>
                <a:latin typeface="Maiandra GD" panose="020E0502030308020204" pitchFamily="34" charset="0"/>
              </a:rPr>
              <a:t> </a:t>
            </a:r>
            <a:r>
              <a:rPr lang="en-US" sz="2400" b="1" dirty="0" err="1">
                <a:solidFill>
                  <a:schemeClr val="tx1"/>
                </a:solidFill>
                <a:latin typeface="Maiandra GD" panose="020E0502030308020204" pitchFamily="34" charset="0"/>
              </a:rPr>
              <a:t>ini</a:t>
            </a:r>
            <a:r>
              <a:rPr lang="en-US" sz="2400" b="1" dirty="0">
                <a:solidFill>
                  <a:schemeClr val="tx1"/>
                </a:solidFill>
                <a:latin typeface="Maiandra GD" panose="020E0502030308020204" pitchFamily="34" charset="0"/>
              </a:rPr>
              <a:t> </a:t>
            </a:r>
            <a:r>
              <a:rPr lang="en-US" sz="2400" b="1" dirty="0" err="1">
                <a:solidFill>
                  <a:schemeClr val="tx1"/>
                </a:solidFill>
                <a:latin typeface="Maiandra GD" panose="020E0502030308020204" pitchFamily="34" charset="0"/>
              </a:rPr>
              <a:t>memungkinkan</a:t>
            </a:r>
            <a:r>
              <a:rPr lang="en-US" sz="2400" b="1" dirty="0">
                <a:solidFill>
                  <a:schemeClr val="tx1"/>
                </a:solidFill>
                <a:latin typeface="Maiandra GD" panose="020E0502030308020204" pitchFamily="34" charset="0"/>
              </a:rPr>
              <a:t> </a:t>
            </a:r>
            <a:r>
              <a:rPr lang="en-US" sz="2400" b="1" dirty="0" err="1">
                <a:solidFill>
                  <a:schemeClr val="tx1"/>
                </a:solidFill>
                <a:latin typeface="Maiandra GD" panose="020E0502030308020204" pitchFamily="34" charset="0"/>
              </a:rPr>
              <a:t>peningkatan</a:t>
            </a:r>
            <a:r>
              <a:rPr lang="en-US" sz="2400" b="1" dirty="0">
                <a:solidFill>
                  <a:schemeClr val="tx1"/>
                </a:solidFill>
                <a:latin typeface="Maiandra GD" panose="020E0502030308020204" pitchFamily="34" charset="0"/>
              </a:rPr>
              <a:t> </a:t>
            </a:r>
            <a:r>
              <a:rPr lang="en-US" sz="2400" b="1" dirty="0" err="1">
                <a:solidFill>
                  <a:schemeClr val="tx1"/>
                </a:solidFill>
                <a:latin typeface="Maiandra GD" panose="020E0502030308020204" pitchFamily="34" charset="0"/>
              </a:rPr>
              <a:t>absorpsi</a:t>
            </a:r>
            <a:r>
              <a:rPr lang="en-US" sz="2400" b="1" dirty="0">
                <a:solidFill>
                  <a:schemeClr val="tx1"/>
                </a:solidFill>
                <a:latin typeface="Maiandra GD" panose="020E0502030308020204" pitchFamily="34" charset="0"/>
              </a:rPr>
              <a:t> </a:t>
            </a:r>
            <a:r>
              <a:rPr lang="en-US" sz="2400" b="1" dirty="0" err="1">
                <a:solidFill>
                  <a:schemeClr val="tx1"/>
                </a:solidFill>
                <a:latin typeface="Maiandra GD" panose="020E0502030308020204" pitchFamily="34" charset="0"/>
              </a:rPr>
              <a:t>zat</a:t>
            </a:r>
            <a:r>
              <a:rPr lang="en-US" sz="2400" b="1" dirty="0">
                <a:solidFill>
                  <a:schemeClr val="tx1"/>
                </a:solidFill>
                <a:latin typeface="Maiandra GD" panose="020E0502030308020204" pitchFamily="34" charset="0"/>
              </a:rPr>
              <a:t> </a:t>
            </a:r>
            <a:r>
              <a:rPr lang="en-US" sz="2400" b="1" dirty="0" err="1">
                <a:solidFill>
                  <a:schemeClr val="tx1"/>
                </a:solidFill>
                <a:latin typeface="Maiandra GD" panose="020E0502030308020204" pitchFamily="34" charset="0"/>
              </a:rPr>
              <a:t>gizi</a:t>
            </a:r>
            <a:r>
              <a:rPr lang="en-US" sz="2400" b="1" dirty="0">
                <a:solidFill>
                  <a:schemeClr val="tx1"/>
                </a:solidFill>
                <a:latin typeface="Maiandra GD" panose="020E0502030308020204" pitchFamily="34" charset="0"/>
              </a:rPr>
              <a:t> &gt;&gt;&gt;</a:t>
            </a:r>
          </a:p>
        </p:txBody>
      </p:sp>
      <p:sp>
        <p:nvSpPr>
          <p:cNvPr id="6" name="Curved Left Arrow 5"/>
          <p:cNvSpPr/>
          <p:nvPr/>
        </p:nvSpPr>
        <p:spPr>
          <a:xfrm>
            <a:off x="5875735" y="1562100"/>
            <a:ext cx="1920478" cy="23114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a:solidFill>
                <a:schemeClr val="tx1"/>
              </a:solidFill>
            </a:endParaRPr>
          </a:p>
        </p:txBody>
      </p:sp>
    </p:spTree>
    <p:extLst>
      <p:ext uri="{BB962C8B-B14F-4D97-AF65-F5344CB8AC3E}">
        <p14:creationId xmlns:p14="http://schemas.microsoft.com/office/powerpoint/2010/main" val="21332070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circle(in)">
                                      <p:cBhvr>
                                        <p:cTn id="18"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79</TotalTime>
  <Words>585</Words>
  <Application>Microsoft Office PowerPoint</Application>
  <PresentationFormat>On-screen Show (4:3)</PresentationFormat>
  <Paragraphs>71</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PERUBAHAN-PERUBAHAN YANG TERJADI PADA KEHAMILAN</vt:lpstr>
      <vt:lpstr>Perubahan Fisiologis</vt:lpstr>
      <vt:lpstr>Lanjut..</vt:lpstr>
      <vt:lpstr>PowerPoint Presentation</vt:lpstr>
      <vt:lpstr>Lanjut...</vt:lpstr>
      <vt:lpstr>Lanjut..</vt:lpstr>
      <vt:lpstr>Lanjut..</vt:lpstr>
      <vt:lpstr>PowerPoint Presentation</vt:lpstr>
      <vt:lpstr>PowerPoint Presentation</vt:lpstr>
      <vt:lpstr>Bahan 2</vt:lpstr>
      <vt:lpstr>Lanjut...</vt:lpstr>
      <vt:lpstr>PowerPoint Presentation</vt:lpstr>
      <vt:lpstr>PERUBAHAN BAGIAN  JANIN </vt:lpstr>
      <vt:lpstr>Perubahan Psikologis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PERUBAHAN-PERUBAHAN YANG TERJADI PADA KEHAMILAN</dc:title>
  <dc:creator>mc</dc:creator>
  <cp:lastModifiedBy>BPISTI2008</cp:lastModifiedBy>
  <cp:revision>11</cp:revision>
  <dcterms:created xsi:type="dcterms:W3CDTF">2017-09-27T01:48:33Z</dcterms:created>
  <dcterms:modified xsi:type="dcterms:W3CDTF">2017-12-11T05:47:06Z</dcterms:modified>
</cp:coreProperties>
</file>