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9" r:id="rId3"/>
    <p:sldId id="260" r:id="rId4"/>
    <p:sldId id="257" r:id="rId5"/>
    <p:sldId id="258" r:id="rId6"/>
    <p:sldId id="261" r:id="rId7"/>
    <p:sldId id="262" r:id="rId8"/>
    <p:sldId id="264" r:id="rId9"/>
    <p:sldId id="266" r:id="rId10"/>
    <p:sldId id="267" r:id="rId11"/>
    <p:sldId id="268" r:id="rId12"/>
    <p:sldId id="271"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27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9B2549-9790-45DD-BE4D-ED26A5578DAF}" type="datetimeFigureOut">
              <a:rPr lang="id-ID" smtClean="0"/>
              <a:t>21/11/2019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F02AAD-AE4D-4D23-8BD7-011AFEA09773}" type="slidenum">
              <a:rPr lang="id-ID" smtClean="0"/>
              <a:t>‹#›</a:t>
            </a:fld>
            <a:endParaRPr lang="id-ID"/>
          </a:p>
        </p:txBody>
      </p:sp>
    </p:spTree>
    <p:extLst>
      <p:ext uri="{BB962C8B-B14F-4D97-AF65-F5344CB8AC3E}">
        <p14:creationId xmlns:p14="http://schemas.microsoft.com/office/powerpoint/2010/main" val="3556945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A4F02AAD-AE4D-4D23-8BD7-011AFEA09773}" type="slidenum">
              <a:rPr lang="id-ID" smtClean="0"/>
              <a:t>5</a:t>
            </a:fld>
            <a:endParaRPr lang="id-ID"/>
          </a:p>
        </p:txBody>
      </p:sp>
    </p:spTree>
    <p:extLst>
      <p:ext uri="{BB962C8B-B14F-4D97-AF65-F5344CB8AC3E}">
        <p14:creationId xmlns:p14="http://schemas.microsoft.com/office/powerpoint/2010/main" val="298168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84197E1-6A58-43CA-8DB6-79CADA72C541}" type="datetimeFigureOut">
              <a:rPr lang="id-ID" smtClean="0"/>
              <a:t>21/11/2019</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95775E22-1C2E-4525-9874-2647BF7AE088}"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4197E1-6A58-43CA-8DB6-79CADA72C541}" type="datetimeFigureOut">
              <a:rPr lang="id-ID" smtClean="0"/>
              <a:t>21/11/2019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775E22-1C2E-4525-9874-2647BF7AE08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4197E1-6A58-43CA-8DB6-79CADA72C541}" type="datetimeFigureOut">
              <a:rPr lang="id-ID" smtClean="0"/>
              <a:t>21/11/2019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775E22-1C2E-4525-9874-2647BF7AE08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4197E1-6A58-43CA-8DB6-79CADA72C541}" type="datetimeFigureOut">
              <a:rPr lang="id-ID" smtClean="0"/>
              <a:t>21/11/2019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775E22-1C2E-4525-9874-2647BF7AE08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84197E1-6A58-43CA-8DB6-79CADA72C541}" type="datetimeFigureOut">
              <a:rPr lang="id-ID" smtClean="0"/>
              <a:t>21/11/2019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775E22-1C2E-4525-9874-2647BF7AE088}"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4197E1-6A58-43CA-8DB6-79CADA72C541}" type="datetimeFigureOut">
              <a:rPr lang="id-ID" smtClean="0"/>
              <a:t>21/11/2019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775E22-1C2E-4525-9874-2647BF7AE08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84197E1-6A58-43CA-8DB6-79CADA72C541}" type="datetimeFigureOut">
              <a:rPr lang="id-ID" smtClean="0"/>
              <a:t>21/11/2019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5775E22-1C2E-4525-9874-2647BF7AE088}"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4197E1-6A58-43CA-8DB6-79CADA72C541}" type="datetimeFigureOut">
              <a:rPr lang="id-ID" smtClean="0"/>
              <a:t>21/11/2019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5775E22-1C2E-4525-9874-2647BF7AE08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197E1-6A58-43CA-8DB6-79CADA72C541}" type="datetimeFigureOut">
              <a:rPr lang="id-ID" smtClean="0"/>
              <a:t>21/11/2019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5775E22-1C2E-4525-9874-2647BF7AE08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4197E1-6A58-43CA-8DB6-79CADA72C541}" type="datetimeFigureOut">
              <a:rPr lang="id-ID" smtClean="0"/>
              <a:t>21/11/2019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775E22-1C2E-4525-9874-2647BF7AE088}"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84197E1-6A58-43CA-8DB6-79CADA72C541}" type="datetimeFigureOut">
              <a:rPr lang="id-ID" smtClean="0"/>
              <a:t>21/11/2019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95775E22-1C2E-4525-9874-2647BF7AE088}"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4197E1-6A58-43CA-8DB6-79CADA72C541}" type="datetimeFigureOut">
              <a:rPr lang="id-ID" smtClean="0"/>
              <a:t>21/11/2019</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5775E22-1C2E-4525-9874-2647BF7AE088}"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id-ID" dirty="0" smtClean="0"/>
              <a:t>PERUBAHAN METABOLISME PADA KEHAMILAN</a:t>
            </a:r>
            <a:endParaRPr lang="id-ID" dirty="0"/>
          </a:p>
        </p:txBody>
      </p:sp>
    </p:spTree>
    <p:extLst>
      <p:ext uri="{BB962C8B-B14F-4D97-AF65-F5344CB8AC3E}">
        <p14:creationId xmlns:p14="http://schemas.microsoft.com/office/powerpoint/2010/main" val="2474299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id-ID" sz="4400" dirty="0" smtClean="0">
                <a:latin typeface="Times New Roman" pitchFamily="18" charset="0"/>
                <a:cs typeface="Times New Roman" pitchFamily="18" charset="0"/>
              </a:rPr>
              <a:t>Metabolisme Mineral</a:t>
            </a:r>
            <a:endParaRPr lang="id-ID" sz="4400" dirty="0">
              <a:latin typeface="Times New Roman" pitchFamily="18" charset="0"/>
              <a:cs typeface="Times New Roman" pitchFamily="18" charset="0"/>
            </a:endParaRPr>
          </a:p>
        </p:txBody>
      </p:sp>
      <p:sp>
        <p:nvSpPr>
          <p:cNvPr id="3" name="Content Placeholder 2"/>
          <p:cNvSpPr>
            <a:spLocks noGrp="1"/>
          </p:cNvSpPr>
          <p:nvPr>
            <p:ph idx="1"/>
          </p:nvPr>
        </p:nvSpPr>
        <p:spPr>
          <a:xfrm>
            <a:off x="467544" y="1556792"/>
            <a:ext cx="8229600" cy="4389120"/>
          </a:xfrm>
        </p:spPr>
        <p:txBody>
          <a:bodyPr>
            <a:normAutofit/>
          </a:bodyPr>
          <a:lstStyle/>
          <a:p>
            <a:r>
              <a:rPr lang="id-ID" b="1" dirty="0"/>
              <a:t>Kalsium</a:t>
            </a:r>
            <a:r>
              <a:rPr lang="id-ID" dirty="0"/>
              <a:t>, </a:t>
            </a:r>
            <a:r>
              <a:rPr lang="id-ID" dirty="0" smtClean="0"/>
              <a:t>Absorbsi kalsium pada awal kehamilan meningkat menjadi 2 kali limapt dan disimpan di dalam tubuh ibu. Janin </a:t>
            </a:r>
            <a:r>
              <a:rPr lang="id-ID" dirty="0"/>
              <a:t>membutuhkan 20 </a:t>
            </a:r>
            <a:r>
              <a:rPr lang="id-ID" dirty="0" smtClean="0"/>
              <a:t>- 30 </a:t>
            </a:r>
            <a:r>
              <a:rPr lang="id-ID" dirty="0"/>
              <a:t>mg kalsium setiap </a:t>
            </a:r>
            <a:r>
              <a:rPr lang="id-ID" dirty="0" smtClean="0"/>
              <a:t>harinya.</a:t>
            </a:r>
          </a:p>
          <a:p>
            <a:r>
              <a:rPr lang="id-ID" b="1" dirty="0" smtClean="0"/>
              <a:t>Yodium</a:t>
            </a:r>
            <a:r>
              <a:rPr lang="id-ID" dirty="0"/>
              <a:t>, </a:t>
            </a:r>
            <a:r>
              <a:rPr lang="id-ID" dirty="0" smtClean="0"/>
              <a:t>pda ibu hamil diperlukan karena terjadi peningkatan laju metabolik basal, penambahan +50mg/hari</a:t>
            </a:r>
          </a:p>
          <a:p>
            <a:r>
              <a:rPr lang="id-ID" b="1" dirty="0" smtClean="0"/>
              <a:t>Zat besi</a:t>
            </a:r>
            <a:r>
              <a:rPr lang="id-ID" dirty="0"/>
              <a:t>, Ibu hamil mengalami peningkatan kadar zat besi karena pembentukan plasenta dan terjadinya peningkatan kadar hormon pada Ibu hamil.</a:t>
            </a:r>
          </a:p>
        </p:txBody>
      </p:sp>
    </p:spTree>
    <p:extLst>
      <p:ext uri="{BB962C8B-B14F-4D97-AF65-F5344CB8AC3E}">
        <p14:creationId xmlns:p14="http://schemas.microsoft.com/office/powerpoint/2010/main" val="2923626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r>
              <a:rPr lang="id-ID" dirty="0" smtClean="0"/>
              <a:t>Lanjut..</a:t>
            </a:r>
            <a:endParaRPr lang="id-ID" dirty="0"/>
          </a:p>
        </p:txBody>
      </p:sp>
      <p:sp>
        <p:nvSpPr>
          <p:cNvPr id="3" name="Content Placeholder 2"/>
          <p:cNvSpPr>
            <a:spLocks noGrp="1"/>
          </p:cNvSpPr>
          <p:nvPr>
            <p:ph idx="1"/>
          </p:nvPr>
        </p:nvSpPr>
        <p:spPr>
          <a:xfrm>
            <a:off x="467544" y="1484784"/>
            <a:ext cx="8229600" cy="4389120"/>
          </a:xfrm>
        </p:spPr>
        <p:txBody>
          <a:bodyPr>
            <a:normAutofit/>
          </a:bodyPr>
          <a:lstStyle/>
          <a:p>
            <a:r>
              <a:rPr lang="id-ID" sz="2800" b="1" dirty="0" smtClean="0">
                <a:latin typeface="Times New Roman" pitchFamily="18" charset="0"/>
                <a:cs typeface="Times New Roman" pitchFamily="18" charset="0"/>
              </a:rPr>
              <a:t>Asam folat, </a:t>
            </a:r>
            <a:r>
              <a:rPr lang="id-ID" sz="2800" dirty="0" smtClean="0">
                <a:latin typeface="Times New Roman" pitchFamily="18" charset="0"/>
                <a:cs typeface="Times New Roman" pitchFamily="18" charset="0"/>
              </a:rPr>
              <a:t>penambahan asam folat pada kehamilan diperlukan untuk produksi sel-sel darah merah dan pertumbuhan sel-sel baru pada saat pembentukan janin, penambahan sebanyak 200mg/hari</a:t>
            </a:r>
          </a:p>
          <a:p>
            <a:r>
              <a:rPr lang="id-ID" sz="2800" b="1" dirty="0" smtClean="0">
                <a:latin typeface="Times New Roman" pitchFamily="18" charset="0"/>
                <a:cs typeface="Times New Roman" pitchFamily="18" charset="0"/>
              </a:rPr>
              <a:t>Air</a:t>
            </a:r>
            <a:r>
              <a:rPr lang="id-ID" sz="2800" dirty="0" smtClean="0">
                <a:latin typeface="Times New Roman" pitchFamily="18" charset="0"/>
                <a:cs typeface="Times New Roman" pitchFamily="18" charset="0"/>
              </a:rPr>
              <a:t>, pada masa kehamilan terjadi pembesaran uterus sehingga menekan usus bagaian bawah dan menyebabkan sulit buah air besar. Sehingga Peningkatan konsumsi air digunakan untuk merangsang buangair besar, menjegah infeksi ginjal</a:t>
            </a:r>
            <a:endParaRPr lang="id-ID" sz="2800" dirty="0">
              <a:latin typeface="Times New Roman" pitchFamily="18" charset="0"/>
              <a:cs typeface="Times New Roman" pitchFamily="18" charset="0"/>
            </a:endParaRPr>
          </a:p>
        </p:txBody>
      </p:sp>
    </p:spTree>
    <p:extLst>
      <p:ext uri="{BB962C8B-B14F-4D97-AF65-F5344CB8AC3E}">
        <p14:creationId xmlns:p14="http://schemas.microsoft.com/office/powerpoint/2010/main" val="2965129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sz="2800" dirty="0">
                <a:latin typeface="Times New Roman" pitchFamily="18" charset="0"/>
                <a:cs typeface="Times New Roman" pitchFamily="18" charset="0"/>
              </a:rPr>
              <a:t>Seperti pada perubahan fisiologis, perubahan psikologis pada ibu hamil juga mengalami perubahan jika dibandingkan dengan keadaan sebelum hamil. Perubahan psikologis pada ibu hamil dapat di bagi dengan melihat waktu kehamilan yaitu Trimester I, Trimester II, dan Trimester III.</a:t>
            </a:r>
          </a:p>
        </p:txBody>
      </p:sp>
      <p:sp>
        <p:nvSpPr>
          <p:cNvPr id="3" name="Title 2"/>
          <p:cNvSpPr>
            <a:spLocks noGrp="1"/>
          </p:cNvSpPr>
          <p:nvPr>
            <p:ph type="title"/>
          </p:nvPr>
        </p:nvSpPr>
        <p:spPr/>
        <p:txBody>
          <a:bodyPr/>
          <a:lstStyle/>
          <a:p>
            <a:r>
              <a:rPr lang="id-ID" dirty="0" smtClean="0"/>
              <a:t>Perubahan Psikologis</a:t>
            </a:r>
            <a:endParaRPr lang="id-ID" dirty="0"/>
          </a:p>
        </p:txBody>
      </p:sp>
    </p:spTree>
    <p:extLst>
      <p:ext uri="{BB962C8B-B14F-4D97-AF65-F5344CB8AC3E}">
        <p14:creationId xmlns:p14="http://schemas.microsoft.com/office/powerpoint/2010/main" val="3495685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id-ID" dirty="0" smtClean="0"/>
              <a:t>Metabolisme</a:t>
            </a:r>
            <a:endParaRPr lang="id-ID" dirty="0"/>
          </a:p>
        </p:txBody>
      </p:sp>
      <p:sp>
        <p:nvSpPr>
          <p:cNvPr id="3" name="Content Placeholder 2"/>
          <p:cNvSpPr>
            <a:spLocks noGrp="1"/>
          </p:cNvSpPr>
          <p:nvPr>
            <p:ph idx="1"/>
          </p:nvPr>
        </p:nvSpPr>
        <p:spPr>
          <a:xfrm>
            <a:off x="395536" y="1556792"/>
            <a:ext cx="8229600" cy="4389120"/>
          </a:xfrm>
        </p:spPr>
        <p:txBody>
          <a:bodyPr>
            <a:normAutofit/>
          </a:bodyPr>
          <a:lstStyle/>
          <a:p>
            <a:r>
              <a:rPr lang="id-ID" sz="2800" dirty="0" smtClean="0">
                <a:latin typeface="Times New Roman" pitchFamily="18" charset="0"/>
                <a:cs typeface="Times New Roman" pitchFamily="18" charset="0"/>
              </a:rPr>
              <a:t>Metabolisme adalah jumlah keseluruhan reaksi kimia dan fisik dan penggunaan energi dalam tubuh yang menopang dan mempertahankan kehidupan</a:t>
            </a:r>
          </a:p>
          <a:p>
            <a:r>
              <a:rPr lang="id-ID" sz="2800" dirty="0" smtClean="0">
                <a:latin typeface="Times New Roman" pitchFamily="18" charset="0"/>
                <a:cs typeface="Times New Roman" pitchFamily="18" charset="0"/>
              </a:rPr>
              <a:t>Metabolisme kehamilan meningkatnya metabolisme energi dan zat gizi lainya meningkat selama kehamilan</a:t>
            </a:r>
          </a:p>
          <a:p>
            <a:r>
              <a:rPr lang="id-ID" sz="2800" dirty="0" smtClean="0">
                <a:latin typeface="Times New Roman" pitchFamily="18" charset="0"/>
                <a:cs typeface="Times New Roman" pitchFamily="18" charset="0"/>
              </a:rPr>
              <a:t>Metabolisme dibedakan menjadi 2 yaitu anabolisme (penyusunan) dan katabolisme (pemecahan)</a:t>
            </a:r>
            <a:endParaRPr lang="id-ID" sz="2800" dirty="0">
              <a:latin typeface="Times New Roman" pitchFamily="18" charset="0"/>
              <a:cs typeface="Times New Roman" pitchFamily="18" charset="0"/>
            </a:endParaRPr>
          </a:p>
        </p:txBody>
      </p:sp>
    </p:spTree>
    <p:extLst>
      <p:ext uri="{BB962C8B-B14F-4D97-AF65-F5344CB8AC3E}">
        <p14:creationId xmlns:p14="http://schemas.microsoft.com/office/powerpoint/2010/main" val="4181398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dirty="0" smtClean="0">
                <a:latin typeface="Times New Roman" pitchFamily="18" charset="0"/>
                <a:cs typeface="Times New Roman" pitchFamily="18" charset="0"/>
              </a:rPr>
              <a:t>Metabolisme yang terjadi selama kehamilan</a:t>
            </a:r>
            <a:endParaRPr lang="id-ID"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id-ID" sz="2800" dirty="0" smtClean="0">
                <a:latin typeface="Times New Roman" pitchFamily="18" charset="0"/>
                <a:cs typeface="Times New Roman" pitchFamily="18" charset="0"/>
              </a:rPr>
              <a:t>Metabolisme Basal</a:t>
            </a:r>
          </a:p>
          <a:p>
            <a:pPr marL="725488" indent="-457200">
              <a:buFont typeface="Wingdings" pitchFamily="2" charset="2"/>
              <a:buChar char="ü"/>
            </a:pPr>
            <a:r>
              <a:rPr lang="id-ID" sz="2800" dirty="0" smtClean="0">
                <a:latin typeface="Times New Roman" pitchFamily="18" charset="0"/>
                <a:cs typeface="Times New Roman" pitchFamily="18" charset="0"/>
              </a:rPr>
              <a:t>Pengeluaran </a:t>
            </a:r>
            <a:r>
              <a:rPr lang="id-ID" sz="2800" dirty="0">
                <a:latin typeface="Times New Roman" pitchFamily="18" charset="0"/>
                <a:cs typeface="Times New Roman" pitchFamily="18" charset="0"/>
              </a:rPr>
              <a:t>total energi wanita hamil selama kehamilan sebagian besar karena meningkatnya </a:t>
            </a:r>
            <a:r>
              <a:rPr lang="id-ID" sz="2800" dirty="0" smtClean="0">
                <a:latin typeface="Times New Roman" pitchFamily="18" charset="0"/>
                <a:cs typeface="Times New Roman" pitchFamily="18" charset="0"/>
              </a:rPr>
              <a:t>metabolisme basal.</a:t>
            </a:r>
          </a:p>
          <a:p>
            <a:pPr marL="725488" indent="-457200">
              <a:buFont typeface="Wingdings" pitchFamily="2" charset="2"/>
              <a:buChar char="ü"/>
            </a:pPr>
            <a:r>
              <a:rPr lang="id-ID" sz="2800" dirty="0" smtClean="0">
                <a:latin typeface="Times New Roman" pitchFamily="18" charset="0"/>
                <a:cs typeface="Times New Roman" pitchFamily="18" charset="0"/>
              </a:rPr>
              <a:t>Kebutuhan metabolisme basal dipengaruhi oleh asupan pada masa kehamilan dan ukuran janin</a:t>
            </a:r>
          </a:p>
          <a:p>
            <a:pPr marL="468313" indent="-457200"/>
            <a:r>
              <a:rPr lang="id-ID" sz="2800" dirty="0" smtClean="0">
                <a:latin typeface="Times New Roman" pitchFamily="18" charset="0"/>
                <a:cs typeface="Times New Roman" pitchFamily="18" charset="0"/>
              </a:rPr>
              <a:t>Tingkat energi</a:t>
            </a:r>
          </a:p>
          <a:p>
            <a:pPr marL="725488" indent="-457200">
              <a:buFont typeface="Wingdings" pitchFamily="2" charset="2"/>
              <a:buChar char="ü"/>
            </a:pPr>
            <a:r>
              <a:rPr lang="id-ID" sz="2800" dirty="0"/>
              <a:t>Metabolisme maternal selama kehamilan mempengaruhi kebutuhan dasar energi. </a:t>
            </a:r>
            <a:endParaRPr lang="id-ID" sz="2800" dirty="0" smtClean="0">
              <a:latin typeface="Times New Roman" pitchFamily="18" charset="0"/>
              <a:cs typeface="Times New Roman" pitchFamily="18" charset="0"/>
            </a:endParaRPr>
          </a:p>
          <a:p>
            <a:pPr marL="268288" indent="0">
              <a:buNone/>
            </a:pPr>
            <a:endParaRPr lang="id-ID" sz="2800" dirty="0" smtClean="0">
              <a:latin typeface="Times New Roman" pitchFamily="18" charset="0"/>
              <a:cs typeface="Times New Roman" pitchFamily="18" charset="0"/>
            </a:endParaRPr>
          </a:p>
          <a:p>
            <a:pPr marL="268288" indent="0">
              <a:buNone/>
            </a:pPr>
            <a:endParaRPr lang="id-ID" sz="2800" dirty="0">
              <a:latin typeface="Times New Roman" pitchFamily="18" charset="0"/>
              <a:cs typeface="Times New Roman" pitchFamily="18" charset="0"/>
            </a:endParaRPr>
          </a:p>
        </p:txBody>
      </p:sp>
    </p:spTree>
    <p:extLst>
      <p:ext uri="{BB962C8B-B14F-4D97-AF65-F5344CB8AC3E}">
        <p14:creationId xmlns:p14="http://schemas.microsoft.com/office/powerpoint/2010/main" val="1551914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340768"/>
            <a:ext cx="8229600" cy="4896544"/>
          </a:xfrm>
        </p:spPr>
        <p:txBody>
          <a:bodyPr>
            <a:normAutofit/>
          </a:bodyPr>
          <a:lstStyle/>
          <a:p>
            <a:r>
              <a:rPr lang="id-ID" sz="2800" dirty="0">
                <a:latin typeface="Times New Roman" pitchFamily="18" charset="0"/>
                <a:cs typeface="Times New Roman" pitchFamily="18" charset="0"/>
              </a:rPr>
              <a:t>Kehamilan menyebabkan perubahan metabolisme karbohidrat lemak dan Asam-amino perubahan ini disebabkan zat makanan yang dibutuhkan oleh ibu dan janin tidak sama dengan kebutuhan ibu sebelum </a:t>
            </a:r>
            <a:r>
              <a:rPr lang="id-ID" sz="2800" dirty="0" smtClean="0">
                <a:latin typeface="Times New Roman" pitchFamily="18" charset="0"/>
                <a:cs typeface="Times New Roman" pitchFamily="18" charset="0"/>
              </a:rPr>
              <a:t>hamil.</a:t>
            </a:r>
          </a:p>
          <a:p>
            <a:r>
              <a:rPr lang="id-ID" sz="2800" dirty="0" smtClean="0">
                <a:latin typeface="Times New Roman" pitchFamily="18" charset="0"/>
                <a:cs typeface="Times New Roman" pitchFamily="18" charset="0"/>
              </a:rPr>
              <a:t>Perubahan yang sering terjadi pada saat kehamilan yaitu : metabolisme karbohidrat, metabolisme lemak, metabolisme protein</a:t>
            </a:r>
          </a:p>
        </p:txBody>
      </p:sp>
    </p:spTree>
    <p:extLst>
      <p:ext uri="{BB962C8B-B14F-4D97-AF65-F5344CB8AC3E}">
        <p14:creationId xmlns:p14="http://schemas.microsoft.com/office/powerpoint/2010/main" val="3082059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r>
              <a:rPr lang="id-ID" sz="4000" dirty="0" smtClean="0">
                <a:latin typeface="Times New Roman" pitchFamily="18" charset="0"/>
                <a:cs typeface="Times New Roman" pitchFamily="18" charset="0"/>
              </a:rPr>
              <a:t>Metabolisme karbohidrat</a:t>
            </a:r>
            <a:endParaRPr lang="id-ID" sz="4000" dirty="0">
              <a:latin typeface="Times New Roman" pitchFamily="18" charset="0"/>
              <a:cs typeface="Times New Roman" pitchFamily="18" charset="0"/>
            </a:endParaRPr>
          </a:p>
        </p:txBody>
      </p:sp>
      <p:sp>
        <p:nvSpPr>
          <p:cNvPr id="3" name="Content Placeholder 2"/>
          <p:cNvSpPr>
            <a:spLocks noGrp="1"/>
          </p:cNvSpPr>
          <p:nvPr>
            <p:ph idx="1"/>
          </p:nvPr>
        </p:nvSpPr>
        <p:spPr>
          <a:xfrm>
            <a:off x="467544" y="1628800"/>
            <a:ext cx="8229600" cy="4824536"/>
          </a:xfrm>
        </p:spPr>
        <p:txBody>
          <a:bodyPr>
            <a:noAutofit/>
          </a:bodyPr>
          <a:lstStyle/>
          <a:p>
            <a:r>
              <a:rPr lang="id-ID" sz="2800" dirty="0">
                <a:latin typeface="Times New Roman" pitchFamily="18" charset="0"/>
                <a:cs typeface="Times New Roman" pitchFamily="18" charset="0"/>
              </a:rPr>
              <a:t>Seorang wanita hamil sering merasa haus, nafsu makan kuat, sering kencing dan kadang kala di jumpai glukosuria yang mengingatkan kita pada DM</a:t>
            </a:r>
          </a:p>
          <a:p>
            <a:r>
              <a:rPr lang="id-ID" sz="2800" dirty="0" smtClean="0">
                <a:latin typeface="Times New Roman" pitchFamily="18" charset="0"/>
                <a:cs typeface="Times New Roman" pitchFamily="18" charset="0"/>
              </a:rPr>
              <a:t>Selama kehamilan terjadi perubahan metabolisme karbohidrat, terdapat kebutuhan glukosa oleh fetus yang akan diubah menjadi sumber energi.</a:t>
            </a:r>
          </a:p>
          <a:p>
            <a:r>
              <a:rPr lang="id-ID" sz="2800" dirty="0" smtClean="0">
                <a:latin typeface="Times New Roman" pitchFamily="18" charset="0"/>
                <a:cs typeface="Times New Roman" pitchFamily="18" charset="0"/>
              </a:rPr>
              <a:t>Diabetegenik sering terjadi pada masa kehamilan yang berkaitan dengan menurunya sensitivitas jaringan terhadap insulin</a:t>
            </a:r>
          </a:p>
          <a:p>
            <a:pPr marL="0" indent="0">
              <a:buNone/>
            </a:pPr>
            <a:endParaRPr lang="id-ID"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385086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r>
              <a:rPr lang="id-ID" dirty="0" smtClean="0"/>
              <a:t>Lanjut..</a:t>
            </a:r>
            <a:endParaRPr lang="id-ID" dirty="0"/>
          </a:p>
        </p:txBody>
      </p:sp>
      <p:sp>
        <p:nvSpPr>
          <p:cNvPr id="3" name="Content Placeholder 2"/>
          <p:cNvSpPr>
            <a:spLocks noGrp="1"/>
          </p:cNvSpPr>
          <p:nvPr>
            <p:ph idx="1"/>
          </p:nvPr>
        </p:nvSpPr>
        <p:spPr>
          <a:xfrm>
            <a:off x="467544" y="1412776"/>
            <a:ext cx="8229600" cy="4389120"/>
          </a:xfrm>
        </p:spPr>
        <p:txBody>
          <a:bodyPr>
            <a:normAutofit/>
          </a:bodyPr>
          <a:lstStyle/>
          <a:p>
            <a:r>
              <a:rPr lang="id-ID" sz="2800" dirty="0" smtClean="0">
                <a:latin typeface="Times New Roman" pitchFamily="18" charset="0"/>
                <a:cs typeface="Times New Roman" pitchFamily="18" charset="0"/>
              </a:rPr>
              <a:t> Sensitivitas terhadap insulin berkurang sebanyak 80%</a:t>
            </a:r>
          </a:p>
          <a:p>
            <a:r>
              <a:rPr lang="id-ID" sz="2800" dirty="0" smtClean="0">
                <a:latin typeface="Times New Roman" pitchFamily="18" charset="0"/>
                <a:cs typeface="Times New Roman" pitchFamily="18" charset="0"/>
              </a:rPr>
              <a:t>Glukosuria dijumpai </a:t>
            </a:r>
            <a:r>
              <a:rPr lang="id-ID" sz="2800" dirty="0">
                <a:latin typeface="Times New Roman" pitchFamily="18" charset="0"/>
                <a:cs typeface="Times New Roman" pitchFamily="18" charset="0"/>
              </a:rPr>
              <a:t>karena naiknya kecepatan filtrasi </a:t>
            </a:r>
            <a:r>
              <a:rPr lang="id-ID" sz="2800" dirty="0" smtClean="0">
                <a:latin typeface="Times New Roman" pitchFamily="18" charset="0"/>
                <a:cs typeface="Times New Roman" pitchFamily="18" charset="0"/>
              </a:rPr>
              <a:t>glomerulus </a:t>
            </a:r>
            <a:r>
              <a:rPr lang="id-ID" sz="2800" dirty="0">
                <a:latin typeface="Times New Roman" pitchFamily="18" charset="0"/>
                <a:cs typeface="Times New Roman" pitchFamily="18" charset="0"/>
              </a:rPr>
              <a:t>dan menurunnya reabsorbsi oleh </a:t>
            </a:r>
            <a:r>
              <a:rPr lang="id-ID" sz="2800" dirty="0" smtClean="0">
                <a:latin typeface="Times New Roman" pitchFamily="18" charset="0"/>
                <a:cs typeface="Times New Roman" pitchFamily="18" charset="0"/>
              </a:rPr>
              <a:t>tubulus.</a:t>
            </a:r>
          </a:p>
          <a:p>
            <a:endParaRPr lang="id-ID" sz="2800" dirty="0">
              <a:latin typeface="Times New Roman" pitchFamily="18" charset="0"/>
              <a:cs typeface="Times New Roman" pitchFamily="18" charset="0"/>
            </a:endParaRPr>
          </a:p>
          <a:p>
            <a:endParaRPr lang="id-ID" sz="2800" dirty="0">
              <a:latin typeface="Times New Roman" pitchFamily="18" charset="0"/>
              <a:cs typeface="Times New Roman" pitchFamily="18" charset="0"/>
            </a:endParaRPr>
          </a:p>
        </p:txBody>
      </p:sp>
    </p:spTree>
    <p:extLst>
      <p:ext uri="{BB962C8B-B14F-4D97-AF65-F5344CB8AC3E}">
        <p14:creationId xmlns:p14="http://schemas.microsoft.com/office/powerpoint/2010/main" val="1524022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r>
              <a:rPr lang="id-ID" sz="4000" dirty="0" smtClean="0">
                <a:latin typeface="Times New Roman" pitchFamily="18" charset="0"/>
                <a:cs typeface="Times New Roman" pitchFamily="18" charset="0"/>
              </a:rPr>
              <a:t>Metabolisme Lemak</a:t>
            </a:r>
            <a:endParaRPr lang="id-ID" sz="4000" dirty="0">
              <a:latin typeface="Times New Roman" pitchFamily="18" charset="0"/>
              <a:cs typeface="Times New Roman" pitchFamily="18" charset="0"/>
            </a:endParaRPr>
          </a:p>
        </p:txBody>
      </p:sp>
      <p:sp>
        <p:nvSpPr>
          <p:cNvPr id="3" name="Content Placeholder 2"/>
          <p:cNvSpPr>
            <a:spLocks noGrp="1"/>
          </p:cNvSpPr>
          <p:nvPr>
            <p:ph idx="1"/>
          </p:nvPr>
        </p:nvSpPr>
        <p:spPr>
          <a:xfrm>
            <a:off x="467544" y="1988840"/>
            <a:ext cx="8229600" cy="4389120"/>
          </a:xfrm>
        </p:spPr>
        <p:txBody>
          <a:bodyPr>
            <a:normAutofit/>
          </a:bodyPr>
          <a:lstStyle/>
          <a:p>
            <a:r>
              <a:rPr lang="id-ID" sz="2800" dirty="0" smtClean="0">
                <a:latin typeface="Times New Roman" pitchFamily="18" charset="0"/>
                <a:cs typeface="Times New Roman" pitchFamily="18" charset="0"/>
              </a:rPr>
              <a:t>Lemak merupakan cadangan energi utama selama kehamilan, pada minggu ke 30 terdapat penyimpanan lemak sebesar 4 kg. </a:t>
            </a:r>
          </a:p>
          <a:p>
            <a:r>
              <a:rPr lang="id-ID" sz="2800" dirty="0">
                <a:latin typeface="Times New Roman" pitchFamily="18" charset="0"/>
                <a:cs typeface="Times New Roman" pitchFamily="18" charset="0"/>
              </a:rPr>
              <a:t>Semua fraksi lemak mengalami kenaikan, yaitu </a:t>
            </a:r>
            <a:r>
              <a:rPr lang="id-ID" sz="2800" dirty="0" smtClean="0">
                <a:latin typeface="Times New Roman" pitchFamily="18" charset="0"/>
                <a:cs typeface="Times New Roman" pitchFamily="18" charset="0"/>
              </a:rPr>
              <a:t>lipid </a:t>
            </a:r>
            <a:r>
              <a:rPr lang="id-ID" sz="2800" dirty="0">
                <a:latin typeface="Times New Roman" pitchFamily="18" charset="0"/>
                <a:cs typeface="Times New Roman" pitchFamily="18" charset="0"/>
              </a:rPr>
              <a:t>total, kolesterol, fosfolipid, lemak netral, </a:t>
            </a:r>
            <a:r>
              <a:rPr lang="id-ID" sz="2800" dirty="0" smtClean="0">
                <a:latin typeface="Times New Roman" pitchFamily="18" charset="0"/>
                <a:cs typeface="Times New Roman" pitchFamily="18" charset="0"/>
              </a:rPr>
              <a:t>lipoprotein</a:t>
            </a:r>
            <a:r>
              <a:rPr lang="id-ID" sz="2800" dirty="0">
                <a:latin typeface="Times New Roman" pitchFamily="18" charset="0"/>
                <a:cs typeface="Times New Roman" pitchFamily="18" charset="0"/>
              </a:rPr>
              <a:t>, dan asam lemak bebas</a:t>
            </a:r>
            <a:r>
              <a:rPr lang="id-ID" sz="2800" dirty="0" smtClean="0">
                <a:latin typeface="Times New Roman" pitchFamily="18" charset="0"/>
                <a:cs typeface="Times New Roman" pitchFamily="18" charset="0"/>
              </a:rPr>
              <a:t>.</a:t>
            </a:r>
          </a:p>
          <a:p>
            <a:r>
              <a:rPr lang="id-ID" sz="2800" dirty="0">
                <a:latin typeface="Times New Roman" pitchFamily="18" charset="0"/>
                <a:cs typeface="Times New Roman" pitchFamily="18" charset="0"/>
              </a:rPr>
              <a:t>Kadar kolestrol meningkat sampai 350 mg atau lebih per 100 cc. </a:t>
            </a:r>
            <a:endParaRPr lang="id-ID" sz="2800" dirty="0" smtClean="0">
              <a:latin typeface="Times New Roman" pitchFamily="18" charset="0"/>
              <a:cs typeface="Times New Roman" pitchFamily="18" charset="0"/>
            </a:endParaRPr>
          </a:p>
          <a:p>
            <a:endParaRPr lang="id-ID" sz="2800" dirty="0">
              <a:latin typeface="Times New Roman" pitchFamily="18" charset="0"/>
              <a:cs typeface="Times New Roman" pitchFamily="18" charset="0"/>
            </a:endParaRPr>
          </a:p>
          <a:p>
            <a:endParaRPr lang="id-ID"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365364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08720"/>
            <a:ext cx="8229600" cy="780696"/>
          </a:xfrm>
        </p:spPr>
        <p:txBody>
          <a:bodyPr>
            <a:normAutofit/>
          </a:bodyPr>
          <a:lstStyle/>
          <a:p>
            <a:r>
              <a:rPr lang="id-ID" sz="4000" dirty="0" smtClean="0">
                <a:latin typeface="Times New Roman" pitchFamily="18" charset="0"/>
                <a:cs typeface="Times New Roman" pitchFamily="18" charset="0"/>
              </a:rPr>
              <a:t>Metabolisme Protein</a:t>
            </a:r>
            <a:endParaRPr lang="id-ID" sz="4000" dirty="0">
              <a:latin typeface="Times New Roman" pitchFamily="18" charset="0"/>
              <a:cs typeface="Times New Roman" pitchFamily="18" charset="0"/>
            </a:endParaRPr>
          </a:p>
        </p:txBody>
      </p:sp>
      <p:sp>
        <p:nvSpPr>
          <p:cNvPr id="3" name="Content Placeholder 2"/>
          <p:cNvSpPr>
            <a:spLocks noGrp="1"/>
          </p:cNvSpPr>
          <p:nvPr>
            <p:ph idx="1"/>
          </p:nvPr>
        </p:nvSpPr>
        <p:spPr>
          <a:xfrm>
            <a:off x="539552" y="1916832"/>
            <a:ext cx="8229600" cy="4389120"/>
          </a:xfrm>
        </p:spPr>
        <p:txBody>
          <a:bodyPr>
            <a:noAutofit/>
          </a:bodyPr>
          <a:lstStyle/>
          <a:p>
            <a:r>
              <a:rPr lang="id-ID" sz="2800" dirty="0">
                <a:latin typeface="Times New Roman" pitchFamily="18" charset="0"/>
                <a:cs typeface="Times New Roman" pitchFamily="18" charset="0"/>
              </a:rPr>
              <a:t>Penambahan protein sekitar 500 g dideposisikan </a:t>
            </a:r>
            <a:r>
              <a:rPr lang="id-ID" sz="2800" dirty="0" smtClean="0">
                <a:latin typeface="Times New Roman" pitchFamily="18" charset="0"/>
                <a:cs typeface="Times New Roman" pitchFamily="18" charset="0"/>
              </a:rPr>
              <a:t>di </a:t>
            </a:r>
            <a:r>
              <a:rPr lang="id-ID" sz="2800" dirty="0">
                <a:latin typeface="Times New Roman" pitchFamily="18" charset="0"/>
                <a:cs typeface="Times New Roman" pitchFamily="18" charset="0"/>
              </a:rPr>
              <a:t>uterus sebagai miometrium, ke kelenjar susu, </a:t>
            </a:r>
            <a:r>
              <a:rPr lang="id-ID" sz="2800" dirty="0" smtClean="0">
                <a:latin typeface="Times New Roman" pitchFamily="18" charset="0"/>
                <a:cs typeface="Times New Roman" pitchFamily="18" charset="0"/>
              </a:rPr>
              <a:t>dan di </a:t>
            </a:r>
            <a:r>
              <a:rPr lang="id-ID" sz="2800" dirty="0">
                <a:latin typeface="Times New Roman" pitchFamily="18" charset="0"/>
                <a:cs typeface="Times New Roman" pitchFamily="18" charset="0"/>
              </a:rPr>
              <a:t>dalam darah sebagai hemoglobin dan protein </a:t>
            </a:r>
            <a:r>
              <a:rPr lang="id-ID" sz="2800" dirty="0" smtClean="0">
                <a:latin typeface="Times New Roman" pitchFamily="18" charset="0"/>
                <a:cs typeface="Times New Roman" pitchFamily="18" charset="0"/>
              </a:rPr>
              <a:t>plasma</a:t>
            </a:r>
          </a:p>
          <a:p>
            <a:r>
              <a:rPr lang="id-ID" sz="2800" dirty="0" smtClean="0">
                <a:latin typeface="Times New Roman" pitchFamily="18" charset="0"/>
                <a:cs typeface="Times New Roman" pitchFamily="18" charset="0"/>
              </a:rPr>
              <a:t>Janin </a:t>
            </a:r>
            <a:r>
              <a:rPr lang="id-ID" sz="2800" dirty="0">
                <a:latin typeface="Times New Roman" pitchFamily="18" charset="0"/>
                <a:cs typeface="Times New Roman" pitchFamily="18" charset="0"/>
              </a:rPr>
              <a:t>dan plasenta </a:t>
            </a:r>
            <a:r>
              <a:rPr lang="id-ID" sz="2800" dirty="0" smtClean="0">
                <a:latin typeface="Times New Roman" pitchFamily="18" charset="0"/>
                <a:cs typeface="Times New Roman" pitchFamily="18" charset="0"/>
              </a:rPr>
              <a:t> </a:t>
            </a:r>
            <a:r>
              <a:rPr lang="id-ID" sz="2800" dirty="0">
                <a:latin typeface="Times New Roman" pitchFamily="18" charset="0"/>
                <a:cs typeface="Times New Roman" pitchFamily="18" charset="0"/>
              </a:rPr>
              <a:t>mengandung 500 </a:t>
            </a:r>
            <a:r>
              <a:rPr lang="id-ID" sz="2800" dirty="0" smtClean="0">
                <a:latin typeface="Times New Roman" pitchFamily="18" charset="0"/>
                <a:cs typeface="Times New Roman" pitchFamily="18" charset="0"/>
              </a:rPr>
              <a:t>g </a:t>
            </a:r>
            <a:r>
              <a:rPr lang="id-ID" sz="2800" dirty="0">
                <a:latin typeface="Times New Roman" pitchFamily="18" charset="0"/>
                <a:cs typeface="Times New Roman" pitchFamily="18" charset="0"/>
              </a:rPr>
              <a:t>protein. </a:t>
            </a:r>
            <a:endParaRPr lang="id-ID" sz="2800" dirty="0" smtClean="0">
              <a:latin typeface="Times New Roman" pitchFamily="18" charset="0"/>
              <a:cs typeface="Times New Roman" pitchFamily="18" charset="0"/>
            </a:endParaRPr>
          </a:p>
          <a:p>
            <a:r>
              <a:rPr lang="id-ID" sz="2800" dirty="0">
                <a:latin typeface="Times New Roman" pitchFamily="18" charset="0"/>
                <a:cs typeface="Times New Roman" pitchFamily="18" charset="0"/>
              </a:rPr>
              <a:t>Dalam darah ibu, albumin dan fibrinogen </a:t>
            </a:r>
            <a:r>
              <a:rPr lang="id-ID" sz="2800" dirty="0" smtClean="0">
                <a:latin typeface="Times New Roman" pitchFamily="18" charset="0"/>
                <a:cs typeface="Times New Roman" pitchFamily="18" charset="0"/>
              </a:rPr>
              <a:t>mengalami </a:t>
            </a:r>
            <a:r>
              <a:rPr lang="id-ID" sz="2800" dirty="0">
                <a:latin typeface="Times New Roman" pitchFamily="18" charset="0"/>
                <a:cs typeface="Times New Roman" pitchFamily="18" charset="0"/>
              </a:rPr>
              <a:t>kenaikan tetapi </a:t>
            </a:r>
            <a:r>
              <a:rPr lang="id-ID" sz="2800" dirty="0" smtClean="0">
                <a:latin typeface="Times New Roman" pitchFamily="18" charset="0"/>
                <a:cs typeface="Times New Roman" pitchFamily="18" charset="0"/>
              </a:rPr>
              <a:t>immunoglobin G (IgG), </a:t>
            </a:r>
            <a:r>
              <a:rPr lang="id-ID" sz="2800" dirty="0">
                <a:latin typeface="Times New Roman" pitchFamily="18" charset="0"/>
                <a:cs typeface="Times New Roman" pitchFamily="18" charset="0"/>
              </a:rPr>
              <a:t>IgA, IgM sedikit </a:t>
            </a:r>
            <a:r>
              <a:rPr lang="id-ID" sz="2800" dirty="0" smtClean="0">
                <a:latin typeface="Times New Roman" pitchFamily="18" charset="0"/>
                <a:cs typeface="Times New Roman" pitchFamily="18" charset="0"/>
              </a:rPr>
              <a:t>menurun</a:t>
            </a:r>
            <a:endParaRPr lang="id-ID" sz="2800" dirty="0">
              <a:latin typeface="Times New Roman" pitchFamily="18" charset="0"/>
              <a:cs typeface="Times New Roman" pitchFamily="18" charset="0"/>
            </a:endParaRPr>
          </a:p>
          <a:p>
            <a:endParaRPr lang="id-ID" sz="2800" dirty="0">
              <a:latin typeface="Times New Roman" pitchFamily="18" charset="0"/>
              <a:cs typeface="Times New Roman" pitchFamily="18" charset="0"/>
            </a:endParaRPr>
          </a:p>
          <a:p>
            <a:endParaRPr lang="id-ID" sz="2800" dirty="0">
              <a:latin typeface="Times New Roman" pitchFamily="18" charset="0"/>
              <a:cs typeface="Times New Roman" pitchFamily="18" charset="0"/>
            </a:endParaRPr>
          </a:p>
          <a:p>
            <a:endParaRPr lang="id-ID" sz="2800" dirty="0">
              <a:latin typeface="Times New Roman" pitchFamily="18" charset="0"/>
              <a:cs typeface="Times New Roman" pitchFamily="18" charset="0"/>
            </a:endParaRPr>
          </a:p>
        </p:txBody>
      </p:sp>
    </p:spTree>
    <p:extLst>
      <p:ext uri="{BB962C8B-B14F-4D97-AF65-F5344CB8AC3E}">
        <p14:creationId xmlns:p14="http://schemas.microsoft.com/office/powerpoint/2010/main" val="2138129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id-ID" dirty="0" smtClean="0"/>
              <a:t>Lanjut...</a:t>
            </a:r>
            <a:endParaRPr lang="id-ID" dirty="0"/>
          </a:p>
        </p:txBody>
      </p:sp>
      <p:sp>
        <p:nvSpPr>
          <p:cNvPr id="3" name="Content Placeholder 2"/>
          <p:cNvSpPr>
            <a:spLocks noGrp="1"/>
          </p:cNvSpPr>
          <p:nvPr>
            <p:ph idx="1"/>
          </p:nvPr>
        </p:nvSpPr>
        <p:spPr>
          <a:xfrm>
            <a:off x="467544" y="1628800"/>
            <a:ext cx="8229600" cy="4389120"/>
          </a:xfrm>
        </p:spPr>
        <p:txBody>
          <a:bodyPr>
            <a:normAutofit/>
          </a:bodyPr>
          <a:lstStyle/>
          <a:p>
            <a:r>
              <a:rPr lang="id-ID" sz="2800" dirty="0" smtClean="0">
                <a:latin typeface="Times New Roman" pitchFamily="18" charset="0"/>
                <a:cs typeface="Times New Roman" pitchFamily="18" charset="0"/>
              </a:rPr>
              <a:t>Penyerapan </a:t>
            </a:r>
            <a:r>
              <a:rPr lang="id-ID" sz="2800" dirty="0">
                <a:latin typeface="Times New Roman" pitchFamily="18" charset="0"/>
                <a:cs typeface="Times New Roman" pitchFamily="18" charset="0"/>
              </a:rPr>
              <a:t>protein di usus meningkat 95 %, kebutuhan protein pada wanita hamil (meningkat hal ini diperlukan untuk pertumbuhan janin plasenta )</a:t>
            </a:r>
          </a:p>
          <a:p>
            <a:r>
              <a:rPr lang="id-ID" sz="2800" dirty="0">
                <a:latin typeface="Times New Roman" pitchFamily="18" charset="0"/>
                <a:cs typeface="Times New Roman" pitchFamily="18" charset="0"/>
              </a:rPr>
              <a:t>Jumlah kebutuhan : 925 Gram / Hari </a:t>
            </a:r>
            <a:endParaRPr lang="en-US" sz="2800" dirty="0">
              <a:latin typeface="Times New Roman" pitchFamily="18" charset="0"/>
              <a:cs typeface="Times New Roman" pitchFamily="18" charset="0"/>
            </a:endParaRPr>
          </a:p>
          <a:p>
            <a:pPr marL="0" indent="0">
              <a:buNone/>
            </a:pPr>
            <a:endParaRPr lang="id-ID" sz="2800" dirty="0"/>
          </a:p>
        </p:txBody>
      </p:sp>
    </p:spTree>
    <p:extLst>
      <p:ext uri="{BB962C8B-B14F-4D97-AF65-F5344CB8AC3E}">
        <p14:creationId xmlns:p14="http://schemas.microsoft.com/office/powerpoint/2010/main" val="405891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192</TotalTime>
  <Words>537</Words>
  <Application>Microsoft Office PowerPoint</Application>
  <PresentationFormat>On-screen Show (4:3)</PresentationFormat>
  <Paragraphs>42</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Constantia</vt:lpstr>
      <vt:lpstr>Times New Roman</vt:lpstr>
      <vt:lpstr>Wingdings</vt:lpstr>
      <vt:lpstr>Wingdings 2</vt:lpstr>
      <vt:lpstr>Flow</vt:lpstr>
      <vt:lpstr>PERUBAHAN METABOLISME PADA KEHAMILAN</vt:lpstr>
      <vt:lpstr>Metabolisme</vt:lpstr>
      <vt:lpstr>Metabolisme yang terjadi selama kehamilan</vt:lpstr>
      <vt:lpstr>PowerPoint Presentation</vt:lpstr>
      <vt:lpstr>Metabolisme karbohidrat</vt:lpstr>
      <vt:lpstr>Lanjut..</vt:lpstr>
      <vt:lpstr>Metabolisme Lemak</vt:lpstr>
      <vt:lpstr>Metabolisme Protein</vt:lpstr>
      <vt:lpstr>Lanjut...</vt:lpstr>
      <vt:lpstr>Metabolisme Mineral</vt:lpstr>
      <vt:lpstr>Lanjut..</vt:lpstr>
      <vt:lpstr>Perubahan Psikologis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dc:creator>
  <cp:lastModifiedBy>word</cp:lastModifiedBy>
  <cp:revision>18</cp:revision>
  <dcterms:created xsi:type="dcterms:W3CDTF">2017-10-06T15:07:47Z</dcterms:created>
  <dcterms:modified xsi:type="dcterms:W3CDTF">2019-11-21T09:29:56Z</dcterms:modified>
</cp:coreProperties>
</file>