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59" r:id="rId4"/>
    <p:sldId id="261" r:id="rId5"/>
    <p:sldId id="263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62" r:id="rId16"/>
    <p:sldId id="258" r:id="rId17"/>
    <p:sldId id="264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27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31F7628-5BCC-46E7-AE3D-FDD33196AF74}" type="datetimeFigureOut">
              <a:rPr lang="id-ID" smtClean="0"/>
              <a:t>27/10/2017</a:t>
            </a:fld>
            <a:endParaRPr lang="id-ID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F40B278-16A5-4C2C-BCAF-A2777037A327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1F7628-5BCC-46E7-AE3D-FDD33196AF74}" type="datetimeFigureOut">
              <a:rPr lang="id-ID" smtClean="0"/>
              <a:t>27/10/2017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40B278-16A5-4C2C-BCAF-A2777037A32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31F7628-5BCC-46E7-AE3D-FDD33196AF74}" type="datetimeFigureOut">
              <a:rPr lang="id-ID" smtClean="0"/>
              <a:t>27/10/2017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F40B278-16A5-4C2C-BCAF-A2777037A32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1F7628-5BCC-46E7-AE3D-FDD33196AF74}" type="datetimeFigureOut">
              <a:rPr lang="id-ID" smtClean="0"/>
              <a:t>27/10/2017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40B278-16A5-4C2C-BCAF-A2777037A32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31F7628-5BCC-46E7-AE3D-FDD33196AF74}" type="datetimeFigureOut">
              <a:rPr lang="id-ID" smtClean="0"/>
              <a:t>27/10/2017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F40B278-16A5-4C2C-BCAF-A2777037A327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1F7628-5BCC-46E7-AE3D-FDD33196AF74}" type="datetimeFigureOut">
              <a:rPr lang="id-ID" smtClean="0"/>
              <a:t>27/10/2017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40B278-16A5-4C2C-BCAF-A2777037A32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1F7628-5BCC-46E7-AE3D-FDD33196AF74}" type="datetimeFigureOut">
              <a:rPr lang="id-ID" smtClean="0"/>
              <a:t>27/10/2017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40B278-16A5-4C2C-BCAF-A2777037A32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1F7628-5BCC-46E7-AE3D-FDD33196AF74}" type="datetimeFigureOut">
              <a:rPr lang="id-ID" smtClean="0"/>
              <a:t>27/10/2017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40B278-16A5-4C2C-BCAF-A2777037A32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31F7628-5BCC-46E7-AE3D-FDD33196AF74}" type="datetimeFigureOut">
              <a:rPr lang="id-ID" smtClean="0"/>
              <a:t>27/10/2017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40B278-16A5-4C2C-BCAF-A2777037A32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1F7628-5BCC-46E7-AE3D-FDD33196AF74}" type="datetimeFigureOut">
              <a:rPr lang="id-ID" smtClean="0"/>
              <a:t>27/10/2017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40B278-16A5-4C2C-BCAF-A2777037A32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1F7628-5BCC-46E7-AE3D-FDD33196AF74}" type="datetimeFigureOut">
              <a:rPr lang="id-ID" smtClean="0"/>
              <a:t>27/10/2017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40B278-16A5-4C2C-BCAF-A2777037A327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31F7628-5BCC-46E7-AE3D-FDD33196AF74}" type="datetimeFigureOut">
              <a:rPr lang="id-ID" smtClean="0"/>
              <a:t>27/10/2017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F40B278-16A5-4C2C-BCAF-A2777037A327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1988840"/>
            <a:ext cx="7284644" cy="1584176"/>
          </a:xfrm>
        </p:spPr>
        <p:txBody>
          <a:bodyPr/>
          <a:lstStyle/>
          <a:p>
            <a:pPr algn="ctr"/>
            <a:r>
              <a:rPr lang="id-ID" sz="5400" dirty="0" smtClean="0"/>
              <a:t>GIZI WANITA </a:t>
            </a:r>
            <a:r>
              <a:rPr lang="id-ID" sz="5400" dirty="0" smtClean="0"/>
              <a:t>HAMIL I</a:t>
            </a:r>
            <a:endParaRPr lang="id-ID" sz="5400" dirty="0"/>
          </a:p>
        </p:txBody>
      </p:sp>
    </p:spTree>
    <p:extLst>
      <p:ext uri="{BB962C8B-B14F-4D97-AF65-F5344CB8AC3E}">
        <p14:creationId xmlns:p14="http://schemas.microsoft.com/office/powerpoint/2010/main" val="23264793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METABOLISME </a:t>
            </a:r>
            <a:r>
              <a:rPr lang="en-US" sz="4000" dirty="0" smtClean="0"/>
              <a:t>KARBOHIDRAT</a:t>
            </a:r>
            <a:r>
              <a:rPr lang="id-ID" sz="4000" dirty="0"/>
              <a:t> </a:t>
            </a:r>
            <a:r>
              <a:rPr lang="id-ID" sz="4000" dirty="0" smtClean="0"/>
              <a:t>pada janin</a:t>
            </a:r>
            <a:r>
              <a:rPr lang="en-US" sz="4000" dirty="0" smtClean="0"/>
              <a:t>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 </a:t>
            </a:r>
            <a:r>
              <a:rPr lang="en-US" sz="2800" dirty="0" err="1"/>
              <a:t>Terdapat</a:t>
            </a:r>
            <a:r>
              <a:rPr lang="en-US" sz="2800" dirty="0"/>
              <a:t> </a:t>
            </a:r>
            <a:r>
              <a:rPr lang="en-US" sz="2800" dirty="0" err="1"/>
              <a:t>korelasi</a:t>
            </a:r>
            <a:r>
              <a:rPr lang="en-US" sz="2800" dirty="0"/>
              <a:t> </a:t>
            </a:r>
            <a:r>
              <a:rPr lang="en-US" sz="2800" dirty="0" err="1"/>
              <a:t>antara</a:t>
            </a:r>
            <a:r>
              <a:rPr lang="en-US" sz="2800" dirty="0"/>
              <a:t> </a:t>
            </a:r>
            <a:r>
              <a:rPr lang="en-US" sz="2800" dirty="0" err="1"/>
              <a:t>Ibu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janin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glukosa</a:t>
            </a:r>
            <a:r>
              <a:rPr lang="en-US" sz="2800" dirty="0"/>
              <a:t>. </a:t>
            </a:r>
            <a:r>
              <a:rPr lang="en-US" sz="2800" dirty="0" err="1"/>
              <a:t>Banyaknya</a:t>
            </a:r>
            <a:r>
              <a:rPr lang="en-US" sz="2800" dirty="0"/>
              <a:t> </a:t>
            </a:r>
            <a:r>
              <a:rPr lang="en-US" sz="2800" dirty="0" err="1"/>
              <a:t>glukosa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janin</a:t>
            </a:r>
            <a:r>
              <a:rPr lang="en-US" sz="2800" dirty="0"/>
              <a:t> </a:t>
            </a:r>
            <a:r>
              <a:rPr lang="en-US" sz="2800" dirty="0" err="1"/>
              <a:t>tergantung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banyaknya</a:t>
            </a:r>
            <a:r>
              <a:rPr lang="en-US" sz="2800" dirty="0"/>
              <a:t> transfer </a:t>
            </a:r>
            <a:r>
              <a:rPr lang="en-US" sz="2800" dirty="0" err="1"/>
              <a:t>melalui</a:t>
            </a:r>
            <a:r>
              <a:rPr lang="en-US" sz="2800" dirty="0"/>
              <a:t> </a:t>
            </a:r>
            <a:r>
              <a:rPr lang="en-US" sz="2800" dirty="0" err="1"/>
              <a:t>Plasenta</a:t>
            </a:r>
            <a:r>
              <a:rPr lang="en-US" sz="2800" dirty="0"/>
              <a:t>, yang </a:t>
            </a:r>
            <a:r>
              <a:rPr lang="en-US" sz="2800" dirty="0" err="1"/>
              <a:t>ditentukan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dirty="0" err="1"/>
              <a:t>kadar</a:t>
            </a:r>
            <a:r>
              <a:rPr lang="en-US" sz="2800" dirty="0"/>
              <a:t> </a:t>
            </a:r>
            <a:r>
              <a:rPr lang="en-US" sz="2800" dirty="0" err="1"/>
              <a:t>glukosa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darah</a:t>
            </a:r>
            <a:r>
              <a:rPr lang="en-US" sz="2800" dirty="0"/>
              <a:t> </a:t>
            </a:r>
            <a:r>
              <a:rPr lang="en-US" sz="2800" dirty="0" err="1"/>
              <a:t>Ibu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aliran</a:t>
            </a:r>
            <a:r>
              <a:rPr lang="en-US" sz="2800" dirty="0"/>
              <a:t> </a:t>
            </a:r>
            <a:r>
              <a:rPr lang="en-US" sz="2800" dirty="0" err="1"/>
              <a:t>darah</a:t>
            </a:r>
            <a:r>
              <a:rPr lang="en-US" sz="2800" dirty="0"/>
              <a:t> </a:t>
            </a:r>
            <a:r>
              <a:rPr lang="en-US" sz="2800" dirty="0" err="1" smtClean="0"/>
              <a:t>Plasenta</a:t>
            </a:r>
            <a:endParaRPr lang="id-ID" sz="2800" dirty="0" smtClean="0"/>
          </a:p>
          <a:p>
            <a:endParaRPr lang="id-ID" sz="2800" dirty="0"/>
          </a:p>
          <a:p>
            <a:pPr algn="just">
              <a:lnSpc>
                <a:spcPct val="90000"/>
              </a:lnSpc>
              <a:tabLst>
                <a:tab pos="457200" algn="l"/>
              </a:tabLst>
              <a:defRPr/>
            </a:pPr>
            <a:r>
              <a:rPr lang="en-US" sz="2800" dirty="0"/>
              <a:t>Makin </a:t>
            </a:r>
            <a:r>
              <a:rPr lang="en-US" sz="2800" dirty="0" err="1"/>
              <a:t>tinggi</a:t>
            </a:r>
            <a:r>
              <a:rPr lang="en-US" sz="2800" dirty="0"/>
              <a:t> </a:t>
            </a:r>
            <a:r>
              <a:rPr lang="en-US" sz="2800" dirty="0" err="1"/>
              <a:t>glukosa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Ibu</a:t>
            </a:r>
            <a:r>
              <a:rPr lang="en-US" sz="2800" dirty="0"/>
              <a:t>, </a:t>
            </a:r>
            <a:r>
              <a:rPr lang="en-US" sz="2800" dirty="0" err="1"/>
              <a:t>makin</a:t>
            </a:r>
            <a:r>
              <a:rPr lang="en-US" sz="2800" dirty="0"/>
              <a:t> </a:t>
            </a:r>
            <a:r>
              <a:rPr lang="en-US" sz="2800" dirty="0" err="1"/>
              <a:t>besar</a:t>
            </a:r>
            <a:r>
              <a:rPr lang="en-US" sz="2800" dirty="0"/>
              <a:t> </a:t>
            </a:r>
            <a:r>
              <a:rPr lang="en-US" sz="2800" dirty="0" err="1"/>
              <a:t>dialirkan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dirty="0" err="1"/>
              <a:t>Plasenta</a:t>
            </a:r>
            <a:r>
              <a:rPr lang="en-US" sz="2800" dirty="0"/>
              <a:t>, </a:t>
            </a:r>
            <a:r>
              <a:rPr lang="en-US" sz="2800" dirty="0" err="1"/>
              <a:t>sehingga</a:t>
            </a:r>
            <a:r>
              <a:rPr lang="en-US" sz="2800" dirty="0"/>
              <a:t> </a:t>
            </a:r>
            <a:r>
              <a:rPr lang="en-US" sz="2800" dirty="0" err="1"/>
              <a:t>glukosa</a:t>
            </a:r>
            <a:r>
              <a:rPr lang="en-US" sz="2800" dirty="0"/>
              <a:t> </a:t>
            </a:r>
            <a:r>
              <a:rPr lang="en-US" sz="2800" dirty="0" err="1"/>
              <a:t>darah</a:t>
            </a:r>
            <a:r>
              <a:rPr lang="en-US" sz="2800" dirty="0"/>
              <a:t> </a:t>
            </a:r>
            <a:r>
              <a:rPr lang="en-US" sz="2800" dirty="0" err="1"/>
              <a:t>janin</a:t>
            </a:r>
            <a:r>
              <a:rPr lang="en-US" sz="2800" dirty="0"/>
              <a:t> </a:t>
            </a:r>
            <a:r>
              <a:rPr lang="en-US" sz="2800" dirty="0" err="1"/>
              <a:t>makin</a:t>
            </a:r>
            <a:r>
              <a:rPr lang="en-US" sz="2800" dirty="0"/>
              <a:t> </a:t>
            </a:r>
            <a:r>
              <a:rPr lang="en-US" sz="2800" dirty="0" err="1" smtClean="0"/>
              <a:t>tinggi</a:t>
            </a:r>
            <a:r>
              <a:rPr lang="en-US" sz="2800" dirty="0" smtClean="0"/>
              <a:t>.</a:t>
            </a:r>
            <a:r>
              <a:rPr lang="id-ID" sz="2800" dirty="0" smtClean="0"/>
              <a:t> </a:t>
            </a:r>
            <a:r>
              <a:rPr lang="en-US" sz="2800" dirty="0" err="1" smtClean="0"/>
              <a:t>Keadaan</a:t>
            </a:r>
            <a:r>
              <a:rPr lang="en-US" sz="2800" dirty="0" smtClean="0"/>
              <a:t>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merangsang</a:t>
            </a:r>
            <a:r>
              <a:rPr lang="en-US" sz="2800" dirty="0"/>
              <a:t> </a:t>
            </a:r>
            <a:r>
              <a:rPr lang="en-US" sz="2800" dirty="0" err="1"/>
              <a:t>sekresi</a:t>
            </a:r>
            <a:r>
              <a:rPr lang="en-US" sz="2800" dirty="0"/>
              <a:t> insulin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pemakaian</a:t>
            </a:r>
            <a:r>
              <a:rPr lang="en-US" sz="2800" dirty="0"/>
              <a:t> </a:t>
            </a:r>
            <a:r>
              <a:rPr lang="en-US" sz="2800" dirty="0" err="1"/>
              <a:t>glukosa</a:t>
            </a:r>
            <a:r>
              <a:rPr lang="en-US" sz="2800" dirty="0"/>
              <a:t>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4808542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692696"/>
            <a:ext cx="7239000" cy="4846320"/>
          </a:xfrm>
        </p:spPr>
        <p:txBody>
          <a:bodyPr/>
          <a:lstStyle/>
          <a:p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wanita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glukosa</a:t>
            </a:r>
            <a:r>
              <a:rPr lang="en-US" sz="2800" dirty="0"/>
              <a:t> </a:t>
            </a:r>
            <a:r>
              <a:rPr lang="en-US" sz="2800" dirty="0" err="1"/>
              <a:t>darah</a:t>
            </a:r>
            <a:r>
              <a:rPr lang="en-US" sz="2800" dirty="0"/>
              <a:t> </a:t>
            </a:r>
            <a:r>
              <a:rPr lang="en-US" sz="2800" dirty="0" err="1"/>
              <a:t>tinggi</a:t>
            </a:r>
            <a:r>
              <a:rPr lang="en-US" sz="2800" dirty="0"/>
              <a:t>,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melahirkan</a:t>
            </a:r>
            <a:r>
              <a:rPr lang="en-US" sz="2800" dirty="0"/>
              <a:t> </a:t>
            </a:r>
            <a:r>
              <a:rPr lang="en-US" sz="2800" dirty="0" err="1"/>
              <a:t>bayi</a:t>
            </a:r>
            <a:r>
              <a:rPr lang="en-US" sz="2800" dirty="0"/>
              <a:t> </a:t>
            </a:r>
            <a:r>
              <a:rPr lang="en-US" sz="2800" dirty="0" err="1"/>
              <a:t>besar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insulin </a:t>
            </a:r>
            <a:r>
              <a:rPr lang="en-US" sz="2800" dirty="0" err="1"/>
              <a:t>darah</a:t>
            </a:r>
            <a:r>
              <a:rPr lang="en-US" sz="2800" dirty="0"/>
              <a:t> </a:t>
            </a:r>
            <a:r>
              <a:rPr lang="en-US" sz="2800" dirty="0" err="1"/>
              <a:t>tinggi</a:t>
            </a:r>
            <a:r>
              <a:rPr lang="en-US" sz="2800" dirty="0"/>
              <a:t>, </a:t>
            </a:r>
            <a:r>
              <a:rPr lang="en-US" sz="2800" dirty="0" err="1"/>
              <a:t>glukosa</a:t>
            </a:r>
            <a:r>
              <a:rPr lang="en-US" sz="2800" dirty="0"/>
              <a:t> </a:t>
            </a:r>
            <a:r>
              <a:rPr lang="en-US" sz="2800" dirty="0" err="1"/>
              <a:t>mengalir</a:t>
            </a:r>
            <a:r>
              <a:rPr lang="en-US" sz="2800" dirty="0"/>
              <a:t> </a:t>
            </a:r>
            <a:r>
              <a:rPr lang="en-US" sz="2800" dirty="0" err="1"/>
              <a:t>kejanin</a:t>
            </a:r>
            <a:r>
              <a:rPr lang="en-US" sz="2800" dirty="0"/>
              <a:t>, </a:t>
            </a:r>
            <a:r>
              <a:rPr lang="en-US" sz="2800" dirty="0" err="1"/>
              <a:t>glukosa</a:t>
            </a:r>
            <a:r>
              <a:rPr lang="en-US" sz="2800" dirty="0"/>
              <a:t> </a:t>
            </a:r>
            <a:r>
              <a:rPr lang="en-US" sz="2800" dirty="0" err="1"/>
              <a:t>darah</a:t>
            </a:r>
            <a:r>
              <a:rPr lang="en-US" sz="2800" dirty="0"/>
              <a:t> </a:t>
            </a:r>
            <a:r>
              <a:rPr lang="en-US" sz="2800" dirty="0" err="1"/>
              <a:t>janin</a:t>
            </a:r>
            <a:r>
              <a:rPr lang="en-US" sz="2800" dirty="0"/>
              <a:t> </a:t>
            </a:r>
            <a:r>
              <a:rPr lang="en-US" sz="2800" dirty="0" err="1"/>
              <a:t>tinggi</a:t>
            </a:r>
            <a:r>
              <a:rPr lang="en-US" sz="2800" dirty="0"/>
              <a:t>.</a:t>
            </a:r>
          </a:p>
          <a:p>
            <a:endParaRPr lang="id-ID" dirty="0" smtClean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384955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04704"/>
          </a:xfrm>
        </p:spPr>
        <p:txBody>
          <a:bodyPr>
            <a:normAutofit/>
          </a:bodyPr>
          <a:lstStyle/>
          <a:p>
            <a:r>
              <a:rPr lang="en-US" sz="4000" dirty="0"/>
              <a:t>METABOLISME ASAM – </a:t>
            </a:r>
            <a:r>
              <a:rPr lang="en-US" sz="4000" dirty="0" smtClean="0"/>
              <a:t>AMINO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7239000" cy="4846320"/>
          </a:xfrm>
        </p:spPr>
        <p:txBody>
          <a:bodyPr/>
          <a:lstStyle/>
          <a:p>
            <a:r>
              <a:rPr lang="en-US" sz="2800" dirty="0" err="1"/>
              <a:t>Konsentrasi</a:t>
            </a:r>
            <a:r>
              <a:rPr lang="en-US" sz="2800" dirty="0"/>
              <a:t> A.A </a:t>
            </a:r>
            <a:r>
              <a:rPr lang="en-US" sz="2800" dirty="0" err="1"/>
              <a:t>bebas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janin</a:t>
            </a:r>
            <a:r>
              <a:rPr lang="en-US" sz="2800" dirty="0"/>
              <a:t>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besar</a:t>
            </a:r>
            <a:r>
              <a:rPr lang="en-US" sz="2800" dirty="0"/>
              <a:t> </a:t>
            </a:r>
            <a:r>
              <a:rPr lang="en-US" sz="2800" dirty="0" err="1"/>
              <a:t>dibandingkan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Ibu</a:t>
            </a:r>
            <a:r>
              <a:rPr lang="en-US" sz="2800" dirty="0"/>
              <a:t>, </a:t>
            </a:r>
            <a:r>
              <a:rPr lang="en-US" sz="2800" dirty="0" err="1"/>
              <a:t>karena</a:t>
            </a:r>
            <a:r>
              <a:rPr lang="en-US" sz="2800" dirty="0"/>
              <a:t> </a:t>
            </a:r>
            <a:r>
              <a:rPr lang="en-US" sz="2800" dirty="0" err="1"/>
              <a:t>Plasenta</a:t>
            </a:r>
            <a:r>
              <a:rPr lang="en-US" sz="2800" dirty="0"/>
              <a:t> </a:t>
            </a:r>
            <a:r>
              <a:rPr lang="en-US" sz="2800" dirty="0" err="1"/>
              <a:t>terus</a:t>
            </a:r>
            <a:r>
              <a:rPr lang="en-US" sz="2800" dirty="0"/>
              <a:t> </a:t>
            </a:r>
            <a:r>
              <a:rPr lang="en-US" sz="2800" dirty="0" err="1"/>
              <a:t>menerus</a:t>
            </a:r>
            <a:r>
              <a:rPr lang="en-US" sz="2800" dirty="0"/>
              <a:t> </a:t>
            </a:r>
            <a:r>
              <a:rPr lang="en-US" sz="2800" dirty="0" err="1"/>
              <a:t>mentransfer</a:t>
            </a:r>
            <a:r>
              <a:rPr lang="en-US" sz="2800" dirty="0"/>
              <a:t> A.A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dirty="0" err="1"/>
              <a:t>janin</a:t>
            </a:r>
            <a:r>
              <a:rPr lang="en-US" sz="2800" dirty="0"/>
              <a:t>.</a:t>
            </a:r>
          </a:p>
          <a:p>
            <a:endParaRPr lang="id-ID" dirty="0" smtClean="0"/>
          </a:p>
          <a:p>
            <a:r>
              <a:rPr lang="en-US" sz="2800" dirty="0" err="1"/>
              <a:t>Kebutuhan</a:t>
            </a:r>
            <a:r>
              <a:rPr lang="en-US" sz="2800" dirty="0"/>
              <a:t> A.A </a:t>
            </a:r>
            <a:r>
              <a:rPr lang="en-US" sz="2800" dirty="0" err="1"/>
              <a:t>esential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janin</a:t>
            </a:r>
            <a:r>
              <a:rPr lang="en-US" sz="2800" dirty="0"/>
              <a:t> </a:t>
            </a:r>
            <a:r>
              <a:rPr lang="en-US" sz="2800" dirty="0" err="1"/>
              <a:t>sama</a:t>
            </a:r>
            <a:r>
              <a:rPr lang="en-US" sz="2800" dirty="0"/>
              <a:t> </a:t>
            </a:r>
            <a:r>
              <a:rPr lang="en-US" sz="2800" dirty="0" err="1"/>
              <a:t>dibandingkan</a:t>
            </a:r>
            <a:r>
              <a:rPr lang="en-US" sz="2800" dirty="0"/>
              <a:t> orang </a:t>
            </a:r>
            <a:r>
              <a:rPr lang="en-US" sz="2800" dirty="0" err="1"/>
              <a:t>dewasa</a:t>
            </a:r>
            <a:r>
              <a:rPr lang="en-US" sz="2800" dirty="0"/>
              <a:t> </a:t>
            </a:r>
            <a:r>
              <a:rPr lang="en-US" sz="2800" dirty="0" err="1"/>
              <a:t>tetapi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janin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melalui</a:t>
            </a:r>
            <a:r>
              <a:rPr lang="en-US" sz="2800" dirty="0"/>
              <a:t> </a:t>
            </a:r>
            <a:r>
              <a:rPr lang="en-US" sz="2800" dirty="0" err="1"/>
              <a:t>sintesa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keperluan</a:t>
            </a:r>
            <a:r>
              <a:rPr lang="en-US" sz="2800" dirty="0"/>
              <a:t> </a:t>
            </a:r>
            <a:r>
              <a:rPr lang="en-US" sz="2800" dirty="0" err="1"/>
              <a:t>jaringan</a:t>
            </a:r>
            <a:r>
              <a:rPr lang="en-US" sz="2800" dirty="0"/>
              <a:t>, </a:t>
            </a:r>
            <a:r>
              <a:rPr lang="en-US" sz="2800" dirty="0" err="1"/>
              <a:t>termasuk</a:t>
            </a:r>
            <a:r>
              <a:rPr lang="en-US" sz="2800" dirty="0"/>
              <a:t> : </a:t>
            </a:r>
            <a:r>
              <a:rPr lang="en-US" sz="2800" dirty="0" err="1"/>
              <a:t>cystine</a:t>
            </a:r>
            <a:r>
              <a:rPr lang="en-US" sz="2800" dirty="0"/>
              <a:t>, tyrosine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histidine</a:t>
            </a:r>
            <a:r>
              <a:rPr lang="en-US" sz="2800" dirty="0"/>
              <a:t>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651855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692696"/>
            <a:ext cx="7239000" cy="4846320"/>
          </a:xfrm>
        </p:spPr>
        <p:txBody>
          <a:bodyPr/>
          <a:lstStyle/>
          <a:p>
            <a:pPr algn="just">
              <a:tabLst>
                <a:tab pos="457200" algn="l"/>
              </a:tabLst>
              <a:defRPr/>
            </a:pP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kehamilan</a:t>
            </a:r>
            <a:r>
              <a:rPr lang="en-US" sz="2800" dirty="0"/>
              <a:t> 130-140 </a:t>
            </a:r>
            <a:r>
              <a:rPr lang="en-US" sz="2800" dirty="0" err="1"/>
              <a:t>hari</a:t>
            </a:r>
            <a:r>
              <a:rPr lang="en-US" sz="2800" dirty="0"/>
              <a:t> </a:t>
            </a:r>
            <a:r>
              <a:rPr lang="en-US" sz="2800" dirty="0" err="1"/>
              <a:t>menggunakan</a:t>
            </a:r>
            <a:r>
              <a:rPr lang="en-US" sz="2800" dirty="0"/>
              <a:t> A.A 8,4-9,5 g/kg/</a:t>
            </a:r>
            <a:r>
              <a:rPr lang="en-US" sz="2800" dirty="0" err="1"/>
              <a:t>hari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4,1-4,2 g/kg/</a:t>
            </a:r>
            <a:r>
              <a:rPr lang="en-US" sz="2800" dirty="0" err="1"/>
              <a:t>hari</a:t>
            </a:r>
            <a:r>
              <a:rPr lang="en-US" sz="2800" dirty="0"/>
              <a:t> </a:t>
            </a:r>
            <a:r>
              <a:rPr lang="en-US" sz="2800" dirty="0" smtClean="0"/>
              <a:t>protein</a:t>
            </a:r>
            <a:r>
              <a:rPr lang="id-ID" sz="2800" dirty="0" smtClean="0"/>
              <a:t>.</a:t>
            </a:r>
          </a:p>
          <a:p>
            <a:pPr algn="just">
              <a:tabLst>
                <a:tab pos="457200" algn="l"/>
              </a:tabLst>
              <a:defRPr/>
            </a:pPr>
            <a:endParaRPr lang="id-ID" sz="2800" dirty="0"/>
          </a:p>
          <a:p>
            <a:pPr algn="just">
              <a:tabLst>
                <a:tab pos="457200" algn="l"/>
              </a:tabLst>
              <a:defRPr/>
            </a:pPr>
            <a:r>
              <a:rPr lang="en-US" sz="2800" dirty="0" smtClean="0"/>
              <a:t>A.A </a:t>
            </a:r>
            <a:r>
              <a:rPr lang="en-US" sz="2800" dirty="0"/>
              <a:t>yang </a:t>
            </a:r>
            <a:r>
              <a:rPr lang="en-US" sz="2800" dirty="0" err="1"/>
              <a:t>diterima</a:t>
            </a:r>
            <a:r>
              <a:rPr lang="en-US" sz="2800" dirty="0"/>
              <a:t> </a:t>
            </a:r>
            <a:r>
              <a:rPr lang="en-US" sz="2800" dirty="0" err="1"/>
              <a:t>hampir</a:t>
            </a:r>
            <a:r>
              <a:rPr lang="en-US" sz="2800" dirty="0"/>
              <a:t> 50% </a:t>
            </a:r>
            <a:r>
              <a:rPr lang="en-US" sz="2800" dirty="0" err="1"/>
              <a:t>disimpan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dirty="0" err="1"/>
              <a:t>janin</a:t>
            </a:r>
            <a:r>
              <a:rPr lang="en-US" sz="2800" dirty="0"/>
              <a:t>, </a:t>
            </a:r>
            <a:r>
              <a:rPr lang="en-US" sz="2800" dirty="0" err="1"/>
              <a:t>sisanya</a:t>
            </a:r>
            <a:r>
              <a:rPr lang="en-US" sz="2800" dirty="0"/>
              <a:t> </a:t>
            </a:r>
            <a:r>
              <a:rPr lang="en-US" sz="2800" dirty="0" err="1"/>
              <a:t>dipakai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dirubah</a:t>
            </a:r>
            <a:r>
              <a:rPr lang="en-US" sz="2800" dirty="0"/>
              <a:t> </a:t>
            </a:r>
            <a:r>
              <a:rPr lang="en-US" sz="2800" dirty="0" err="1"/>
              <a:t>jadi</a:t>
            </a:r>
            <a:r>
              <a:rPr lang="en-US" sz="2800" dirty="0"/>
              <a:t> </a:t>
            </a:r>
            <a:r>
              <a:rPr lang="en-US" sz="2800" dirty="0" err="1"/>
              <a:t>Ureum</a:t>
            </a:r>
            <a:r>
              <a:rPr lang="en-US" sz="2800" dirty="0"/>
              <a:t>, </a:t>
            </a:r>
            <a:r>
              <a:rPr lang="en-US" sz="2800" dirty="0" err="1"/>
              <a:t>Ammoniak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Glutamat</a:t>
            </a:r>
            <a:r>
              <a:rPr lang="en-US" sz="2800" dirty="0"/>
              <a:t>.</a:t>
            </a:r>
          </a:p>
          <a:p>
            <a:pPr marL="0" indent="0" algn="just">
              <a:buNone/>
              <a:tabLst>
                <a:tab pos="457200" algn="l"/>
              </a:tabLst>
              <a:defRPr/>
            </a:pPr>
            <a:endParaRPr lang="en-US" sz="2800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7351292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Metabolisme lemak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tabLst>
                <a:tab pos="457200" algn="l"/>
                <a:tab pos="1350963" algn="l"/>
                <a:tab pos="1609725" algn="l"/>
              </a:tabLst>
              <a:defRPr/>
            </a:pPr>
            <a:r>
              <a:rPr lang="en-US" sz="2800" dirty="0" err="1"/>
              <a:t>Lemak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janin</a:t>
            </a:r>
            <a:r>
              <a:rPr lang="en-US" sz="2800" dirty="0"/>
              <a:t> </a:t>
            </a:r>
            <a:r>
              <a:rPr lang="en-US" sz="2800" dirty="0" err="1"/>
              <a:t>murni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 smtClean="0"/>
              <a:t>Ibu</a:t>
            </a:r>
            <a:endParaRPr lang="id-ID" sz="2800" dirty="0" smtClean="0"/>
          </a:p>
          <a:p>
            <a:pPr marL="0" indent="0" algn="just">
              <a:lnSpc>
                <a:spcPct val="90000"/>
              </a:lnSpc>
              <a:buNone/>
              <a:tabLst>
                <a:tab pos="457200" algn="l"/>
                <a:tab pos="1350963" algn="l"/>
                <a:tab pos="1609725" algn="l"/>
              </a:tabLst>
              <a:defRPr/>
            </a:pPr>
            <a:endParaRPr lang="id-ID" sz="2800" dirty="0" smtClean="0"/>
          </a:p>
          <a:p>
            <a:pPr algn="just">
              <a:lnSpc>
                <a:spcPct val="90000"/>
              </a:lnSpc>
              <a:tabLst>
                <a:tab pos="457200" algn="l"/>
                <a:tab pos="1350963" algn="l"/>
                <a:tab pos="1609725" algn="l"/>
              </a:tabLst>
              <a:defRPr/>
            </a:pPr>
            <a:r>
              <a:rPr lang="en-US" sz="2800" dirty="0" smtClean="0"/>
              <a:t>Organ </a:t>
            </a:r>
            <a:r>
              <a:rPr lang="en-US" sz="2800" dirty="0" err="1"/>
              <a:t>janin</a:t>
            </a:r>
            <a:r>
              <a:rPr lang="en-US" sz="2800" dirty="0"/>
              <a:t>, </a:t>
            </a:r>
            <a:r>
              <a:rPr lang="en-US" sz="2800" dirty="0" err="1"/>
              <a:t>terutama</a:t>
            </a:r>
            <a:r>
              <a:rPr lang="en-US" sz="2800" dirty="0"/>
              <a:t> </a:t>
            </a:r>
            <a:r>
              <a:rPr lang="en-US" sz="2800" dirty="0" err="1"/>
              <a:t>hati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jaringan</a:t>
            </a:r>
            <a:r>
              <a:rPr lang="en-US" sz="2800" dirty="0"/>
              <a:t> </a:t>
            </a:r>
            <a:r>
              <a:rPr lang="en-US" sz="2800" dirty="0" err="1"/>
              <a:t>lemak</a:t>
            </a:r>
            <a:r>
              <a:rPr lang="en-US" sz="2800" dirty="0"/>
              <a:t> </a:t>
            </a:r>
            <a:r>
              <a:rPr lang="en-US" sz="2800" dirty="0" err="1"/>
              <a:t>sangat</a:t>
            </a:r>
            <a:r>
              <a:rPr lang="en-US" sz="2800" dirty="0"/>
              <a:t> </a:t>
            </a:r>
            <a:r>
              <a:rPr lang="en-US" sz="2800" dirty="0" err="1"/>
              <a:t>penting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sintesa</a:t>
            </a:r>
            <a:r>
              <a:rPr lang="en-US" sz="2800" dirty="0"/>
              <a:t> </a:t>
            </a:r>
            <a:r>
              <a:rPr lang="en-US" sz="2800" dirty="0" err="1"/>
              <a:t>asam</a:t>
            </a:r>
            <a:r>
              <a:rPr lang="en-US" sz="2800" dirty="0"/>
              <a:t> </a:t>
            </a:r>
            <a:r>
              <a:rPr lang="en-US" sz="2800" dirty="0" err="1"/>
              <a:t>lemak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asam</a:t>
            </a:r>
            <a:r>
              <a:rPr lang="en-US" sz="2800" dirty="0"/>
              <a:t> </a:t>
            </a:r>
            <a:r>
              <a:rPr lang="en-US" sz="2800" dirty="0" err="1"/>
              <a:t>laktat</a:t>
            </a:r>
            <a:r>
              <a:rPr lang="en-US" sz="2800" dirty="0"/>
              <a:t>, A.A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Glukosa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743554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948720"/>
          </a:xfrm>
        </p:spPr>
        <p:txBody>
          <a:bodyPr/>
          <a:lstStyle/>
          <a:p>
            <a:r>
              <a:rPr lang="id-ID" dirty="0"/>
              <a:t>Status Gizi Ibu Hamil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3200" dirty="0"/>
              <a:t>Status gizi adalah ukuran keberhasilan </a:t>
            </a:r>
            <a:r>
              <a:rPr lang="id-ID" sz="3200" dirty="0" smtClean="0"/>
              <a:t>dalam pemenuhan nutrisi</a:t>
            </a:r>
            <a:r>
              <a:rPr lang="id-ID" sz="3200" dirty="0"/>
              <a:t> </a:t>
            </a:r>
            <a:r>
              <a:rPr lang="id-ID" sz="3200" dirty="0" smtClean="0"/>
              <a:t>untuk </a:t>
            </a:r>
            <a:r>
              <a:rPr lang="id-ID" sz="3200" dirty="0"/>
              <a:t>ibu </a:t>
            </a:r>
            <a:r>
              <a:rPr lang="id-ID" sz="3200" dirty="0" smtClean="0"/>
              <a:t>hamil</a:t>
            </a:r>
          </a:p>
          <a:p>
            <a:r>
              <a:rPr lang="id-ID" sz="3200" dirty="0"/>
              <a:t>Gizi ibu hamil adalah makanan sehat </a:t>
            </a:r>
            <a:r>
              <a:rPr lang="id-ID" sz="3200" dirty="0" smtClean="0"/>
              <a:t>dan seimbang </a:t>
            </a:r>
            <a:r>
              <a:rPr lang="id-ID" sz="3200" dirty="0"/>
              <a:t>yag </a:t>
            </a:r>
            <a:r>
              <a:rPr lang="id-ID" sz="3200" dirty="0" smtClean="0"/>
              <a:t>harus dikonsumsi </a:t>
            </a:r>
            <a:r>
              <a:rPr lang="id-ID" sz="3200" dirty="0"/>
              <a:t>ibu selama masa </a:t>
            </a:r>
            <a:r>
              <a:rPr lang="id-ID" sz="3200" dirty="0" smtClean="0"/>
              <a:t>kehamilannya</a:t>
            </a:r>
            <a:r>
              <a:rPr lang="id-ID" sz="3200" dirty="0"/>
              <a:t>, dengan porsi dua </a:t>
            </a:r>
            <a:r>
              <a:rPr lang="id-ID" sz="3200" dirty="0" smtClean="0"/>
              <a:t>kali makan orang </a:t>
            </a:r>
            <a:r>
              <a:rPr lang="id-ID" sz="3200" dirty="0"/>
              <a:t>yang tidak hamil</a:t>
            </a:r>
          </a:p>
          <a:p>
            <a:endParaRPr lang="id-ID" sz="3200" dirty="0"/>
          </a:p>
          <a:p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23338871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452776"/>
          </a:xfrm>
        </p:spPr>
        <p:txBody>
          <a:bodyPr>
            <a:noAutofit/>
          </a:bodyPr>
          <a:lstStyle/>
          <a:p>
            <a:r>
              <a:rPr lang="id-ID" sz="3200" b="0" dirty="0" smtClean="0"/>
              <a:t/>
            </a:r>
            <a:br>
              <a:rPr lang="id-ID" sz="3200" b="0" dirty="0" smtClean="0"/>
            </a:br>
            <a:r>
              <a:rPr lang="id-ID" sz="3200" b="0" dirty="0"/>
              <a:t/>
            </a:r>
            <a:br>
              <a:rPr lang="id-ID" sz="3200" b="0" dirty="0"/>
            </a:br>
            <a:r>
              <a:rPr lang="id-ID" sz="3200" b="0" dirty="0" smtClean="0"/>
              <a:t/>
            </a:r>
            <a:br>
              <a:rPr lang="id-ID" sz="3200" b="0" dirty="0" smtClean="0"/>
            </a:br>
            <a:r>
              <a:rPr lang="id-ID" sz="3200" b="0" dirty="0"/>
              <a:t/>
            </a:r>
            <a:br>
              <a:rPr lang="id-ID" sz="3200" b="0" dirty="0"/>
            </a:br>
            <a:r>
              <a:rPr lang="id-ID" sz="3200" b="0" dirty="0" smtClean="0"/>
              <a:t/>
            </a:r>
            <a:br>
              <a:rPr lang="id-ID" sz="3200" b="0" dirty="0" smtClean="0"/>
            </a:br>
            <a:r>
              <a:rPr lang="id-ID" sz="3200" b="0" dirty="0"/>
              <a:t/>
            </a:r>
            <a:br>
              <a:rPr lang="id-ID" sz="3200" b="0" dirty="0"/>
            </a:br>
            <a:r>
              <a:rPr lang="id-ID" sz="3200" b="0" dirty="0" smtClean="0"/>
              <a:t/>
            </a:r>
            <a:br>
              <a:rPr lang="id-ID" sz="3200" b="0" dirty="0" smtClean="0"/>
            </a:br>
            <a:r>
              <a:rPr lang="id-ID" sz="3200" b="0" dirty="0"/>
              <a:t/>
            </a:r>
            <a:br>
              <a:rPr lang="id-ID" sz="3200" b="0" dirty="0"/>
            </a:br>
            <a:r>
              <a:rPr lang="id-ID" sz="3200" b="0" dirty="0" smtClean="0"/>
              <a:t/>
            </a:r>
            <a:br>
              <a:rPr lang="id-ID" sz="3200" b="0" dirty="0" smtClean="0"/>
            </a:br>
            <a:r>
              <a:rPr lang="id-ID" sz="3200" b="0" dirty="0" smtClean="0"/>
              <a:t/>
            </a:r>
            <a:br>
              <a:rPr lang="id-ID" sz="3200" b="0" dirty="0" smtClean="0"/>
            </a:br>
            <a:r>
              <a:rPr lang="id-ID" sz="3200" b="0" dirty="0"/>
              <a:t>F</a:t>
            </a:r>
            <a:r>
              <a:rPr lang="id-ID" sz="3200" b="0" dirty="0" smtClean="0"/>
              <a:t>aktor-faktor yang mempengaruhi </a:t>
            </a:r>
            <a:r>
              <a:rPr lang="id-ID" sz="3200" b="0" dirty="0"/>
              <a:t>status gizi ibu hamil</a:t>
            </a:r>
            <a:br>
              <a:rPr lang="id-ID" sz="3200" b="0" dirty="0"/>
            </a:br>
            <a:endParaRPr lang="id-ID" sz="32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57175" indent="-257175">
              <a:buFont typeface="+mj-lt"/>
              <a:buAutoNum type="alphaUcPeriod"/>
            </a:pPr>
            <a:r>
              <a:rPr lang="id-ID" sz="2800" dirty="0" smtClean="0"/>
              <a:t> Faktor Langsung</a:t>
            </a:r>
          </a:p>
          <a:p>
            <a:pPr marL="352425" indent="0">
              <a:buNone/>
            </a:pPr>
            <a:r>
              <a:rPr lang="sv-SE" dirty="0"/>
              <a:t>Gizi secara langsung dipengaruhi oleh asupan makanan dan </a:t>
            </a:r>
            <a:r>
              <a:rPr lang="sv-SE" dirty="0" smtClean="0"/>
              <a:t>penyakit,</a:t>
            </a:r>
            <a:r>
              <a:rPr lang="id-ID" dirty="0" smtClean="0"/>
              <a:t> </a:t>
            </a:r>
            <a:r>
              <a:rPr lang="sv-SE" dirty="0" smtClean="0"/>
              <a:t>khususnya </a:t>
            </a:r>
            <a:r>
              <a:rPr lang="sv-SE" dirty="0"/>
              <a:t>penyakit </a:t>
            </a:r>
            <a:r>
              <a:rPr lang="sv-SE" dirty="0" smtClean="0"/>
              <a:t>infeksi</a:t>
            </a:r>
            <a:r>
              <a:rPr lang="id-ID" dirty="0" smtClean="0"/>
              <a:t>, Faktor-faktor</a:t>
            </a:r>
            <a:r>
              <a:rPr lang="id-ID" dirty="0"/>
              <a:t> </a:t>
            </a:r>
            <a:r>
              <a:rPr lang="id-ID" dirty="0" smtClean="0"/>
              <a:t>tersebut </a:t>
            </a:r>
            <a:r>
              <a:rPr lang="id-ID" dirty="0"/>
              <a:t>meliputi </a:t>
            </a:r>
            <a:r>
              <a:rPr lang="id-ID" dirty="0" smtClean="0"/>
              <a:t>:</a:t>
            </a:r>
          </a:p>
          <a:p>
            <a:pPr marL="719138" indent="-366713">
              <a:buFont typeface="Wingdings" pitchFamily="2" charset="2"/>
              <a:buChar char="§"/>
            </a:pPr>
            <a:r>
              <a:rPr lang="id-ID" dirty="0" smtClean="0"/>
              <a:t>Keterbatasan ekonomi</a:t>
            </a:r>
          </a:p>
          <a:p>
            <a:pPr marL="719138" indent="-366713">
              <a:buFont typeface="Wingdings" pitchFamily="2" charset="2"/>
              <a:buChar char="§"/>
            </a:pPr>
            <a:r>
              <a:rPr lang="id-ID" dirty="0" smtClean="0"/>
              <a:t>Produk pangan</a:t>
            </a:r>
          </a:p>
          <a:p>
            <a:pPr marL="719138" indent="-366713">
              <a:buFont typeface="Wingdings" pitchFamily="2" charset="2"/>
              <a:buChar char="§"/>
            </a:pPr>
            <a:r>
              <a:rPr lang="id-ID" dirty="0" smtClean="0"/>
              <a:t>Sanitasi makanan</a:t>
            </a:r>
          </a:p>
          <a:p>
            <a:pPr marL="719138" indent="-366713">
              <a:buFont typeface="Wingdings" pitchFamily="2" charset="2"/>
              <a:buChar char="§"/>
            </a:pPr>
            <a:r>
              <a:rPr lang="id-ID" dirty="0" smtClean="0"/>
              <a:t>Pembagian makanan dan pangan masyarakat</a:t>
            </a:r>
          </a:p>
          <a:p>
            <a:pPr marL="719138" indent="-366713">
              <a:buFont typeface="Wingdings" pitchFamily="2" charset="2"/>
              <a:buChar char="§"/>
            </a:pPr>
            <a:r>
              <a:rPr lang="id-ID" dirty="0" smtClean="0"/>
              <a:t>Pengetahuan gizi yang kurang</a:t>
            </a:r>
          </a:p>
          <a:p>
            <a:pPr marL="352425" indent="0">
              <a:buNone/>
            </a:pPr>
            <a:endParaRPr lang="id-ID" dirty="0" smtClean="0"/>
          </a:p>
          <a:p>
            <a:pPr marL="809625" indent="-457200">
              <a:buFont typeface="Wingdings" pitchFamily="2" charset="2"/>
              <a:buChar char="§"/>
            </a:pPr>
            <a:endParaRPr lang="id-ID" dirty="0"/>
          </a:p>
          <a:p>
            <a:pPr marL="257175" indent="0">
              <a:buNone/>
            </a:pPr>
            <a:endParaRPr lang="sv-SE" dirty="0"/>
          </a:p>
          <a:p>
            <a:pPr marL="257175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5824435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476672"/>
            <a:ext cx="7239000" cy="4846320"/>
          </a:xfrm>
        </p:spPr>
        <p:txBody>
          <a:bodyPr>
            <a:normAutofit/>
          </a:bodyPr>
          <a:lstStyle/>
          <a:p>
            <a:pPr marL="727075" indent="-280988">
              <a:buFont typeface="Wingdings" pitchFamily="2" charset="2"/>
              <a:buChar char="§"/>
            </a:pPr>
            <a:r>
              <a:rPr lang="id-ID" sz="2800" dirty="0" smtClean="0"/>
              <a:t>Pemenuhan makanan</a:t>
            </a:r>
          </a:p>
          <a:p>
            <a:pPr marL="727075" indent="-280988">
              <a:buFont typeface="Wingdings" pitchFamily="2" charset="2"/>
              <a:buChar char="§"/>
            </a:pPr>
            <a:r>
              <a:rPr lang="id-ID" sz="2800" dirty="0" smtClean="0"/>
              <a:t>Pantangan pada makanan</a:t>
            </a:r>
          </a:p>
          <a:p>
            <a:pPr marL="727075" indent="-280988">
              <a:buFont typeface="Wingdings" pitchFamily="2" charset="2"/>
              <a:buChar char="§"/>
            </a:pPr>
            <a:r>
              <a:rPr lang="id-ID" sz="2800" dirty="0" smtClean="0"/>
              <a:t>Selera makan</a:t>
            </a:r>
          </a:p>
          <a:p>
            <a:pPr marL="727075" indent="-280988">
              <a:buFont typeface="Wingdings" pitchFamily="2" charset="2"/>
              <a:buChar char="§"/>
            </a:pPr>
            <a:r>
              <a:rPr lang="id-ID" sz="2800" dirty="0" smtClean="0"/>
              <a:t>Suplemen makanan</a:t>
            </a:r>
            <a:endParaRPr lang="id-ID" sz="2800" dirty="0"/>
          </a:p>
          <a:p>
            <a:pPr marL="0" indent="0">
              <a:buNone/>
            </a:pPr>
            <a:endParaRPr lang="id-ID" sz="2800" dirty="0" smtClean="0"/>
          </a:p>
          <a:p>
            <a:pPr marL="514350" indent="-514350">
              <a:buFont typeface="+mj-lt"/>
              <a:buAutoNum type="alphaUcPeriod" startAt="2"/>
            </a:pPr>
            <a:r>
              <a:rPr lang="id-ID" sz="2800" dirty="0" smtClean="0"/>
              <a:t>Faktor Tidak langsun</a:t>
            </a:r>
          </a:p>
          <a:p>
            <a:pPr marL="730250" indent="-273050">
              <a:buFont typeface="Wingdings" pitchFamily="2" charset="2"/>
              <a:buChar char="§"/>
            </a:pPr>
            <a:r>
              <a:rPr lang="id-ID" sz="2800" dirty="0" smtClean="0"/>
              <a:t>Pedidikan  keluarga</a:t>
            </a:r>
          </a:p>
          <a:p>
            <a:pPr marL="730250" indent="-273050">
              <a:buFont typeface="Wingdings" pitchFamily="2" charset="2"/>
              <a:buChar char="§"/>
            </a:pPr>
            <a:r>
              <a:rPr lang="id-ID" sz="2800" dirty="0" smtClean="0"/>
              <a:t>Faktor budaya</a:t>
            </a:r>
          </a:p>
          <a:p>
            <a:pPr marL="730250" indent="-273050">
              <a:buFont typeface="Wingdings" pitchFamily="2" charset="2"/>
              <a:buChar char="§"/>
            </a:pPr>
            <a:r>
              <a:rPr lang="id-ID" sz="2800" dirty="0" smtClean="0"/>
              <a:t>Faktor fasilitas kesehatan</a:t>
            </a:r>
          </a:p>
          <a:p>
            <a:pPr marL="730250" indent="-273050">
              <a:buFont typeface="Wingdings" pitchFamily="2" charset="2"/>
              <a:buChar char="§"/>
            </a:pPr>
            <a:endParaRPr lang="id-ID" sz="2800" dirty="0" smtClean="0"/>
          </a:p>
          <a:p>
            <a:pPr marL="730250" indent="-273050">
              <a:buFont typeface="Wingdings" pitchFamily="2" charset="2"/>
              <a:buChar char="§"/>
            </a:pP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6006034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>
            <a:normAutofit fontScale="90000"/>
          </a:bodyPr>
          <a:lstStyle/>
          <a:p>
            <a:r>
              <a:rPr lang="id-ID" dirty="0"/>
              <a:t>K</a:t>
            </a:r>
            <a:r>
              <a:rPr lang="id-ID" dirty="0" smtClean="0"/>
              <a:t>ebutuhan gizi wanita hamil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7239000" cy="4846320"/>
          </a:xfrm>
        </p:spPr>
        <p:txBody>
          <a:bodyPr>
            <a:normAutofit/>
          </a:bodyPr>
          <a:lstStyle/>
          <a:p>
            <a:r>
              <a:rPr lang="sv-SE" dirty="0"/>
              <a:t>Asupan gizi sangat menentukan kesehatan ibu hamil dan </a:t>
            </a:r>
            <a:r>
              <a:rPr lang="sv-SE" dirty="0" smtClean="0"/>
              <a:t>janin</a:t>
            </a:r>
            <a:r>
              <a:rPr lang="id-ID" dirty="0" smtClean="0"/>
              <a:t> </a:t>
            </a:r>
            <a:r>
              <a:rPr lang="sv-SE" dirty="0" smtClean="0"/>
              <a:t>yang dikandungnya</a:t>
            </a:r>
            <a:endParaRPr lang="id-ID" dirty="0" smtClean="0"/>
          </a:p>
          <a:p>
            <a:endParaRPr lang="id-ID" dirty="0"/>
          </a:p>
          <a:p>
            <a:r>
              <a:rPr lang="id-ID" dirty="0"/>
              <a:t>Kebutuhan gizi pada masa kehamilan akan </a:t>
            </a:r>
            <a:r>
              <a:rPr lang="id-ID" dirty="0" smtClean="0"/>
              <a:t>meningkat sebesar </a:t>
            </a:r>
            <a:r>
              <a:rPr lang="id-ID" dirty="0"/>
              <a:t>15% dibandingkan dengan </a:t>
            </a:r>
            <a:r>
              <a:rPr lang="id-ID" dirty="0" smtClean="0"/>
              <a:t>kebutuhan wanita normal</a:t>
            </a:r>
          </a:p>
          <a:p>
            <a:endParaRPr lang="id-ID" dirty="0"/>
          </a:p>
          <a:p>
            <a:r>
              <a:rPr lang="id-ID" dirty="0" smtClean="0"/>
              <a:t>Untuk memperoleh</a:t>
            </a:r>
            <a:r>
              <a:rPr lang="id-ID" dirty="0"/>
              <a:t> </a:t>
            </a:r>
            <a:r>
              <a:rPr lang="id-ID" dirty="0" smtClean="0"/>
              <a:t>anak </a:t>
            </a:r>
            <a:r>
              <a:rPr lang="id-ID" dirty="0"/>
              <a:t>yang sehat, </a:t>
            </a:r>
            <a:r>
              <a:rPr lang="id-ID" dirty="0" smtClean="0"/>
              <a:t>ibu hamil perlu memperhatikan </a:t>
            </a:r>
            <a:r>
              <a:rPr lang="id-ID" dirty="0"/>
              <a:t>makanan </a:t>
            </a:r>
            <a:r>
              <a:rPr lang="id-ID" dirty="0" smtClean="0"/>
              <a:t>yang dikonsumsi </a:t>
            </a:r>
            <a:r>
              <a:rPr lang="id-ID" dirty="0"/>
              <a:t>selama </a:t>
            </a:r>
            <a:r>
              <a:rPr lang="id-ID" dirty="0" smtClean="0"/>
              <a:t>kehamilannya</a:t>
            </a:r>
            <a:r>
              <a:rPr lang="id-ID" dirty="0"/>
              <a:t>.</a:t>
            </a:r>
          </a:p>
          <a:p>
            <a:endParaRPr lang="id-ID" dirty="0"/>
          </a:p>
          <a:p>
            <a:endParaRPr lang="sv-SE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988136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548680"/>
            <a:ext cx="7239000" cy="4846320"/>
          </a:xfrm>
        </p:spPr>
        <p:txBody>
          <a:bodyPr/>
          <a:lstStyle/>
          <a:p>
            <a:r>
              <a:rPr lang="id-ID" dirty="0" smtClean="0"/>
              <a:t>Asupan yang dibutuhkan ibu pada setiap trimesternya berbeda-beda tergantung pada perkembangan tubuh ibu dan janin sendiri.</a:t>
            </a:r>
            <a:endParaRPr lang="id-ID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4" t="19949" r="3606" b="24256"/>
          <a:stretch/>
        </p:blipFill>
        <p:spPr bwMode="auto">
          <a:xfrm>
            <a:off x="436570" y="1988840"/>
            <a:ext cx="7519806" cy="3960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8926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856"/>
            <a:ext cx="8100392" cy="1380768"/>
          </a:xfrm>
        </p:spPr>
        <p:txBody>
          <a:bodyPr>
            <a:noAutofit/>
          </a:bodyPr>
          <a:lstStyle/>
          <a:p>
            <a:r>
              <a:rPr lang="id-ID" sz="3200" dirty="0" smtClean="0"/>
              <a:t/>
            </a:r>
            <a:br>
              <a:rPr lang="id-ID" sz="3200" dirty="0" smtClean="0"/>
            </a:br>
            <a:r>
              <a:rPr lang="id-ID" sz="3200" dirty="0" smtClean="0"/>
              <a:t>Perubahan metabolisme pada masing-masinng </a:t>
            </a:r>
            <a:r>
              <a:rPr lang="nb-NO" sz="3200" dirty="0"/>
              <a:t>Trimester Trimester </a:t>
            </a:r>
            <a:r>
              <a:rPr lang="nb-NO" sz="3200" dirty="0" smtClean="0"/>
              <a:t>1</a:t>
            </a:r>
            <a:r>
              <a:rPr lang="id-ID" sz="3200" dirty="0" smtClean="0"/>
              <a:t>, 2, dan 3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3200" dirty="0" smtClean="0"/>
              <a:t>Trimester 1</a:t>
            </a:r>
          </a:p>
          <a:p>
            <a:pPr marL="809625" indent="-457200">
              <a:buFont typeface="Wingdings" pitchFamily="2" charset="2"/>
              <a:buChar char="Ø"/>
            </a:pPr>
            <a:r>
              <a:rPr lang="id-ID" sz="2800" dirty="0" smtClean="0"/>
              <a:t>setelah </a:t>
            </a:r>
            <a:r>
              <a:rPr lang="id-ID" sz="2800" dirty="0"/>
              <a:t>haid terlambat kadar diamino eksidae meningkat dari 3-6 satuan dari masa tidak hamil </a:t>
            </a:r>
            <a:r>
              <a:rPr lang="id-ID" sz="2800" dirty="0" smtClean="0"/>
              <a:t>menjadi </a:t>
            </a:r>
            <a:r>
              <a:rPr lang="id-ID" sz="2800" dirty="0"/>
              <a:t>200 satuan </a:t>
            </a:r>
            <a:r>
              <a:rPr lang="id-ID" sz="2800" dirty="0" smtClean="0"/>
              <a:t>pada masa </a:t>
            </a:r>
            <a:r>
              <a:rPr lang="id-ID" sz="2800" dirty="0"/>
              <a:t>hamil 2 minggu. </a:t>
            </a:r>
            <a:endParaRPr lang="id-ID" sz="2800" dirty="0" smtClean="0"/>
          </a:p>
          <a:p>
            <a:pPr marL="352425" indent="0">
              <a:buNone/>
            </a:pPr>
            <a:endParaRPr lang="id-ID" sz="2800" dirty="0" smtClean="0"/>
          </a:p>
          <a:p>
            <a:pPr marL="809625" indent="-457200">
              <a:buFont typeface="Wingdings" pitchFamily="2" charset="2"/>
              <a:buChar char="Ø"/>
            </a:pPr>
            <a:r>
              <a:rPr lang="id-ID" sz="2800" dirty="0" smtClean="0"/>
              <a:t>Plasenta </a:t>
            </a:r>
            <a:r>
              <a:rPr lang="id-ID" sz="2800" dirty="0"/>
              <a:t>sendiri menghasilkan enzim-enzim untuk oksidasi, reduksi, hidrolisa</a:t>
            </a:r>
            <a:endParaRPr lang="id-ID" sz="2800" dirty="0" smtClean="0"/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2819457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3" t="33077" r="2885" b="16461"/>
          <a:stretch/>
        </p:blipFill>
        <p:spPr bwMode="auto">
          <a:xfrm>
            <a:off x="4864" y="908720"/>
            <a:ext cx="8175812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6447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3" t="33077" r="3125" b="14821"/>
          <a:stretch/>
        </p:blipFill>
        <p:spPr bwMode="auto">
          <a:xfrm>
            <a:off x="211013" y="620688"/>
            <a:ext cx="7889379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7842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692696"/>
            <a:ext cx="7239000" cy="4968552"/>
          </a:xfrm>
        </p:spPr>
        <p:txBody>
          <a:bodyPr/>
          <a:lstStyle/>
          <a:p>
            <a:pPr marL="273050" indent="-15875">
              <a:buFont typeface="Wingdings" pitchFamily="2" charset="2"/>
              <a:buChar char="Ø"/>
            </a:pPr>
            <a:r>
              <a:rPr lang="id-ID" dirty="0"/>
              <a:t> Asam folat dibutuhkan untuk pertumbuhan dan pebelahan sel dalam sintesis DNA. </a:t>
            </a:r>
            <a:endParaRPr lang="id-ID" dirty="0" smtClean="0"/>
          </a:p>
          <a:p>
            <a:pPr marL="0" indent="0">
              <a:buNone/>
            </a:pPr>
            <a:endParaRPr lang="id-ID" dirty="0"/>
          </a:p>
          <a:p>
            <a:r>
              <a:rPr lang="id-ID" sz="2800" dirty="0"/>
              <a:t>Trimester </a:t>
            </a:r>
            <a:r>
              <a:rPr lang="id-ID" dirty="0" smtClean="0"/>
              <a:t>2 </a:t>
            </a:r>
          </a:p>
          <a:p>
            <a:pPr marL="457200" indent="-200025">
              <a:buFont typeface="Wingdings" pitchFamily="2" charset="2"/>
              <a:buChar char="Ø"/>
            </a:pPr>
            <a:r>
              <a:rPr lang="id-ID" dirty="0"/>
              <a:t> Kadar diamino oksidase ini </a:t>
            </a:r>
            <a:r>
              <a:rPr lang="id-ID" dirty="0" smtClean="0"/>
              <a:t>mencapai puncaknya </a:t>
            </a:r>
            <a:r>
              <a:rPr lang="id-ID" dirty="0"/>
              <a:t>400 – 500 satuan pada kehamilan 16 </a:t>
            </a:r>
            <a:r>
              <a:rPr lang="id-ID" dirty="0" smtClean="0"/>
              <a:t>minggu</a:t>
            </a:r>
          </a:p>
          <a:p>
            <a:pPr marL="457200" indent="-200025">
              <a:buFont typeface="Wingdings" pitchFamily="2" charset="2"/>
              <a:buChar char="Ø"/>
            </a:pPr>
            <a:r>
              <a:rPr lang="id-ID" dirty="0"/>
              <a:t> Kadar alkalinfosfatase meningkat 4 kali lipat </a:t>
            </a:r>
            <a:r>
              <a:rPr lang="id-ID" dirty="0" smtClean="0"/>
              <a:t>dari wanita </a:t>
            </a:r>
            <a:r>
              <a:rPr lang="id-ID" dirty="0"/>
              <a:t>tidak </a:t>
            </a:r>
            <a:r>
              <a:rPr lang="id-ID" dirty="0" smtClean="0"/>
              <a:t>hamil</a:t>
            </a:r>
          </a:p>
          <a:p>
            <a:pPr marL="257175" indent="0">
              <a:buNone/>
            </a:pPr>
            <a:endParaRPr lang="id-ID" dirty="0" smtClean="0"/>
          </a:p>
          <a:p>
            <a:pPr marL="0" indent="0">
              <a:buNone/>
            </a:pPr>
            <a:endParaRPr lang="id-ID" dirty="0" smtClean="0"/>
          </a:p>
          <a:p>
            <a:pPr marL="273050" indent="-15875">
              <a:buFont typeface="Wingdings" pitchFamily="2" charset="2"/>
              <a:buChar char="Ø"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188559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08720"/>
            <a:ext cx="7239000" cy="5544616"/>
          </a:xfrm>
        </p:spPr>
        <p:txBody>
          <a:bodyPr>
            <a:normAutofit lnSpcReduction="10000"/>
          </a:bodyPr>
          <a:lstStyle/>
          <a:p>
            <a:r>
              <a:rPr lang="id-ID" dirty="0" smtClean="0"/>
              <a:t>Trimester 3</a:t>
            </a:r>
          </a:p>
          <a:p>
            <a:pPr marL="539750" indent="-187325">
              <a:buFont typeface="Wingdings" pitchFamily="2" charset="2"/>
              <a:buChar char="Ø"/>
            </a:pPr>
            <a:r>
              <a:rPr lang="id-ID" dirty="0" smtClean="0"/>
              <a:t> Basal </a:t>
            </a:r>
            <a:r>
              <a:rPr lang="id-ID" dirty="0"/>
              <a:t>Metabolisme Rate (BMR) </a:t>
            </a:r>
            <a:r>
              <a:rPr lang="id-ID" dirty="0" smtClean="0"/>
              <a:t>meningkat hingga </a:t>
            </a:r>
            <a:r>
              <a:rPr lang="id-ID" dirty="0"/>
              <a:t>15-20</a:t>
            </a:r>
            <a:r>
              <a:rPr lang="id-ID" dirty="0" smtClean="0"/>
              <a:t>%. </a:t>
            </a:r>
            <a:r>
              <a:rPr lang="id-ID" dirty="0"/>
              <a:t>Kalori yang dibutuhkan </a:t>
            </a:r>
            <a:r>
              <a:rPr lang="id-ID" dirty="0" smtClean="0"/>
              <a:t>diperoleh dari </a:t>
            </a:r>
            <a:r>
              <a:rPr lang="id-ID" dirty="0"/>
              <a:t>pembakaran karbohidrat, khususnya sesudah kehamilan 20 minggu ke atas</a:t>
            </a:r>
            <a:r>
              <a:rPr lang="id-ID" dirty="0" smtClean="0"/>
              <a:t>.</a:t>
            </a:r>
          </a:p>
          <a:p>
            <a:pPr marL="539750" indent="-187325">
              <a:buFont typeface="Wingdings" pitchFamily="2" charset="2"/>
              <a:buChar char="Ø"/>
            </a:pPr>
            <a:r>
              <a:rPr lang="id-ID" dirty="0"/>
              <a:t> Pada trimester ini janin membutuhkan 30 sampai 40 gr kalsium untuk pembentukan tulangnya. </a:t>
            </a:r>
            <a:endParaRPr lang="id-ID" dirty="0" smtClean="0"/>
          </a:p>
          <a:p>
            <a:pPr marL="539750" indent="-187325">
              <a:buFont typeface="Wingdings" pitchFamily="2" charset="2"/>
              <a:buChar char="Ø"/>
            </a:pPr>
            <a:r>
              <a:rPr lang="id-ID" dirty="0"/>
              <a:t> Keseimbangan asam basa mengalami penurunan dari 155 mEq per liter menjadi 145 mEq per liter, disebabkan hemodilusi darah dan kebutuhan mineral yang diperlukan janin.</a:t>
            </a:r>
          </a:p>
        </p:txBody>
      </p:sp>
    </p:spTree>
    <p:extLst>
      <p:ext uri="{BB962C8B-B14F-4D97-AF65-F5344CB8AC3E}">
        <p14:creationId xmlns:p14="http://schemas.microsoft.com/office/powerpoint/2010/main" val="3272802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08720"/>
            <a:ext cx="7239000" cy="4846320"/>
          </a:xfrm>
        </p:spPr>
        <p:txBody>
          <a:bodyPr>
            <a:normAutofit/>
          </a:bodyPr>
          <a:lstStyle/>
          <a:p>
            <a:pPr marL="539750" indent="-282575">
              <a:buFont typeface="Wingdings" pitchFamily="2" charset="2"/>
              <a:buChar char="Ø"/>
            </a:pPr>
            <a:r>
              <a:rPr lang="id-ID" sz="2800" dirty="0"/>
              <a:t>LDL akan mencapai puncaknya pada minggu ke-36, sementara HDL akan mencapai puncaknya pada minggu ke-25 berkurang sampai minggu ke-32 dan kemudian menetap. </a:t>
            </a:r>
          </a:p>
        </p:txBody>
      </p:sp>
    </p:spTree>
    <p:extLst>
      <p:ext uri="{BB962C8B-B14F-4D97-AF65-F5344CB8AC3E}">
        <p14:creationId xmlns:p14="http://schemas.microsoft.com/office/powerpoint/2010/main" val="1817687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948720"/>
          </a:xfrm>
        </p:spPr>
        <p:txBody>
          <a:bodyPr/>
          <a:lstStyle/>
          <a:p>
            <a:pPr algn="ctr"/>
            <a:r>
              <a:rPr lang="id-ID" dirty="0" smtClean="0"/>
              <a:t>Metabolisme janin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499176" cy="4846320"/>
          </a:xfrm>
        </p:spPr>
        <p:txBody>
          <a:bodyPr/>
          <a:lstStyle/>
          <a:p>
            <a:r>
              <a:rPr lang="en-US" sz="2800" dirty="0" err="1"/>
              <a:t>Janin</a:t>
            </a:r>
            <a:r>
              <a:rPr lang="en-US" sz="2800" dirty="0"/>
              <a:t> </a:t>
            </a:r>
            <a:r>
              <a:rPr lang="en-US" sz="2800" dirty="0" err="1"/>
              <a:t>menerima</a:t>
            </a:r>
            <a:r>
              <a:rPr lang="en-US" sz="2800" dirty="0"/>
              <a:t> </a:t>
            </a:r>
            <a:r>
              <a:rPr lang="en-US" sz="2800" dirty="0" err="1"/>
              <a:t>semua</a:t>
            </a:r>
            <a:r>
              <a:rPr lang="en-US" sz="2800" dirty="0"/>
              <a:t> </a:t>
            </a:r>
            <a:r>
              <a:rPr lang="en-US" sz="2800" dirty="0" err="1"/>
              <a:t>makanan</a:t>
            </a:r>
            <a:r>
              <a:rPr lang="en-US" sz="2800" dirty="0"/>
              <a:t> yang </a:t>
            </a:r>
            <a:r>
              <a:rPr lang="en-US" sz="2800" dirty="0" err="1"/>
              <a:t>diperlukan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memenuhi</a:t>
            </a:r>
            <a:r>
              <a:rPr lang="en-US" sz="2800" dirty="0"/>
              <a:t> </a:t>
            </a:r>
            <a:r>
              <a:rPr lang="en-US" sz="2800" dirty="0" err="1"/>
              <a:t>pertumbuhan</a:t>
            </a:r>
            <a:r>
              <a:rPr lang="en-US" sz="2800" dirty="0"/>
              <a:t> normal </a:t>
            </a:r>
            <a:r>
              <a:rPr lang="en-US" sz="2800" dirty="0" err="1"/>
              <a:t>melalui</a:t>
            </a:r>
            <a:r>
              <a:rPr lang="en-US" sz="2800" dirty="0"/>
              <a:t> </a:t>
            </a:r>
            <a:r>
              <a:rPr lang="en-US" sz="2800" dirty="0" err="1"/>
              <a:t>plasenta</a:t>
            </a:r>
            <a:r>
              <a:rPr lang="en-US" sz="2800" dirty="0"/>
              <a:t>, yang </a:t>
            </a:r>
            <a:r>
              <a:rPr lang="en-US" sz="2800" dirty="0" err="1"/>
              <a:t>merupakan</a:t>
            </a:r>
            <a:r>
              <a:rPr lang="en-US" sz="2800" dirty="0"/>
              <a:t> </a:t>
            </a:r>
            <a:r>
              <a:rPr lang="en-US" sz="2800" dirty="0" err="1"/>
              <a:t>bagian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janin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melekat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organ </a:t>
            </a:r>
            <a:r>
              <a:rPr lang="en-US" sz="2800" dirty="0" err="1"/>
              <a:t>ibu</a:t>
            </a:r>
            <a:r>
              <a:rPr lang="en-US" sz="2800" dirty="0"/>
              <a:t> </a:t>
            </a:r>
            <a:r>
              <a:rPr lang="en-US" sz="2800" dirty="0" err="1"/>
              <a:t>yaitu</a:t>
            </a:r>
            <a:r>
              <a:rPr lang="en-US" sz="2800" dirty="0"/>
              <a:t> Uterus</a:t>
            </a:r>
            <a:r>
              <a:rPr lang="en-US" sz="2800" dirty="0" smtClean="0"/>
              <a:t>.</a:t>
            </a:r>
            <a:endParaRPr lang="id-ID" sz="2800" dirty="0" smtClean="0"/>
          </a:p>
          <a:p>
            <a:endParaRPr lang="id-ID" sz="2800" dirty="0"/>
          </a:p>
          <a:p>
            <a:r>
              <a:rPr lang="en-US" sz="2800" dirty="0" err="1"/>
              <a:t>Oksigen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makanan</a:t>
            </a:r>
            <a:r>
              <a:rPr lang="en-US" sz="2800" dirty="0"/>
              <a:t> lain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daerah</a:t>
            </a:r>
            <a:r>
              <a:rPr lang="en-US" sz="2800" dirty="0"/>
              <a:t> </a:t>
            </a:r>
            <a:r>
              <a:rPr lang="en-US" sz="2800" dirty="0" err="1"/>
              <a:t>ibu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segala</a:t>
            </a:r>
            <a:r>
              <a:rPr lang="en-US" sz="2800" dirty="0"/>
              <a:t> </a:t>
            </a:r>
            <a:r>
              <a:rPr lang="en-US" sz="2800" dirty="0" err="1"/>
              <a:t>cara</a:t>
            </a:r>
            <a:r>
              <a:rPr lang="en-US" sz="2800" dirty="0"/>
              <a:t> </a:t>
            </a:r>
            <a:r>
              <a:rPr lang="en-US" sz="2800" dirty="0" err="1"/>
              <a:t>melalui</a:t>
            </a:r>
            <a:r>
              <a:rPr lang="en-US" sz="2800" dirty="0"/>
              <a:t> </a:t>
            </a:r>
            <a:r>
              <a:rPr lang="en-US" sz="2800" dirty="0" err="1"/>
              <a:t>Plasenta</a:t>
            </a:r>
            <a:r>
              <a:rPr lang="en-US" sz="2800" dirty="0"/>
              <a:t> </a:t>
            </a:r>
            <a:r>
              <a:rPr lang="en-US" sz="2800" dirty="0" err="1"/>
              <a:t>masuk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dirty="0" err="1"/>
              <a:t>peredaran</a:t>
            </a:r>
            <a:r>
              <a:rPr lang="en-US" sz="2800" dirty="0"/>
              <a:t> </a:t>
            </a:r>
            <a:r>
              <a:rPr lang="en-US" sz="2800" dirty="0" err="1"/>
              <a:t>darah</a:t>
            </a:r>
            <a:r>
              <a:rPr lang="en-US" sz="2800" dirty="0"/>
              <a:t> </a:t>
            </a:r>
            <a:r>
              <a:rPr lang="en-US" sz="2800" dirty="0" err="1"/>
              <a:t>janin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endParaRPr lang="en-US" sz="2800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5892811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620688"/>
            <a:ext cx="7239000" cy="5544616"/>
          </a:xfrm>
        </p:spPr>
        <p:txBody>
          <a:bodyPr>
            <a:normAutofit/>
          </a:bodyPr>
          <a:lstStyle/>
          <a:p>
            <a:r>
              <a:rPr lang="en-US" sz="2800" dirty="0" err="1"/>
              <a:t>Beberapa</a:t>
            </a:r>
            <a:r>
              <a:rPr lang="en-US" sz="2800" dirty="0"/>
              <a:t> </a:t>
            </a:r>
            <a:r>
              <a:rPr lang="en-US" sz="2800" dirty="0" err="1"/>
              <a:t>zat</a:t>
            </a:r>
            <a:r>
              <a:rPr lang="en-US" sz="2800" dirty="0"/>
              <a:t> </a:t>
            </a:r>
            <a:r>
              <a:rPr lang="en-US" sz="2800" dirty="0" err="1"/>
              <a:t>makanan</a:t>
            </a:r>
            <a:r>
              <a:rPr lang="en-US" sz="2800" dirty="0"/>
              <a:t> </a:t>
            </a:r>
            <a:r>
              <a:rPr lang="en-US" sz="2800" dirty="0" err="1"/>
              <a:t>juga</a:t>
            </a:r>
            <a:r>
              <a:rPr lang="en-US" sz="2800" dirty="0"/>
              <a:t> </a:t>
            </a:r>
            <a:r>
              <a:rPr lang="en-US" sz="2800" dirty="0" err="1"/>
              <a:t>bisa</a:t>
            </a:r>
            <a:r>
              <a:rPr lang="en-US" sz="2800" dirty="0"/>
              <a:t> </a:t>
            </a:r>
            <a:r>
              <a:rPr lang="en-US" sz="2800" dirty="0" err="1"/>
              <a:t>sampai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dirty="0" err="1"/>
              <a:t>janin</a:t>
            </a:r>
            <a:r>
              <a:rPr lang="en-US" sz="2800" dirty="0"/>
              <a:t> </a:t>
            </a:r>
            <a:r>
              <a:rPr lang="en-US" sz="2800" dirty="0" err="1"/>
              <a:t>melalui</a:t>
            </a:r>
            <a:r>
              <a:rPr lang="en-US" sz="2800" dirty="0"/>
              <a:t> </a:t>
            </a:r>
            <a:r>
              <a:rPr lang="en-US" sz="2800" dirty="0" err="1"/>
              <a:t>cairan</a:t>
            </a:r>
            <a:r>
              <a:rPr lang="en-US" sz="2800" dirty="0"/>
              <a:t>, amnion (</a:t>
            </a:r>
            <a:r>
              <a:rPr lang="en-US" sz="2800" dirty="0" err="1"/>
              <a:t>cairan</a:t>
            </a:r>
            <a:r>
              <a:rPr lang="en-US" sz="2800" dirty="0"/>
              <a:t> </a:t>
            </a:r>
            <a:r>
              <a:rPr lang="en-US" sz="2800" dirty="0" err="1"/>
              <a:t>ketuban</a:t>
            </a:r>
            <a:r>
              <a:rPr lang="en-US" sz="2800" dirty="0"/>
              <a:t>) </a:t>
            </a:r>
            <a:r>
              <a:rPr lang="en-US" sz="2800" dirty="0" err="1"/>
              <a:t>diserap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di </a:t>
            </a:r>
            <a:r>
              <a:rPr lang="en-US" sz="2800" dirty="0" err="1"/>
              <a:t>cerna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dirty="0" err="1"/>
              <a:t>janin</a:t>
            </a:r>
            <a:r>
              <a:rPr lang="en-US" sz="2800" dirty="0"/>
              <a:t>,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pertengahan</a:t>
            </a:r>
            <a:r>
              <a:rPr lang="en-US" sz="2800" dirty="0"/>
              <a:t> ke-2 </a:t>
            </a:r>
            <a:r>
              <a:rPr lang="en-US" sz="2800" dirty="0" err="1"/>
              <a:t>kehamilan</a:t>
            </a:r>
            <a:r>
              <a:rPr lang="en-US" sz="2800" dirty="0"/>
              <a:t>.</a:t>
            </a:r>
          </a:p>
          <a:p>
            <a:endParaRPr lang="id-ID" dirty="0" smtClean="0"/>
          </a:p>
          <a:p>
            <a:r>
              <a:rPr lang="en-US" sz="2800" dirty="0" err="1"/>
              <a:t>Keadaan</a:t>
            </a:r>
            <a:r>
              <a:rPr lang="en-US" sz="2800" dirty="0"/>
              <a:t> </a:t>
            </a:r>
            <a:r>
              <a:rPr lang="en-US" sz="2800" dirty="0" err="1"/>
              <a:t>metabolisme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janin</a:t>
            </a:r>
            <a:r>
              <a:rPr lang="en-US" sz="2800" dirty="0"/>
              <a:t> </a:t>
            </a:r>
            <a:r>
              <a:rPr lang="en-US" sz="2800" dirty="0" err="1"/>
              <a:t>disebut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“</a:t>
            </a:r>
            <a:r>
              <a:rPr lang="en-US" sz="2800" dirty="0" err="1"/>
              <a:t>keadaan</a:t>
            </a:r>
            <a:r>
              <a:rPr lang="en-US" sz="2800" dirty="0"/>
              <a:t> </a:t>
            </a:r>
            <a:r>
              <a:rPr lang="en-US" sz="2800" dirty="0" err="1"/>
              <a:t>Tetap</a:t>
            </a:r>
            <a:r>
              <a:rPr lang="en-US" sz="2800" dirty="0" smtClean="0"/>
              <a:t>”</a:t>
            </a:r>
            <a:endParaRPr lang="id-ID" sz="2800" dirty="0" smtClean="0"/>
          </a:p>
          <a:p>
            <a:endParaRPr lang="id-ID" sz="2800" dirty="0"/>
          </a:p>
          <a:p>
            <a:r>
              <a:rPr lang="en-US" sz="2800" dirty="0"/>
              <a:t>Organ </a:t>
            </a:r>
            <a:r>
              <a:rPr lang="en-US" sz="2800" dirty="0" err="1"/>
              <a:t>tubuh</a:t>
            </a:r>
            <a:r>
              <a:rPr lang="en-US" sz="2800" dirty="0"/>
              <a:t> </a:t>
            </a:r>
            <a:r>
              <a:rPr lang="en-US" sz="2800" dirty="0" err="1"/>
              <a:t>janin</a:t>
            </a:r>
            <a:r>
              <a:rPr lang="en-US" sz="2800" dirty="0"/>
              <a:t> </a:t>
            </a:r>
            <a:r>
              <a:rPr lang="en-US" sz="2800" dirty="0" err="1"/>
              <a:t>menggunakan</a:t>
            </a:r>
            <a:r>
              <a:rPr lang="en-US" sz="2800" dirty="0"/>
              <a:t> </a:t>
            </a:r>
            <a:r>
              <a:rPr lang="en-US" sz="2800" dirty="0" err="1"/>
              <a:t>zat-zat</a:t>
            </a:r>
            <a:r>
              <a:rPr lang="en-US" sz="2800" dirty="0"/>
              <a:t> </a:t>
            </a:r>
            <a:r>
              <a:rPr lang="en-US" sz="2800" dirty="0" err="1"/>
              <a:t>makanan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metabolisme-oksigen</a:t>
            </a:r>
            <a:r>
              <a:rPr lang="en-US" sz="2800" dirty="0"/>
              <a:t>, </a:t>
            </a:r>
            <a:r>
              <a:rPr lang="en-US" sz="2800" dirty="0" err="1"/>
              <a:t>sintesa</a:t>
            </a:r>
            <a:r>
              <a:rPr lang="en-US" sz="2800" dirty="0"/>
              <a:t> </a:t>
            </a:r>
            <a:r>
              <a:rPr lang="en-US" sz="2800" dirty="0" err="1"/>
              <a:t>molekul</a:t>
            </a:r>
            <a:r>
              <a:rPr lang="en-US" sz="2800" dirty="0"/>
              <a:t> </a:t>
            </a:r>
            <a:r>
              <a:rPr lang="en-US" sz="2800" dirty="0" err="1"/>
              <a:t>baru</a:t>
            </a:r>
            <a:r>
              <a:rPr lang="en-US" sz="2800" dirty="0"/>
              <a:t>, </a:t>
            </a:r>
            <a:r>
              <a:rPr lang="en-US" sz="2800" dirty="0" err="1"/>
              <a:t>sintesa</a:t>
            </a:r>
            <a:r>
              <a:rPr lang="en-US" sz="2800" dirty="0"/>
              <a:t> protein, </a:t>
            </a:r>
            <a:r>
              <a:rPr lang="en-US" sz="2800" dirty="0" err="1"/>
              <a:t>karbohidrat</a:t>
            </a:r>
            <a:r>
              <a:rPr lang="en-US" sz="2800" dirty="0"/>
              <a:t>, </a:t>
            </a:r>
            <a:r>
              <a:rPr lang="en-US" sz="2800" dirty="0" err="1"/>
              <a:t>lemak</a:t>
            </a:r>
            <a:r>
              <a:rPr lang="en-US" sz="2800" dirty="0"/>
              <a:t> </a:t>
            </a:r>
            <a:r>
              <a:rPr lang="en-US" sz="2800" dirty="0" err="1"/>
              <a:t>dll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9353541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548680"/>
            <a:ext cx="7239000" cy="6120680"/>
          </a:xfrm>
        </p:spPr>
        <p:txBody>
          <a:bodyPr>
            <a:noAutofit/>
          </a:bodyPr>
          <a:lstStyle/>
          <a:p>
            <a:r>
              <a:rPr lang="en-US" sz="2800" dirty="0" err="1"/>
              <a:t>Metabolisme</a:t>
            </a:r>
            <a:r>
              <a:rPr lang="en-US" sz="2800" dirty="0"/>
              <a:t>, </a:t>
            </a:r>
            <a:r>
              <a:rPr lang="en-US" sz="2800" dirty="0" err="1"/>
              <a:t>perkembangan</a:t>
            </a:r>
            <a:r>
              <a:rPr lang="en-US" sz="2800" dirty="0"/>
              <a:t> </a:t>
            </a:r>
            <a:r>
              <a:rPr lang="en-US" sz="2800" dirty="0" err="1"/>
              <a:t>janin</a:t>
            </a:r>
            <a:r>
              <a:rPr lang="en-US" sz="2800" dirty="0"/>
              <a:t> </a:t>
            </a:r>
            <a:r>
              <a:rPr lang="en-US" sz="2800" dirty="0" err="1"/>
              <a:t>telah</a:t>
            </a:r>
            <a:r>
              <a:rPr lang="en-US" sz="2800" dirty="0"/>
              <a:t> </a:t>
            </a:r>
            <a:r>
              <a:rPr lang="en-US" sz="2800" dirty="0" err="1"/>
              <a:t>diketahui</a:t>
            </a:r>
            <a:r>
              <a:rPr lang="en-US" sz="2800" dirty="0"/>
              <a:t>, </a:t>
            </a:r>
            <a:r>
              <a:rPr lang="en-US" sz="2800" dirty="0" err="1" smtClean="0"/>
              <a:t>terdapat</a:t>
            </a:r>
            <a:r>
              <a:rPr lang="en-US" sz="2800" dirty="0" smtClean="0"/>
              <a:t> </a:t>
            </a:r>
            <a:r>
              <a:rPr lang="en-US" sz="2800" dirty="0" err="1"/>
              <a:t>pada</a:t>
            </a:r>
            <a:r>
              <a:rPr lang="en-US" sz="2800" dirty="0"/>
              <a:t> organ-organ </a:t>
            </a:r>
            <a:r>
              <a:rPr lang="en-US" sz="2800" dirty="0" err="1"/>
              <a:t>spesifik</a:t>
            </a:r>
            <a:r>
              <a:rPr lang="en-US" sz="2800" dirty="0"/>
              <a:t> </a:t>
            </a:r>
            <a:r>
              <a:rPr lang="en-US" sz="2800" dirty="0" err="1"/>
              <a:t>yaitu</a:t>
            </a:r>
            <a:r>
              <a:rPr lang="en-US" sz="2800" dirty="0"/>
              <a:t> : </a:t>
            </a:r>
            <a:r>
              <a:rPr lang="en-US" sz="2800" dirty="0" err="1"/>
              <a:t>otak</a:t>
            </a:r>
            <a:r>
              <a:rPr lang="en-US" sz="2800" dirty="0"/>
              <a:t>, </a:t>
            </a:r>
            <a:r>
              <a:rPr lang="en-US" sz="2800" dirty="0" err="1"/>
              <a:t>jantung</a:t>
            </a:r>
            <a:r>
              <a:rPr lang="en-US" sz="2800" dirty="0"/>
              <a:t>, </a:t>
            </a:r>
            <a:r>
              <a:rPr lang="en-US" sz="2800" dirty="0" err="1"/>
              <a:t>hati</a:t>
            </a:r>
            <a:r>
              <a:rPr lang="en-US" sz="2800" dirty="0"/>
              <a:t>, </a:t>
            </a:r>
            <a:r>
              <a:rPr lang="en-US" sz="2800" dirty="0" err="1"/>
              <a:t>paru-paru</a:t>
            </a:r>
            <a:r>
              <a:rPr lang="en-US" sz="2800" dirty="0"/>
              <a:t>, </a:t>
            </a:r>
            <a:r>
              <a:rPr lang="en-US" sz="2800" dirty="0" err="1"/>
              <a:t>ginjal</a:t>
            </a:r>
            <a:r>
              <a:rPr lang="en-US" sz="2800" dirty="0"/>
              <a:t>, </a:t>
            </a:r>
            <a:r>
              <a:rPr lang="en-US" sz="2800" dirty="0" err="1"/>
              <a:t>otot</a:t>
            </a:r>
            <a:r>
              <a:rPr lang="en-US" sz="2800" dirty="0"/>
              <a:t> </a:t>
            </a:r>
            <a:r>
              <a:rPr lang="en-US" sz="2800" dirty="0" err="1" smtClean="0"/>
              <a:t>rangka</a:t>
            </a:r>
            <a:endParaRPr lang="id-ID" sz="2800" dirty="0" smtClean="0"/>
          </a:p>
          <a:p>
            <a:endParaRPr lang="id-ID" sz="2800" dirty="0" smtClean="0"/>
          </a:p>
          <a:p>
            <a:pPr marL="0" indent="0">
              <a:buNone/>
            </a:pPr>
            <a:r>
              <a:rPr lang="en-US" sz="2800" b="1" dirty="0"/>
              <a:t>KONSUMSI OKSIGEN DAN PRODUKSI CO</a:t>
            </a:r>
            <a:r>
              <a:rPr lang="en-US" sz="2800" b="1" baseline="-25000" dirty="0"/>
              <a:t>2</a:t>
            </a:r>
            <a:endParaRPr lang="en-US" sz="2800" b="1" dirty="0"/>
          </a:p>
          <a:p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/>
              <a:t>janin</a:t>
            </a:r>
            <a:r>
              <a:rPr lang="en-US" sz="2800" dirty="0"/>
              <a:t> </a:t>
            </a:r>
            <a:r>
              <a:rPr lang="en-US" sz="2800" dirty="0" err="1"/>
              <a:t>manusia</a:t>
            </a:r>
            <a:r>
              <a:rPr lang="en-US" sz="2800" dirty="0"/>
              <a:t> </a:t>
            </a:r>
            <a:r>
              <a:rPr lang="en-US" sz="2800" dirty="0" err="1"/>
              <a:t>mendekati</a:t>
            </a:r>
            <a:r>
              <a:rPr lang="en-US" sz="2800" dirty="0"/>
              <a:t> </a:t>
            </a:r>
            <a:r>
              <a:rPr lang="en-US" sz="2800" dirty="0" err="1"/>
              <a:t>aterm</a:t>
            </a:r>
            <a:r>
              <a:rPr lang="en-US" sz="2800" dirty="0"/>
              <a:t>, </a:t>
            </a:r>
            <a:r>
              <a:rPr lang="en-US" sz="2800" dirty="0" err="1"/>
              <a:t>konsumsi</a:t>
            </a:r>
            <a:r>
              <a:rPr lang="en-US" sz="2800" dirty="0"/>
              <a:t> O</a:t>
            </a:r>
            <a:r>
              <a:rPr lang="en-US" sz="2800" baseline="-25000" dirty="0"/>
              <a:t>2</a:t>
            </a:r>
            <a:r>
              <a:rPr lang="en-US" sz="2800" dirty="0"/>
              <a:t> yang </a:t>
            </a:r>
            <a:r>
              <a:rPr lang="en-US" sz="2800" dirty="0" err="1"/>
              <a:t>diukur</a:t>
            </a:r>
            <a:r>
              <a:rPr lang="en-US" sz="2800" dirty="0"/>
              <a:t> </a:t>
            </a:r>
            <a:r>
              <a:rPr lang="en-US" sz="2800" dirty="0" err="1"/>
              <a:t>saat</a:t>
            </a:r>
            <a:r>
              <a:rPr lang="en-US" sz="2800" dirty="0"/>
              <a:t> </a:t>
            </a:r>
            <a:r>
              <a:rPr lang="en-US" sz="2800" dirty="0" err="1"/>
              <a:t>operasi</a:t>
            </a:r>
            <a:r>
              <a:rPr lang="en-US" sz="2800" dirty="0"/>
              <a:t> </a:t>
            </a:r>
            <a:r>
              <a:rPr lang="en-US" sz="2800" dirty="0" err="1"/>
              <a:t>caesar</a:t>
            </a:r>
            <a:r>
              <a:rPr lang="en-US" sz="2800" dirty="0"/>
              <a:t> rata-rata 5,0 </a:t>
            </a:r>
            <a:r>
              <a:rPr lang="en-US" sz="2800" dirty="0" smtClean="0"/>
              <a:t>ml/kg/</a:t>
            </a:r>
            <a:r>
              <a:rPr lang="en-US" sz="2800" dirty="0" err="1" smtClean="0"/>
              <a:t>menit</a:t>
            </a:r>
            <a:r>
              <a:rPr lang="en-US" sz="2800" dirty="0" smtClean="0"/>
              <a:t>.</a:t>
            </a:r>
            <a:endParaRPr lang="id-ID" sz="2800" dirty="0" smtClean="0"/>
          </a:p>
          <a:p>
            <a:pPr marL="0" indent="0">
              <a:buNone/>
            </a:pPr>
            <a:endParaRPr lang="id-ID" sz="2800" dirty="0" smtClean="0"/>
          </a:p>
          <a:p>
            <a:r>
              <a:rPr lang="en-US" sz="2800" dirty="0" smtClean="0"/>
              <a:t>Volume </a:t>
            </a:r>
            <a:r>
              <a:rPr lang="en-US" sz="2800" dirty="0" err="1"/>
              <a:t>oksigen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hampir</a:t>
            </a:r>
            <a:r>
              <a:rPr lang="en-US" sz="2800" dirty="0"/>
              <a:t> </a:t>
            </a:r>
            <a:r>
              <a:rPr lang="en-US" sz="2800" dirty="0" err="1"/>
              <a:t>sama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janin</a:t>
            </a:r>
            <a:r>
              <a:rPr lang="en-US" sz="2800" dirty="0"/>
              <a:t> </a:t>
            </a:r>
            <a:r>
              <a:rPr lang="en-US" sz="2800" dirty="0" err="1"/>
              <a:t>aterm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12 jam </a:t>
            </a:r>
            <a:r>
              <a:rPr lang="en-US" sz="2800" dirty="0" err="1"/>
              <a:t>setelah</a:t>
            </a:r>
            <a:r>
              <a:rPr lang="en-US" sz="2800" dirty="0"/>
              <a:t> </a:t>
            </a:r>
            <a:r>
              <a:rPr lang="en-US" sz="2800" dirty="0" err="1"/>
              <a:t>lahir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suhu</a:t>
            </a:r>
            <a:r>
              <a:rPr lang="en-US" sz="2800" dirty="0"/>
              <a:t> 35-37</a:t>
            </a:r>
            <a:r>
              <a:rPr lang="en-US" sz="2800" baseline="30000" dirty="0"/>
              <a:t>0</a:t>
            </a:r>
            <a:r>
              <a:rPr lang="en-US" sz="2800" dirty="0"/>
              <a:t>C.</a:t>
            </a:r>
          </a:p>
          <a:p>
            <a:pPr marL="0" indent="0" algn="just">
              <a:lnSpc>
                <a:spcPct val="90000"/>
              </a:lnSpc>
              <a:buNone/>
              <a:tabLst>
                <a:tab pos="457200" algn="l"/>
              </a:tabLst>
              <a:defRPr/>
            </a:pPr>
            <a:endParaRPr lang="en-US" sz="2800" dirty="0"/>
          </a:p>
          <a:p>
            <a:endParaRPr lang="id-ID" sz="2800" dirty="0"/>
          </a:p>
          <a:p>
            <a:pPr marL="0" indent="0">
              <a:buNone/>
            </a:pP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11997015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476672"/>
            <a:ext cx="7239000" cy="4846320"/>
          </a:xfrm>
        </p:spPr>
        <p:txBody>
          <a:bodyPr/>
          <a:lstStyle/>
          <a:p>
            <a:r>
              <a:rPr lang="en-US" sz="2800" dirty="0" err="1"/>
              <a:t>Konsumsi</a:t>
            </a:r>
            <a:r>
              <a:rPr lang="en-US" sz="2800" dirty="0"/>
              <a:t> </a:t>
            </a:r>
            <a:r>
              <a:rPr lang="en-US" sz="2800" dirty="0" err="1"/>
              <a:t>oksigen</a:t>
            </a:r>
            <a:r>
              <a:rPr lang="en-US" sz="2800" dirty="0"/>
              <a:t> </a:t>
            </a:r>
            <a:r>
              <a:rPr lang="en-US" sz="2800" dirty="0" err="1"/>
              <a:t>berkisar</a:t>
            </a:r>
            <a:r>
              <a:rPr lang="en-US" sz="2800" dirty="0"/>
              <a:t> </a:t>
            </a:r>
            <a:r>
              <a:rPr lang="en-US" sz="2800" dirty="0" err="1"/>
              <a:t>antara</a:t>
            </a:r>
            <a:r>
              <a:rPr lang="en-US" sz="2800" dirty="0"/>
              <a:t> : 5,0-5,5 </a:t>
            </a:r>
            <a:r>
              <a:rPr lang="en-US" sz="2800" dirty="0" smtClean="0"/>
              <a:t>ml/kg/</a:t>
            </a:r>
            <a:r>
              <a:rPr lang="en-US" sz="2800" dirty="0" err="1" smtClean="0"/>
              <a:t>menit</a:t>
            </a:r>
            <a:endParaRPr lang="id-ID" sz="2800" dirty="0" smtClean="0"/>
          </a:p>
          <a:p>
            <a:pPr marL="0" indent="0">
              <a:buNone/>
            </a:pPr>
            <a:endParaRPr lang="id-ID" sz="2800" dirty="0"/>
          </a:p>
          <a:p>
            <a:r>
              <a:rPr lang="en-US" sz="2800" dirty="0" err="1" smtClean="0"/>
              <a:t>Kemungkinan</a:t>
            </a:r>
            <a:r>
              <a:rPr lang="en-US" sz="2800" dirty="0" smtClean="0"/>
              <a:t> </a:t>
            </a:r>
            <a:r>
              <a:rPr lang="en-US" sz="2800" dirty="0" err="1"/>
              <a:t>konsumsi</a:t>
            </a:r>
            <a:r>
              <a:rPr lang="en-US" sz="2800" dirty="0"/>
              <a:t> </a:t>
            </a:r>
            <a:r>
              <a:rPr lang="en-US" sz="2800" dirty="0" err="1"/>
              <a:t>oksigen</a:t>
            </a:r>
            <a:r>
              <a:rPr lang="en-US" sz="2800" dirty="0"/>
              <a:t> </a:t>
            </a:r>
            <a:r>
              <a:rPr lang="en-US" sz="2800" dirty="0" err="1"/>
              <a:t>janin</a:t>
            </a:r>
            <a:r>
              <a:rPr lang="en-US" sz="2800" dirty="0"/>
              <a:t>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besar</a:t>
            </a:r>
            <a:r>
              <a:rPr lang="en-US" sz="2800" dirty="0"/>
              <a:t> </a:t>
            </a:r>
            <a:r>
              <a:rPr lang="en-US" sz="2800" dirty="0" err="1"/>
              <a:t>sekitar</a:t>
            </a:r>
            <a:r>
              <a:rPr lang="en-US" sz="2800" dirty="0"/>
              <a:t> 8,4 </a:t>
            </a:r>
            <a:r>
              <a:rPr lang="en-US" sz="2800" dirty="0" smtClean="0"/>
              <a:t>ml/kg/</a:t>
            </a:r>
            <a:r>
              <a:rPr lang="en-US" sz="2800" dirty="0" err="1" smtClean="0"/>
              <a:t>menit</a:t>
            </a:r>
            <a:r>
              <a:rPr lang="en-US" sz="2800" dirty="0" smtClean="0"/>
              <a:t>.</a:t>
            </a:r>
            <a:endParaRPr lang="id-ID" sz="2800" dirty="0" smtClean="0"/>
          </a:p>
          <a:p>
            <a:endParaRPr lang="id-ID" sz="2800" dirty="0"/>
          </a:p>
          <a:p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/>
              <a:t>janin</a:t>
            </a:r>
            <a:r>
              <a:rPr lang="en-US" sz="2800" dirty="0"/>
              <a:t> </a:t>
            </a:r>
            <a:r>
              <a:rPr lang="en-US" sz="2800" dirty="0" err="1"/>
              <a:t>pengeluaran</a:t>
            </a:r>
            <a:r>
              <a:rPr lang="en-US" sz="2800" dirty="0"/>
              <a:t> CO</a:t>
            </a:r>
            <a:r>
              <a:rPr lang="en-US" sz="2800" baseline="-25000" dirty="0"/>
              <a:t>2 </a:t>
            </a:r>
            <a:r>
              <a:rPr lang="en-US" sz="2800" dirty="0" err="1" smtClean="0"/>
              <a:t>seb</a:t>
            </a:r>
            <a:r>
              <a:rPr lang="id-ID" sz="2800" dirty="0" smtClean="0"/>
              <a:t>e</a:t>
            </a:r>
            <a:r>
              <a:rPr lang="en-US" sz="2800" dirty="0" err="1" smtClean="0"/>
              <a:t>sar</a:t>
            </a:r>
            <a:r>
              <a:rPr lang="en-US" sz="2800" dirty="0" smtClean="0"/>
              <a:t> </a:t>
            </a:r>
            <a:r>
              <a:rPr lang="en-US" sz="2800" dirty="0"/>
              <a:t>5,65 ml/kg/</a:t>
            </a:r>
            <a:r>
              <a:rPr lang="en-US" sz="2800" dirty="0" err="1"/>
              <a:t>menit</a:t>
            </a:r>
            <a:r>
              <a:rPr lang="en-US" sz="2800" dirty="0"/>
              <a:t>.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konsumsi</a:t>
            </a:r>
            <a:r>
              <a:rPr lang="en-US" sz="2800" dirty="0"/>
              <a:t> O</a:t>
            </a:r>
            <a:r>
              <a:rPr lang="en-US" sz="2800" baseline="-25000" dirty="0"/>
              <a:t>2</a:t>
            </a:r>
            <a:r>
              <a:rPr lang="en-US" sz="2800" dirty="0"/>
              <a:t> </a:t>
            </a:r>
            <a:r>
              <a:rPr lang="en-US" sz="2800" dirty="0" err="1"/>
              <a:t>sebesar</a:t>
            </a:r>
            <a:r>
              <a:rPr lang="en-US" sz="2800" dirty="0"/>
              <a:t> 5,95 ml/kg/</a:t>
            </a:r>
            <a:r>
              <a:rPr lang="en-US" sz="2800" dirty="0" err="1"/>
              <a:t>menit</a:t>
            </a:r>
            <a:r>
              <a:rPr lang="en-US" sz="2800" dirty="0"/>
              <a:t>.</a:t>
            </a:r>
          </a:p>
          <a:p>
            <a:endParaRPr lang="en-US" sz="2800" dirty="0"/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9621433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141</TotalTime>
  <Words>742</Words>
  <Application>Microsoft Office PowerPoint</Application>
  <PresentationFormat>On-screen Show (4:3)</PresentationFormat>
  <Paragraphs>84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Opulent</vt:lpstr>
      <vt:lpstr>GIZI WANITA HAMIL I</vt:lpstr>
      <vt:lpstr> Perubahan metabolisme pada masing-masinng Trimester Trimester 1, 2, dan 3</vt:lpstr>
      <vt:lpstr>PowerPoint Presentation</vt:lpstr>
      <vt:lpstr>PowerPoint Presentation</vt:lpstr>
      <vt:lpstr>PowerPoint Presentation</vt:lpstr>
      <vt:lpstr>Metabolisme janin</vt:lpstr>
      <vt:lpstr>PowerPoint Presentation</vt:lpstr>
      <vt:lpstr>PowerPoint Presentation</vt:lpstr>
      <vt:lpstr>PowerPoint Presentation</vt:lpstr>
      <vt:lpstr>METABOLISME KARBOHIDRAT pada janin </vt:lpstr>
      <vt:lpstr>PowerPoint Presentation</vt:lpstr>
      <vt:lpstr>METABOLISME ASAM – AMINO</vt:lpstr>
      <vt:lpstr>PowerPoint Presentation</vt:lpstr>
      <vt:lpstr>Metabolisme lemak </vt:lpstr>
      <vt:lpstr>Status Gizi Ibu Hamil</vt:lpstr>
      <vt:lpstr>          Faktor-faktor yang mempengaruhi status gizi ibu hamil </vt:lpstr>
      <vt:lpstr>PowerPoint Presentation</vt:lpstr>
      <vt:lpstr>Kebutuhan gizi wanita hamil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GIZI WANITA HAMIL</dc:title>
  <dc:creator>mc</dc:creator>
  <cp:lastModifiedBy>mc</cp:lastModifiedBy>
  <cp:revision>14</cp:revision>
  <dcterms:created xsi:type="dcterms:W3CDTF">2017-10-20T11:48:57Z</dcterms:created>
  <dcterms:modified xsi:type="dcterms:W3CDTF">2017-10-27T11:15:33Z</dcterms:modified>
</cp:coreProperties>
</file>