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A0B6-99D0-4F89-8CE7-7A0C5FE09B3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A500-5C7E-45ED-B3F5-606F5F451F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219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A0B6-99D0-4F89-8CE7-7A0C5FE09B3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A500-5C7E-45ED-B3F5-606F5F451F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306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A0B6-99D0-4F89-8CE7-7A0C5FE09B3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A500-5C7E-45ED-B3F5-606F5F451F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051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A0B6-99D0-4F89-8CE7-7A0C5FE09B3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A500-5C7E-45ED-B3F5-606F5F451F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535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A0B6-99D0-4F89-8CE7-7A0C5FE09B3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A500-5C7E-45ED-B3F5-606F5F451F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475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A0B6-99D0-4F89-8CE7-7A0C5FE09B3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A500-5C7E-45ED-B3F5-606F5F451F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112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A0B6-99D0-4F89-8CE7-7A0C5FE09B3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A500-5C7E-45ED-B3F5-606F5F451F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9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A0B6-99D0-4F89-8CE7-7A0C5FE09B3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A500-5C7E-45ED-B3F5-606F5F451F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94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A0B6-99D0-4F89-8CE7-7A0C5FE09B3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A500-5C7E-45ED-B3F5-606F5F451F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950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A0B6-99D0-4F89-8CE7-7A0C5FE09B3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A500-5C7E-45ED-B3F5-606F5F451F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132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A0B6-99D0-4F89-8CE7-7A0C5FE09B3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A500-5C7E-45ED-B3F5-606F5F451F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228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2A0B6-99D0-4F89-8CE7-7A0C5FE09B3B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EA500-5C7E-45ED-B3F5-606F5F451F8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153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TEMU VI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5385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609600" y="1219200"/>
            <a:ext cx="82296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id-ID" sz="2800" b="1"/>
              <a:t>* </a:t>
            </a:r>
            <a:r>
              <a:rPr lang="id-ID" altLang="id-ID" sz="2800" b="1"/>
              <a:t>Berfokus pada Perilaku </a:t>
            </a:r>
            <a:r>
              <a:rPr lang="en-US" altLang="id-ID" sz="2800" b="1"/>
              <a:t>K</a:t>
            </a:r>
            <a:r>
              <a:rPr lang="id-ID" altLang="id-ID" sz="2800" b="1"/>
              <a:t>husus, Tindakan, atau Praktek </a:t>
            </a:r>
            <a:r>
              <a:rPr lang="en-US" altLang="id-ID" sz="2800" b="1"/>
              <a:t>akan m</a:t>
            </a:r>
            <a:r>
              <a:rPr lang="id-ID" altLang="id-ID" sz="2800" b="1"/>
              <a:t>eningkatkan Efektivitas</a:t>
            </a:r>
            <a:endParaRPr lang="en-US" altLang="id-ID" sz="2800" b="1"/>
          </a:p>
          <a:p>
            <a:endParaRPr lang="en-US" altLang="id-ID" sz="2800" b="1"/>
          </a:p>
          <a:p>
            <a:r>
              <a:rPr lang="en-US" altLang="id-ID" sz="2800" b="1"/>
              <a:t>* Perilaku Terkait </a:t>
            </a:r>
            <a:r>
              <a:rPr lang="id-ID" altLang="id-ID" sz="2800" b="1"/>
              <a:t>Pangan dan Gizi</a:t>
            </a:r>
            <a:r>
              <a:rPr lang="en-US" altLang="id-ID" sz="2800" b="1"/>
              <a:t> </a:t>
            </a:r>
            <a:r>
              <a:rPr lang="id-ID" altLang="id-ID" sz="2800" b="1"/>
              <a:t>Bisa </a:t>
            </a:r>
            <a:r>
              <a:rPr lang="en-US" altLang="id-ID" sz="2800" b="1"/>
              <a:t>menjadi </a:t>
            </a:r>
            <a:r>
              <a:rPr lang="id-ID" altLang="id-ID" sz="2800" b="1"/>
              <a:t>Bagian dari Tujuan yang lebih luas</a:t>
            </a:r>
            <a:endParaRPr lang="en-US" altLang="id-ID" sz="2800" b="1"/>
          </a:p>
          <a:p>
            <a:endParaRPr lang="en-US" altLang="id-ID" sz="2800" b="1"/>
          </a:p>
          <a:p>
            <a:r>
              <a:rPr lang="en-US" altLang="id-ID" sz="2800" b="1"/>
              <a:t>*</a:t>
            </a:r>
            <a:r>
              <a:rPr lang="id-ID" altLang="id-ID" sz="2800" b="1"/>
              <a:t>Keterampilan Berpikir Kritis dan Otonomi </a:t>
            </a:r>
            <a:r>
              <a:rPr lang="en-US" altLang="id-ID" sz="2800" b="1"/>
              <a:t>adalah </a:t>
            </a:r>
            <a:r>
              <a:rPr lang="id-ID" altLang="id-ID" sz="2800" b="1"/>
              <a:t>Penting</a:t>
            </a:r>
            <a:br>
              <a:rPr lang="id-ID" altLang="id-ID" sz="2800" b="1"/>
            </a:br>
            <a:endParaRPr lang="en-US" altLang="id-ID" sz="2800" b="1"/>
          </a:p>
          <a:p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69169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700"/>
            <a:ext cx="9144000" cy="671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8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304800" y="381000"/>
            <a:ext cx="84582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id-ID" sz="2800" b="1"/>
              <a:t>PERMASALAHAN </a:t>
            </a:r>
            <a:r>
              <a:rPr lang="id-ID" altLang="id-ID" sz="2800" b="1"/>
              <a:t>DETERMINAN TINDAKAN DAN PERUBAHAN PERILAKU</a:t>
            </a:r>
            <a:endParaRPr lang="en-US" altLang="id-ID" sz="2800" b="1"/>
          </a:p>
          <a:p>
            <a:endParaRPr lang="en-US" altLang="id-ID" b="1"/>
          </a:p>
          <a:p>
            <a:r>
              <a:rPr lang="id-ID" altLang="id-ID"/>
              <a:t/>
            </a:r>
            <a:br>
              <a:rPr lang="id-ID" altLang="id-ID"/>
            </a:br>
            <a:r>
              <a:rPr lang="id-ID" altLang="id-ID" sz="2800" b="1"/>
              <a:t>Ahli gizi cenderung berpikir pengetahuan gizi dan keterampilan </a:t>
            </a:r>
            <a:r>
              <a:rPr lang="en-US" altLang="id-ID" sz="2800" b="1"/>
              <a:t>sebagai faktor </a:t>
            </a:r>
            <a:r>
              <a:rPr lang="id-ID" altLang="id-ID" sz="2800" b="1"/>
              <a:t>utama </a:t>
            </a:r>
            <a:r>
              <a:rPr lang="en-US" altLang="id-ID" sz="2800" b="1"/>
              <a:t>atau ber</a:t>
            </a:r>
            <a:r>
              <a:rPr lang="id-ID" altLang="id-ID" sz="2800" b="1"/>
              <a:t>pengaruh penting untuk mengatasi dalam pendidikan gizi. </a:t>
            </a:r>
            <a:endParaRPr lang="en-US" altLang="id-ID" sz="2800" b="1"/>
          </a:p>
          <a:p>
            <a:endParaRPr lang="en-US" altLang="id-ID" sz="2800" b="1"/>
          </a:p>
          <a:p>
            <a:r>
              <a:rPr lang="id-ID" altLang="id-ID" sz="2800" b="1"/>
              <a:t>Akibatnya, banyak dari pendidikan gizi </a:t>
            </a:r>
            <a:r>
              <a:rPr lang="en-US" altLang="id-ID" sz="2800" b="1"/>
              <a:t>hanya</a:t>
            </a:r>
            <a:r>
              <a:rPr lang="id-ID" altLang="id-ID" sz="2800" b="1"/>
              <a:t> berbasis pengetahuan. </a:t>
            </a:r>
            <a:endParaRPr lang="en-US" altLang="id-ID" sz="2800" b="1"/>
          </a:p>
        </p:txBody>
      </p:sp>
    </p:spTree>
    <p:extLst>
      <p:ext uri="{BB962C8B-B14F-4D97-AF65-F5344CB8AC3E}">
        <p14:creationId xmlns:p14="http://schemas.microsoft.com/office/powerpoint/2010/main" val="346045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04800" y="457200"/>
            <a:ext cx="86106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altLang="id-ID" sz="2800" b="1"/>
              <a:t>Perlunya Ilmu Perilaku untuk Membantu</a:t>
            </a:r>
            <a:r>
              <a:rPr lang="en-US" altLang="id-ID" sz="2800" b="1"/>
              <a:t> </a:t>
            </a:r>
          </a:p>
          <a:p>
            <a:r>
              <a:rPr lang="en-US" altLang="id-ID" sz="2800" b="1">
                <a:sym typeface="Wingdings" pitchFamily="2" charset="2"/>
              </a:rPr>
              <a:t> psikologi, antropologi, sosiologi, ekonomi, komunikasi</a:t>
            </a:r>
            <a:endParaRPr lang="en-US" altLang="id-ID" sz="2800" b="1"/>
          </a:p>
          <a:p>
            <a:endParaRPr lang="en-US" altLang="id-ID" sz="2800" b="1"/>
          </a:p>
          <a:p>
            <a:r>
              <a:rPr lang="id-ID" altLang="id-ID" sz="2800" b="1"/>
              <a:t>Penentu dan mediator dari Perubahan</a:t>
            </a:r>
            <a:endParaRPr lang="en-US" altLang="id-ID" sz="2800" b="1"/>
          </a:p>
          <a:p>
            <a:r>
              <a:rPr lang="id-ID" altLang="id-ID" sz="2800" b="1"/>
              <a:t>Pengaruh tentang mengapa orang makan </a:t>
            </a:r>
            <a:r>
              <a:rPr lang="en-US" altLang="id-ID" sz="2800" b="1"/>
              <a:t>makanan tertentu </a:t>
            </a:r>
            <a:r>
              <a:rPr lang="id-ID" altLang="id-ID" sz="2800" b="1"/>
              <a:t>disebut penentu</a:t>
            </a:r>
            <a:r>
              <a:rPr lang="en-US" altLang="id-ID" sz="2800" b="1"/>
              <a:t> </a:t>
            </a:r>
            <a:r>
              <a:rPr lang="id-ID" altLang="id-ID" sz="2800" b="1"/>
              <a:t>perilaku. </a:t>
            </a:r>
            <a:endParaRPr lang="en-US" altLang="id-ID" sz="2800" b="1"/>
          </a:p>
          <a:p>
            <a:r>
              <a:rPr lang="en-US" altLang="id-ID" sz="2800" b="1"/>
              <a:t>PG </a:t>
            </a:r>
            <a:r>
              <a:rPr lang="en-US" altLang="id-ID" sz="2800" b="1">
                <a:sym typeface="Wingdings" pitchFamily="2" charset="2"/>
              </a:rPr>
              <a:t>me</a:t>
            </a:r>
            <a:r>
              <a:rPr lang="id-ID" altLang="id-ID" sz="2800" b="1"/>
              <a:t>modifikasi penentu seperti persepsi, sikap, atau perasaan dan bahkan beberapa faktor lingkungan</a:t>
            </a:r>
            <a:endParaRPr lang="en-US" altLang="id-ID" sz="2800" b="1"/>
          </a:p>
          <a:p>
            <a:r>
              <a:rPr lang="id-ID" altLang="id-ID" sz="2800"/>
              <a:t/>
            </a:r>
            <a:br>
              <a:rPr lang="id-ID" altLang="id-ID" sz="2800"/>
            </a:br>
            <a:r>
              <a:rPr lang="id-ID" altLang="id-ID" sz="2800" b="1"/>
              <a:t>Teori sebagai Pedoman Pendidikan Gizi</a:t>
            </a:r>
            <a:endParaRPr lang="en-US" altLang="id-ID" sz="2800" b="1"/>
          </a:p>
          <a:p>
            <a:pPr>
              <a:buFont typeface="Arial" charset="0"/>
              <a:buChar char="•"/>
            </a:pPr>
            <a:r>
              <a:rPr lang="en-US" altLang="id-ID" sz="2800" b="1"/>
              <a:t>Apa Teori</a:t>
            </a:r>
          </a:p>
          <a:p>
            <a:pPr>
              <a:buFont typeface="Arial" charset="0"/>
              <a:buChar char="•"/>
            </a:pPr>
            <a:r>
              <a:rPr lang="en-US" altLang="id-ID" sz="2800" b="1"/>
              <a:t>Teori meningkatkan efektifitas</a:t>
            </a:r>
          </a:p>
          <a:p>
            <a:pPr>
              <a:buFont typeface="Arial" charset="0"/>
              <a:buChar char="•"/>
            </a:pPr>
            <a:r>
              <a:rPr lang="en-US" altLang="id-ID" sz="2800" b="1"/>
              <a:t>Teori didasarkan bukti </a:t>
            </a:r>
            <a:r>
              <a:rPr lang="id-ID" altLang="id-ID" sz="2800" b="1"/>
              <a:t/>
            </a:r>
            <a:br>
              <a:rPr lang="id-ID" altLang="id-ID" sz="2800" b="1"/>
            </a:br>
            <a:endParaRPr lang="en-US" altLang="id-ID" sz="2800"/>
          </a:p>
        </p:txBody>
      </p:sp>
    </p:spTree>
    <p:extLst>
      <p:ext uri="{BB962C8B-B14F-4D97-AF65-F5344CB8AC3E}">
        <p14:creationId xmlns:p14="http://schemas.microsoft.com/office/powerpoint/2010/main" val="128342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04800" y="381000"/>
            <a:ext cx="8534400" cy="640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altLang="id-ID" sz="3200" b="1"/>
              <a:t>Teori ini penting untuk pendidik gizi </a:t>
            </a:r>
            <a:r>
              <a:rPr lang="en-US" altLang="id-ID" sz="3200" b="1"/>
              <a:t>, mengapa</a:t>
            </a:r>
            <a:r>
              <a:rPr lang="id-ID" altLang="id-ID" sz="3200" b="1"/>
              <a:t>:</a:t>
            </a:r>
            <a:r>
              <a:rPr lang="id-ID" altLang="id-ID" sz="2800" b="1"/>
              <a:t/>
            </a:r>
            <a:br>
              <a:rPr lang="id-ID" altLang="id-ID" sz="2800" b="1"/>
            </a:br>
            <a:r>
              <a:rPr lang="en-US" altLang="id-ID" sz="2800" b="1"/>
              <a:t>* Teori </a:t>
            </a:r>
            <a:r>
              <a:rPr lang="en-US" altLang="id-ID" sz="2800" b="1">
                <a:sym typeface="Wingdings" pitchFamily="2" charset="2"/>
              </a:rPr>
              <a:t></a:t>
            </a:r>
            <a:r>
              <a:rPr lang="en-US" altLang="id-ID" sz="2800" b="1"/>
              <a:t> peta mental mengapa suatu</a:t>
            </a:r>
            <a:r>
              <a:rPr lang="id-ID" altLang="id-ID" sz="2800" b="1"/>
              <a:t> perilaku atau</a:t>
            </a:r>
            <a:r>
              <a:rPr lang="en-US" altLang="id-ID" sz="2800" b="1"/>
              <a:t> </a:t>
            </a:r>
            <a:r>
              <a:rPr lang="id-ID" altLang="id-ID" sz="2800" b="1"/>
              <a:t>perubahan perilaku terjadi. </a:t>
            </a:r>
            <a:br>
              <a:rPr lang="id-ID" altLang="id-ID" sz="2800" b="1"/>
            </a:br>
            <a:r>
              <a:rPr lang="en-US" altLang="id-ID" sz="2800" b="1"/>
              <a:t>* Teori </a:t>
            </a:r>
            <a:r>
              <a:rPr lang="en-US" altLang="id-ID" sz="2800" b="1">
                <a:sym typeface="Wingdings" pitchFamily="2" charset="2"/>
              </a:rPr>
              <a:t></a:t>
            </a:r>
            <a:r>
              <a:rPr lang="id-ID" altLang="id-ID" sz="2800" b="1"/>
              <a:t> jenis informasi yang perlu dikumpulkan sebelum merancang intervensi</a:t>
            </a:r>
            <a:br>
              <a:rPr lang="id-ID" altLang="id-ID" sz="2800" b="1"/>
            </a:br>
            <a:r>
              <a:rPr lang="en-US" altLang="id-ID" sz="2800" b="1"/>
              <a:t>* Teori </a:t>
            </a:r>
            <a:r>
              <a:rPr lang="en-US" altLang="id-ID" sz="2800" b="1">
                <a:sym typeface="Wingdings" pitchFamily="2" charset="2"/>
              </a:rPr>
              <a:t></a:t>
            </a:r>
            <a:r>
              <a:rPr lang="en-US" altLang="id-ID" sz="2800" b="1"/>
              <a:t>pedoman bagi pendidik gizi secara pasti utk </a:t>
            </a:r>
            <a:r>
              <a:rPr lang="id-ID" altLang="id-ID" sz="2800" b="1"/>
              <a:t>merancang intervensi berbagai komponen dan strategi pendidikan </a:t>
            </a:r>
            <a:r>
              <a:rPr lang="en-US" altLang="id-ID" sz="2800" b="1"/>
              <a:t>agar </a:t>
            </a:r>
            <a:r>
              <a:rPr lang="id-ID" altLang="id-ID" sz="2800" b="1"/>
              <a:t>lebih efektif.</a:t>
            </a:r>
            <a:br>
              <a:rPr lang="id-ID" altLang="id-ID" sz="2800" b="1"/>
            </a:br>
            <a:r>
              <a:rPr lang="en-US" altLang="id-ID" sz="2800" b="1"/>
              <a:t>* Teori </a:t>
            </a:r>
            <a:r>
              <a:rPr lang="en-US" altLang="id-ID" sz="2800" b="1">
                <a:sym typeface="Wingdings" pitchFamily="2" charset="2"/>
              </a:rPr>
              <a:t></a:t>
            </a:r>
            <a:r>
              <a:rPr lang="en-US" altLang="id-ID" sz="2800" b="1"/>
              <a:t>memberikan pedoman evaluasi, mengukur dampak</a:t>
            </a:r>
            <a:r>
              <a:rPr lang="id-ID" altLang="id-ID" sz="2800" b="1"/>
              <a:t>, dan merancang instrumen pengukuran </a:t>
            </a:r>
            <a:br>
              <a:rPr lang="id-ID" altLang="id-ID" sz="2800" b="1"/>
            </a:br>
            <a:r>
              <a:rPr lang="en-US" altLang="id-ID" sz="2800" b="1"/>
              <a:t>* Teori dihasilkan dari hasil riset dibidang </a:t>
            </a:r>
            <a:r>
              <a:rPr lang="id-ID" altLang="id-ID" sz="2800" b="1"/>
              <a:t>pendidikan </a:t>
            </a:r>
            <a:r>
              <a:rPr lang="en-US" altLang="id-ID" sz="2800" b="1"/>
              <a:t>gizi </a:t>
            </a:r>
            <a:r>
              <a:rPr lang="id-ID" altLang="id-ID" sz="2800" b="1"/>
              <a:t>dan bidang terkait, dengan menggunakan </a:t>
            </a:r>
            <a:r>
              <a:rPr lang="en-US" altLang="id-ID" sz="2800" b="1"/>
              <a:t>pendekatan </a:t>
            </a:r>
            <a:r>
              <a:rPr lang="id-ID" altLang="id-ID" sz="2800" b="1"/>
              <a:t>kualitatif dan kuantitatif.</a:t>
            </a:r>
            <a:endParaRPr lang="en-US" altLang="id-ID" sz="2800" b="1"/>
          </a:p>
          <a:p>
            <a:r>
              <a:rPr lang="en-US" altLang="id-ID" sz="2800" b="1"/>
              <a:t> </a:t>
            </a:r>
          </a:p>
          <a:p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36372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457200" y="228600"/>
            <a:ext cx="83058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altLang="id-ID" sz="3600" b="1"/>
              <a:t>Komponen Teori</a:t>
            </a:r>
            <a:endParaRPr lang="en-US" altLang="id-ID" sz="3600" b="1"/>
          </a:p>
          <a:p>
            <a:endParaRPr lang="en-US" altLang="id-ID" sz="3600" b="1"/>
          </a:p>
          <a:p>
            <a:r>
              <a:rPr lang="id-ID" altLang="id-ID" sz="2800" b="1"/>
              <a:t>Setiap pengaruh terhadap perilaku merupakan penentu perilaku atau mediator potensial dari perubahan perilaku dan karenanya dapat diwakili sebagai konstruksi dalam teori. </a:t>
            </a:r>
            <a:r>
              <a:rPr lang="id-ID" altLang="id-ID" b="1"/>
              <a:t/>
            </a:r>
            <a:br>
              <a:rPr lang="id-ID" altLang="id-ID" b="1"/>
            </a:br>
            <a:endParaRPr lang="en-US" altLang="id-ID" b="1"/>
          </a:p>
          <a:p>
            <a:r>
              <a:rPr lang="id-ID" altLang="id-ID" sz="3200" b="1"/>
              <a:t>Konstruksi da</a:t>
            </a:r>
            <a:r>
              <a:rPr lang="en-US" altLang="id-ID" sz="3200" b="1"/>
              <a:t>ri</a:t>
            </a:r>
            <a:r>
              <a:rPr lang="id-ID" altLang="id-ID" sz="3200" b="1"/>
              <a:t> Variabel</a:t>
            </a:r>
            <a:r>
              <a:rPr lang="id-ID" altLang="id-ID" b="1"/>
              <a:t/>
            </a:r>
            <a:br>
              <a:rPr lang="id-ID" altLang="id-ID" b="1"/>
            </a:br>
            <a:endParaRPr lang="en-US" altLang="id-ID" b="1"/>
          </a:p>
          <a:p>
            <a:r>
              <a:rPr lang="id-ID" altLang="id-ID" sz="2800" b="1"/>
              <a:t>Pengaruh pada perilaku yang telah kami uraikan sejauh sebagai penentu perilaku atau mediator potensial dari perubahan perilaku, seperti kepercayaan, manfaat, emosi, dan sikap, adalah blok bangunan teori</a:t>
            </a:r>
            <a:endParaRPr lang="en-US" altLang="id-ID" sz="2800" b="1"/>
          </a:p>
        </p:txBody>
      </p:sp>
    </p:spTree>
    <p:extLst>
      <p:ext uri="{BB962C8B-B14F-4D97-AF65-F5344CB8AC3E}">
        <p14:creationId xmlns:p14="http://schemas.microsoft.com/office/powerpoint/2010/main" val="56816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457200" y="457200"/>
            <a:ext cx="8458200" cy="735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altLang="id-ID" sz="3600" b="1" i="1"/>
              <a:t>Konstruk</a:t>
            </a:r>
            <a:r>
              <a:rPr lang="id-ID" altLang="id-ID" sz="3600"/>
              <a:t>:</a:t>
            </a:r>
            <a:endParaRPr lang="en-US" altLang="id-ID" sz="3600"/>
          </a:p>
          <a:p>
            <a:endParaRPr lang="en-US" altLang="id-ID"/>
          </a:p>
          <a:p>
            <a:r>
              <a:rPr lang="id-ID" altLang="id-ID" sz="2800" b="1"/>
              <a:t>Ketika </a:t>
            </a:r>
            <a:r>
              <a:rPr lang="en-US" altLang="id-ID" sz="2800" b="1"/>
              <a:t>faktor </a:t>
            </a:r>
            <a:r>
              <a:rPr lang="id-ID" altLang="id-ID" sz="2800" b="1"/>
              <a:t>penentu atau mediator secara sistematis digunakan dalam teori tertentu mereka disebut konstruksi</a:t>
            </a:r>
            <a:r>
              <a:rPr lang="en-US" altLang="id-ID" sz="2800" b="1"/>
              <a:t> </a:t>
            </a:r>
            <a:r>
              <a:rPr lang="en-US" altLang="id-ID" sz="2800" b="1">
                <a:sym typeface="Wingdings" pitchFamily="2" charset="2"/>
              </a:rPr>
              <a:t></a:t>
            </a:r>
            <a:r>
              <a:rPr lang="id-ID" altLang="id-ID" sz="2800" b="1"/>
              <a:t>dibangun gagasan </a:t>
            </a:r>
            <a:r>
              <a:rPr lang="en-US" altLang="id-ID" sz="2800" b="1"/>
              <a:t>dari hal yg</a:t>
            </a:r>
            <a:r>
              <a:rPr lang="id-ID" altLang="id-ID" sz="2800" b="1"/>
              <a:t> tidak teramati, atribut berwujud (kepercayaan, sikap) yang merupakan bagian dari teori. </a:t>
            </a:r>
            <a:endParaRPr lang="en-US" altLang="id-ID" sz="2800" b="1"/>
          </a:p>
          <a:p>
            <a:r>
              <a:rPr lang="en-US" altLang="id-ID" sz="2800" b="1"/>
              <a:t>Misal</a:t>
            </a:r>
            <a:r>
              <a:rPr lang="id-ID" altLang="id-ID" sz="2800" b="1"/>
              <a:t>, seseorang percaya manfaat </a:t>
            </a:r>
            <a:r>
              <a:rPr lang="en-US" altLang="id-ID" sz="2800" b="1"/>
              <a:t>dari </a:t>
            </a:r>
            <a:r>
              <a:rPr lang="id-ID" altLang="id-ID" sz="2800" b="1"/>
              <a:t>tindakan kesehatan tertentu, seperti mengurangi </a:t>
            </a:r>
            <a:r>
              <a:rPr lang="en-US" altLang="id-ID" sz="2800" b="1"/>
              <a:t>asupan </a:t>
            </a:r>
            <a:r>
              <a:rPr lang="id-ID" altLang="id-ID" sz="2800" b="1"/>
              <a:t>garam</a:t>
            </a:r>
            <a:r>
              <a:rPr lang="en-US" altLang="id-ID" sz="2800" b="1"/>
              <a:t> </a:t>
            </a:r>
            <a:r>
              <a:rPr lang="id-ID" altLang="id-ID" sz="2800" b="1"/>
              <a:t>men</a:t>
            </a:r>
            <a:r>
              <a:rPr lang="en-US" altLang="id-ID" sz="2800" b="1"/>
              <a:t>urunkan</a:t>
            </a:r>
            <a:r>
              <a:rPr lang="id-ID" altLang="id-ID" sz="2800" b="1"/>
              <a:t> risiko hipertensi</a:t>
            </a:r>
            <a:r>
              <a:rPr lang="en-US" altLang="id-ID" sz="2800" b="1"/>
              <a:t> </a:t>
            </a:r>
            <a:r>
              <a:rPr lang="en-US" altLang="id-ID" sz="2800" b="1">
                <a:sym typeface="Wingdings" pitchFamily="2" charset="2"/>
              </a:rPr>
              <a:t></a:t>
            </a:r>
            <a:r>
              <a:rPr lang="id-ID" altLang="id-ID" sz="2800" b="1"/>
              <a:t> </a:t>
            </a:r>
            <a:r>
              <a:rPr lang="en-US" altLang="id-ID" sz="2800" b="1">
                <a:sym typeface="Wingdings" pitchFamily="2" charset="2"/>
              </a:rPr>
              <a:t>berp</a:t>
            </a:r>
            <a:r>
              <a:rPr lang="id-ID" altLang="id-ID" sz="2800" b="1"/>
              <a:t>engaruh </a:t>
            </a:r>
            <a:r>
              <a:rPr lang="en-US" altLang="id-ID" sz="2800" b="1"/>
              <a:t>mengurangi </a:t>
            </a:r>
            <a:r>
              <a:rPr lang="id-ID" altLang="id-ID" sz="2800" b="1"/>
              <a:t>garam ke makanan</a:t>
            </a:r>
            <a:endParaRPr lang="en-US" altLang="id-ID" sz="2800" b="1"/>
          </a:p>
          <a:p>
            <a:r>
              <a:rPr lang="id-ID" altLang="id-ID" sz="2800" b="1"/>
              <a:t>Ini keyakinan tentang manfaat menjadi "manfaat yang dirasakan" </a:t>
            </a:r>
            <a:r>
              <a:rPr lang="en-US" altLang="id-ID" sz="2800" b="1"/>
              <a:t>di</a:t>
            </a:r>
            <a:r>
              <a:rPr lang="id-ID" altLang="id-ID" sz="2800" b="1"/>
              <a:t>bangun dalam model kepercayaan kesehatan</a:t>
            </a:r>
            <a:r>
              <a:rPr lang="en-US" altLang="id-ID" sz="2800" b="1"/>
              <a:t> (Health Belief Model)</a:t>
            </a:r>
            <a:r>
              <a:rPr lang="id-ID" altLang="id-ID" sz="2800" b="1"/>
              <a:t>.</a:t>
            </a:r>
            <a:r>
              <a:rPr lang="id-ID" altLang="id-ID" sz="2800"/>
              <a:t/>
            </a:r>
            <a:br>
              <a:rPr lang="id-ID" altLang="id-ID" sz="2800"/>
            </a:br>
            <a:endParaRPr lang="en-US" altLang="id-ID" sz="2800"/>
          </a:p>
          <a:p>
            <a:endParaRPr lang="en-US" altLang="id-ID"/>
          </a:p>
          <a:p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1430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04800" y="1295400"/>
            <a:ext cx="8610600" cy="1600200"/>
          </a:xfrm>
        </p:spPr>
        <p:txBody>
          <a:bodyPr/>
          <a:lstStyle/>
          <a:p>
            <a:r>
              <a:rPr lang="en-US" altLang="id-ID" sz="3200" b="1" dirty="0" smtClean="0"/>
              <a:t/>
            </a:r>
            <a:br>
              <a:rPr lang="en-US" altLang="id-ID" sz="3200" b="1" dirty="0" smtClean="0"/>
            </a:br>
            <a:r>
              <a:rPr lang="en-US" altLang="id-ID" sz="3200" b="1" dirty="0" smtClean="0"/>
              <a:t>BEHAVIOR-FOCUSED NUTRITION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0"/>
            <a:ext cx="8686800" cy="1752600"/>
          </a:xfrm>
        </p:spPr>
        <p:txBody>
          <a:bodyPr rtlCol="0">
            <a:normAutofit fontScale="92500" lnSpcReduction="20000"/>
          </a:bodyPr>
          <a:lstStyle/>
          <a:p>
            <a:pPr algn="l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000" b="1" dirty="0" err="1" smtClean="0">
                <a:solidFill>
                  <a:schemeClr val="tx1"/>
                </a:solidFill>
              </a:rPr>
              <a:t>Arti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pendekatan</a:t>
            </a:r>
            <a:r>
              <a:rPr lang="en-US" sz="3000" b="1" dirty="0" smtClean="0">
                <a:solidFill>
                  <a:schemeClr val="tx1"/>
                </a:solidFill>
              </a:rPr>
              <a:t> ‘a behavior-focused’ </a:t>
            </a:r>
            <a:r>
              <a:rPr lang="en-US" sz="3000" b="1" dirty="0" err="1" smtClean="0">
                <a:solidFill>
                  <a:schemeClr val="tx1"/>
                </a:solidFill>
              </a:rPr>
              <a:t>pendidikan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gizi</a:t>
            </a:r>
            <a:endParaRPr lang="en-US" sz="3000" b="1" dirty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000" b="1" dirty="0" err="1" smtClean="0">
                <a:solidFill>
                  <a:schemeClr val="tx1"/>
                </a:solidFill>
              </a:rPr>
              <a:t>Pendidikan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gizi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dalam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menyikapi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determinan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perilaku</a:t>
            </a:r>
            <a:endParaRPr lang="en-US" sz="3000" b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3000" b="1" dirty="0" err="1" smtClean="0">
                <a:solidFill>
                  <a:schemeClr val="tx1"/>
                </a:solidFill>
              </a:rPr>
              <a:t>Peran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teori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perilaku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dan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penelitian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pendidikan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gizi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untuk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mendapatkan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peta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akurat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dalam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</a:rPr>
              <a:t>merancang</a:t>
            </a:r>
            <a:r>
              <a:rPr lang="en-US" sz="3000" b="1" dirty="0" smtClean="0">
                <a:solidFill>
                  <a:schemeClr val="tx1"/>
                </a:solidFill>
              </a:rPr>
              <a:t> program</a:t>
            </a:r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1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81000" y="381000"/>
            <a:ext cx="85344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altLang="id-ID" sz="2800" b="1"/>
              <a:t>A adalah </a:t>
            </a:r>
            <a:r>
              <a:rPr lang="en-US" altLang="id-ID" sz="2800" b="1"/>
              <a:t>gadis </a:t>
            </a:r>
            <a:r>
              <a:rPr lang="id-ID" altLang="id-ID" sz="2800" b="1"/>
              <a:t>19 tahun </a:t>
            </a:r>
            <a:r>
              <a:rPr lang="en-US" altLang="id-ID" sz="2800" b="1"/>
              <a:t>seorang </a:t>
            </a:r>
            <a:r>
              <a:rPr lang="id-ID" altLang="id-ID" sz="2800" b="1"/>
              <a:t>asisten administrasi. Dia tahu dia harus makan banyak buah-buahan dan sayuran, tapi saat makan siang dia </a:t>
            </a:r>
            <a:r>
              <a:rPr lang="en-US" altLang="id-ID" sz="2800" b="1"/>
              <a:t>lebih </a:t>
            </a:r>
            <a:r>
              <a:rPr lang="id-ID" altLang="id-ID" sz="2800" b="1"/>
              <a:t>suka makanan yang </a:t>
            </a:r>
            <a:r>
              <a:rPr lang="en-US" altLang="id-ID" sz="2800" b="1"/>
              <a:t>padat energi </a:t>
            </a:r>
            <a:r>
              <a:rPr lang="id-ID" altLang="id-ID" sz="2800" b="1"/>
              <a:t>dan dapat diambil cepat dan dimakan dengan cepat. Dia </a:t>
            </a:r>
            <a:r>
              <a:rPr lang="en-US" altLang="id-ID" sz="2800" b="1"/>
              <a:t>memilih donut sebagai cemilan </a:t>
            </a:r>
            <a:r>
              <a:rPr lang="id-ID" altLang="id-ID" sz="2800" b="1"/>
              <a:t>dibandingkan apel.</a:t>
            </a:r>
            <a:br>
              <a:rPr lang="id-ID" altLang="id-ID" sz="2800" b="1"/>
            </a:br>
            <a:endParaRPr lang="en-US" altLang="id-ID" sz="2800" b="1"/>
          </a:p>
          <a:p>
            <a:r>
              <a:rPr lang="en-US" altLang="id-ID" sz="2800" b="1"/>
              <a:t>B berumur</a:t>
            </a:r>
            <a:r>
              <a:rPr lang="id-ID" altLang="id-ID" sz="2800" b="1"/>
              <a:t> 40-an</a:t>
            </a:r>
            <a:r>
              <a:rPr lang="en-US" altLang="id-ID" sz="2800" b="1"/>
              <a:t> beranak 2</a:t>
            </a:r>
            <a:r>
              <a:rPr lang="id-ID" altLang="id-ID" sz="2800" b="1"/>
              <a:t>. Bobotnya </a:t>
            </a:r>
            <a:r>
              <a:rPr lang="en-US" altLang="id-ID" sz="2800" b="1"/>
              <a:t>terus bertambah</a:t>
            </a:r>
            <a:r>
              <a:rPr lang="id-ID" altLang="id-ID" sz="2800" b="1"/>
              <a:t/>
            </a:r>
            <a:br>
              <a:rPr lang="id-ID" altLang="id-ID" sz="2800" b="1"/>
            </a:br>
            <a:r>
              <a:rPr lang="id-ID" altLang="id-ID" sz="2800" b="1"/>
              <a:t>dan sekarang sekitar </a:t>
            </a:r>
            <a:r>
              <a:rPr lang="en-US" altLang="id-ID" sz="2800" b="1"/>
              <a:t>2</a:t>
            </a:r>
            <a:r>
              <a:rPr lang="id-ID" altLang="id-ID" sz="2800" b="1"/>
              <a:t>0 </a:t>
            </a:r>
            <a:r>
              <a:rPr lang="en-US" altLang="id-ID" sz="2800" b="1"/>
              <a:t>kg</a:t>
            </a:r>
            <a:r>
              <a:rPr lang="id-ID" altLang="id-ID" sz="2800" b="1"/>
              <a:t> kelebihan berat badan. </a:t>
            </a:r>
            <a:r>
              <a:rPr lang="en-US" altLang="id-ID" sz="2800" b="1"/>
              <a:t>D</a:t>
            </a:r>
            <a:r>
              <a:rPr lang="id-ID" altLang="id-ID" sz="2800" b="1"/>
              <a:t>ia </a:t>
            </a:r>
            <a:br>
              <a:rPr lang="id-ID" altLang="id-ID" sz="2800" b="1"/>
            </a:br>
            <a:r>
              <a:rPr lang="id-ID" altLang="id-ID" sz="2800" b="1"/>
              <a:t>ingin menurunkan berat badan, tetapi tampaknya begitu sulit.</a:t>
            </a:r>
            <a:r>
              <a:rPr lang="en-US" altLang="id-ID" sz="2800" b="1"/>
              <a:t> Karena ia sangat malas berolahraga padahal dia tahu pentingnya olahraga untuk menjaga atau menurunkan berat badan</a:t>
            </a:r>
            <a:r>
              <a:rPr lang="id-ID" altLang="id-ID" sz="2800" b="1"/>
              <a:t/>
            </a:r>
            <a:br>
              <a:rPr lang="id-ID" altLang="id-ID" sz="2800" b="1"/>
            </a:br>
            <a:endParaRPr lang="en-US" altLang="id-ID" sz="2800" b="1"/>
          </a:p>
        </p:txBody>
      </p:sp>
    </p:spTree>
    <p:extLst>
      <p:ext uri="{BB962C8B-B14F-4D97-AF65-F5344CB8AC3E}">
        <p14:creationId xmlns:p14="http://schemas.microsoft.com/office/powerpoint/2010/main" val="24782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304800" y="533400"/>
            <a:ext cx="8458200" cy="667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altLang="id-ID" sz="2800" b="1"/>
              <a:t>Jika pendidikan gizi adalah kombinasi dari strategi pendidikan dan lingkungan </a:t>
            </a:r>
            <a:r>
              <a:rPr lang="en-US" altLang="id-ID" sz="2800" b="1"/>
              <a:t> yang </a:t>
            </a:r>
            <a:r>
              <a:rPr lang="id-ID" altLang="id-ID" sz="2800" b="1"/>
              <a:t>mendukung untuk memfasilitasi perilaku yang kondusif untuk kesehatan, apa yang bisa pendidik gizi lakukan untuk membantu orang-orang seperti A atau </a:t>
            </a:r>
            <a:r>
              <a:rPr lang="en-US" altLang="id-ID" sz="2800" b="1"/>
              <a:t>B</a:t>
            </a:r>
            <a:r>
              <a:rPr lang="id-ID" altLang="id-ID" sz="2800" b="1"/>
              <a:t> untuk makan lebih sehat?</a:t>
            </a:r>
            <a:r>
              <a:rPr lang="id-ID" altLang="id-ID"/>
              <a:t/>
            </a:r>
            <a:br>
              <a:rPr lang="id-ID" altLang="id-ID"/>
            </a:br>
            <a:endParaRPr lang="en-US" altLang="id-ID"/>
          </a:p>
          <a:p>
            <a:r>
              <a:rPr lang="id-ID" altLang="id-ID" sz="2800" b="1"/>
              <a:t>Ketika </a:t>
            </a:r>
            <a:r>
              <a:rPr lang="en-US" altLang="id-ID" sz="2800" b="1"/>
              <a:t>TKP akan </a:t>
            </a:r>
            <a:r>
              <a:rPr lang="id-ID" altLang="id-ID" sz="2800" b="1"/>
              <a:t>mempromosikan kesehatan</a:t>
            </a:r>
            <a:r>
              <a:rPr lang="en-US" altLang="id-ID" sz="2800" b="1"/>
              <a:t> </a:t>
            </a:r>
            <a:r>
              <a:rPr lang="id-ID" altLang="id-ID" sz="2800" b="1"/>
              <a:t>dan memfasilitasi perubahan perilaku, penekanannya adalah pada memberikan informasi kepada pasien dan masyarakat. </a:t>
            </a:r>
            <a:endParaRPr lang="en-US" altLang="id-ID" sz="2800" b="1"/>
          </a:p>
          <a:p>
            <a:endParaRPr lang="en-US" altLang="id-ID" sz="2800"/>
          </a:p>
          <a:p>
            <a:r>
              <a:rPr lang="id-ID" altLang="id-ID" sz="2800" b="1"/>
              <a:t>Asumsinya adalah A dan </a:t>
            </a:r>
            <a:r>
              <a:rPr lang="en-US" altLang="id-ID" sz="2800" b="1"/>
              <a:t>B akan ber(+) </a:t>
            </a:r>
            <a:r>
              <a:rPr lang="id-ID" altLang="id-ID" sz="2800" b="1"/>
              <a:t>informasi, mereka akan mengambil tindakan yang diperlukan untuk meningkatkan kesehatan mereka</a:t>
            </a:r>
            <a:r>
              <a:rPr lang="en-US" altLang="id-ID" sz="2800" b="1"/>
              <a:t>.</a:t>
            </a:r>
          </a:p>
          <a:p>
            <a:endParaRPr lang="en-US" altLang="id-ID" sz="2800"/>
          </a:p>
          <a:p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72418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609600" y="457200"/>
            <a:ext cx="78486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altLang="id-ID" sz="2800" b="1"/>
              <a:t>Akibatnya, banyak dari</a:t>
            </a:r>
            <a:r>
              <a:rPr lang="en-US" altLang="id-ID" sz="2800" b="1"/>
              <a:t> pendidikan</a:t>
            </a:r>
            <a:r>
              <a:rPr lang="id-ID" altLang="id-ID" sz="2800" b="1"/>
              <a:t> kesehatan dan pendidikan gizi adalah berbasis pengetahuan. </a:t>
            </a:r>
            <a:endParaRPr lang="en-US" altLang="id-ID" sz="2800" b="1"/>
          </a:p>
          <a:p>
            <a:r>
              <a:rPr lang="en-US" altLang="id-ID" sz="2800" b="1"/>
              <a:t>Hasil </a:t>
            </a:r>
            <a:r>
              <a:rPr lang="id-ID" altLang="id-ID" sz="2800" b="1"/>
              <a:t>analisis mengungkapkan bahwa informasi saja tidak cukup untuk mengarah pada perilaku yang diinginkan. </a:t>
            </a:r>
            <a:endParaRPr lang="en-US" altLang="id-ID" sz="2800" b="1"/>
          </a:p>
          <a:p>
            <a:endParaRPr lang="en-US" altLang="id-ID" sz="2800" b="1"/>
          </a:p>
          <a:p>
            <a:r>
              <a:rPr lang="en-US" altLang="id-ID" sz="2800" b="1"/>
              <a:t>Umumnya</a:t>
            </a:r>
            <a:r>
              <a:rPr lang="id-ID" altLang="id-ID" sz="2800" b="1"/>
              <a:t>, kesehatan </a:t>
            </a:r>
            <a:r>
              <a:rPr lang="en-US" altLang="id-ID" sz="2800" b="1"/>
              <a:t>bukan </a:t>
            </a:r>
            <a:r>
              <a:rPr lang="id-ID" altLang="id-ID" sz="2800" b="1"/>
              <a:t>tujuan</a:t>
            </a:r>
            <a:r>
              <a:rPr lang="en-US" altLang="id-ID" sz="2800" b="1"/>
              <a:t> </a:t>
            </a:r>
            <a:r>
              <a:rPr lang="en-US" altLang="id-ID" sz="2800" b="1">
                <a:sym typeface="Wingdings" pitchFamily="2" charset="2"/>
              </a:rPr>
              <a:t></a:t>
            </a:r>
            <a:r>
              <a:rPr lang="id-ID" altLang="id-ID" sz="2800" b="1"/>
              <a:t> tetapi sarana untuk mencapai tujuan</a:t>
            </a:r>
            <a:r>
              <a:rPr lang="en-US" altLang="id-ID" sz="2800" b="1"/>
              <a:t> hidup</a:t>
            </a:r>
            <a:r>
              <a:rPr lang="id-ID" altLang="id-ID" sz="2800" b="1"/>
              <a:t>: mampu melakukan apa yang  ingin </a:t>
            </a:r>
            <a:r>
              <a:rPr lang="en-US" altLang="id-ID" sz="2800" b="1"/>
              <a:t>di</a:t>
            </a:r>
            <a:r>
              <a:rPr lang="id-ID" altLang="id-ID" sz="2800" b="1"/>
              <a:t>lakukan dalam hidup, misalnya, </a:t>
            </a:r>
            <a:r>
              <a:rPr lang="en-US" altLang="id-ID" sz="2800" b="1"/>
              <a:t>berprestasi </a:t>
            </a:r>
            <a:r>
              <a:rPr lang="id-ID" altLang="id-ID" sz="2800" b="1"/>
              <a:t>di sekolah atau bekerja, </a:t>
            </a:r>
            <a:r>
              <a:rPr lang="en-US" altLang="id-ID" sz="2800" b="1"/>
              <a:t>bersosialisasi</a:t>
            </a:r>
            <a:r>
              <a:rPr lang="id-ID" altLang="id-ID" sz="2800" b="1"/>
              <a:t>, menikmati </a:t>
            </a:r>
            <a:r>
              <a:rPr lang="en-US" altLang="id-ID" sz="2800" b="1"/>
              <a:t>liburan atau </a:t>
            </a:r>
            <a:r>
              <a:rPr lang="id-ID" altLang="id-ID" sz="2800" b="1"/>
              <a:t>olahraga .</a:t>
            </a:r>
            <a:br>
              <a:rPr lang="id-ID" altLang="id-ID" sz="2800" b="1"/>
            </a:br>
            <a:endParaRPr lang="en-US" altLang="id-ID" sz="2800" b="1"/>
          </a:p>
        </p:txBody>
      </p:sp>
    </p:spTree>
    <p:extLst>
      <p:ext uri="{BB962C8B-B14F-4D97-AF65-F5344CB8AC3E}">
        <p14:creationId xmlns:p14="http://schemas.microsoft.com/office/powerpoint/2010/main" val="236925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228600" y="533400"/>
            <a:ext cx="8458200" cy="597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altLang="id-ID" sz="2800" b="1"/>
              <a:t>Di bidang pangan, juga, makan sehat</a:t>
            </a:r>
            <a:r>
              <a:rPr lang="en-US" altLang="id-ID" sz="2800" b="1"/>
              <a:t>  </a:t>
            </a:r>
            <a:r>
              <a:rPr lang="id-ID" altLang="id-ID" sz="2800" b="1"/>
              <a:t>bukanlah tujuan </a:t>
            </a:r>
            <a:r>
              <a:rPr lang="en-US" altLang="id-ID" sz="2800" b="1"/>
              <a:t>akhir </a:t>
            </a:r>
            <a:r>
              <a:rPr lang="id-ID" altLang="id-ID" sz="2800" b="1"/>
              <a:t>bagi kebanyakan orang. </a:t>
            </a:r>
            <a:endParaRPr lang="en-US" altLang="id-ID" sz="2800" b="1"/>
          </a:p>
          <a:p>
            <a:r>
              <a:rPr lang="id-ID" altLang="id-ID" sz="2800" b="1"/>
              <a:t>Makan adalah </a:t>
            </a:r>
            <a:r>
              <a:rPr lang="en-US" altLang="id-ID" sz="2800" b="1"/>
              <a:t>hanyalah bagian kecil </a:t>
            </a:r>
            <a:r>
              <a:rPr lang="id-ID" altLang="id-ID" sz="2800" b="1"/>
              <a:t>kegiatan </a:t>
            </a:r>
            <a:r>
              <a:rPr lang="en-US" altLang="id-ID" sz="2800" b="1"/>
              <a:t>dari </a:t>
            </a:r>
            <a:r>
              <a:rPr lang="id-ID" altLang="id-ID" sz="2800" b="1"/>
              <a:t>kehidupan lainnya</a:t>
            </a:r>
            <a:r>
              <a:rPr lang="en-US" altLang="id-ID" sz="2800" b="1"/>
              <a:t>, namun</a:t>
            </a:r>
            <a:r>
              <a:rPr lang="id-ID" altLang="id-ID" sz="2800" b="1"/>
              <a:t> sumber senang</a:t>
            </a:r>
            <a:r>
              <a:rPr lang="en-US" altLang="id-ID" sz="2800" b="1"/>
              <a:t> &amp;</a:t>
            </a:r>
            <a:r>
              <a:rPr lang="id-ID" altLang="id-ID" sz="2800" b="1"/>
              <a:t> nikmat. </a:t>
            </a:r>
            <a:endParaRPr lang="en-US" altLang="id-ID" sz="2800" b="1"/>
          </a:p>
          <a:p>
            <a:r>
              <a:rPr lang="id-ID" altLang="id-ID" sz="2800" b="1"/>
              <a:t>D</a:t>
            </a:r>
            <a:r>
              <a:rPr lang="en-US" altLang="id-ID" sz="2800" b="1"/>
              <a:t>lm</a:t>
            </a:r>
            <a:r>
              <a:rPr lang="id-ID" altLang="id-ID" sz="2800" b="1"/>
              <a:t> pilih makanan </a:t>
            </a:r>
            <a:r>
              <a:rPr lang="en-US" altLang="id-ID" sz="2800" b="1"/>
              <a:t>banyak </a:t>
            </a:r>
            <a:r>
              <a:rPr lang="id-ID" altLang="id-ID" sz="2800" b="1"/>
              <a:t>faktor</a:t>
            </a:r>
            <a:r>
              <a:rPr lang="en-US" altLang="id-ID" sz="2800" b="1"/>
              <a:t> ikut menentukan</a:t>
            </a:r>
            <a:r>
              <a:rPr lang="id-ID" altLang="id-ID" sz="2800" b="1"/>
              <a:t>. </a:t>
            </a:r>
            <a:endParaRPr lang="en-US" altLang="id-ID" sz="2800" b="1"/>
          </a:p>
          <a:p>
            <a:endParaRPr lang="en-US" altLang="id-ID" sz="2800" b="1"/>
          </a:p>
          <a:p>
            <a:r>
              <a:rPr lang="id-ID" altLang="id-ID" sz="2800" b="1"/>
              <a:t>Jadi, pertanyaannya adalah, bagaimana program gizi dapat</a:t>
            </a:r>
            <a:r>
              <a:rPr lang="en-US" altLang="id-ID" sz="2800" b="1"/>
              <a:t> memberikan </a:t>
            </a:r>
            <a:r>
              <a:rPr lang="id-ID" altLang="id-ID" sz="2800" b="1"/>
              <a:t>pendidikan </a:t>
            </a:r>
            <a:r>
              <a:rPr lang="en-US" altLang="id-ID" sz="2800" b="1"/>
              <a:t>gizi </a:t>
            </a:r>
            <a:r>
              <a:rPr lang="id-ID" altLang="id-ID" sz="2800" b="1"/>
              <a:t>terbaik membantu orang-orang untuk makan lebih sehat? Bagaimana bisa makan sehat menjadi sumber kesenangan dan kenikmatan? Faktor-faktor apa berkontribusi untuk membuat program kesehatan perubahan perilaku yang lebih efektif?</a:t>
            </a:r>
            <a:endParaRPr lang="en-US" altLang="id-ID" sz="2800" b="1"/>
          </a:p>
          <a:p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4122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304800" y="533400"/>
            <a:ext cx="8534400" cy="560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altLang="id-ID" sz="3200" b="1"/>
              <a:t>Elemen Berkontribusi Pendidikan Gizi Efekti</a:t>
            </a:r>
            <a:r>
              <a:rPr lang="en-US" altLang="id-ID" sz="3200" b="1"/>
              <a:t>f</a:t>
            </a:r>
            <a:r>
              <a:rPr lang="id-ID" altLang="id-ID" sz="2800" b="1"/>
              <a:t/>
            </a:r>
            <a:br>
              <a:rPr lang="id-ID" altLang="id-ID" sz="2800" b="1"/>
            </a:br>
            <a:endParaRPr lang="en-US" altLang="id-ID" sz="2800" b="1"/>
          </a:p>
          <a:p>
            <a:r>
              <a:rPr lang="en-US" altLang="id-ID" sz="2800" b="1"/>
              <a:t>P</a:t>
            </a:r>
            <a:r>
              <a:rPr lang="id-ID" altLang="id-ID" sz="2800" b="1"/>
              <a:t>endidikan gizi</a:t>
            </a:r>
            <a:r>
              <a:rPr lang="en-US" altLang="id-ID" sz="2800" b="1"/>
              <a:t> akan</a:t>
            </a:r>
            <a:r>
              <a:rPr lang="id-ID" altLang="id-ID" sz="2800" b="1"/>
              <a:t> lebih efektif </a:t>
            </a:r>
            <a:r>
              <a:rPr lang="en-US" altLang="id-ID" sz="2800" b="1"/>
              <a:t> bila:</a:t>
            </a:r>
          </a:p>
          <a:p>
            <a:r>
              <a:rPr lang="id-ID" altLang="id-ID" sz="2800" b="1"/>
              <a:t/>
            </a:r>
            <a:br>
              <a:rPr lang="id-ID" altLang="id-ID" sz="2800" b="1"/>
            </a:br>
            <a:r>
              <a:rPr lang="en-US" altLang="id-ID" sz="2800" b="1"/>
              <a:t>*</a:t>
            </a:r>
            <a:r>
              <a:rPr lang="id-ID" altLang="id-ID" sz="2800" b="1"/>
              <a:t> Fokus pada perilaku / praktek: </a:t>
            </a:r>
            <a:endParaRPr lang="en-US" altLang="id-ID" sz="2800" b="1"/>
          </a:p>
          <a:p>
            <a:r>
              <a:rPr lang="id-ID" altLang="id-ID" sz="2800" b="1"/>
              <a:t>Pendidikan </a:t>
            </a:r>
            <a:r>
              <a:rPr lang="en-US" altLang="id-ID" sz="2800" b="1"/>
              <a:t>Giz</a:t>
            </a:r>
            <a:r>
              <a:rPr lang="id-ID" altLang="id-ID" sz="2800" b="1"/>
              <a:t>i fokus pada </a:t>
            </a:r>
            <a:r>
              <a:rPr lang="en-US" altLang="id-ID" sz="2800" b="1"/>
              <a:t>tindakan dan perilaku individu/masyarakat </a:t>
            </a:r>
          </a:p>
          <a:p>
            <a:endParaRPr lang="en-US" altLang="id-ID" sz="2800" b="1"/>
          </a:p>
          <a:p>
            <a:r>
              <a:rPr lang="en-US" altLang="id-ID" sz="2800" b="1"/>
              <a:t>* </a:t>
            </a:r>
            <a:r>
              <a:rPr lang="id-ID" altLang="id-ID" sz="2800" b="1"/>
              <a:t>Penentu perilaku: </a:t>
            </a:r>
            <a:endParaRPr lang="en-US" altLang="id-ID" sz="2800" b="1"/>
          </a:p>
          <a:p>
            <a:r>
              <a:rPr lang="id-ID" altLang="id-ID" sz="2800" b="1"/>
              <a:t>Pendidikan Gizi mengidentifikasi faktor</a:t>
            </a:r>
            <a:r>
              <a:rPr lang="en-US" altLang="id-ID" sz="2800" b="1"/>
              <a:t>2 </a:t>
            </a:r>
            <a:r>
              <a:rPr lang="id-ID" altLang="id-ID" sz="2800" b="1"/>
              <a:t> </a:t>
            </a:r>
            <a:r>
              <a:rPr lang="en-US" altLang="id-ID" sz="2800" b="1"/>
              <a:t>ber</a:t>
            </a:r>
            <a:r>
              <a:rPr lang="id-ID" altLang="id-ID" sz="2800" b="1"/>
              <a:t>pengaruh perilaku dan memodifikasi faktor-faktor</a:t>
            </a:r>
            <a:r>
              <a:rPr lang="en-US" altLang="id-ID" sz="2800" b="1"/>
              <a:t> tsb.</a:t>
            </a:r>
          </a:p>
          <a:p>
            <a:r>
              <a:rPr lang="id-ID" altLang="id-ID" sz="2800" b="1"/>
              <a:t/>
            </a:r>
            <a:br>
              <a:rPr lang="id-ID" altLang="id-ID" sz="2800" b="1"/>
            </a:br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90058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28600" y="304800"/>
            <a:ext cx="86106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altLang="id-ID" b="1"/>
              <a:t/>
            </a:r>
            <a:br>
              <a:rPr lang="id-ID" altLang="id-ID" b="1"/>
            </a:br>
            <a:r>
              <a:rPr lang="en-US" altLang="id-ID" sz="2800" b="1"/>
              <a:t>* </a:t>
            </a:r>
            <a:r>
              <a:rPr lang="id-ID" altLang="id-ID" sz="2800" b="1"/>
              <a:t>Penggunaan teori: </a:t>
            </a:r>
            <a:endParaRPr lang="en-US" altLang="id-ID" sz="2800" b="1"/>
          </a:p>
          <a:p>
            <a:r>
              <a:rPr lang="id-ID" altLang="id-ID" sz="2800" b="1"/>
              <a:t>Pendidikan Gizi menggunakan teori dan bukti </a:t>
            </a:r>
            <a:r>
              <a:rPr lang="en-US" altLang="id-ID" sz="2800" b="1"/>
              <a:t>dalam</a:t>
            </a:r>
            <a:r>
              <a:rPr lang="id-ID" altLang="id-ID" sz="2800" b="1"/>
              <a:t> desain pendidikan gizi.</a:t>
            </a:r>
            <a:endParaRPr lang="en-US" altLang="id-ID" sz="2800" b="1"/>
          </a:p>
          <a:p>
            <a:r>
              <a:rPr lang="id-ID" altLang="id-ID" sz="2800" b="1"/>
              <a:t/>
            </a:r>
            <a:br>
              <a:rPr lang="id-ID" altLang="id-ID" sz="2800" b="1"/>
            </a:br>
            <a:r>
              <a:rPr lang="en-US" altLang="id-ID" sz="2800" b="1"/>
              <a:t>* </a:t>
            </a:r>
            <a:r>
              <a:rPr lang="id-ID" altLang="id-ID" sz="2800" b="1"/>
              <a:t>Beberapa tingkat dan durasi yang cukup: </a:t>
            </a:r>
            <a:endParaRPr lang="en-US" altLang="id-ID" sz="2800" b="1"/>
          </a:p>
          <a:p>
            <a:r>
              <a:rPr lang="id-ID" altLang="id-ID" sz="2800" b="1"/>
              <a:t>Pendidikan Gizi menggunakan berbagai saluran untuk menyampaikan pesan dengan intensitas yang signifikan selama periode yang cukup waktu.</a:t>
            </a:r>
            <a:endParaRPr lang="en-US" altLang="id-ID" sz="2800" b="1"/>
          </a:p>
          <a:p>
            <a:r>
              <a:rPr lang="id-ID" altLang="id-ID" sz="2800" b="1"/>
              <a:t/>
            </a:r>
            <a:br>
              <a:rPr lang="id-ID" altLang="id-ID" sz="2800" b="1"/>
            </a:br>
            <a:r>
              <a:rPr lang="en-US" altLang="id-ID" sz="2800" b="1"/>
              <a:t>* </a:t>
            </a:r>
            <a:r>
              <a:rPr lang="id-ID" altLang="id-ID" sz="2800" b="1"/>
              <a:t>Strategi: </a:t>
            </a:r>
            <a:endParaRPr lang="en-US" altLang="id-ID" sz="2800" b="1"/>
          </a:p>
          <a:p>
            <a:r>
              <a:rPr lang="id-ID" altLang="id-ID" sz="2800" b="1"/>
              <a:t>Pendidikan </a:t>
            </a:r>
            <a:r>
              <a:rPr lang="en-US" altLang="id-ID" sz="2800" b="1"/>
              <a:t>Gizi</a:t>
            </a:r>
            <a:r>
              <a:rPr lang="id-ID" altLang="id-ID" sz="2800" b="1"/>
              <a:t> mengembangkan strategi untuk mengidentifikasi faktor-faktor penentu perilaku atau mediator potensial perubahan dan konteks lingkungan</a:t>
            </a:r>
            <a:endParaRPr lang="en-US" altLang="id-ID" sz="2800"/>
          </a:p>
          <a:p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8741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457200" y="914400"/>
            <a:ext cx="8382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altLang="id-ID" sz="2800" b="1"/>
              <a:t>PENDIDIKAN</a:t>
            </a:r>
            <a:r>
              <a:rPr lang="en-US" altLang="id-ID" sz="2800" b="1"/>
              <a:t> GIZI</a:t>
            </a:r>
            <a:r>
              <a:rPr lang="id-ID" altLang="id-ID" sz="2800" b="1"/>
              <a:t>: </a:t>
            </a:r>
            <a:endParaRPr lang="en-US" altLang="id-ID" sz="2800" b="1"/>
          </a:p>
          <a:p>
            <a:r>
              <a:rPr lang="id-ID" altLang="id-ID" sz="2800" b="1"/>
              <a:t>FOKUS PADA PERILAKU, TINDAKAN, DAN PRAKTIK</a:t>
            </a:r>
            <a:br>
              <a:rPr lang="id-ID" altLang="id-ID" sz="2800" b="1"/>
            </a:br>
            <a:endParaRPr lang="en-US" altLang="id-ID" sz="2800" b="1"/>
          </a:p>
          <a:p>
            <a:r>
              <a:rPr lang="id-ID" altLang="id-ID" sz="2800" b="1"/>
              <a:t>P</a:t>
            </a:r>
            <a:r>
              <a:rPr lang="en-US" altLang="id-ID" sz="2800" b="1"/>
              <a:t>G</a:t>
            </a:r>
            <a:r>
              <a:rPr lang="id-ID" altLang="id-ID" sz="2800" b="1"/>
              <a:t> lebih efektif </a:t>
            </a:r>
            <a:r>
              <a:rPr lang="en-US" altLang="id-ID" sz="2800" b="1"/>
              <a:t>bila</a:t>
            </a:r>
            <a:r>
              <a:rPr lang="id-ID" altLang="id-ID" sz="2800" b="1"/>
              <a:t> fokus utama adalah pada masalah </a:t>
            </a:r>
            <a:r>
              <a:rPr lang="en-US" altLang="id-ID" sz="2800" b="1"/>
              <a:t>perilaku </a:t>
            </a:r>
            <a:r>
              <a:rPr lang="id-ID" altLang="id-ID" sz="2800" b="1"/>
              <a:t>p</a:t>
            </a:r>
            <a:r>
              <a:rPr lang="en-US" altLang="id-ID" sz="2800" b="1"/>
              <a:t>em</a:t>
            </a:r>
            <a:r>
              <a:rPr lang="id-ID" altLang="id-ID" sz="2800" b="1"/>
              <a:t>ilihan makanan yang </a:t>
            </a:r>
            <a:r>
              <a:rPr lang="en-US" altLang="id-ID" sz="2800" b="1"/>
              <a:t>ber</a:t>
            </a:r>
            <a:r>
              <a:rPr lang="id-ID" altLang="id-ID" sz="2800" b="1"/>
              <a:t>pengaruh kesehatan dan kesejahteraan daripada sekedar menyebarkan makanan atau gizi informasi secara umum. </a:t>
            </a:r>
            <a:endParaRPr lang="en-US" altLang="id-ID" sz="2800" b="1"/>
          </a:p>
          <a:p>
            <a:endParaRPr lang="en-US" altLang="id-ID" sz="2800" b="1"/>
          </a:p>
          <a:p>
            <a:r>
              <a:rPr lang="en-US" altLang="id-ID" sz="2800" b="1">
                <a:sym typeface="Wingdings" pitchFamily="2" charset="2"/>
              </a:rPr>
              <a:t>perlu strategi pendidikan + dukungan lingkungan</a:t>
            </a:r>
            <a:endParaRPr lang="en-US" altLang="id-ID" sz="2800" b="1"/>
          </a:p>
        </p:txBody>
      </p:sp>
    </p:spTree>
    <p:extLst>
      <p:ext uri="{BB962C8B-B14F-4D97-AF65-F5344CB8AC3E}">
        <p14:creationId xmlns:p14="http://schemas.microsoft.com/office/powerpoint/2010/main" val="103516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</TotalTime>
  <Words>490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TEMU VI</vt:lpstr>
      <vt:lpstr> BEHAVIOR-FOCUSED NUTRITION EDUCATION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TEMU IV BEHAVIOR-FOCUSED NUTRITION EDUCATION</dc:title>
  <dc:creator>Idrus</dc:creator>
  <cp:lastModifiedBy>Idrus</cp:lastModifiedBy>
  <cp:revision>5</cp:revision>
  <dcterms:created xsi:type="dcterms:W3CDTF">2015-03-10T04:39:07Z</dcterms:created>
  <dcterms:modified xsi:type="dcterms:W3CDTF">2015-03-12T04:20:47Z</dcterms:modified>
</cp:coreProperties>
</file>