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47" r:id="rId3"/>
    <p:sldId id="319" r:id="rId4"/>
    <p:sldId id="320" r:id="rId5"/>
    <p:sldId id="342" r:id="rId6"/>
    <p:sldId id="343" r:id="rId7"/>
    <p:sldId id="344" r:id="rId8"/>
    <p:sldId id="345" r:id="rId9"/>
    <p:sldId id="323" r:id="rId10"/>
    <p:sldId id="324" r:id="rId11"/>
    <p:sldId id="325" r:id="rId12"/>
    <p:sldId id="328" r:id="rId13"/>
    <p:sldId id="339" r:id="rId14"/>
    <p:sldId id="327" r:id="rId15"/>
    <p:sldId id="341" r:id="rId16"/>
    <p:sldId id="329" r:id="rId17"/>
    <p:sldId id="346" r:id="rId18"/>
    <p:sldId id="33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1E3BE-2792-4CC1-A5D4-FC5B0DD00E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C2FCD17-AA2E-46FA-A3D0-7BA1C00B98B0}">
      <dgm:prSet phldrT="[Text]"/>
      <dgm:spPr/>
      <dgm:t>
        <a:bodyPr/>
        <a:lstStyle/>
        <a:p>
          <a:r>
            <a:rPr lang="id-ID" dirty="0" smtClean="0"/>
            <a:t>What To do</a:t>
          </a:r>
          <a:endParaRPr lang="id-ID" dirty="0"/>
        </a:p>
      </dgm:t>
    </dgm:pt>
    <dgm:pt modelId="{35C6CB55-242E-4F6E-8FEE-662C0E4A159C}" type="parTrans" cxnId="{39E7569A-F4E3-479C-A2B6-CD6DF7F5894B}">
      <dgm:prSet/>
      <dgm:spPr/>
      <dgm:t>
        <a:bodyPr/>
        <a:lstStyle/>
        <a:p>
          <a:endParaRPr lang="id-ID"/>
        </a:p>
      </dgm:t>
    </dgm:pt>
    <dgm:pt modelId="{B5EAEE49-492F-47EC-A1DA-AEF9361CAF14}" type="sibTrans" cxnId="{39E7569A-F4E3-479C-A2B6-CD6DF7F5894B}">
      <dgm:prSet/>
      <dgm:spPr/>
      <dgm:t>
        <a:bodyPr/>
        <a:lstStyle/>
        <a:p>
          <a:endParaRPr lang="id-ID"/>
        </a:p>
      </dgm:t>
    </dgm:pt>
    <dgm:pt modelId="{0964E886-4FB8-45A9-9726-D87D27894284}">
      <dgm:prSet phldrT="[Text]"/>
      <dgm:spPr/>
      <dgm:t>
        <a:bodyPr/>
        <a:lstStyle/>
        <a:p>
          <a:r>
            <a:rPr lang="id-ID" dirty="0" smtClean="0"/>
            <a:t>Mengindikasi apa yang harus dilakukan</a:t>
          </a:r>
          <a:endParaRPr lang="id-ID" dirty="0"/>
        </a:p>
      </dgm:t>
    </dgm:pt>
    <dgm:pt modelId="{2FD8BF0B-E8D1-4324-A0BA-080F7FBD9F45}" type="parTrans" cxnId="{24BC3DBB-6E32-4734-8BCE-33FBF8D0E1BA}">
      <dgm:prSet/>
      <dgm:spPr/>
      <dgm:t>
        <a:bodyPr/>
        <a:lstStyle/>
        <a:p>
          <a:endParaRPr lang="id-ID"/>
        </a:p>
      </dgm:t>
    </dgm:pt>
    <dgm:pt modelId="{0BE35EE0-7723-49F6-B09D-1CDB0EAB5BA4}" type="sibTrans" cxnId="{24BC3DBB-6E32-4734-8BCE-33FBF8D0E1BA}">
      <dgm:prSet/>
      <dgm:spPr/>
      <dgm:t>
        <a:bodyPr/>
        <a:lstStyle/>
        <a:p>
          <a:endParaRPr lang="id-ID"/>
        </a:p>
      </dgm:t>
    </dgm:pt>
    <dgm:pt modelId="{23C1C390-D82F-4605-B0F5-4A1AC842125A}">
      <dgm:prSet phldrT="[Text]"/>
      <dgm:spPr/>
      <dgm:t>
        <a:bodyPr/>
        <a:lstStyle/>
        <a:p>
          <a:r>
            <a:rPr lang="id-ID" dirty="0" smtClean="0"/>
            <a:t>Sesuaikan dengan tujuan program</a:t>
          </a:r>
          <a:endParaRPr lang="id-ID" dirty="0"/>
        </a:p>
      </dgm:t>
    </dgm:pt>
    <dgm:pt modelId="{5A960F1E-9C59-4A63-B8E2-DC521C4BC21C}" type="parTrans" cxnId="{075D0055-5EB1-469D-991B-98B21A462112}">
      <dgm:prSet/>
      <dgm:spPr/>
      <dgm:t>
        <a:bodyPr/>
        <a:lstStyle/>
        <a:p>
          <a:endParaRPr lang="id-ID"/>
        </a:p>
      </dgm:t>
    </dgm:pt>
    <dgm:pt modelId="{6EE4847D-AD9B-481F-BC24-877FA9F4D9C7}" type="sibTrans" cxnId="{075D0055-5EB1-469D-991B-98B21A462112}">
      <dgm:prSet/>
      <dgm:spPr/>
      <dgm:t>
        <a:bodyPr/>
        <a:lstStyle/>
        <a:p>
          <a:endParaRPr lang="id-ID"/>
        </a:p>
      </dgm:t>
    </dgm:pt>
    <dgm:pt modelId="{A43A9D48-D1A1-415E-8B05-79E75E6D2151}">
      <dgm:prSet phldrT="[Text]"/>
      <dgm:spPr/>
      <dgm:t>
        <a:bodyPr/>
        <a:lstStyle/>
        <a:p>
          <a:r>
            <a:rPr lang="id-ID" dirty="0" smtClean="0"/>
            <a:t>How To do</a:t>
          </a:r>
          <a:endParaRPr lang="id-ID" dirty="0"/>
        </a:p>
      </dgm:t>
    </dgm:pt>
    <dgm:pt modelId="{0D56BA3E-A9E9-423D-8D8E-379F855805E1}" type="parTrans" cxnId="{77C3D0AA-9B87-4973-8643-CCAFC9BE14B4}">
      <dgm:prSet/>
      <dgm:spPr/>
      <dgm:t>
        <a:bodyPr/>
        <a:lstStyle/>
        <a:p>
          <a:endParaRPr lang="id-ID"/>
        </a:p>
      </dgm:t>
    </dgm:pt>
    <dgm:pt modelId="{F36CA083-69FD-4852-9A65-C74078FE9F0D}" type="sibTrans" cxnId="{77C3D0AA-9B87-4973-8643-CCAFC9BE14B4}">
      <dgm:prSet/>
      <dgm:spPr/>
      <dgm:t>
        <a:bodyPr/>
        <a:lstStyle/>
        <a:p>
          <a:endParaRPr lang="id-ID"/>
        </a:p>
      </dgm:t>
    </dgm:pt>
    <dgm:pt modelId="{C297DE95-DC31-4E51-9E46-2343DADEE447}">
      <dgm:prSet phldrT="[Text]"/>
      <dgm:spPr/>
      <dgm:t>
        <a:bodyPr/>
        <a:lstStyle/>
        <a:p>
          <a:r>
            <a:rPr lang="id-ID" dirty="0" smtClean="0"/>
            <a:t>Metode apa yang paling sesuai untuk dapat menyelesaikan masalah</a:t>
          </a:r>
          <a:endParaRPr lang="id-ID" dirty="0"/>
        </a:p>
      </dgm:t>
    </dgm:pt>
    <dgm:pt modelId="{855F5A3B-2C12-4AB8-93EE-21A3A8D71EB1}" type="parTrans" cxnId="{D8E7B513-E8D1-4B68-BBE3-F460E09B6031}">
      <dgm:prSet/>
      <dgm:spPr/>
      <dgm:t>
        <a:bodyPr/>
        <a:lstStyle/>
        <a:p>
          <a:endParaRPr lang="id-ID"/>
        </a:p>
      </dgm:t>
    </dgm:pt>
    <dgm:pt modelId="{41099439-92AC-4F5A-B45C-F7F420AA1AE8}" type="sibTrans" cxnId="{D8E7B513-E8D1-4B68-BBE3-F460E09B6031}">
      <dgm:prSet/>
      <dgm:spPr/>
      <dgm:t>
        <a:bodyPr/>
        <a:lstStyle/>
        <a:p>
          <a:endParaRPr lang="id-ID"/>
        </a:p>
      </dgm:t>
    </dgm:pt>
    <dgm:pt modelId="{B1296CD9-3A49-4F14-9444-1C92D43B8807}">
      <dgm:prSet phldrT="[Text]"/>
      <dgm:spPr/>
      <dgm:t>
        <a:bodyPr/>
        <a:lstStyle/>
        <a:p>
          <a:r>
            <a:rPr lang="id-ID" dirty="0" smtClean="0"/>
            <a:t>When to do</a:t>
          </a:r>
          <a:endParaRPr lang="id-ID" dirty="0"/>
        </a:p>
      </dgm:t>
    </dgm:pt>
    <dgm:pt modelId="{CBB76919-69A6-486F-A73D-C442937693C3}" type="parTrans" cxnId="{FAE94A56-5514-4EDC-9759-743108B795FD}">
      <dgm:prSet/>
      <dgm:spPr/>
      <dgm:t>
        <a:bodyPr/>
        <a:lstStyle/>
        <a:p>
          <a:endParaRPr lang="id-ID"/>
        </a:p>
      </dgm:t>
    </dgm:pt>
    <dgm:pt modelId="{4FB1133D-2373-4CAC-94A5-09AD6030FEE1}" type="sibTrans" cxnId="{FAE94A56-5514-4EDC-9759-743108B795FD}">
      <dgm:prSet/>
      <dgm:spPr/>
      <dgm:t>
        <a:bodyPr/>
        <a:lstStyle/>
        <a:p>
          <a:endParaRPr lang="id-ID"/>
        </a:p>
      </dgm:t>
    </dgm:pt>
    <dgm:pt modelId="{6171E059-9007-48B5-B8A3-0D73B738B172}">
      <dgm:prSet phldrT="[Text]"/>
      <dgm:spPr/>
      <dgm:t>
        <a:bodyPr/>
        <a:lstStyle/>
        <a:p>
          <a:r>
            <a:rPr lang="id-ID" dirty="0" smtClean="0"/>
            <a:t>Perencanaan program harus memiliki periode waktu yang spesifik yang disesuaikan dengan program (time frame)</a:t>
          </a:r>
          <a:endParaRPr lang="id-ID" dirty="0"/>
        </a:p>
      </dgm:t>
    </dgm:pt>
    <dgm:pt modelId="{9F6C77A5-4279-4020-BA62-11A1CA6109E1}" type="parTrans" cxnId="{96AEEB07-EDB1-477B-AD4F-B3D22FD82BF1}">
      <dgm:prSet/>
      <dgm:spPr/>
      <dgm:t>
        <a:bodyPr/>
        <a:lstStyle/>
        <a:p>
          <a:endParaRPr lang="id-ID"/>
        </a:p>
      </dgm:t>
    </dgm:pt>
    <dgm:pt modelId="{B9800817-AF23-4207-84C9-07EAD50188F0}" type="sibTrans" cxnId="{96AEEB07-EDB1-477B-AD4F-B3D22FD82BF1}">
      <dgm:prSet/>
      <dgm:spPr/>
      <dgm:t>
        <a:bodyPr/>
        <a:lstStyle/>
        <a:p>
          <a:endParaRPr lang="id-ID"/>
        </a:p>
      </dgm:t>
    </dgm:pt>
    <dgm:pt modelId="{DE9FABA9-512E-4C8D-AF96-C40E07DE6CBA}">
      <dgm:prSet phldrT="[Text]"/>
      <dgm:spPr/>
      <dgm:t>
        <a:bodyPr/>
        <a:lstStyle/>
        <a:p>
          <a:r>
            <a:rPr lang="id-ID" dirty="0" smtClean="0"/>
            <a:t>Perencanaan juga mencakup siapa yang harus melaksanakan disesuaikan dengan kompetensi</a:t>
          </a:r>
          <a:endParaRPr lang="id-ID" dirty="0"/>
        </a:p>
      </dgm:t>
    </dgm:pt>
    <dgm:pt modelId="{6667237B-30A8-4DDF-931E-ADE124D419E8}" type="parTrans" cxnId="{2CA79F89-7692-47FA-A76B-2A91AB83FA28}">
      <dgm:prSet/>
      <dgm:spPr/>
    </dgm:pt>
    <dgm:pt modelId="{B35711BF-F23D-4960-A5F8-A2957C8A41B1}" type="sibTrans" cxnId="{2CA79F89-7692-47FA-A76B-2A91AB83FA28}">
      <dgm:prSet/>
      <dgm:spPr/>
    </dgm:pt>
    <dgm:pt modelId="{B356F688-D9EF-4919-BC5E-0C059D03E88A}">
      <dgm:prSet phldrT="[Text]"/>
      <dgm:spPr/>
      <dgm:t>
        <a:bodyPr/>
        <a:lstStyle/>
        <a:p>
          <a:r>
            <a:rPr lang="id-ID" dirty="0" smtClean="0"/>
            <a:t>Who has to do what</a:t>
          </a:r>
          <a:endParaRPr lang="id-ID" dirty="0"/>
        </a:p>
      </dgm:t>
    </dgm:pt>
    <dgm:pt modelId="{959F4C73-9EDB-4BFE-9C07-73A0CEC3585E}" type="parTrans" cxnId="{EC4CF800-0A8E-4037-B0F5-007075C8A59A}">
      <dgm:prSet/>
      <dgm:spPr/>
    </dgm:pt>
    <dgm:pt modelId="{9866E79A-B0B0-4E6D-AAAA-DBE0E7C10CAA}" type="sibTrans" cxnId="{EC4CF800-0A8E-4037-B0F5-007075C8A59A}">
      <dgm:prSet/>
      <dgm:spPr/>
    </dgm:pt>
    <dgm:pt modelId="{9C55914C-2F5A-42BB-B084-3D46ABFD31CC}" type="pres">
      <dgm:prSet presAssocID="{2931E3BE-2792-4CC1-A5D4-FC5B0DD00E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AD7FAA-6CC2-43AB-A9E7-480C705334B6}" type="pres">
      <dgm:prSet presAssocID="{7C2FCD17-AA2E-46FA-A3D0-7BA1C00B98B0}" presName="linNode" presStyleCnt="0"/>
      <dgm:spPr/>
    </dgm:pt>
    <dgm:pt modelId="{3B83D7E7-5C90-4A19-8FF6-FE29401EA010}" type="pres">
      <dgm:prSet presAssocID="{7C2FCD17-AA2E-46FA-A3D0-7BA1C00B98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D2E550-3650-44E9-98E6-BCC81BD2F72F}" type="pres">
      <dgm:prSet presAssocID="{7C2FCD17-AA2E-46FA-A3D0-7BA1C00B98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7FDC7-44FD-4BAA-B546-280A28D4F2E9}" type="pres">
      <dgm:prSet presAssocID="{B5EAEE49-492F-47EC-A1DA-AEF9361CAF14}" presName="sp" presStyleCnt="0"/>
      <dgm:spPr/>
    </dgm:pt>
    <dgm:pt modelId="{874856D9-744E-453B-9C44-0A3B7282EB6C}" type="pres">
      <dgm:prSet presAssocID="{A43A9D48-D1A1-415E-8B05-79E75E6D2151}" presName="linNode" presStyleCnt="0"/>
      <dgm:spPr/>
    </dgm:pt>
    <dgm:pt modelId="{3E6D9E8A-9FC2-4874-A91A-0D97E380468C}" type="pres">
      <dgm:prSet presAssocID="{A43A9D48-D1A1-415E-8B05-79E75E6D215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45DA7F-6378-449B-8CB3-22E3EECFEA87}" type="pres">
      <dgm:prSet presAssocID="{A43A9D48-D1A1-415E-8B05-79E75E6D215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026E10-D07F-4B28-98BC-96A111C63927}" type="pres">
      <dgm:prSet presAssocID="{F36CA083-69FD-4852-9A65-C74078FE9F0D}" presName="sp" presStyleCnt="0"/>
      <dgm:spPr/>
    </dgm:pt>
    <dgm:pt modelId="{41008807-3E0A-4403-9815-054A4519241B}" type="pres">
      <dgm:prSet presAssocID="{B1296CD9-3A49-4F14-9444-1C92D43B8807}" presName="linNode" presStyleCnt="0"/>
      <dgm:spPr/>
    </dgm:pt>
    <dgm:pt modelId="{27BBB40E-3FBF-499B-BDBA-7A2F5F34D829}" type="pres">
      <dgm:prSet presAssocID="{B1296CD9-3A49-4F14-9444-1C92D43B880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E8402F-8B98-4FC6-8770-3D4B460390EE}" type="pres">
      <dgm:prSet presAssocID="{B1296CD9-3A49-4F14-9444-1C92D43B880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C73B8E-CBC0-49E5-8EE5-DA15FF2CDAA8}" type="pres">
      <dgm:prSet presAssocID="{4FB1133D-2373-4CAC-94A5-09AD6030FEE1}" presName="sp" presStyleCnt="0"/>
      <dgm:spPr/>
    </dgm:pt>
    <dgm:pt modelId="{74F3F058-340D-4F54-8DE3-5F83A5FA6C5A}" type="pres">
      <dgm:prSet presAssocID="{B356F688-D9EF-4919-BC5E-0C059D03E88A}" presName="linNode" presStyleCnt="0"/>
      <dgm:spPr/>
    </dgm:pt>
    <dgm:pt modelId="{0B58B5C9-9CD1-49F4-89F0-E33F95ADA8AA}" type="pres">
      <dgm:prSet presAssocID="{B356F688-D9EF-4919-BC5E-0C059D03E8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25956B-024F-4E63-8A63-DD6B0E8F24ED}" type="pres">
      <dgm:prSet presAssocID="{B356F688-D9EF-4919-BC5E-0C059D03E88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E94A56-5514-4EDC-9759-743108B795FD}" srcId="{2931E3BE-2792-4CC1-A5D4-FC5B0DD00E30}" destId="{B1296CD9-3A49-4F14-9444-1C92D43B8807}" srcOrd="2" destOrd="0" parTransId="{CBB76919-69A6-486F-A73D-C442937693C3}" sibTransId="{4FB1133D-2373-4CAC-94A5-09AD6030FEE1}"/>
    <dgm:cxn modelId="{24BC3DBB-6E32-4734-8BCE-33FBF8D0E1BA}" srcId="{7C2FCD17-AA2E-46FA-A3D0-7BA1C00B98B0}" destId="{0964E886-4FB8-45A9-9726-D87D27894284}" srcOrd="0" destOrd="0" parTransId="{2FD8BF0B-E8D1-4324-A0BA-080F7FBD9F45}" sibTransId="{0BE35EE0-7723-49F6-B09D-1CDB0EAB5BA4}"/>
    <dgm:cxn modelId="{0803A1E0-7322-4EA6-ABF7-9B76A397E9FE}" type="presOf" srcId="{B356F688-D9EF-4919-BC5E-0C059D03E88A}" destId="{0B58B5C9-9CD1-49F4-89F0-E33F95ADA8AA}" srcOrd="0" destOrd="0" presId="urn:microsoft.com/office/officeart/2005/8/layout/vList5"/>
    <dgm:cxn modelId="{9B7EB71E-415C-4BB7-A8D9-066227C2A8AA}" type="presOf" srcId="{C297DE95-DC31-4E51-9E46-2343DADEE447}" destId="{3D45DA7F-6378-449B-8CB3-22E3EECFEA87}" srcOrd="0" destOrd="0" presId="urn:microsoft.com/office/officeart/2005/8/layout/vList5"/>
    <dgm:cxn modelId="{D8E7B513-E8D1-4B68-BBE3-F460E09B6031}" srcId="{A43A9D48-D1A1-415E-8B05-79E75E6D2151}" destId="{C297DE95-DC31-4E51-9E46-2343DADEE447}" srcOrd="0" destOrd="0" parTransId="{855F5A3B-2C12-4AB8-93EE-21A3A8D71EB1}" sibTransId="{41099439-92AC-4F5A-B45C-F7F420AA1AE8}"/>
    <dgm:cxn modelId="{39E7569A-F4E3-479C-A2B6-CD6DF7F5894B}" srcId="{2931E3BE-2792-4CC1-A5D4-FC5B0DD00E30}" destId="{7C2FCD17-AA2E-46FA-A3D0-7BA1C00B98B0}" srcOrd="0" destOrd="0" parTransId="{35C6CB55-242E-4F6E-8FEE-662C0E4A159C}" sibTransId="{B5EAEE49-492F-47EC-A1DA-AEF9361CAF14}"/>
    <dgm:cxn modelId="{96AEEB07-EDB1-477B-AD4F-B3D22FD82BF1}" srcId="{B1296CD9-3A49-4F14-9444-1C92D43B8807}" destId="{6171E059-9007-48B5-B8A3-0D73B738B172}" srcOrd="0" destOrd="0" parTransId="{9F6C77A5-4279-4020-BA62-11A1CA6109E1}" sibTransId="{B9800817-AF23-4207-84C9-07EAD50188F0}"/>
    <dgm:cxn modelId="{308973BC-235F-4D2C-9CF8-AB5E7A508003}" type="presOf" srcId="{B1296CD9-3A49-4F14-9444-1C92D43B8807}" destId="{27BBB40E-3FBF-499B-BDBA-7A2F5F34D829}" srcOrd="0" destOrd="0" presId="urn:microsoft.com/office/officeart/2005/8/layout/vList5"/>
    <dgm:cxn modelId="{AB953512-B466-49C4-B473-341784144ADC}" type="presOf" srcId="{2931E3BE-2792-4CC1-A5D4-FC5B0DD00E30}" destId="{9C55914C-2F5A-42BB-B084-3D46ABFD31CC}" srcOrd="0" destOrd="0" presId="urn:microsoft.com/office/officeart/2005/8/layout/vList5"/>
    <dgm:cxn modelId="{4B9117F5-A6B6-4205-B4DC-A913E25E012B}" type="presOf" srcId="{A43A9D48-D1A1-415E-8B05-79E75E6D2151}" destId="{3E6D9E8A-9FC2-4874-A91A-0D97E380468C}" srcOrd="0" destOrd="0" presId="urn:microsoft.com/office/officeart/2005/8/layout/vList5"/>
    <dgm:cxn modelId="{7CFBC977-7849-41EE-A4FE-C886B0ABA0AA}" type="presOf" srcId="{23C1C390-D82F-4605-B0F5-4A1AC842125A}" destId="{B6D2E550-3650-44E9-98E6-BCC81BD2F72F}" srcOrd="0" destOrd="1" presId="urn:microsoft.com/office/officeart/2005/8/layout/vList5"/>
    <dgm:cxn modelId="{2CA79F89-7692-47FA-A76B-2A91AB83FA28}" srcId="{B356F688-D9EF-4919-BC5E-0C059D03E88A}" destId="{DE9FABA9-512E-4C8D-AF96-C40E07DE6CBA}" srcOrd="0" destOrd="0" parTransId="{6667237B-30A8-4DDF-931E-ADE124D419E8}" sibTransId="{B35711BF-F23D-4960-A5F8-A2957C8A41B1}"/>
    <dgm:cxn modelId="{075D0055-5EB1-469D-991B-98B21A462112}" srcId="{7C2FCD17-AA2E-46FA-A3D0-7BA1C00B98B0}" destId="{23C1C390-D82F-4605-B0F5-4A1AC842125A}" srcOrd="1" destOrd="0" parTransId="{5A960F1E-9C59-4A63-B8E2-DC521C4BC21C}" sibTransId="{6EE4847D-AD9B-481F-BC24-877FA9F4D9C7}"/>
    <dgm:cxn modelId="{1A260B2E-4B01-4936-8FEA-214B6A5BE48C}" type="presOf" srcId="{6171E059-9007-48B5-B8A3-0D73B738B172}" destId="{93E8402F-8B98-4FC6-8770-3D4B460390EE}" srcOrd="0" destOrd="0" presId="urn:microsoft.com/office/officeart/2005/8/layout/vList5"/>
    <dgm:cxn modelId="{1D837CE8-E3DD-4EC3-93B3-24D68215EC09}" type="presOf" srcId="{DE9FABA9-512E-4C8D-AF96-C40E07DE6CBA}" destId="{A825956B-024F-4E63-8A63-DD6B0E8F24ED}" srcOrd="0" destOrd="0" presId="urn:microsoft.com/office/officeart/2005/8/layout/vList5"/>
    <dgm:cxn modelId="{8512E862-BB38-43AF-A47D-2129645CC8E4}" type="presOf" srcId="{7C2FCD17-AA2E-46FA-A3D0-7BA1C00B98B0}" destId="{3B83D7E7-5C90-4A19-8FF6-FE29401EA010}" srcOrd="0" destOrd="0" presId="urn:microsoft.com/office/officeart/2005/8/layout/vList5"/>
    <dgm:cxn modelId="{77C3D0AA-9B87-4973-8643-CCAFC9BE14B4}" srcId="{2931E3BE-2792-4CC1-A5D4-FC5B0DD00E30}" destId="{A43A9D48-D1A1-415E-8B05-79E75E6D2151}" srcOrd="1" destOrd="0" parTransId="{0D56BA3E-A9E9-423D-8D8E-379F855805E1}" sibTransId="{F36CA083-69FD-4852-9A65-C74078FE9F0D}"/>
    <dgm:cxn modelId="{EC4CF800-0A8E-4037-B0F5-007075C8A59A}" srcId="{2931E3BE-2792-4CC1-A5D4-FC5B0DD00E30}" destId="{B356F688-D9EF-4919-BC5E-0C059D03E88A}" srcOrd="3" destOrd="0" parTransId="{959F4C73-9EDB-4BFE-9C07-73A0CEC3585E}" sibTransId="{9866E79A-B0B0-4E6D-AAAA-DBE0E7C10CAA}"/>
    <dgm:cxn modelId="{63DDB581-08D1-4BE7-AF89-61A37AC5DB53}" type="presOf" srcId="{0964E886-4FB8-45A9-9726-D87D27894284}" destId="{B6D2E550-3650-44E9-98E6-BCC81BD2F72F}" srcOrd="0" destOrd="0" presId="urn:microsoft.com/office/officeart/2005/8/layout/vList5"/>
    <dgm:cxn modelId="{0F5BF9EB-867D-4495-8B1E-14DA5E79E01D}" type="presParOf" srcId="{9C55914C-2F5A-42BB-B084-3D46ABFD31CC}" destId="{97AD7FAA-6CC2-43AB-A9E7-480C705334B6}" srcOrd="0" destOrd="0" presId="urn:microsoft.com/office/officeart/2005/8/layout/vList5"/>
    <dgm:cxn modelId="{CC25B3AF-2285-4120-8BC4-B18C6C10C35E}" type="presParOf" srcId="{97AD7FAA-6CC2-43AB-A9E7-480C705334B6}" destId="{3B83D7E7-5C90-4A19-8FF6-FE29401EA010}" srcOrd="0" destOrd="0" presId="urn:microsoft.com/office/officeart/2005/8/layout/vList5"/>
    <dgm:cxn modelId="{CD3A5BCF-228A-4CFB-B9C1-C91627F87C67}" type="presParOf" srcId="{97AD7FAA-6CC2-43AB-A9E7-480C705334B6}" destId="{B6D2E550-3650-44E9-98E6-BCC81BD2F72F}" srcOrd="1" destOrd="0" presId="urn:microsoft.com/office/officeart/2005/8/layout/vList5"/>
    <dgm:cxn modelId="{388FD695-3223-468C-BBF8-065BA0F42F63}" type="presParOf" srcId="{9C55914C-2F5A-42BB-B084-3D46ABFD31CC}" destId="{B827FDC7-44FD-4BAA-B546-280A28D4F2E9}" srcOrd="1" destOrd="0" presId="urn:microsoft.com/office/officeart/2005/8/layout/vList5"/>
    <dgm:cxn modelId="{BEB438BE-FFB8-4A69-BDD6-F5ACDCB0E469}" type="presParOf" srcId="{9C55914C-2F5A-42BB-B084-3D46ABFD31CC}" destId="{874856D9-744E-453B-9C44-0A3B7282EB6C}" srcOrd="2" destOrd="0" presId="urn:microsoft.com/office/officeart/2005/8/layout/vList5"/>
    <dgm:cxn modelId="{250CFC7A-4FAE-4FBE-A5E9-C5A05CCDA4C6}" type="presParOf" srcId="{874856D9-744E-453B-9C44-0A3B7282EB6C}" destId="{3E6D9E8A-9FC2-4874-A91A-0D97E380468C}" srcOrd="0" destOrd="0" presId="urn:microsoft.com/office/officeart/2005/8/layout/vList5"/>
    <dgm:cxn modelId="{63056CE7-F2D9-430F-9D4A-470BAEFE5A41}" type="presParOf" srcId="{874856D9-744E-453B-9C44-0A3B7282EB6C}" destId="{3D45DA7F-6378-449B-8CB3-22E3EECFEA87}" srcOrd="1" destOrd="0" presId="urn:microsoft.com/office/officeart/2005/8/layout/vList5"/>
    <dgm:cxn modelId="{95A58F19-7861-498F-9979-D10904A9EBB5}" type="presParOf" srcId="{9C55914C-2F5A-42BB-B084-3D46ABFD31CC}" destId="{BE026E10-D07F-4B28-98BC-96A111C63927}" srcOrd="3" destOrd="0" presId="urn:microsoft.com/office/officeart/2005/8/layout/vList5"/>
    <dgm:cxn modelId="{CDCB8632-0657-46C4-9AE7-7DE203D25714}" type="presParOf" srcId="{9C55914C-2F5A-42BB-B084-3D46ABFD31CC}" destId="{41008807-3E0A-4403-9815-054A4519241B}" srcOrd="4" destOrd="0" presId="urn:microsoft.com/office/officeart/2005/8/layout/vList5"/>
    <dgm:cxn modelId="{7228DEFC-71A7-41C1-B2F1-7F138AC1A75E}" type="presParOf" srcId="{41008807-3E0A-4403-9815-054A4519241B}" destId="{27BBB40E-3FBF-499B-BDBA-7A2F5F34D829}" srcOrd="0" destOrd="0" presId="urn:microsoft.com/office/officeart/2005/8/layout/vList5"/>
    <dgm:cxn modelId="{E743DFCE-1BB6-43CE-8067-507BF0185E32}" type="presParOf" srcId="{41008807-3E0A-4403-9815-054A4519241B}" destId="{93E8402F-8B98-4FC6-8770-3D4B460390EE}" srcOrd="1" destOrd="0" presId="urn:microsoft.com/office/officeart/2005/8/layout/vList5"/>
    <dgm:cxn modelId="{FDB2356E-FBC1-480B-A775-9C7D138B3C0C}" type="presParOf" srcId="{9C55914C-2F5A-42BB-B084-3D46ABFD31CC}" destId="{65C73B8E-CBC0-49E5-8EE5-DA15FF2CDAA8}" srcOrd="5" destOrd="0" presId="urn:microsoft.com/office/officeart/2005/8/layout/vList5"/>
    <dgm:cxn modelId="{1C0409AC-C972-4555-8309-2312757F8C36}" type="presParOf" srcId="{9C55914C-2F5A-42BB-B084-3D46ABFD31CC}" destId="{74F3F058-340D-4F54-8DE3-5F83A5FA6C5A}" srcOrd="6" destOrd="0" presId="urn:microsoft.com/office/officeart/2005/8/layout/vList5"/>
    <dgm:cxn modelId="{16A35E2C-9FA2-4B73-8F95-A325EBF2AE13}" type="presParOf" srcId="{74F3F058-340D-4F54-8DE3-5F83A5FA6C5A}" destId="{0B58B5C9-9CD1-49F4-89F0-E33F95ADA8AA}" srcOrd="0" destOrd="0" presId="urn:microsoft.com/office/officeart/2005/8/layout/vList5"/>
    <dgm:cxn modelId="{DCC61A6A-5B22-41EA-AFDB-5CBBD780E6AD}" type="presParOf" srcId="{74F3F058-340D-4F54-8DE3-5F83A5FA6C5A}" destId="{A825956B-024F-4E63-8A63-DD6B0E8F24ED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FA50B5-EBB1-4399-BDE5-79098633C575}" type="datetimeFigureOut">
              <a:rPr lang="id-ID"/>
              <a:pPr>
                <a:defRPr/>
              </a:pPr>
              <a:t>29/09/2017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E05BA1-DAFF-4976-A78A-4413E840DE3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61FF8-CFE0-47B6-AB75-DE3401F270A8}" type="slidenum">
              <a:rPr lang="id-ID" smtClean="0"/>
              <a:pPr/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v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ADEC2D-FC7A-4CDF-930D-9D8871AE0772}" type="slidenum">
              <a:rPr lang="id-ID" smtClean="0"/>
              <a:pPr/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8AFC9-EB86-4BB9-A1AE-C53D49D1304F}" type="slidenum">
              <a:rPr lang="id-ID" smtClean="0"/>
              <a:pPr/>
              <a:t>9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5C943C-E6F5-408D-BF9D-D49E6AEAAA61}" type="slidenum">
              <a:rPr lang="id-ID" smtClean="0"/>
              <a:pPr/>
              <a:t>10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859264-7E7C-49AB-A811-BDEA5BF85C08}" type="slidenum">
              <a:rPr lang="id-ID" smtClean="0"/>
              <a:pPr/>
              <a:t>11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E6BCED-BD12-47A1-9A31-8048901A46D0}" type="slidenum">
              <a:rPr lang="id-ID" smtClean="0"/>
              <a:pPr/>
              <a:t>12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C338D6-C56F-439C-A962-DA636891C984}" type="slidenum">
              <a:rPr lang="id-ID" smtClean="0"/>
              <a:pPr/>
              <a:t>14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823E0-3ABA-44B9-A18C-5B6B9479D747}" type="slidenum">
              <a:rPr lang="id-ID" smtClean="0"/>
              <a:pPr/>
              <a:t>16</a:t>
            </a:fld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6351EF-4B46-43B7-8FF4-518051EE6A3B}" type="slidenum">
              <a:rPr lang="id-ID" smtClean="0"/>
              <a:pPr/>
              <a:t>18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B36F-9F86-47E3-82F2-BD40F1AF7657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AD0F-060A-4CCD-9D4A-A5C0D2DCE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B66-72AA-458B-A4FE-68445FE67D5B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6633-63FA-47B2-AA13-C02E1D123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15F1-FF2D-4EF6-BF80-8BA9E2E21096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2C92-56DD-45DC-9DF4-AFF8417D5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F65E-AB41-4358-B6AB-9E9673E31A6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50AC-24DE-44DF-A272-8DCD378B5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DA76-739E-4CED-A822-EAD25E34B2B2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B37E-41C9-4FD4-89BE-10A073BCD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D9D-88F5-49E0-8DA5-051C900203A2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F4F1-228C-44A0-A4F3-1BF11D997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DB98-9341-4180-8009-090861D11458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A9DA-5184-4CB4-A594-72749F6FA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D287-2BFC-458E-8538-2E2D82A6666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2D18-9179-46DF-8DFE-0BD23F3EE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7C3B-B0A2-4081-8543-A84D52C8CF93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22FE-D590-48C1-9FE2-0ACC085E0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67A2-08D9-48C9-BB05-95A94E60C477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F285-9193-471C-BEA2-8E3FD75A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670-2F73-4B82-98DB-A742742C4BD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0D89-6985-41FB-820A-E48661095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DF15D-76C8-4D4C-B6FB-840423BE9346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B90A42BD-CF1F-44FD-AFFF-D5CC5AEB9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624263"/>
            <a:ext cx="609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PLANNING &amp; TUJUAN PROGRAM GIZI BERBASIS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</a:t>
            </a:r>
            <a:r>
              <a:rPr lang="id-ID" sz="2000" b="1" dirty="0" smtClean="0">
                <a:solidFill>
                  <a:schemeClr val="bg1"/>
                </a:solidFill>
              </a:rPr>
              <a:t>TEMUAN 2</a:t>
            </a:r>
          </a:p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RACHMANIDA NUZRINA; VITRIA MELANI; MERTIEN SA’PANG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ILMU </a:t>
            </a:r>
            <a:r>
              <a:rPr lang="en-US" sz="14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Lanjutan....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arenR" startAt="2"/>
            </a:pPr>
            <a:r>
              <a:rPr lang="id-ID" sz="2200" smtClean="0">
                <a:latin typeface="Arial" charset="0"/>
                <a:cs typeface="Arial" charset="0"/>
              </a:rPr>
              <a:t>Jaring-Jaring Sebab Akibat: Model ini menunjukkan suatu penyakit terjadi karena serangkaian proses sebab-akibat, sehingga penyakit dapat dicegah atau diatasi dengan memotong rantai penyebab.</a:t>
            </a:r>
          </a:p>
        </p:txBody>
      </p:sp>
      <p:pic>
        <p:nvPicPr>
          <p:cNvPr id="11269" name="Picture 2" descr="Image result for jaring-jaring sebab akib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43225"/>
            <a:ext cx="7696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/>
              <a:t>Supariasa IDN, Bakri B, Fajar I, Penilaian Status Gizi, 2001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Lanjutan...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arenR" startAt="3"/>
            </a:pPr>
            <a:r>
              <a:rPr lang="id-ID" sz="2200" smtClean="0">
                <a:latin typeface="Arial" charset="0"/>
                <a:cs typeface="Arial" charset="0"/>
              </a:rPr>
              <a:t>Roda : Model ini menunjukkan berbagai faktor yang berperan dlm timbulnya penyakit dengan menekankan hubungan antara manusia dan lingkungan hidupnya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2667000"/>
            <a:ext cx="3810000" cy="3733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3429000" y="3276600"/>
            <a:ext cx="2590800" cy="2514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Inti</a:t>
            </a:r>
          </a:p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Genetik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38100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Minus 7"/>
          <p:cNvSpPr/>
          <p:nvPr/>
        </p:nvSpPr>
        <p:spPr>
          <a:xfrm rot="5400000">
            <a:off x="4343400" y="2895600"/>
            <a:ext cx="7620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Minus 8"/>
          <p:cNvSpPr/>
          <p:nvPr/>
        </p:nvSpPr>
        <p:spPr>
          <a:xfrm rot="7837743">
            <a:off x="3001962" y="5367338"/>
            <a:ext cx="823913" cy="1349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Minus 9"/>
          <p:cNvSpPr/>
          <p:nvPr/>
        </p:nvSpPr>
        <p:spPr>
          <a:xfrm rot="2432442">
            <a:off x="5756275" y="5181600"/>
            <a:ext cx="7620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4267200" y="335280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+mn-lt"/>
              </a:rPr>
              <a:t>Manusia</a:t>
            </a:r>
          </a:p>
        </p:txBody>
      </p:sp>
      <p:sp>
        <p:nvSpPr>
          <p:cNvPr id="21" name="TextBox 20"/>
          <p:cNvSpPr txBox="1"/>
          <p:nvPr/>
        </p:nvSpPr>
        <p:spPr>
          <a:xfrm rot="3436114">
            <a:off x="4929187" y="3776663"/>
            <a:ext cx="2301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+mn-lt"/>
              </a:rPr>
              <a:t>Lingkungan sosial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8600" y="5754688"/>
            <a:ext cx="1371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+mn-lt"/>
              </a:rPr>
              <a:t>Lingkungan Biologis</a:t>
            </a:r>
          </a:p>
        </p:txBody>
      </p:sp>
      <p:sp>
        <p:nvSpPr>
          <p:cNvPr id="23" name="TextBox 22"/>
          <p:cNvSpPr txBox="1"/>
          <p:nvPr/>
        </p:nvSpPr>
        <p:spPr>
          <a:xfrm rot="17797567">
            <a:off x="2283619" y="3710782"/>
            <a:ext cx="2301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+mn-lt"/>
              </a:rPr>
              <a:t>Lingkungan Fisik</a:t>
            </a:r>
          </a:p>
        </p:txBody>
      </p:sp>
      <p:sp>
        <p:nvSpPr>
          <p:cNvPr id="12303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/>
              <a:t>Supariasa IDN, Bakri B, Fajar I, Penilaian Status Gizi, 2001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Masalah gizi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13317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09600"/>
            <a:ext cx="60198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Masalah Gizi di Indonesia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868363"/>
          </a:xfrm>
        </p:spPr>
        <p:txBody>
          <a:bodyPr/>
          <a:lstStyle/>
          <a:p>
            <a:r>
              <a:rPr lang="id-ID" sz="2000" smtClean="0"/>
              <a:t>GAKY: </a:t>
            </a:r>
            <a:r>
              <a:rPr lang="en-US" sz="2000" smtClean="0"/>
              <a:t>16% (WHO 2007) and median urinary iodine concentration for school-age children is 229 ug/L, which is categorized as “more than adequate” according to WHO</a:t>
            </a:r>
            <a:endParaRPr lang="id-ID" sz="2000" smtClean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600200"/>
            <a:ext cx="573405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>
                <a:cs typeface="Arial" charset="0"/>
              </a:rPr>
              <a:t>Indonesia Nutrition Profile, 2014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UNICEF </a:t>
            </a:r>
            <a:r>
              <a:rPr lang="id-ID" sz="1200" i="1">
                <a:cs typeface="Arial" charset="0"/>
              </a:rPr>
              <a:t>Conceptual Framework Of Nutrition, 1990</a:t>
            </a:r>
            <a:endParaRPr lang="id-ID" sz="1200"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609600"/>
            <a:ext cx="1828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30556" r="40741" b="86301"/>
          <a:stretch>
            <a:fillRect/>
          </a:stretch>
        </p:blipFill>
        <p:spPr bwMode="auto">
          <a:xfrm>
            <a:off x="3184525" y="304800"/>
            <a:ext cx="283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4875E-6 L 0 0.166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651 L 0 0.410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838200"/>
            <a:ext cx="77724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</a:t>
            </a:r>
            <a:r>
              <a:rPr lang="id-ID" sz="3600" dirty="0" smtClean="0"/>
              <a:t>n</a:t>
            </a:r>
            <a:r>
              <a:rPr lang="en-US" sz="3600" dirty="0" err="1" smtClean="0"/>
              <a:t>ceptual</a:t>
            </a:r>
            <a:r>
              <a:rPr lang="en-US" sz="3600" dirty="0" smtClean="0"/>
              <a:t> </a:t>
            </a:r>
            <a:r>
              <a:rPr lang="en-US" sz="3600" dirty="0" smtClean="0"/>
              <a:t>Framework Food and Nutrition System</a:t>
            </a:r>
            <a:br>
              <a:rPr lang="en-US" sz="3600" dirty="0" smtClean="0"/>
            </a:br>
            <a:endParaRPr sz="360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2362200"/>
            <a:ext cx="4648200" cy="3581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62400" y="2281238"/>
            <a:ext cx="243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ahoma" pitchFamily="34" charset="0"/>
              </a:rPr>
              <a:t>Food supply in the communty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51525" y="3008313"/>
            <a:ext cx="176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ahoma" pitchFamily="34" charset="0"/>
              </a:rPr>
              <a:t>Marketing distribution</a:t>
            </a:r>
          </a:p>
          <a:p>
            <a:r>
              <a:rPr lang="en-US" sz="1000" b="1">
                <a:latin typeface="Tahoma" pitchFamily="34" charset="0"/>
              </a:rPr>
              <a:t>And price polity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324600" y="3733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ahoma" pitchFamily="34" charset="0"/>
              </a:rPr>
              <a:t>income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172200" y="4419600"/>
            <a:ext cx="1463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ahoma" pitchFamily="34" charset="0"/>
              </a:rPr>
              <a:t>Food availability</a:t>
            </a:r>
          </a:p>
          <a:p>
            <a:r>
              <a:rPr lang="en-US" sz="1200" b="1">
                <a:latin typeface="Tahoma" pitchFamily="34" charset="0"/>
              </a:rPr>
              <a:t>In  the family</a:t>
            </a:r>
          </a:p>
          <a:p>
            <a:endParaRPr lang="en-US" sz="1200">
              <a:latin typeface="Tahoma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1054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10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96200" y="4267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Family size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Caring capacity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Food habits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0" y="556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Food intake of individuals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581400" y="5791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Nutrition and Health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781800" y="56388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Environmental, safe water, waste disposal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0" y="50212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Education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00200" y="3962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Employment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050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Food production and processing</a:t>
            </a:r>
          </a:p>
        </p:txBody>
      </p:sp>
      <p:sp>
        <p:nvSpPr>
          <p:cNvPr id="16401" name="Arc 17"/>
          <p:cNvSpPr>
            <a:spLocks/>
          </p:cNvSpPr>
          <p:nvPr/>
        </p:nvSpPr>
        <p:spPr bwMode="auto">
          <a:xfrm flipH="1" flipV="1">
            <a:off x="1447800" y="5562600"/>
            <a:ext cx="2133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402" name="Arc 18"/>
          <p:cNvSpPr>
            <a:spLocks/>
          </p:cNvSpPr>
          <p:nvPr/>
        </p:nvSpPr>
        <p:spPr bwMode="auto">
          <a:xfrm flipH="1" flipV="1">
            <a:off x="1295400" y="2667000"/>
            <a:ext cx="152400" cy="2895600"/>
          </a:xfrm>
          <a:custGeom>
            <a:avLst/>
            <a:gdLst>
              <a:gd name="T0" fmla="*/ 2147483647 w 21600"/>
              <a:gd name="T1" fmla="*/ 0 h 21266"/>
              <a:gd name="T2" fmla="*/ 2147483647 w 21600"/>
              <a:gd name="T3" fmla="*/ 2147483647 h 21266"/>
              <a:gd name="T4" fmla="*/ 0 w 21600"/>
              <a:gd name="T5" fmla="*/ 2147483647 h 21266"/>
              <a:gd name="T6" fmla="*/ 0 60000 65536"/>
              <a:gd name="T7" fmla="*/ 0 60000 65536"/>
              <a:gd name="T8" fmla="*/ 0 60000 65536"/>
              <a:gd name="T9" fmla="*/ 0 w 21600"/>
              <a:gd name="T10" fmla="*/ 0 h 21266"/>
              <a:gd name="T11" fmla="*/ 21600 w 21600"/>
              <a:gd name="T12" fmla="*/ 21266 h 2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6" fill="none" extrusionOk="0">
                <a:moveTo>
                  <a:pt x="3785" y="0"/>
                </a:moveTo>
                <a:cubicBezTo>
                  <a:pt x="14092" y="1835"/>
                  <a:pt x="21600" y="10797"/>
                  <a:pt x="21600" y="21266"/>
                </a:cubicBezTo>
              </a:path>
              <a:path w="21600" h="21266" stroke="0" extrusionOk="0">
                <a:moveTo>
                  <a:pt x="3785" y="0"/>
                </a:moveTo>
                <a:cubicBezTo>
                  <a:pt x="14092" y="1835"/>
                  <a:pt x="21600" y="10797"/>
                  <a:pt x="21600" y="21266"/>
                </a:cubicBezTo>
                <a:lnTo>
                  <a:pt x="0" y="21266"/>
                </a:lnTo>
                <a:lnTo>
                  <a:pt x="378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17525" y="20129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National Community</a:t>
            </a:r>
          </a:p>
          <a:p>
            <a:r>
              <a:rPr lang="en-US" sz="1200">
                <a:latin typeface="Tahoma" pitchFamily="34" charset="0"/>
              </a:rPr>
              <a:t>Development</a:t>
            </a:r>
          </a:p>
        </p:txBody>
      </p:sp>
      <p:sp>
        <p:nvSpPr>
          <p:cNvPr id="20" name="Oval 19"/>
          <p:cNvSpPr/>
          <p:nvPr/>
        </p:nvSpPr>
        <p:spPr>
          <a:xfrm>
            <a:off x="3733800" y="2057400"/>
            <a:ext cx="2743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172E-6 L 0.15834 0.105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0.10545 L 0.175 0.19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19426 L 0.18334 0.316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0.31637 L 0.08334 0.471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0.47178 L -0.11666 0.516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51619 L -0.25 0.40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40518 L -0.31666 0.260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0.26087 L -0.28333 0.116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58E-6 C 0.14896 3.358E-6 0.27083 0.1117 0.27083 0.24977 C 0.27083 0.38714 0.14896 0.49953 -1.11022E-16 0.49953 C -0.14948 0.49953 -0.27083 0.38714 -0.27083 0.24977 C -0.27083 0.1117 -0.14948 3.358E-6 -1.11022E-16 3.358E-6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7413" name="Picture 5" descr="C:\Users\mertien\Favorites\Downloads\New Doc 2017-09-1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388" y="0"/>
            <a:ext cx="5991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Tugas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Cari data terbaru masing-masing masalah gizi saat ini!</a:t>
            </a:r>
          </a:p>
          <a:p>
            <a:r>
              <a:rPr lang="id-ID" smtClean="0"/>
              <a:t>Cari program pemerintah yang sedang berjalan terkait masalah gizi tersebut!</a:t>
            </a:r>
          </a:p>
          <a:p>
            <a:endParaRPr lang="id-ID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</a:p>
        </p:txBody>
      </p:sp>
      <p:sp>
        <p:nvSpPr>
          <p:cNvPr id="19460" name="Picture Placeholder 5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9461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9462" name="Picture 6" descr="Image result for penilaian status giz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8382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id-ID" sz="4000" dirty="0" smtClean="0"/>
              <a:t>KEMAMPUAN AKHIR YANG DIHARAPKAN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id-ID" dirty="0" smtClean="0"/>
              <a:t>melakukan</a:t>
            </a:r>
            <a:r>
              <a:rPr lang="fi-FI" dirty="0" smtClean="0"/>
              <a:t> </a:t>
            </a:r>
            <a:r>
              <a:rPr lang="fi-FI" dirty="0" smtClean="0"/>
              <a:t>penelitian perencanaan program gizi, </a:t>
            </a:r>
            <a:endParaRPr lang="id-ID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bottom up </a:t>
            </a:r>
            <a:r>
              <a:rPr lang="en-US" dirty="0" err="1" smtClean="0"/>
              <a:t>dengan</a:t>
            </a:r>
            <a:r>
              <a:rPr lang="en-US" dirty="0" smtClean="0"/>
              <a:t> to down planning</a:t>
            </a:r>
            <a:r>
              <a:rPr lang="fi-FI" dirty="0" smtClean="0"/>
              <a:t>,</a:t>
            </a:r>
            <a:endParaRPr lang="id-ID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dap</a:t>
            </a:r>
            <a:r>
              <a:rPr lang="id-ID" dirty="0" smtClean="0"/>
              <a:t>a</a:t>
            </a:r>
            <a:r>
              <a:rPr lang="en-US" dirty="0" smtClean="0"/>
              <a:t>t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program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Planning (Perencanaan)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/>
              <a:t>Herwanti, Gizi Kesehatan Masyarakat;  WHO, Guidelines For Management Of Nutrition Program , 1990 </a:t>
            </a:r>
          </a:p>
          <a:p>
            <a:pPr marL="457200" indent="-457200">
              <a:spcBef>
                <a:spcPct val="20000"/>
              </a:spcBef>
            </a:pPr>
            <a:r>
              <a:rPr lang="id-ID" sz="1200" i="1">
                <a:cs typeface="Arial" charset="0"/>
              </a:rPr>
              <a:t>	</a:t>
            </a:r>
            <a:endParaRPr lang="id-ID" sz="1200">
              <a:cs typeface="Arial" charset="0"/>
            </a:endParaRPr>
          </a:p>
        </p:txBody>
      </p:sp>
      <p:sp>
        <p:nvSpPr>
          <p:cNvPr id="410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id-ID" smtClean="0"/>
              <a:t>Perencanaan adalah suatu proses sistematis untuk menentukan tujuan dan menyusun kegiatan yg perlu dilakukan untuk mencapai tujuan</a:t>
            </a:r>
          </a:p>
          <a:p>
            <a:pPr>
              <a:buFont typeface="Arial" charset="0"/>
              <a:buNone/>
            </a:pPr>
            <a:endParaRPr lang="id-ID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962400"/>
            <a:ext cx="4800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Lanjutan....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</a:t>
            </a:r>
            <a:r>
              <a:rPr lang="id-ID" sz="1200" i="1"/>
              <a:t> WHO, Guidelines For Management Of Nutrition Program , 1990 </a:t>
            </a:r>
            <a:endParaRPr lang="id-ID" sz="1200"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important goals in planning</a:t>
            </a:r>
            <a:endParaRPr lang="id-ID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To focus attention on objectives –clear,</a:t>
            </a:r>
            <a:r>
              <a:rPr lang="id-ID" sz="2400" smtClean="0"/>
              <a:t> </a:t>
            </a:r>
            <a:r>
              <a:rPr lang="en-US" sz="2400" smtClean="0"/>
              <a:t>unambiguous and re</a:t>
            </a:r>
            <a:r>
              <a:rPr lang="id-ID" sz="2400" smtClean="0"/>
              <a:t>a</a:t>
            </a:r>
            <a:r>
              <a:rPr lang="en-US" sz="2400" smtClean="0"/>
              <a:t>listic objectives are the most vital components of a good plan</a:t>
            </a:r>
          </a:p>
          <a:p>
            <a:r>
              <a:rPr lang="en-US" sz="2400" smtClean="0"/>
              <a:t>To prevent any uncertainty or change in the cours of action of the programme that might be foreseen during the planning process</a:t>
            </a:r>
          </a:p>
          <a:p>
            <a:r>
              <a:rPr lang="en-US" sz="2400" smtClean="0"/>
              <a:t>To make the work as economic as possible to justify its cost-effectiveness</a:t>
            </a:r>
          </a:p>
          <a:p>
            <a:r>
              <a:rPr lang="en-US" sz="2400" smtClean="0"/>
              <a:t>To have an in-built mechanism of monitoring by which the manager can keep a continuous watch on the operation and so make corrections when necessary</a:t>
            </a:r>
          </a:p>
        </p:txBody>
      </p:sp>
      <p:sp>
        <p:nvSpPr>
          <p:cNvPr id="6149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</a:t>
            </a:r>
            <a:r>
              <a:rPr lang="id-ID" sz="1200" i="1"/>
              <a:t> WHO, Guidelines For Management Of Nutrition Program , 1990 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Stages In Planning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smtClean="0"/>
              <a:t>Identifikasi masalah: diagnosis masalah dan memilih masalah </a:t>
            </a:r>
            <a:endParaRPr lang="en-US" b="1" smtClean="0"/>
          </a:p>
          <a:p>
            <a:r>
              <a:rPr lang="id-ID" b="1" smtClean="0"/>
              <a:t>Menetapkan tujuan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	</a:t>
            </a:r>
          </a:p>
          <a:p>
            <a:endParaRPr lang="id-ID" b="1" smtClean="0"/>
          </a:p>
          <a:p>
            <a:endParaRPr lang="id-ID" b="1" smtClean="0"/>
          </a:p>
          <a:p>
            <a:endParaRPr lang="en-US" b="1" smtClean="0"/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endParaRPr lang="id-ID" smtClean="0"/>
          </a:p>
        </p:txBody>
      </p:sp>
      <p:sp>
        <p:nvSpPr>
          <p:cNvPr id="7173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</a:t>
            </a:r>
            <a:r>
              <a:rPr lang="id-ID" sz="1200" i="1"/>
              <a:t> WHO, Guidelines For Management Of Nutrition Program , 1990 </a:t>
            </a:r>
            <a:endParaRPr lang="id-ID" sz="1200">
              <a:cs typeface="Arial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00400"/>
            <a:ext cx="60086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Lanjutan...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smtClean="0"/>
              <a:t>Menentukan</a:t>
            </a:r>
            <a:r>
              <a:rPr lang="en-US" b="1" smtClean="0"/>
              <a:t> target</a:t>
            </a:r>
            <a:r>
              <a:rPr lang="id-ID" b="1" smtClean="0"/>
              <a:t> program: penentuan target harus realistis.</a:t>
            </a:r>
          </a:p>
          <a:p>
            <a:r>
              <a:rPr lang="id-ID" b="1" smtClean="0"/>
              <a:t>Determining alternative courses</a:t>
            </a:r>
          </a:p>
          <a:p>
            <a:r>
              <a:rPr lang="en-US" b="1" smtClean="0"/>
              <a:t>Evaluating alternative courses</a:t>
            </a:r>
          </a:p>
        </p:txBody>
      </p:sp>
      <p:sp>
        <p:nvSpPr>
          <p:cNvPr id="8197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</a:t>
            </a:r>
            <a:r>
              <a:rPr lang="id-ID" sz="1200" i="1"/>
              <a:t> WHO, Guidelines For Management Of Nutrition Program , 1990 </a:t>
            </a:r>
            <a:endParaRPr lang="id-ID" sz="1200">
              <a:cs typeface="Arial" charset="0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4114800"/>
            <a:ext cx="61341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Lanjutan...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Decision-making in selecting a course of action</a:t>
            </a:r>
            <a:r>
              <a:rPr lang="id-ID" b="1" smtClean="0"/>
              <a:t>: melalui pendekatan dari pengalaman atau dari hasil penelitian </a:t>
            </a:r>
            <a:endParaRPr lang="en-US" b="1" smtClean="0"/>
          </a:p>
          <a:p>
            <a:r>
              <a:rPr lang="id-ID" b="1" smtClean="0"/>
              <a:t>Strategy formulations</a:t>
            </a:r>
            <a:endParaRPr lang="id-ID" smtClean="0"/>
          </a:p>
          <a:p>
            <a:pPr>
              <a:buFont typeface="Arial" charset="0"/>
              <a:buNone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Konsep Dasar Timbulnya Penyakit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pPr marL="457200" indent="-457200" algn="just">
              <a:buFont typeface="Calibri" pitchFamily="34" charset="0"/>
              <a:buAutoNum type="arabicParenR"/>
            </a:pPr>
            <a:r>
              <a:rPr lang="id-ID" sz="2200" smtClean="0">
                <a:latin typeface="Arial" charset="0"/>
                <a:cs typeface="Arial" charset="0"/>
              </a:rPr>
              <a:t>Segitiga Epidemiologi: Model ini menunjukkan p</a:t>
            </a:r>
            <a:r>
              <a:rPr lang="en-US" sz="2000" smtClean="0">
                <a:latin typeface="Tahoma" pitchFamily="34" charset="0"/>
              </a:rPr>
              <a:t>erubahan salah satu faktor akan mengubah keseimbangan </a:t>
            </a:r>
            <a:r>
              <a:rPr lang="en-US" sz="2000" i="1" smtClean="0">
                <a:latin typeface="Tahoma" pitchFamily="34" charset="0"/>
              </a:rPr>
              <a:t>Agent, Host dan Environment</a:t>
            </a:r>
            <a:r>
              <a:rPr lang="en-US" sz="2000" smtClean="0">
                <a:latin typeface="Tahoma" pitchFamily="34" charset="0"/>
              </a:rPr>
              <a:t>.</a:t>
            </a:r>
          </a:p>
          <a:p>
            <a:pPr marL="457200" indent="-457200">
              <a:buFont typeface="Arial" charset="0"/>
              <a:buNone/>
            </a:pPr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0245" name="Picture 2" descr="Imbalance Scenar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25675"/>
            <a:ext cx="80772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/>
              <a:t>Katzenellenbogen et al 1997. p.11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603</Words>
  <Application>Microsoft Office PowerPoint</Application>
  <PresentationFormat>On-screen Show (4:3)</PresentationFormat>
  <Paragraphs>98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Constantia</vt:lpstr>
      <vt:lpstr>Office Theme</vt:lpstr>
      <vt:lpstr>Slide 1</vt:lpstr>
      <vt:lpstr>KEMAMPUAN AKHIR YANG DIHARAPKAN</vt:lpstr>
      <vt:lpstr>Planning (Perencanaan)</vt:lpstr>
      <vt:lpstr>Lanjutan....</vt:lpstr>
      <vt:lpstr>Four important goals in planning</vt:lpstr>
      <vt:lpstr>Stages In Planning</vt:lpstr>
      <vt:lpstr>Lanjutan...</vt:lpstr>
      <vt:lpstr>Lanjutan...</vt:lpstr>
      <vt:lpstr>Konsep Dasar Timbulnya Penyakit</vt:lpstr>
      <vt:lpstr>Lanjutan....</vt:lpstr>
      <vt:lpstr>Lanjutan...</vt:lpstr>
      <vt:lpstr> Masalah gizi</vt:lpstr>
      <vt:lpstr>Masalah Gizi di Indonesia</vt:lpstr>
      <vt:lpstr>Slide 14</vt:lpstr>
      <vt:lpstr>Conceptual Framework Food and Nutrition System </vt:lpstr>
      <vt:lpstr>Slide 16</vt:lpstr>
      <vt:lpstr>Tugas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293</cp:revision>
  <dcterms:created xsi:type="dcterms:W3CDTF">2010-08-24T06:47:44Z</dcterms:created>
  <dcterms:modified xsi:type="dcterms:W3CDTF">2017-09-29T02:49:27Z</dcterms:modified>
</cp:coreProperties>
</file>