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16" r:id="rId3"/>
    <p:sldId id="347" r:id="rId4"/>
    <p:sldId id="328" r:id="rId5"/>
    <p:sldId id="339" r:id="rId6"/>
    <p:sldId id="327" r:id="rId7"/>
    <p:sldId id="341" r:id="rId8"/>
    <p:sldId id="329" r:id="rId9"/>
    <p:sldId id="363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3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FA50B5-EBB1-4399-BDE5-79098633C575}" type="datetimeFigureOut">
              <a:rPr lang="id-ID"/>
              <a:pPr>
                <a:defRPr/>
              </a:pPr>
              <a:t>29/09/2017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6E05BA1-DAFF-4976-A78A-4413E840DE3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E6BCED-BD12-47A1-9A31-8048901A46D0}" type="slidenum">
              <a:rPr lang="id-ID" smtClean="0"/>
              <a:pPr/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C338D6-C56F-439C-A962-DA636891C984}" type="slidenum">
              <a:rPr lang="id-ID" smtClean="0"/>
              <a:pPr/>
              <a:t>5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A823E0-3ABA-44B9-A18C-5B6B9479D747}" type="slidenum">
              <a:rPr lang="id-ID" smtClean="0"/>
              <a:pPr/>
              <a:t>7</a:t>
            </a:fld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51D52-88B5-4EB5-AEDB-AC6921B1C644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6351EF-4B46-43B7-8FF4-518051EE6A3B}" type="slidenum">
              <a:rPr lang="id-ID" smtClean="0"/>
              <a:pPr/>
              <a:t>23</a:t>
            </a:fld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B36F-9F86-47E3-82F2-BD40F1AF7657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AD0F-060A-4CCD-9D4A-A5C0D2DCE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FB66-72AA-458B-A4FE-68445FE67D5B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26633-63FA-47B2-AA13-C02E1D123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15F1-FF2D-4EF6-BF80-8BA9E2E21096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B2C92-56DD-45DC-9DF4-AFF8417D5E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B36F-9F86-47E3-82F2-BD40F1AF7657}" type="datetime1">
              <a:rPr lang="en-US" smtClean="0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AD0F-060A-4CCD-9D4A-A5C0D2DCE2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2F65E-AB41-4358-B6AB-9E9673E31A6C}" type="datetime1">
              <a:rPr lang="en-US" smtClean="0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950AC-24DE-44DF-A272-8DCD378B5E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DA76-739E-4CED-A822-EAD25E34B2B2}" type="datetime1">
              <a:rPr lang="en-US" smtClean="0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B37E-41C9-4FD4-89BE-10A073BCD1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FD9D-88F5-49E0-8DA5-051C900203A2}" type="datetime1">
              <a:rPr lang="en-US" smtClean="0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0F4F1-228C-44A0-A4F3-1BF11D997F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DDB98-9341-4180-8009-090861D11458}" type="datetime1">
              <a:rPr lang="en-US" smtClean="0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A9DA-5184-4CB4-A594-72749F6FA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7D287-2BFC-458E-8538-2E2D82A6666C}" type="datetime1">
              <a:rPr lang="en-US" smtClean="0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2D18-9179-46DF-8DFE-0BD23F3EEA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B7C3B-B0A2-4081-8543-A84D52C8CF93}" type="datetime1">
              <a:rPr lang="en-US" smtClean="0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22FE-D590-48C1-9FE2-0ACC085E03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B67A2-08D9-48C9-BB05-95A94E60C477}" type="datetime1">
              <a:rPr lang="en-US" smtClean="0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F285-9193-471C-BEA2-8E3FD75A1E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2F65E-AB41-4358-B6AB-9E9673E31A6C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950AC-24DE-44DF-A272-8DCD378B5E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9670-2F73-4B82-98DB-A742742C4BDC}" type="datetime1">
              <a:rPr lang="en-US" smtClean="0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0D89-6985-41FB-820A-E486610955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FB66-72AA-458B-A4FE-68445FE67D5B}" type="datetime1">
              <a:rPr lang="en-US" smtClean="0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26633-63FA-47B2-AA13-C02E1D1234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15F1-FF2D-4EF6-BF80-8BA9E2E21096}" type="datetime1">
              <a:rPr lang="en-US" smtClean="0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B2C92-56DD-45DC-9DF4-AFF8417D5E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DA76-739E-4CED-A822-EAD25E34B2B2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B37E-41C9-4FD4-89BE-10A073BCD1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FD9D-88F5-49E0-8DA5-051C900203A2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0F4F1-228C-44A0-A4F3-1BF11D997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DDB98-9341-4180-8009-090861D11458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A9DA-5184-4CB4-A594-72749F6FAF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7D287-2BFC-458E-8538-2E2D82A6666C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2D18-9179-46DF-8DFE-0BD23F3EEA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B7C3B-B0A2-4081-8543-A84D52C8CF93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22FE-D590-48C1-9FE2-0ACC085E03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B67A2-08D9-48C9-BB05-95A94E60C477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F285-9193-471C-BEA2-8E3FD75A1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9670-2F73-4B82-98DB-A742742C4BDC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0D89-6985-41FB-820A-E48661095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0DF15D-76C8-4D4C-B6FB-840423BE9346}" type="datetime1">
              <a:rPr lang="en-US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B90A42BD-CF1F-44FD-AFFF-D5CC5AEB9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0DF15D-76C8-4D4C-B6FB-840423BE9346}" type="datetime1">
              <a:rPr lang="en-US" smtClean="0"/>
              <a:pPr>
                <a:defRPr/>
              </a:pPr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90A42BD-CF1F-44FD-AFFF-D5CC5AEB93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048000" y="3624263"/>
            <a:ext cx="6096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Problem Based approach </a:t>
            </a:r>
            <a:r>
              <a:rPr lang="en-US" sz="2000" b="1" dirty="0" err="1" smtClean="0">
                <a:solidFill>
                  <a:schemeClr val="bg1"/>
                </a:solidFill>
              </a:rPr>
              <a:t>dalam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merencanakan</a:t>
            </a:r>
            <a:r>
              <a:rPr lang="en-US" sz="2000" b="1" dirty="0" smtClean="0">
                <a:solidFill>
                  <a:schemeClr val="bg1"/>
                </a:solidFill>
              </a:rPr>
              <a:t> program </a:t>
            </a:r>
            <a:r>
              <a:rPr lang="en-US" sz="2000" b="1" dirty="0" err="1" smtClean="0">
                <a:solidFill>
                  <a:schemeClr val="bg1"/>
                </a:solidFill>
              </a:rPr>
              <a:t>gizi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id-ID" sz="2000" b="1" smtClean="0">
              <a:solidFill>
                <a:schemeClr val="bg1"/>
              </a:solidFill>
            </a:endParaRPr>
          </a:p>
          <a:p>
            <a:pPr algn="ctr"/>
            <a:r>
              <a:rPr lang="en-US" sz="2000" b="1" smtClean="0">
                <a:solidFill>
                  <a:schemeClr val="bg1"/>
                </a:solidFill>
              </a:rPr>
              <a:t>PER</a:t>
            </a:r>
            <a:r>
              <a:rPr lang="id-ID" sz="2000" b="1" dirty="0" smtClean="0">
                <a:solidFill>
                  <a:schemeClr val="bg1"/>
                </a:solidFill>
              </a:rPr>
              <a:t>TEMUAN </a:t>
            </a:r>
            <a:r>
              <a:rPr lang="id-ID" sz="2000" b="1" dirty="0" smtClean="0">
                <a:solidFill>
                  <a:schemeClr val="bg1"/>
                </a:solidFill>
              </a:rPr>
              <a:t>3</a:t>
            </a:r>
            <a:endParaRPr lang="id-ID" sz="2000" b="1" dirty="0" smtClean="0">
              <a:solidFill>
                <a:schemeClr val="bg1"/>
              </a:solidFill>
            </a:endParaRPr>
          </a:p>
          <a:p>
            <a:pPr algn="ctr"/>
            <a:r>
              <a:rPr lang="id-ID" sz="1400" b="1" dirty="0" smtClean="0">
                <a:solidFill>
                  <a:schemeClr val="bg1"/>
                </a:solidFill>
              </a:rPr>
              <a:t>RACHMANIDA NUZRINA; VITRIA MELANI; MERTIEN SA’PANG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ILMU </a:t>
            </a:r>
            <a:r>
              <a:rPr lang="en-US" sz="1400" b="1" dirty="0">
                <a:solidFill>
                  <a:schemeClr val="bg1"/>
                </a:solidFill>
              </a:rPr>
              <a:t>GIZI / FAKULTAS ILMU KESEHATAN 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458200" cy="4343400"/>
          </a:xfrm>
          <a:solidFill>
            <a:schemeClr val="accent1"/>
          </a:solidFill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id-ID" sz="2000" b="1" smtClean="0"/>
          </a:p>
          <a:p>
            <a:pPr marL="609600" indent="-609600" eaLnBrk="1" hangingPunct="1">
              <a:buFontTx/>
              <a:buNone/>
            </a:pPr>
            <a:endParaRPr lang="id-ID" sz="2000" b="1" smtClean="0"/>
          </a:p>
        </p:txBody>
      </p:sp>
      <p:sp>
        <p:nvSpPr>
          <p:cNvPr id="40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GB" smtClean="0"/>
              <a:t>27-3-07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ant.srihartono</a:t>
            </a:r>
          </a:p>
        </p:txBody>
      </p:sp>
      <p:sp>
        <p:nvSpPr>
          <p:cNvPr id="4102" name="Line 26"/>
          <p:cNvSpPr>
            <a:spLocks noChangeShapeType="1"/>
          </p:cNvSpPr>
          <p:nvPr/>
        </p:nvSpPr>
        <p:spPr bwMode="auto">
          <a:xfrm>
            <a:off x="2286000" y="31242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103" name="Line 27"/>
          <p:cNvSpPr>
            <a:spLocks noChangeShapeType="1"/>
          </p:cNvSpPr>
          <p:nvPr/>
        </p:nvSpPr>
        <p:spPr bwMode="auto">
          <a:xfrm flipH="1">
            <a:off x="2286000" y="5334000"/>
            <a:ext cx="525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104" name="Freeform 28"/>
          <p:cNvSpPr>
            <a:spLocks/>
          </p:cNvSpPr>
          <p:nvPr/>
        </p:nvSpPr>
        <p:spPr bwMode="auto">
          <a:xfrm>
            <a:off x="2590800" y="3429000"/>
            <a:ext cx="3962400" cy="1600200"/>
          </a:xfrm>
          <a:custGeom>
            <a:avLst/>
            <a:gdLst>
              <a:gd name="T0" fmla="*/ 0 w 2064"/>
              <a:gd name="T1" fmla="*/ 2147483647 h 1016"/>
              <a:gd name="T2" fmla="*/ 2147483647 w 2064"/>
              <a:gd name="T3" fmla="*/ 19845000 h 1016"/>
              <a:gd name="T4" fmla="*/ 2147483647 w 2064"/>
              <a:gd name="T5" fmla="*/ 2147483647 h 1016"/>
              <a:gd name="T6" fmla="*/ 0 60000 65536"/>
              <a:gd name="T7" fmla="*/ 0 60000 65536"/>
              <a:gd name="T8" fmla="*/ 0 60000 65536"/>
              <a:gd name="T9" fmla="*/ 0 w 2064"/>
              <a:gd name="T10" fmla="*/ 0 h 1016"/>
              <a:gd name="T11" fmla="*/ 2064 w 2064"/>
              <a:gd name="T12" fmla="*/ 1016 h 1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4" h="1016">
                <a:moveTo>
                  <a:pt x="0" y="968"/>
                </a:moveTo>
                <a:cubicBezTo>
                  <a:pt x="404" y="484"/>
                  <a:pt x="808" y="0"/>
                  <a:pt x="1152" y="8"/>
                </a:cubicBezTo>
                <a:cubicBezTo>
                  <a:pt x="1496" y="16"/>
                  <a:pt x="1912" y="848"/>
                  <a:pt x="2064" y="101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105" name="Line 29"/>
          <p:cNvSpPr>
            <a:spLocks noChangeShapeType="1"/>
          </p:cNvSpPr>
          <p:nvPr/>
        </p:nvSpPr>
        <p:spPr bwMode="auto">
          <a:xfrm flipH="1">
            <a:off x="5029200" y="56388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4106" name="Line 30"/>
          <p:cNvSpPr>
            <a:spLocks noChangeShapeType="1"/>
          </p:cNvSpPr>
          <p:nvPr/>
        </p:nvSpPr>
        <p:spPr bwMode="auto">
          <a:xfrm flipV="1">
            <a:off x="1905000" y="4191000"/>
            <a:ext cx="0" cy="990600"/>
          </a:xfrm>
          <a:prstGeom prst="line">
            <a:avLst/>
          </a:prstGeom>
          <a:noFill/>
          <a:ln w="28575">
            <a:solidFill>
              <a:srgbClr val="000066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4107" name="Text Box 31"/>
          <p:cNvSpPr txBox="1">
            <a:spLocks noChangeArrowheads="1"/>
          </p:cNvSpPr>
          <p:nvPr/>
        </p:nvSpPr>
        <p:spPr bwMode="auto">
          <a:xfrm>
            <a:off x="6096000" y="54864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rgbClr val="3333CC"/>
                </a:solidFill>
              </a:rPr>
              <a:t>Rasa takut diturunkan</a:t>
            </a:r>
            <a:endParaRPr lang="en-GB" b="1">
              <a:solidFill>
                <a:srgbClr val="3333CC"/>
              </a:solidFill>
            </a:endParaRPr>
          </a:p>
        </p:txBody>
      </p:sp>
      <p:sp>
        <p:nvSpPr>
          <p:cNvPr id="4108" name="Text Box 33"/>
          <p:cNvSpPr txBox="1">
            <a:spLocks noChangeArrowheads="1"/>
          </p:cNvSpPr>
          <p:nvPr/>
        </p:nvSpPr>
        <p:spPr bwMode="auto">
          <a:xfrm>
            <a:off x="762000" y="3276600"/>
            <a:ext cx="1600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chemeClr val="accent2"/>
                </a:solidFill>
              </a:rPr>
              <a:t>Penerimaan</a:t>
            </a:r>
          </a:p>
          <a:p>
            <a:pPr>
              <a:spcBef>
                <a:spcPct val="50000"/>
              </a:spcBef>
            </a:pPr>
            <a:r>
              <a:rPr lang="id-ID" b="1">
                <a:solidFill>
                  <a:schemeClr val="accent2"/>
                </a:solidFill>
              </a:rPr>
              <a:t>perubahan</a:t>
            </a:r>
            <a:r>
              <a:rPr lang="id-ID" b="1"/>
              <a:t> </a:t>
            </a:r>
            <a:endParaRPr lang="en-GB" b="1"/>
          </a:p>
        </p:txBody>
      </p:sp>
      <p:sp>
        <p:nvSpPr>
          <p:cNvPr id="4109" name="Text Box 34"/>
          <p:cNvSpPr txBox="1">
            <a:spLocks noChangeArrowheads="1"/>
          </p:cNvSpPr>
          <p:nvPr/>
        </p:nvSpPr>
        <p:spPr bwMode="auto">
          <a:xfrm>
            <a:off x="7543800" y="5638800"/>
            <a:ext cx="381000" cy="376238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/>
              <a:t>1</a:t>
            </a:r>
            <a:endParaRPr lang="en-GB" b="1"/>
          </a:p>
        </p:txBody>
      </p:sp>
      <p:sp>
        <p:nvSpPr>
          <p:cNvPr id="4110" name="Text Box 36"/>
          <p:cNvSpPr txBox="1">
            <a:spLocks noChangeArrowheads="1"/>
          </p:cNvSpPr>
          <p:nvPr/>
        </p:nvSpPr>
        <p:spPr bwMode="auto">
          <a:xfrm>
            <a:off x="1828800" y="5562600"/>
            <a:ext cx="381000" cy="3762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rgbClr val="000066"/>
                </a:solidFill>
              </a:rPr>
              <a:t>2</a:t>
            </a:r>
            <a:endParaRPr lang="en-GB" b="1">
              <a:solidFill>
                <a:srgbClr val="000066"/>
              </a:solidFill>
            </a:endParaRPr>
          </a:p>
        </p:txBody>
      </p:sp>
      <p:sp>
        <p:nvSpPr>
          <p:cNvPr id="4111" name="Text Box 37"/>
          <p:cNvSpPr txBox="1">
            <a:spLocks noChangeArrowheads="1"/>
          </p:cNvSpPr>
          <p:nvPr/>
        </p:nvSpPr>
        <p:spPr bwMode="auto">
          <a:xfrm>
            <a:off x="4572000" y="2971800"/>
            <a:ext cx="2133600" cy="37623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rgbClr val="006600"/>
                </a:solidFill>
              </a:rPr>
              <a:t>3 titik perubahan</a:t>
            </a:r>
            <a:endParaRPr lang="en-GB" b="1">
              <a:solidFill>
                <a:srgbClr val="006600"/>
              </a:solidFill>
            </a:endParaRPr>
          </a:p>
        </p:txBody>
      </p:sp>
      <p:sp>
        <p:nvSpPr>
          <p:cNvPr id="4112" name="Line 38"/>
          <p:cNvSpPr>
            <a:spLocks noChangeShapeType="1"/>
          </p:cNvSpPr>
          <p:nvPr/>
        </p:nvSpPr>
        <p:spPr bwMode="auto">
          <a:xfrm>
            <a:off x="4724400" y="34290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113" name="Line 39"/>
          <p:cNvSpPr>
            <a:spLocks noChangeShapeType="1"/>
          </p:cNvSpPr>
          <p:nvPr/>
        </p:nvSpPr>
        <p:spPr bwMode="auto">
          <a:xfrm>
            <a:off x="2362200" y="3429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114" name="Text Box 40"/>
          <p:cNvSpPr txBox="1">
            <a:spLocks noChangeArrowheads="1"/>
          </p:cNvSpPr>
          <p:nvPr/>
        </p:nvSpPr>
        <p:spPr bwMode="auto">
          <a:xfrm>
            <a:off x="2286000" y="54864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rgbClr val="3333CC"/>
                </a:solidFill>
              </a:rPr>
              <a:t>Rasa takut dinaikkan</a:t>
            </a:r>
            <a:endParaRPr lang="en-GB" b="1">
              <a:solidFill>
                <a:srgbClr val="3333CC"/>
              </a:solidFill>
            </a:endParaRPr>
          </a:p>
        </p:txBody>
      </p:sp>
      <p:sp>
        <p:nvSpPr>
          <p:cNvPr id="4115" name="Line 41"/>
          <p:cNvSpPr>
            <a:spLocks noChangeShapeType="1"/>
          </p:cNvSpPr>
          <p:nvPr/>
        </p:nvSpPr>
        <p:spPr bwMode="auto">
          <a:xfrm>
            <a:off x="3733800" y="56388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4116" name="Text Box 42"/>
          <p:cNvSpPr txBox="1">
            <a:spLocks noChangeArrowheads="1"/>
          </p:cNvSpPr>
          <p:nvPr/>
        </p:nvSpPr>
        <p:spPr bwMode="auto">
          <a:xfrm>
            <a:off x="4572000" y="5486400"/>
            <a:ext cx="381000" cy="376238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/>
              <a:t>3</a:t>
            </a:r>
            <a:endParaRPr lang="en-GB" b="1"/>
          </a:p>
        </p:txBody>
      </p:sp>
      <p:sp>
        <p:nvSpPr>
          <p:cNvPr id="4117" name="Text Box 43"/>
          <p:cNvSpPr txBox="1">
            <a:spLocks noChangeArrowheads="1"/>
          </p:cNvSpPr>
          <p:nvPr/>
        </p:nvSpPr>
        <p:spPr bwMode="auto">
          <a:xfrm>
            <a:off x="457200" y="228600"/>
            <a:ext cx="8382000" cy="1920875"/>
          </a:xfrm>
          <a:prstGeom prst="rect">
            <a:avLst/>
          </a:prstGeom>
          <a:solidFill>
            <a:srgbClr val="17512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d-ID" sz="2000" b="1">
                <a:solidFill>
                  <a:schemeClr val="accent1"/>
                </a:solidFill>
              </a:rPr>
              <a:t> Rasa takut  yang berlebihan  akan membuat seseorang rendah </a:t>
            </a:r>
          </a:p>
          <a:p>
            <a:pPr marL="342900" indent="-342900"/>
            <a:r>
              <a:rPr lang="id-ID" sz="2000" b="1">
                <a:solidFill>
                  <a:schemeClr val="accent1"/>
                </a:solidFill>
              </a:rPr>
              <a:t>    keinginannya untuk berubah, rasa takutnya harus dikurangi.</a:t>
            </a:r>
          </a:p>
          <a:p>
            <a:pPr marL="342900" indent="-342900"/>
            <a:r>
              <a:rPr lang="id-ID" sz="2000" b="1">
                <a:solidFill>
                  <a:schemeClr val="accent1"/>
                </a:solidFill>
              </a:rPr>
              <a:t>2. Bila tak ada rasa takut, perlu ditingkatkan rasa takutnya agar </a:t>
            </a:r>
          </a:p>
          <a:p>
            <a:pPr marL="342900" indent="-342900"/>
            <a:r>
              <a:rPr lang="id-ID" sz="2000" b="1">
                <a:solidFill>
                  <a:schemeClr val="accent1"/>
                </a:solidFill>
              </a:rPr>
              <a:t>    mau  berubah perilakunya.</a:t>
            </a:r>
          </a:p>
          <a:p>
            <a:pPr marL="342900" indent="-342900"/>
            <a:r>
              <a:rPr lang="id-ID" sz="2000" b="1">
                <a:solidFill>
                  <a:schemeClr val="accent1"/>
                </a:solidFill>
              </a:rPr>
              <a:t>3. Titik dimana ada keberanian untuk melakukan perubahan </a:t>
            </a:r>
          </a:p>
          <a:p>
            <a:pPr marL="342900" indent="-342900"/>
            <a:r>
              <a:rPr lang="id-ID" sz="2000" b="1">
                <a:solidFill>
                  <a:schemeClr val="accent1"/>
                </a:solidFill>
              </a:rPr>
              <a:t>     perilaku</a:t>
            </a:r>
            <a:r>
              <a:rPr lang="id-ID" b="1">
                <a:solidFill>
                  <a:schemeClr val="accent1"/>
                </a:solidFill>
              </a:rPr>
              <a:t>.</a:t>
            </a:r>
            <a:endParaRPr lang="en-GB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id-ID" dirty="0" smtClean="0"/>
              <a:t>2. Proses Adopsi </a:t>
            </a:r>
            <a:r>
              <a:rPr lang="id-ID" dirty="0" smtClean="0"/>
              <a:t>Pesan </a:t>
            </a:r>
            <a:r>
              <a:rPr lang="id-ID" dirty="0" smtClean="0"/>
              <a:t>(Carl Rogers)</a:t>
            </a:r>
            <a:endParaRPr lang="en-GB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rgbClr val="FF99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id-ID" sz="2000" b="1" smtClean="0"/>
              <a:t>1971</a:t>
            </a:r>
          </a:p>
          <a:p>
            <a:pPr eaLnBrk="1" hangingPunct="1"/>
            <a:r>
              <a:rPr lang="id-ID" sz="2000" b="1" smtClean="0">
                <a:solidFill>
                  <a:srgbClr val="000066"/>
                </a:solidFill>
              </a:rPr>
              <a:t>Awareness </a:t>
            </a:r>
            <a:r>
              <a:rPr lang="id-ID" sz="2000" b="1" smtClean="0">
                <a:solidFill>
                  <a:srgbClr val="000066"/>
                </a:solidFill>
                <a:sym typeface="Wingdings" pitchFamily="2" charset="2"/>
              </a:rPr>
              <a:t> Interest Evaluation Trial  Adaption </a:t>
            </a:r>
            <a:endParaRPr lang="id-ID" sz="2000" b="1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r>
              <a:rPr lang="id-ID" sz="2000" b="1" smtClean="0">
                <a:solidFill>
                  <a:srgbClr val="FF0000"/>
                </a:solidFill>
              </a:rPr>
              <a:t>       ( A )                  ( I )              ( E )         ( T )         ( A )</a:t>
            </a:r>
          </a:p>
          <a:p>
            <a:pPr eaLnBrk="1" hangingPunct="1">
              <a:buFontTx/>
              <a:buNone/>
            </a:pPr>
            <a:endParaRPr lang="id-ID" sz="2000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id-ID" sz="2000" b="1" smtClean="0"/>
          </a:p>
          <a:p>
            <a:pPr eaLnBrk="1" hangingPunct="1">
              <a:buFontTx/>
              <a:buNone/>
            </a:pPr>
            <a:r>
              <a:rPr lang="id-ID" sz="2000" b="1" smtClean="0">
                <a:solidFill>
                  <a:srgbClr val="000066"/>
                </a:solidFill>
              </a:rPr>
              <a:t>1978</a:t>
            </a:r>
            <a:endParaRPr lang="id-ID" sz="2000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endParaRPr lang="id-ID" sz="2000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endParaRPr lang="en-GB" sz="2000" smtClean="0"/>
          </a:p>
        </p:txBody>
      </p:sp>
      <p:sp>
        <p:nvSpPr>
          <p:cNvPr id="5127" name="Text Box 19"/>
          <p:cNvSpPr txBox="1">
            <a:spLocks noChangeArrowheads="1"/>
          </p:cNvSpPr>
          <p:nvPr/>
        </p:nvSpPr>
        <p:spPr bwMode="auto">
          <a:xfrm>
            <a:off x="914400" y="4191000"/>
            <a:ext cx="838200" cy="633413"/>
          </a:xfrm>
          <a:prstGeom prst="rect">
            <a:avLst/>
          </a:prstGeom>
          <a:solidFill>
            <a:srgbClr val="000066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1400" b="1">
                <a:solidFill>
                  <a:schemeClr val="bg1"/>
                </a:solidFill>
              </a:rPr>
              <a:t>Penge</a:t>
            </a:r>
          </a:p>
          <a:p>
            <a:pPr>
              <a:spcBef>
                <a:spcPct val="50000"/>
              </a:spcBef>
            </a:pPr>
            <a:r>
              <a:rPr lang="id-ID" sz="1400" b="1">
                <a:solidFill>
                  <a:schemeClr val="bg1"/>
                </a:solidFill>
              </a:rPr>
              <a:t>tahuan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5128" name="Text Box 20"/>
          <p:cNvSpPr txBox="1">
            <a:spLocks noChangeArrowheads="1"/>
          </p:cNvSpPr>
          <p:nvPr/>
        </p:nvSpPr>
        <p:spPr bwMode="auto">
          <a:xfrm>
            <a:off x="2209800" y="4191000"/>
            <a:ext cx="838200" cy="633413"/>
          </a:xfrm>
          <a:prstGeom prst="rect">
            <a:avLst/>
          </a:prstGeom>
          <a:solidFill>
            <a:srgbClr val="006600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1400" b="1">
                <a:solidFill>
                  <a:schemeClr val="bg1"/>
                </a:solidFill>
              </a:rPr>
              <a:t>Pertim</a:t>
            </a:r>
          </a:p>
          <a:p>
            <a:pPr>
              <a:spcBef>
                <a:spcPct val="50000"/>
              </a:spcBef>
            </a:pPr>
            <a:r>
              <a:rPr lang="id-ID" sz="1400" b="1">
                <a:solidFill>
                  <a:schemeClr val="bg1"/>
                </a:solidFill>
              </a:rPr>
              <a:t>bangan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5129" name="Text Box 22"/>
          <p:cNvSpPr txBox="1">
            <a:spLocks noChangeArrowheads="1"/>
          </p:cNvSpPr>
          <p:nvPr/>
        </p:nvSpPr>
        <p:spPr bwMode="auto">
          <a:xfrm>
            <a:off x="3733800" y="4267200"/>
            <a:ext cx="914400" cy="633413"/>
          </a:xfrm>
          <a:prstGeom prst="rect">
            <a:avLst/>
          </a:prstGeom>
          <a:solidFill>
            <a:schemeClr val="bg1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1400" b="1">
                <a:solidFill>
                  <a:srgbClr val="000066"/>
                </a:solidFill>
              </a:rPr>
              <a:t>Kepu</a:t>
            </a:r>
          </a:p>
          <a:p>
            <a:pPr>
              <a:spcBef>
                <a:spcPct val="50000"/>
              </a:spcBef>
            </a:pPr>
            <a:r>
              <a:rPr lang="id-ID" sz="1400" b="1">
                <a:solidFill>
                  <a:srgbClr val="000066"/>
                </a:solidFill>
              </a:rPr>
              <a:t>tusan</a:t>
            </a:r>
            <a:endParaRPr lang="en-GB" sz="1400" b="1">
              <a:solidFill>
                <a:srgbClr val="000066"/>
              </a:solidFill>
            </a:endParaRPr>
          </a:p>
        </p:txBody>
      </p:sp>
      <p:sp>
        <p:nvSpPr>
          <p:cNvPr id="5130" name="Text Box 23"/>
          <p:cNvSpPr txBox="1">
            <a:spLocks noChangeArrowheads="1"/>
          </p:cNvSpPr>
          <p:nvPr/>
        </p:nvSpPr>
        <p:spPr bwMode="auto">
          <a:xfrm>
            <a:off x="4572000" y="3505200"/>
            <a:ext cx="1295400" cy="376238"/>
          </a:xfrm>
          <a:prstGeom prst="rect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chemeClr val="bg1"/>
                </a:solidFill>
              </a:rPr>
              <a:t>diterima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5131" name="Text Box 24"/>
          <p:cNvSpPr txBox="1">
            <a:spLocks noChangeArrowheads="1"/>
          </p:cNvSpPr>
          <p:nvPr/>
        </p:nvSpPr>
        <p:spPr bwMode="auto">
          <a:xfrm>
            <a:off x="4800600" y="5257800"/>
            <a:ext cx="1066800" cy="376238"/>
          </a:xfrm>
          <a:prstGeom prst="rect">
            <a:avLst/>
          </a:prstGeom>
          <a:solidFill>
            <a:srgbClr val="FF00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chemeClr val="bg1"/>
                </a:solidFill>
              </a:rPr>
              <a:t>ditolak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5132" name="Text Box 25"/>
          <p:cNvSpPr txBox="1">
            <a:spLocks noChangeArrowheads="1"/>
          </p:cNvSpPr>
          <p:nvPr/>
        </p:nvSpPr>
        <p:spPr bwMode="auto">
          <a:xfrm>
            <a:off x="6324600" y="2895600"/>
            <a:ext cx="1295400" cy="650875"/>
          </a:xfrm>
          <a:prstGeom prst="rect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chemeClr val="bg1"/>
                </a:solidFill>
              </a:rPr>
              <a:t>Tetap diterima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5133" name="Text Box 28"/>
          <p:cNvSpPr txBox="1">
            <a:spLocks noChangeArrowheads="1"/>
          </p:cNvSpPr>
          <p:nvPr/>
        </p:nvSpPr>
        <p:spPr bwMode="auto">
          <a:xfrm>
            <a:off x="6400800" y="4800600"/>
            <a:ext cx="1295400" cy="650875"/>
          </a:xfrm>
          <a:prstGeom prst="rect">
            <a:avLst/>
          </a:prstGeom>
          <a:solidFill>
            <a:srgbClr val="FF00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chemeClr val="bg1"/>
                </a:solidFill>
              </a:rPr>
              <a:t>Tetap ditolak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5134" name="Text Box 29"/>
          <p:cNvSpPr txBox="1">
            <a:spLocks noChangeArrowheads="1"/>
          </p:cNvSpPr>
          <p:nvPr/>
        </p:nvSpPr>
        <p:spPr bwMode="auto">
          <a:xfrm>
            <a:off x="6324600" y="3962400"/>
            <a:ext cx="1295400" cy="376238"/>
          </a:xfrm>
          <a:prstGeom prst="rect">
            <a:avLst/>
          </a:prstGeom>
          <a:solidFill>
            <a:srgbClr val="FF00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chemeClr val="bg1"/>
                </a:solidFill>
              </a:rPr>
              <a:t>ditolak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5135" name="Text Box 30"/>
          <p:cNvSpPr txBox="1">
            <a:spLocks noChangeArrowheads="1"/>
          </p:cNvSpPr>
          <p:nvPr/>
        </p:nvSpPr>
        <p:spPr bwMode="auto">
          <a:xfrm>
            <a:off x="6400800" y="5638800"/>
            <a:ext cx="1295400" cy="376238"/>
          </a:xfrm>
          <a:prstGeom prst="rect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chemeClr val="bg1"/>
                </a:solidFill>
              </a:rPr>
              <a:t>diterima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5136" name="AutoShape 35"/>
          <p:cNvSpPr>
            <a:spLocks noChangeArrowheads="1"/>
          </p:cNvSpPr>
          <p:nvPr/>
        </p:nvSpPr>
        <p:spPr bwMode="auto">
          <a:xfrm>
            <a:off x="3200400" y="4343400"/>
            <a:ext cx="381000" cy="304800"/>
          </a:xfrm>
          <a:prstGeom prst="rightArrow">
            <a:avLst>
              <a:gd name="adj1" fmla="val 69787"/>
              <a:gd name="adj2" fmla="val 510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137" name="AutoShape 37"/>
          <p:cNvSpPr>
            <a:spLocks noChangeArrowheads="1"/>
          </p:cNvSpPr>
          <p:nvPr/>
        </p:nvSpPr>
        <p:spPr bwMode="auto">
          <a:xfrm>
            <a:off x="4114800" y="3657600"/>
            <a:ext cx="457200" cy="533400"/>
          </a:xfrm>
          <a:custGeom>
            <a:avLst/>
            <a:gdLst>
              <a:gd name="T0" fmla="*/ 143443706 w 21600"/>
              <a:gd name="T1" fmla="*/ 0 h 21600"/>
              <a:gd name="T2" fmla="*/ 143443706 w 21600"/>
              <a:gd name="T3" fmla="*/ 183087994 h 21600"/>
              <a:gd name="T4" fmla="*/ 30697064 w 21600"/>
              <a:gd name="T5" fmla="*/ 325275667 h 21600"/>
              <a:gd name="T6" fmla="*/ 204838279 w 21600"/>
              <a:gd name="T7" fmla="*/ 9154430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138" name="AutoShape 40"/>
          <p:cNvSpPr>
            <a:spLocks noChangeArrowheads="1"/>
          </p:cNvSpPr>
          <p:nvPr/>
        </p:nvSpPr>
        <p:spPr bwMode="auto">
          <a:xfrm>
            <a:off x="1828800" y="43434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139" name="AutoShape 41"/>
          <p:cNvSpPr>
            <a:spLocks noChangeArrowheads="1"/>
          </p:cNvSpPr>
          <p:nvPr/>
        </p:nvSpPr>
        <p:spPr bwMode="auto">
          <a:xfrm rot="21294262" flipV="1">
            <a:off x="4191000" y="4953000"/>
            <a:ext cx="457200" cy="609600"/>
          </a:xfrm>
          <a:custGeom>
            <a:avLst/>
            <a:gdLst>
              <a:gd name="T0" fmla="*/ 143443706 w 21600"/>
              <a:gd name="T1" fmla="*/ 0 h 21600"/>
              <a:gd name="T2" fmla="*/ 143443706 w 21600"/>
              <a:gd name="T3" fmla="*/ 273297735 h 21600"/>
              <a:gd name="T4" fmla="*/ 30697064 w 21600"/>
              <a:gd name="T5" fmla="*/ 485542646 h 21600"/>
              <a:gd name="T6" fmla="*/ 204838279 w 21600"/>
              <a:gd name="T7" fmla="*/ 13664886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140" name="AutoShape 42"/>
          <p:cNvSpPr>
            <a:spLocks noChangeArrowheads="1"/>
          </p:cNvSpPr>
          <p:nvPr/>
        </p:nvSpPr>
        <p:spPr bwMode="auto">
          <a:xfrm rot="21294262" flipV="1">
            <a:off x="5562600" y="5715000"/>
            <a:ext cx="685800" cy="336550"/>
          </a:xfrm>
          <a:custGeom>
            <a:avLst/>
            <a:gdLst>
              <a:gd name="T0" fmla="*/ 484121968 w 21600"/>
              <a:gd name="T1" fmla="*/ 0 h 21600"/>
              <a:gd name="T2" fmla="*/ 484121968 w 21600"/>
              <a:gd name="T3" fmla="*/ 45988545 h 21600"/>
              <a:gd name="T4" fmla="*/ 103603616 w 21600"/>
              <a:gd name="T5" fmla="*/ 81703620 h 21600"/>
              <a:gd name="T6" fmla="*/ 691329263 w 21600"/>
              <a:gd name="T7" fmla="*/ 2299426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141" name="AutoShape 43"/>
          <p:cNvSpPr>
            <a:spLocks noChangeArrowheads="1"/>
          </p:cNvSpPr>
          <p:nvPr/>
        </p:nvSpPr>
        <p:spPr bwMode="auto">
          <a:xfrm>
            <a:off x="5334000" y="3124200"/>
            <a:ext cx="838200" cy="304800"/>
          </a:xfrm>
          <a:custGeom>
            <a:avLst/>
            <a:gdLst>
              <a:gd name="T0" fmla="*/ 883905765 w 21600"/>
              <a:gd name="T1" fmla="*/ 0 h 21600"/>
              <a:gd name="T2" fmla="*/ 883905765 w 21600"/>
              <a:gd name="T3" fmla="*/ 34162224 h 21600"/>
              <a:gd name="T4" fmla="*/ 189158495 w 21600"/>
              <a:gd name="T5" fmla="*/ 60692834 h 21600"/>
              <a:gd name="T6" fmla="*/ 1262221127 w 21600"/>
              <a:gd name="T7" fmla="*/ 1708100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142" name="AutoShape 44"/>
          <p:cNvSpPr>
            <a:spLocks noChangeArrowheads="1"/>
          </p:cNvSpPr>
          <p:nvPr/>
        </p:nvSpPr>
        <p:spPr bwMode="auto">
          <a:xfrm>
            <a:off x="5562600" y="4876800"/>
            <a:ext cx="685800" cy="304800"/>
          </a:xfrm>
          <a:custGeom>
            <a:avLst/>
            <a:gdLst>
              <a:gd name="T0" fmla="*/ 484121968 w 21600"/>
              <a:gd name="T1" fmla="*/ 0 h 21600"/>
              <a:gd name="T2" fmla="*/ 484121968 w 21600"/>
              <a:gd name="T3" fmla="*/ 34162224 h 21600"/>
              <a:gd name="T4" fmla="*/ 103603616 w 21600"/>
              <a:gd name="T5" fmla="*/ 60692834 h 21600"/>
              <a:gd name="T6" fmla="*/ 691329263 w 21600"/>
              <a:gd name="T7" fmla="*/ 1708100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143" name="AutoShape 45"/>
          <p:cNvSpPr>
            <a:spLocks noChangeArrowheads="1"/>
          </p:cNvSpPr>
          <p:nvPr/>
        </p:nvSpPr>
        <p:spPr bwMode="auto">
          <a:xfrm rot="21294262" flipV="1">
            <a:off x="5334000" y="4038600"/>
            <a:ext cx="838200" cy="336550"/>
          </a:xfrm>
          <a:custGeom>
            <a:avLst/>
            <a:gdLst>
              <a:gd name="T0" fmla="*/ 883905765 w 21600"/>
              <a:gd name="T1" fmla="*/ 0 h 21600"/>
              <a:gd name="T2" fmla="*/ 883905765 w 21600"/>
              <a:gd name="T3" fmla="*/ 45988545 h 21600"/>
              <a:gd name="T4" fmla="*/ 189158495 w 21600"/>
              <a:gd name="T5" fmla="*/ 81703620 h 21600"/>
              <a:gd name="T6" fmla="*/ 1262221127 w 21600"/>
              <a:gd name="T7" fmla="*/ 2299426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66"/>
          </a:solidFill>
        </p:spPr>
        <p:txBody>
          <a:bodyPr/>
          <a:lstStyle/>
          <a:p>
            <a:pPr algn="l" eaLnBrk="1" hangingPunct="1"/>
            <a:r>
              <a:rPr lang="id-ID" sz="3200" smtClean="0">
                <a:solidFill>
                  <a:schemeClr val="bg1"/>
                </a:solidFill>
              </a:rPr>
              <a:t>3</a:t>
            </a:r>
            <a:r>
              <a:rPr lang="id-ID" sz="3200" smtClean="0">
                <a:solidFill>
                  <a:srgbClr val="FFFF00"/>
                </a:solidFill>
              </a:rPr>
              <a:t>.</a:t>
            </a:r>
            <a:r>
              <a:rPr lang="id-ID" sz="2800" smtClean="0">
                <a:solidFill>
                  <a:srgbClr val="FFFF00"/>
                </a:solidFill>
              </a:rPr>
              <a:t> Perubahan perilaku berdasar </a:t>
            </a:r>
            <a:br>
              <a:rPr lang="id-ID" sz="2800" smtClean="0">
                <a:solidFill>
                  <a:srgbClr val="FFFF00"/>
                </a:solidFill>
              </a:rPr>
            </a:br>
            <a:r>
              <a:rPr lang="id-ID" sz="2800" smtClean="0">
                <a:solidFill>
                  <a:srgbClr val="FFFF00"/>
                </a:solidFill>
              </a:rPr>
              <a:t>    Kepatuhan, Identifikasi dan Internalisasi      </a:t>
            </a:r>
            <a:r>
              <a:rPr lang="id-ID" sz="1400" smtClean="0">
                <a:solidFill>
                  <a:srgbClr val="FFFF00"/>
                </a:solidFill>
              </a:rPr>
              <a:t/>
            </a:r>
            <a:br>
              <a:rPr lang="id-ID" sz="1400" smtClean="0">
                <a:solidFill>
                  <a:srgbClr val="FFFF00"/>
                </a:solidFill>
              </a:rPr>
            </a:br>
            <a:r>
              <a:rPr lang="id-ID" sz="1400" smtClean="0">
                <a:solidFill>
                  <a:srgbClr val="FFFF00"/>
                </a:solidFill>
              </a:rPr>
              <a:t>          </a:t>
            </a:r>
            <a:r>
              <a:rPr lang="id-ID" sz="1400" smtClean="0">
                <a:solidFill>
                  <a:srgbClr val="F3FCA2"/>
                </a:solidFill>
              </a:rPr>
              <a:t>(</a:t>
            </a:r>
            <a:r>
              <a:rPr lang="id-ID" sz="1600" smtClean="0">
                <a:solidFill>
                  <a:srgbClr val="F3FCA2"/>
                </a:solidFill>
              </a:rPr>
              <a:t>Herbert C.Kelman 1958)</a:t>
            </a:r>
            <a:endParaRPr lang="en-GB" sz="3200" smtClean="0">
              <a:solidFill>
                <a:srgbClr val="F3FCA2"/>
              </a:solidFill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rgbClr val="000066"/>
          </a:solidFill>
          <a:ln>
            <a:solidFill>
              <a:srgbClr val="164E23"/>
            </a:solidFill>
          </a:ln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None/>
            </a:pPr>
            <a:endParaRPr lang="id-ID" sz="1400" smtClean="0">
              <a:solidFill>
                <a:srgbClr val="F3FCA2"/>
              </a:solidFill>
            </a:endParaRP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id-ID" sz="2000" b="1" smtClean="0">
                <a:solidFill>
                  <a:srgbClr val="F3FCA2"/>
                </a:solidFill>
              </a:rPr>
              <a:t>Perubahan dimulai setelah ada anjuran/instruksi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d-ID" sz="2000" smtClean="0">
                <a:solidFill>
                  <a:srgbClr val="F3FCA2"/>
                </a:solidFill>
              </a:rPr>
              <a:t>Individu yang menerima anjuran mulai dengan patuh, identifikasi, kemudian melakukan internalisasi.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d-ID" sz="2000" smtClean="0">
                <a:solidFill>
                  <a:srgbClr val="F3FCA2"/>
                </a:solidFill>
              </a:rPr>
              <a:t>Kepatuhan adalah melaksanakan anjuran yang diberikan.Kepatuhan ini bersifat sementara, tergantung proses selanjutnya.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d-ID" sz="2000" smtClean="0">
                <a:solidFill>
                  <a:srgbClr val="F3FCA2"/>
                </a:solidFill>
              </a:rPr>
              <a:t>Dalam tahap identitikasi, kepatuhan akan bergantung pada berbagai pertimbangan, misalnya karena adanya peraturan yang memberikan sangsi, demi menjaga hubungan baik dengan penganjur, atau karena kagum pada tokoh yangmenganjurkan.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d-ID" sz="2000" smtClean="0">
                <a:solidFill>
                  <a:srgbClr val="F3FCA2"/>
                </a:solidFill>
              </a:rPr>
              <a:t>Selanjutnya dalam tahap internalisasi, tindakan kepatuhan tersebut dinilai sesuai dengan nilai yang dianut, maka terus diadopsi.</a:t>
            </a:r>
          </a:p>
          <a:p>
            <a:pPr marL="609600" indent="-609600" eaLnBrk="1" hangingPunct="1">
              <a:buFontTx/>
              <a:buNone/>
            </a:pPr>
            <a:r>
              <a:rPr lang="id-ID" sz="1400" smtClean="0">
                <a:solidFill>
                  <a:srgbClr val="F3FCA2"/>
                </a:solidFill>
              </a:rPr>
              <a:t>                                                                                                    (Herbert C.Kelman 1958)</a:t>
            </a:r>
            <a:endParaRPr lang="en-GB" sz="1400" smtClean="0">
              <a:solidFill>
                <a:srgbClr val="F3FCA2"/>
              </a:solidFill>
            </a:endParaRPr>
          </a:p>
        </p:txBody>
      </p:sp>
      <p:sp>
        <p:nvSpPr>
          <p:cNvPr id="614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GB" smtClean="0"/>
              <a:t>27-3-07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ant.srihartono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EA53D7-1170-435B-80FC-279C7B003BDB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GB" smtClean="0"/>
              <a:t>27-3-07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ant.srihartono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8D3D60-A1B2-4783-9420-780244D67256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1295400" cy="808038"/>
          </a:xfrm>
          <a:prstGeom prst="rect">
            <a:avLst/>
          </a:prstGeom>
          <a:solidFill>
            <a:srgbClr val="FF0000"/>
          </a:solidFill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chemeClr val="bg1"/>
                </a:solidFill>
              </a:rPr>
              <a:t>Ajuran</a:t>
            </a:r>
          </a:p>
          <a:p>
            <a:pPr>
              <a:spcBef>
                <a:spcPct val="50000"/>
              </a:spcBef>
            </a:pPr>
            <a:r>
              <a:rPr lang="id-ID" b="1">
                <a:solidFill>
                  <a:schemeClr val="bg1"/>
                </a:solidFill>
              </a:rPr>
              <a:t>instruksi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3352800" y="1524000"/>
            <a:ext cx="1600200" cy="395288"/>
          </a:xfrm>
          <a:prstGeom prst="rect">
            <a:avLst/>
          </a:prstGeom>
          <a:solidFill>
            <a:schemeClr val="accent1"/>
          </a:solidFill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b="1"/>
              <a:t>Sangsi</a:t>
            </a:r>
            <a:endParaRPr lang="en-GB" b="1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667000" y="33528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/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3429000" y="2209800"/>
            <a:ext cx="1219200" cy="395288"/>
          </a:xfrm>
          <a:prstGeom prst="rect">
            <a:avLst/>
          </a:prstGeom>
          <a:solidFill>
            <a:srgbClr val="FF99FF"/>
          </a:solidFill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/>
              <a:t>Hadiah</a:t>
            </a:r>
            <a:endParaRPr lang="en-GB" b="1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2895600" y="2971800"/>
            <a:ext cx="2286000" cy="669925"/>
          </a:xfrm>
          <a:prstGeom prst="rect">
            <a:avLst/>
          </a:prstGeom>
          <a:solidFill>
            <a:srgbClr val="000066"/>
          </a:solidFill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chemeClr val="bg1"/>
                </a:solidFill>
              </a:rPr>
              <a:t>Menerima dgn pengertian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2971800" y="4038600"/>
            <a:ext cx="2438400" cy="944563"/>
          </a:xfrm>
          <a:prstGeom prst="rect">
            <a:avLst/>
          </a:prstGeom>
          <a:solidFill>
            <a:srgbClr val="164E23"/>
          </a:solidFill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chemeClr val="bg1"/>
                </a:solidFill>
              </a:rPr>
              <a:t>Menjaga hubungan baik dgn yang menganjurkan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2667000" y="5486400"/>
            <a:ext cx="2895600" cy="669925"/>
          </a:xfrm>
          <a:prstGeom prst="rect">
            <a:avLst/>
          </a:prstGeom>
          <a:solidFill>
            <a:srgbClr val="FF99FF"/>
          </a:solidFill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rgbClr val="000066"/>
                </a:solidFill>
              </a:rPr>
              <a:t>Kagum dgn tokoh yang menganjurkan</a:t>
            </a:r>
            <a:endParaRPr lang="en-GB" b="1">
              <a:solidFill>
                <a:srgbClr val="000066"/>
              </a:solidFill>
            </a:endParaRP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5562600" y="3733800"/>
            <a:ext cx="1524000" cy="669925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/>
              <a:t>Patuhdan identifikasi</a:t>
            </a:r>
            <a:endParaRPr lang="en-GB" b="1"/>
          </a:p>
        </p:txBody>
      </p:sp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6781800" y="4800600"/>
            <a:ext cx="1676400" cy="42545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000" b="1">
                <a:solidFill>
                  <a:srgbClr val="FF0000"/>
                </a:solidFill>
              </a:rPr>
              <a:t>Tidakpatuh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7182" name="Text Box 16"/>
          <p:cNvSpPr txBox="1">
            <a:spLocks noChangeArrowheads="1"/>
          </p:cNvSpPr>
          <p:nvPr/>
        </p:nvSpPr>
        <p:spPr bwMode="auto">
          <a:xfrm>
            <a:off x="6553200" y="1828800"/>
            <a:ext cx="1828800" cy="425450"/>
          </a:xfrm>
          <a:prstGeom prst="rect">
            <a:avLst/>
          </a:prstGeom>
          <a:solidFill>
            <a:srgbClr val="006600"/>
          </a:solidFill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000" b="1">
                <a:solidFill>
                  <a:schemeClr val="bg1"/>
                </a:solidFill>
              </a:rPr>
              <a:t>Terus Patuh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7183" name="Line 17"/>
          <p:cNvSpPr>
            <a:spLocks noChangeShapeType="1"/>
          </p:cNvSpPr>
          <p:nvPr/>
        </p:nvSpPr>
        <p:spPr bwMode="auto">
          <a:xfrm flipV="1">
            <a:off x="533400" y="4038600"/>
            <a:ext cx="914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84" name="Text Box 45"/>
          <p:cNvSpPr txBox="1">
            <a:spLocks noChangeArrowheads="1"/>
          </p:cNvSpPr>
          <p:nvPr/>
        </p:nvSpPr>
        <p:spPr bwMode="auto">
          <a:xfrm>
            <a:off x="685800" y="6858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 dirty="0"/>
              <a:t>Herbert C.Kelman 1958</a:t>
            </a:r>
            <a:endParaRPr lang="en-GB" b="1" dirty="0"/>
          </a:p>
        </p:txBody>
      </p:sp>
      <p:cxnSp>
        <p:nvCxnSpPr>
          <p:cNvPr id="7185" name="AutoShape 48"/>
          <p:cNvCxnSpPr>
            <a:cxnSpLocks noChangeShapeType="1"/>
          </p:cNvCxnSpPr>
          <p:nvPr/>
        </p:nvCxnSpPr>
        <p:spPr bwMode="auto">
          <a:xfrm>
            <a:off x="7162800" y="4114800"/>
            <a:ext cx="762000" cy="595313"/>
          </a:xfrm>
          <a:prstGeom prst="curvedConnector3">
            <a:avLst>
              <a:gd name="adj1" fmla="val 105000"/>
            </a:avLst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7186" name="AutoShape 49"/>
          <p:cNvCxnSpPr>
            <a:cxnSpLocks noChangeShapeType="1"/>
          </p:cNvCxnSpPr>
          <p:nvPr/>
        </p:nvCxnSpPr>
        <p:spPr bwMode="auto">
          <a:xfrm rot="-5400000">
            <a:off x="6591300" y="2933700"/>
            <a:ext cx="1524000" cy="381000"/>
          </a:xfrm>
          <a:prstGeom prst="curvedConnector3">
            <a:avLst>
              <a:gd name="adj1" fmla="val 829"/>
            </a:avLst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7187" name="AutoShape 50"/>
          <p:cNvCxnSpPr>
            <a:cxnSpLocks noChangeShapeType="1"/>
          </p:cNvCxnSpPr>
          <p:nvPr/>
        </p:nvCxnSpPr>
        <p:spPr bwMode="auto">
          <a:xfrm flipV="1">
            <a:off x="685800" y="1752600"/>
            <a:ext cx="2438400" cy="1738313"/>
          </a:xfrm>
          <a:prstGeom prst="curvedConnector3">
            <a:avLst>
              <a:gd name="adj1" fmla="val -1042"/>
            </a:avLst>
          </a:prstGeom>
          <a:noFill/>
          <a:ln w="9525">
            <a:solidFill>
              <a:srgbClr val="164E23"/>
            </a:solidFill>
            <a:round/>
            <a:headEnd/>
            <a:tailEnd type="triangle" w="med" len="med"/>
          </a:ln>
        </p:spPr>
      </p:cxnSp>
      <p:cxnSp>
        <p:nvCxnSpPr>
          <p:cNvPr id="7188" name="AutoShape 51"/>
          <p:cNvCxnSpPr>
            <a:cxnSpLocks noChangeShapeType="1"/>
            <a:endCxn id="7176" idx="1"/>
          </p:cNvCxnSpPr>
          <p:nvPr/>
        </p:nvCxnSpPr>
        <p:spPr bwMode="auto">
          <a:xfrm flipV="1">
            <a:off x="1143000" y="2408238"/>
            <a:ext cx="2271713" cy="1020762"/>
          </a:xfrm>
          <a:prstGeom prst="curvedConnector3">
            <a:avLst>
              <a:gd name="adj1" fmla="val -491"/>
            </a:avLst>
          </a:prstGeom>
          <a:noFill/>
          <a:ln w="9525">
            <a:solidFill>
              <a:srgbClr val="164E23"/>
            </a:solidFill>
            <a:round/>
            <a:headEnd/>
            <a:tailEnd type="triangle" w="med" len="med"/>
          </a:ln>
        </p:spPr>
      </p:cxnSp>
      <p:cxnSp>
        <p:nvCxnSpPr>
          <p:cNvPr id="7189" name="AutoShape 52"/>
          <p:cNvCxnSpPr>
            <a:cxnSpLocks noChangeShapeType="1"/>
            <a:stCxn id="7173" idx="3"/>
          </p:cNvCxnSpPr>
          <p:nvPr/>
        </p:nvCxnSpPr>
        <p:spPr bwMode="auto">
          <a:xfrm flipV="1">
            <a:off x="1766888" y="3200400"/>
            <a:ext cx="1052512" cy="785813"/>
          </a:xfrm>
          <a:prstGeom prst="curvedConnector3">
            <a:avLst>
              <a:gd name="adj1" fmla="val 22171"/>
            </a:avLst>
          </a:prstGeom>
          <a:noFill/>
          <a:ln w="9525">
            <a:solidFill>
              <a:srgbClr val="164E23"/>
            </a:solidFill>
            <a:round/>
            <a:headEnd/>
            <a:tailEnd type="triangle" w="med" len="med"/>
          </a:ln>
        </p:spPr>
      </p:cxnSp>
      <p:cxnSp>
        <p:nvCxnSpPr>
          <p:cNvPr id="7190" name="AutoShape 55"/>
          <p:cNvCxnSpPr>
            <a:cxnSpLocks noChangeShapeType="1"/>
          </p:cNvCxnSpPr>
          <p:nvPr/>
        </p:nvCxnSpPr>
        <p:spPr bwMode="auto">
          <a:xfrm>
            <a:off x="1143000" y="4419600"/>
            <a:ext cx="1676400" cy="381000"/>
          </a:xfrm>
          <a:prstGeom prst="curvedConnector3">
            <a:avLst>
              <a:gd name="adj1" fmla="val 1801"/>
            </a:avLst>
          </a:prstGeom>
          <a:noFill/>
          <a:ln w="9525">
            <a:solidFill>
              <a:srgbClr val="164E23"/>
            </a:solidFill>
            <a:round/>
            <a:headEnd/>
            <a:tailEnd type="triangle" w="med" len="med"/>
          </a:ln>
        </p:spPr>
      </p:cxnSp>
      <p:cxnSp>
        <p:nvCxnSpPr>
          <p:cNvPr id="7191" name="AutoShape 57"/>
          <p:cNvCxnSpPr>
            <a:cxnSpLocks noChangeShapeType="1"/>
          </p:cNvCxnSpPr>
          <p:nvPr/>
        </p:nvCxnSpPr>
        <p:spPr bwMode="auto">
          <a:xfrm>
            <a:off x="838200" y="4495800"/>
            <a:ext cx="1752600" cy="1295400"/>
          </a:xfrm>
          <a:prstGeom prst="curvedConnector3">
            <a:avLst>
              <a:gd name="adj1" fmla="val -1269"/>
            </a:avLst>
          </a:prstGeom>
          <a:noFill/>
          <a:ln w="9525">
            <a:solidFill>
              <a:srgbClr val="164E23"/>
            </a:solidFill>
            <a:round/>
            <a:headEnd/>
            <a:tailEnd type="triangle" w="med" len="med"/>
          </a:ln>
        </p:spPr>
      </p:cxnSp>
      <p:cxnSp>
        <p:nvCxnSpPr>
          <p:cNvPr id="7192" name="AutoShape 58"/>
          <p:cNvCxnSpPr>
            <a:cxnSpLocks noChangeShapeType="1"/>
          </p:cNvCxnSpPr>
          <p:nvPr/>
        </p:nvCxnSpPr>
        <p:spPr bwMode="auto">
          <a:xfrm rot="16200000" flipH="1">
            <a:off x="4762500" y="1943100"/>
            <a:ext cx="1905000" cy="1371600"/>
          </a:xfrm>
          <a:prstGeom prst="curvedConnector3">
            <a:avLst>
              <a:gd name="adj1" fmla="val -333"/>
            </a:avLst>
          </a:prstGeom>
          <a:noFill/>
          <a:ln w="9525">
            <a:solidFill>
              <a:srgbClr val="FF99FF"/>
            </a:solidFill>
            <a:round/>
            <a:headEnd/>
            <a:tailEnd type="triangle" w="med" len="med"/>
          </a:ln>
        </p:spPr>
      </p:cxnSp>
      <p:cxnSp>
        <p:nvCxnSpPr>
          <p:cNvPr id="7193" name="AutoShape 59"/>
          <p:cNvCxnSpPr>
            <a:cxnSpLocks noChangeShapeType="1"/>
            <a:stCxn id="7176" idx="3"/>
          </p:cNvCxnSpPr>
          <p:nvPr/>
        </p:nvCxnSpPr>
        <p:spPr bwMode="auto">
          <a:xfrm>
            <a:off x="4662488" y="2408238"/>
            <a:ext cx="1509712" cy="1173162"/>
          </a:xfrm>
          <a:prstGeom prst="curvedConnector3">
            <a:avLst>
              <a:gd name="adj1" fmla="val 99157"/>
            </a:avLst>
          </a:prstGeom>
          <a:noFill/>
          <a:ln w="9525">
            <a:solidFill>
              <a:srgbClr val="FF99FF"/>
            </a:solidFill>
            <a:round/>
            <a:headEnd/>
            <a:tailEnd type="triangle" w="med" len="med"/>
          </a:ln>
        </p:spPr>
      </p:cxnSp>
      <p:cxnSp>
        <p:nvCxnSpPr>
          <p:cNvPr id="7194" name="AutoShape 60"/>
          <p:cNvCxnSpPr>
            <a:cxnSpLocks noChangeShapeType="1"/>
            <a:stCxn id="7177" idx="3"/>
          </p:cNvCxnSpPr>
          <p:nvPr/>
        </p:nvCxnSpPr>
        <p:spPr bwMode="auto">
          <a:xfrm>
            <a:off x="5195888" y="3306763"/>
            <a:ext cx="671512" cy="336550"/>
          </a:xfrm>
          <a:prstGeom prst="curvedConnector3">
            <a:avLst>
              <a:gd name="adj1" fmla="val 98106"/>
            </a:avLst>
          </a:prstGeom>
          <a:noFill/>
          <a:ln w="9525">
            <a:solidFill>
              <a:srgbClr val="FF99FF"/>
            </a:solidFill>
            <a:round/>
            <a:headEnd/>
            <a:tailEnd type="triangle" w="med" len="med"/>
          </a:ln>
        </p:spPr>
      </p:cxnSp>
      <p:cxnSp>
        <p:nvCxnSpPr>
          <p:cNvPr id="7195" name="AutoShape 61"/>
          <p:cNvCxnSpPr>
            <a:cxnSpLocks noChangeShapeType="1"/>
          </p:cNvCxnSpPr>
          <p:nvPr/>
        </p:nvCxnSpPr>
        <p:spPr bwMode="auto">
          <a:xfrm rot="-5400000">
            <a:off x="5242718" y="4815682"/>
            <a:ext cx="1554163" cy="914400"/>
          </a:xfrm>
          <a:prstGeom prst="curvedConnector3">
            <a:avLst>
              <a:gd name="adj1" fmla="val -1227"/>
            </a:avLst>
          </a:prstGeom>
          <a:noFill/>
          <a:ln w="9525">
            <a:solidFill>
              <a:srgbClr val="FF99FF"/>
            </a:solidFill>
            <a:round/>
            <a:headEnd/>
            <a:tailEnd type="triangle" w="med" len="med"/>
          </a:ln>
        </p:spPr>
      </p:cxnSp>
      <p:cxnSp>
        <p:nvCxnSpPr>
          <p:cNvPr id="7196" name="AutoShape 62"/>
          <p:cNvCxnSpPr>
            <a:cxnSpLocks noChangeShapeType="1"/>
          </p:cNvCxnSpPr>
          <p:nvPr/>
        </p:nvCxnSpPr>
        <p:spPr bwMode="auto">
          <a:xfrm rot="-5400000">
            <a:off x="5486400" y="4724400"/>
            <a:ext cx="990600" cy="533400"/>
          </a:xfrm>
          <a:prstGeom prst="curvedConnector3">
            <a:avLst>
              <a:gd name="adj1" fmla="val 4644"/>
            </a:avLst>
          </a:prstGeom>
          <a:noFill/>
          <a:ln w="9525">
            <a:solidFill>
              <a:srgbClr val="FF99FF"/>
            </a:solidFill>
            <a:round/>
            <a:headEnd/>
            <a:tailEnd type="triangle" w="med" len="med"/>
          </a:ln>
        </p:spPr>
      </p:cxnSp>
      <p:cxnSp>
        <p:nvCxnSpPr>
          <p:cNvPr id="7197" name="AutoShape 63"/>
          <p:cNvCxnSpPr>
            <a:cxnSpLocks noChangeShapeType="1"/>
          </p:cNvCxnSpPr>
          <p:nvPr/>
        </p:nvCxnSpPr>
        <p:spPr bwMode="auto">
          <a:xfrm flipV="1">
            <a:off x="685800" y="1752600"/>
            <a:ext cx="2438400" cy="1738313"/>
          </a:xfrm>
          <a:prstGeom prst="curvedConnector3">
            <a:avLst>
              <a:gd name="adj1" fmla="val -1042"/>
            </a:avLst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7198" name="AutoShape 64"/>
          <p:cNvCxnSpPr>
            <a:cxnSpLocks noChangeShapeType="1"/>
          </p:cNvCxnSpPr>
          <p:nvPr/>
        </p:nvCxnSpPr>
        <p:spPr bwMode="auto">
          <a:xfrm flipV="1">
            <a:off x="1143000" y="2408238"/>
            <a:ext cx="2271713" cy="1020762"/>
          </a:xfrm>
          <a:prstGeom prst="curvedConnector3">
            <a:avLst>
              <a:gd name="adj1" fmla="val -491"/>
            </a:avLst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7199" name="AutoShape 65"/>
          <p:cNvCxnSpPr>
            <a:cxnSpLocks noChangeShapeType="1"/>
          </p:cNvCxnSpPr>
          <p:nvPr/>
        </p:nvCxnSpPr>
        <p:spPr bwMode="auto">
          <a:xfrm flipV="1">
            <a:off x="1766888" y="3200400"/>
            <a:ext cx="1052512" cy="785813"/>
          </a:xfrm>
          <a:prstGeom prst="curvedConnector3">
            <a:avLst>
              <a:gd name="adj1" fmla="val 22171"/>
            </a:avLst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7200" name="AutoShape 66"/>
          <p:cNvCxnSpPr>
            <a:cxnSpLocks noChangeShapeType="1"/>
          </p:cNvCxnSpPr>
          <p:nvPr/>
        </p:nvCxnSpPr>
        <p:spPr bwMode="auto">
          <a:xfrm>
            <a:off x="1143000" y="4419600"/>
            <a:ext cx="1676400" cy="381000"/>
          </a:xfrm>
          <a:prstGeom prst="curvedConnector3">
            <a:avLst>
              <a:gd name="adj1" fmla="val 1801"/>
            </a:avLst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</p:cxnSp>
      <p:cxnSp>
        <p:nvCxnSpPr>
          <p:cNvPr id="7201" name="AutoShape 67"/>
          <p:cNvCxnSpPr>
            <a:cxnSpLocks noChangeShapeType="1"/>
          </p:cNvCxnSpPr>
          <p:nvPr/>
        </p:nvCxnSpPr>
        <p:spPr bwMode="auto">
          <a:xfrm>
            <a:off x="838200" y="4495800"/>
            <a:ext cx="1752600" cy="1295400"/>
          </a:xfrm>
          <a:prstGeom prst="curvedConnector3">
            <a:avLst>
              <a:gd name="adj1" fmla="val -1269"/>
            </a:avLst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12D05"/>
          </a:solidFill>
        </p:spPr>
        <p:txBody>
          <a:bodyPr/>
          <a:lstStyle/>
          <a:p>
            <a:pPr marL="762000" indent="-762000" algn="l" eaLnBrk="1" hangingPunct="1">
              <a:buFontTx/>
              <a:buAutoNum type="arabicPeriod" startAt="4"/>
            </a:pPr>
            <a:r>
              <a:rPr lang="id-ID" sz="3200" smtClean="0">
                <a:solidFill>
                  <a:schemeClr val="bg1"/>
                </a:solidFill>
              </a:rPr>
              <a:t>Strategi perubahan perilaku dengan pembatasan dan Pembebasan pilihan</a:t>
            </a:r>
            <a:r>
              <a:rPr lang="id-ID" sz="2800" smtClean="0">
                <a:solidFill>
                  <a:schemeClr val="bg1"/>
                </a:solidFill>
              </a:rPr>
              <a:t/>
            </a:r>
            <a:br>
              <a:rPr lang="id-ID" sz="2800" smtClean="0">
                <a:solidFill>
                  <a:schemeClr val="bg1"/>
                </a:solidFill>
              </a:rPr>
            </a:br>
            <a:r>
              <a:rPr lang="id-ID" sz="1600" smtClean="0">
                <a:solidFill>
                  <a:srgbClr val="FFFF00"/>
                </a:solidFill>
              </a:rPr>
              <a:t>Kelman dan warwick*</a:t>
            </a:r>
            <a:endParaRPr lang="en-GB" sz="1600" smtClean="0">
              <a:solidFill>
                <a:srgbClr val="FFFF00"/>
              </a:solidFill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rgbClr val="000066"/>
          </a:solidFill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endParaRPr lang="id-ID" sz="2800" smtClean="0">
              <a:solidFill>
                <a:schemeClr val="accent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id-ID" sz="2800" smtClean="0">
                <a:solidFill>
                  <a:schemeClr val="accent1"/>
                </a:solidFill>
              </a:rPr>
              <a:t>Strategi ini dimulai dengan yang paling keras yaitu paksaan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id-ID" sz="2800" smtClean="0">
                <a:solidFill>
                  <a:schemeClr val="accent1"/>
                </a:solidFill>
              </a:rPr>
              <a:t>Strategi yang lebih lunak  adalah manipulasi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id-ID" sz="2800" smtClean="0">
                <a:solidFill>
                  <a:schemeClr val="accent1"/>
                </a:solidFill>
              </a:rPr>
              <a:t>Strategi yang lebih bebas adalah persuasi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id-ID" sz="2800" smtClean="0">
                <a:solidFill>
                  <a:schemeClr val="accent1"/>
                </a:solidFill>
              </a:rPr>
              <a:t>Strategi yang paling bebas adalah fasilitasi.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arenR"/>
            </a:pPr>
            <a:r>
              <a:rPr lang="id-ID" sz="2800" smtClean="0">
                <a:solidFill>
                  <a:schemeClr val="accent1"/>
                </a:solidFill>
              </a:rPr>
              <a:t>Sering penerapan strategi tersebut dikaitkan dengan tingkat kedewasaan sasaran </a:t>
            </a:r>
            <a:endParaRPr lang="en-GB" sz="2800" smtClean="0">
              <a:solidFill>
                <a:schemeClr val="accent1"/>
              </a:solidFill>
            </a:endParaRPr>
          </a:p>
        </p:txBody>
      </p:sp>
      <p:sp>
        <p:nvSpPr>
          <p:cNvPr id="819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GB" smtClean="0"/>
              <a:t>27-3-07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ant.srihartono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D2A2BA-4575-42AC-988F-D3B3DBC0392F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4724400" y="5486400"/>
            <a:ext cx="3505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1200">
                <a:solidFill>
                  <a:srgbClr val="FFFF00"/>
                </a:solidFill>
              </a:rPr>
              <a:t>*Kelman dan warwick  dlm Faden dan Alan  Faden in ’The Ethics of Health Education as a public health policy’</a:t>
            </a:r>
            <a:endParaRPr lang="en-GB" sz="12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9438"/>
            <a:ext cx="8229600" cy="868362"/>
          </a:xfrm>
        </p:spPr>
        <p:txBody>
          <a:bodyPr/>
          <a:lstStyle/>
          <a:p>
            <a:pPr algn="l" eaLnBrk="1" hangingPunct="1"/>
            <a:r>
              <a:rPr lang="id-ID" sz="2800" dirty="0" smtClean="0"/>
              <a:t>Strategi perubahan perilaku dengan pembatasan dan Pembebasan pilihan*</a:t>
            </a:r>
            <a:endParaRPr lang="en-GB" sz="2800" dirty="0" smtClean="0"/>
          </a:p>
        </p:txBody>
      </p:sp>
      <p:sp>
        <p:nvSpPr>
          <p:cNvPr id="9224" name="Oval 7"/>
          <p:cNvSpPr>
            <a:spLocks noGrp="1" noChangeArrowheads="1"/>
          </p:cNvSpPr>
          <p:nvPr>
            <p:ph idx="1"/>
          </p:nvPr>
        </p:nvSpPr>
        <p:spPr>
          <a:xfrm>
            <a:off x="7010400" y="3276600"/>
            <a:ext cx="1600200" cy="762000"/>
          </a:xfrm>
          <a:prstGeom prst="ellipse">
            <a:avLst/>
          </a:prstGeom>
          <a:solidFill>
            <a:srgbClr val="164E23"/>
          </a:solidFill>
          <a:ln>
            <a:solidFill>
              <a:srgbClr val="F3FCA2"/>
            </a:solidFill>
            <a:rou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d-ID" sz="1600" b="1" smtClean="0">
                <a:solidFill>
                  <a:schemeClr val="bg1"/>
                </a:solidFill>
              </a:rPr>
              <a:t>Perilaku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id-ID" sz="1600" b="1" smtClean="0">
                <a:solidFill>
                  <a:schemeClr val="bg1"/>
                </a:solidFill>
              </a:rPr>
              <a:t>baru</a:t>
            </a:r>
            <a:endParaRPr lang="en-GB" sz="1600" b="1" smtClean="0">
              <a:solidFill>
                <a:schemeClr val="bg1"/>
              </a:solidFill>
            </a:endParaRPr>
          </a:p>
        </p:txBody>
      </p:sp>
      <p:sp>
        <p:nvSpPr>
          <p:cNvPr id="921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GB" smtClean="0"/>
              <a:t>27-3-07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ant.srihartono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D7E924-6D1E-4E04-969D-4E21EC08F7A5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9222" name="Oval 4"/>
          <p:cNvSpPr>
            <a:spLocks noChangeArrowheads="1"/>
          </p:cNvSpPr>
          <p:nvPr/>
        </p:nvSpPr>
        <p:spPr bwMode="auto">
          <a:xfrm>
            <a:off x="228600" y="3352800"/>
            <a:ext cx="1447800" cy="9144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F3FCA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381000" y="3429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chemeClr val="bg1"/>
                </a:solidFill>
              </a:rPr>
              <a:t>Perilaku lama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1905000" y="1981200"/>
            <a:ext cx="1524000" cy="376238"/>
          </a:xfrm>
          <a:prstGeom prst="rect">
            <a:avLst/>
          </a:prstGeom>
          <a:solidFill>
            <a:srgbClr val="CC3300"/>
          </a:solidFill>
          <a:ln w="9525">
            <a:solidFill>
              <a:srgbClr val="F3FCA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chemeClr val="bg1"/>
                </a:solidFill>
              </a:rPr>
              <a:t>Paksaan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1905000" y="2895600"/>
            <a:ext cx="1600200" cy="376238"/>
          </a:xfrm>
          <a:prstGeom prst="rect">
            <a:avLst/>
          </a:prstGeom>
          <a:solidFill>
            <a:srgbClr val="FF99FF"/>
          </a:solidFill>
          <a:ln w="9525">
            <a:solidFill>
              <a:srgbClr val="F3FCA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rgbClr val="000066"/>
                </a:solidFill>
              </a:rPr>
              <a:t>Manipulasi</a:t>
            </a:r>
            <a:endParaRPr lang="en-GB" b="1">
              <a:solidFill>
                <a:srgbClr val="000066"/>
              </a:solidFill>
            </a:endParaRP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1905000" y="3962400"/>
            <a:ext cx="1524000" cy="376238"/>
          </a:xfrm>
          <a:prstGeom prst="rect">
            <a:avLst/>
          </a:prstGeom>
          <a:solidFill>
            <a:srgbClr val="37D151"/>
          </a:solidFill>
          <a:ln w="9525">
            <a:solidFill>
              <a:srgbClr val="F3FCA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/>
              <a:t>Persuasi</a:t>
            </a:r>
            <a:endParaRPr lang="en-GB" b="1"/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1905000" y="4876800"/>
            <a:ext cx="1371600" cy="376238"/>
          </a:xfrm>
          <a:prstGeom prst="rect">
            <a:avLst/>
          </a:prstGeom>
          <a:solidFill>
            <a:srgbClr val="164E23"/>
          </a:solidFill>
          <a:ln w="9525">
            <a:solidFill>
              <a:srgbClr val="F3FCA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rgbClr val="FFFF00"/>
                </a:solidFill>
              </a:rPr>
              <a:t>Fasilitasi</a:t>
            </a:r>
            <a:endParaRPr lang="en-GB" b="1">
              <a:solidFill>
                <a:srgbClr val="FFFF00"/>
              </a:solidFill>
            </a:endParaRP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4724400" y="1752600"/>
            <a:ext cx="1295400" cy="376238"/>
          </a:xfrm>
          <a:prstGeom prst="rect">
            <a:avLst/>
          </a:prstGeom>
          <a:solidFill>
            <a:srgbClr val="CC33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chemeClr val="bg1"/>
                </a:solidFill>
              </a:rPr>
              <a:t>sangsi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4343400" y="2590800"/>
            <a:ext cx="2057400" cy="650875"/>
          </a:xfrm>
          <a:prstGeom prst="rect">
            <a:avLst/>
          </a:prstGeom>
          <a:solidFill>
            <a:srgbClr val="F793DD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rgbClr val="000066"/>
                </a:solidFill>
              </a:rPr>
              <a:t>Mengubah lingkungan fisik</a:t>
            </a:r>
            <a:endParaRPr lang="en-GB" b="1">
              <a:solidFill>
                <a:srgbClr val="000066"/>
              </a:solidFill>
            </a:endParaRPr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4343400" y="3733800"/>
            <a:ext cx="1905000" cy="1200150"/>
          </a:xfrm>
          <a:prstGeom prst="rect">
            <a:avLst/>
          </a:prstGeom>
          <a:solidFill>
            <a:srgbClr val="37D15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rgbClr val="000066"/>
                </a:solidFill>
              </a:rPr>
              <a:t>- Diskusi            - Argumentasi   - Modifikasi       - Kesepakatan</a:t>
            </a:r>
            <a:endParaRPr lang="en-GB" b="1">
              <a:solidFill>
                <a:srgbClr val="000066"/>
              </a:solidFill>
            </a:endParaRPr>
          </a:p>
        </p:txBody>
      </p:sp>
      <p:sp>
        <p:nvSpPr>
          <p:cNvPr id="9232" name="Text Box 15"/>
          <p:cNvSpPr txBox="1">
            <a:spLocks noChangeArrowheads="1"/>
          </p:cNvSpPr>
          <p:nvPr/>
        </p:nvSpPr>
        <p:spPr bwMode="auto">
          <a:xfrm>
            <a:off x="4343400" y="5410200"/>
            <a:ext cx="1676400" cy="650875"/>
          </a:xfrm>
          <a:prstGeom prst="rect">
            <a:avLst/>
          </a:prstGeom>
          <a:solidFill>
            <a:srgbClr val="164E23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rgbClr val="FFFF00"/>
                </a:solidFill>
              </a:rPr>
              <a:t>Kebebasan memilih cara </a:t>
            </a:r>
            <a:endParaRPr lang="en-GB" b="1">
              <a:solidFill>
                <a:srgbClr val="FFFF00"/>
              </a:solidFill>
            </a:endParaRPr>
          </a:p>
        </p:txBody>
      </p:sp>
      <p:cxnSp>
        <p:nvCxnSpPr>
          <p:cNvPr id="9233" name="AutoShape 16"/>
          <p:cNvCxnSpPr>
            <a:cxnSpLocks noChangeShapeType="1"/>
            <a:endCxn id="9225" idx="1"/>
          </p:cNvCxnSpPr>
          <p:nvPr/>
        </p:nvCxnSpPr>
        <p:spPr bwMode="auto">
          <a:xfrm rot="-5400000">
            <a:off x="742156" y="2189957"/>
            <a:ext cx="1182687" cy="1143000"/>
          </a:xfrm>
          <a:prstGeom prst="curvedConnector2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9234" name="AutoShape 17"/>
          <p:cNvCxnSpPr>
            <a:cxnSpLocks noChangeShapeType="1"/>
          </p:cNvCxnSpPr>
          <p:nvPr/>
        </p:nvCxnSpPr>
        <p:spPr bwMode="auto">
          <a:xfrm flipV="1">
            <a:off x="990600" y="2971800"/>
            <a:ext cx="762000" cy="304800"/>
          </a:xfrm>
          <a:prstGeom prst="curvedConnector3">
            <a:avLst>
              <a:gd name="adj1" fmla="val -8958"/>
            </a:avLst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9235" name="AutoShape 18"/>
          <p:cNvCxnSpPr>
            <a:cxnSpLocks noChangeShapeType="1"/>
            <a:stCxn id="9222" idx="3"/>
          </p:cNvCxnSpPr>
          <p:nvPr/>
        </p:nvCxnSpPr>
        <p:spPr bwMode="auto">
          <a:xfrm rot="16200000" flipH="1">
            <a:off x="616744" y="3958431"/>
            <a:ext cx="895350" cy="1246188"/>
          </a:xfrm>
          <a:prstGeom prst="curvedConnector2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9236" name="AutoShape 19"/>
          <p:cNvCxnSpPr>
            <a:cxnSpLocks noChangeShapeType="1"/>
            <a:stCxn id="9222" idx="4"/>
          </p:cNvCxnSpPr>
          <p:nvPr/>
        </p:nvCxnSpPr>
        <p:spPr bwMode="auto">
          <a:xfrm rot="5400000" flipH="1" flipV="1">
            <a:off x="1333500" y="3733800"/>
            <a:ext cx="152400" cy="914400"/>
          </a:xfrm>
          <a:prstGeom prst="curvedConnector4">
            <a:avLst>
              <a:gd name="adj1" fmla="val -258333"/>
              <a:gd name="adj2" fmla="val 67708"/>
            </a:avLst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9237" name="AutoShape 20"/>
          <p:cNvCxnSpPr>
            <a:cxnSpLocks noChangeShapeType="1"/>
            <a:endCxn id="9224" idx="0"/>
          </p:cNvCxnSpPr>
          <p:nvPr/>
        </p:nvCxnSpPr>
        <p:spPr bwMode="auto">
          <a:xfrm>
            <a:off x="6096000" y="1905000"/>
            <a:ext cx="1714500" cy="1371600"/>
          </a:xfrm>
          <a:prstGeom prst="curvedConnector2">
            <a:avLst/>
          </a:prstGeom>
          <a:noFill/>
          <a:ln w="9525">
            <a:solidFill>
              <a:srgbClr val="F793DD"/>
            </a:solidFill>
            <a:round/>
            <a:headEnd/>
            <a:tailEnd type="triangle" w="med" len="med"/>
          </a:ln>
        </p:spPr>
      </p:cxnSp>
      <p:cxnSp>
        <p:nvCxnSpPr>
          <p:cNvPr id="9238" name="AutoShape 21"/>
          <p:cNvCxnSpPr>
            <a:cxnSpLocks noChangeShapeType="1"/>
            <a:stCxn id="9230" idx="3"/>
            <a:endCxn id="9224" idx="1"/>
          </p:cNvCxnSpPr>
          <p:nvPr/>
        </p:nvCxnSpPr>
        <p:spPr bwMode="auto">
          <a:xfrm>
            <a:off x="6400800" y="2916238"/>
            <a:ext cx="844550" cy="471487"/>
          </a:xfrm>
          <a:prstGeom prst="curvedConnector2">
            <a:avLst/>
          </a:prstGeom>
          <a:noFill/>
          <a:ln w="9525">
            <a:solidFill>
              <a:srgbClr val="F793DD"/>
            </a:solidFill>
            <a:round/>
            <a:headEnd/>
            <a:tailEnd type="triangle" w="med" len="med"/>
          </a:ln>
        </p:spPr>
      </p:cxnSp>
      <p:cxnSp>
        <p:nvCxnSpPr>
          <p:cNvPr id="9239" name="AutoShape 22"/>
          <p:cNvCxnSpPr>
            <a:cxnSpLocks noChangeShapeType="1"/>
          </p:cNvCxnSpPr>
          <p:nvPr/>
        </p:nvCxnSpPr>
        <p:spPr bwMode="auto">
          <a:xfrm flipV="1">
            <a:off x="6248400" y="4038600"/>
            <a:ext cx="1409700" cy="685800"/>
          </a:xfrm>
          <a:prstGeom prst="curvedConnector2">
            <a:avLst/>
          </a:prstGeom>
          <a:noFill/>
          <a:ln w="9525">
            <a:solidFill>
              <a:srgbClr val="F793DD"/>
            </a:solidFill>
            <a:round/>
            <a:headEnd/>
            <a:tailEnd type="triangle" w="med" len="med"/>
          </a:ln>
        </p:spPr>
      </p:cxnSp>
      <p:cxnSp>
        <p:nvCxnSpPr>
          <p:cNvPr id="9240" name="AutoShape 23"/>
          <p:cNvCxnSpPr>
            <a:cxnSpLocks noChangeShapeType="1"/>
          </p:cNvCxnSpPr>
          <p:nvPr/>
        </p:nvCxnSpPr>
        <p:spPr bwMode="auto">
          <a:xfrm rot="-5400000">
            <a:off x="6085681" y="4125119"/>
            <a:ext cx="1773238" cy="1752600"/>
          </a:xfrm>
          <a:prstGeom prst="curvedConnector3">
            <a:avLst>
              <a:gd name="adj1" fmla="val 49954"/>
            </a:avLst>
          </a:prstGeom>
          <a:noFill/>
          <a:ln w="9525">
            <a:solidFill>
              <a:srgbClr val="F793DD"/>
            </a:solidFill>
            <a:round/>
            <a:headEnd/>
            <a:tailEnd type="triangle" w="med" len="med"/>
          </a:ln>
        </p:spPr>
      </p:cxnSp>
      <p:cxnSp>
        <p:nvCxnSpPr>
          <p:cNvPr id="9241" name="AutoShape 24"/>
          <p:cNvCxnSpPr>
            <a:cxnSpLocks noChangeShapeType="1"/>
          </p:cNvCxnSpPr>
          <p:nvPr/>
        </p:nvCxnSpPr>
        <p:spPr bwMode="auto">
          <a:xfrm flipV="1">
            <a:off x="3429000" y="1906588"/>
            <a:ext cx="1143000" cy="2270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</p:cxnSp>
      <p:cxnSp>
        <p:nvCxnSpPr>
          <p:cNvPr id="9242" name="AutoShape 25"/>
          <p:cNvCxnSpPr>
            <a:cxnSpLocks noChangeShapeType="1"/>
          </p:cNvCxnSpPr>
          <p:nvPr/>
        </p:nvCxnSpPr>
        <p:spPr bwMode="auto">
          <a:xfrm flipV="1">
            <a:off x="3581400" y="2819400"/>
            <a:ext cx="762000" cy="304800"/>
          </a:xfrm>
          <a:prstGeom prst="curvedConnector3">
            <a:avLst>
              <a:gd name="adj1" fmla="val 40208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</p:cxnSp>
      <p:cxnSp>
        <p:nvCxnSpPr>
          <p:cNvPr id="9243" name="AutoShape 26"/>
          <p:cNvCxnSpPr>
            <a:cxnSpLocks noChangeShapeType="1"/>
            <a:stCxn id="9227" idx="3"/>
            <a:endCxn id="9231" idx="1"/>
          </p:cNvCxnSpPr>
          <p:nvPr/>
        </p:nvCxnSpPr>
        <p:spPr bwMode="auto">
          <a:xfrm>
            <a:off x="3429000" y="4151313"/>
            <a:ext cx="914400" cy="1825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</p:cxnSp>
      <p:cxnSp>
        <p:nvCxnSpPr>
          <p:cNvPr id="9244" name="AutoShape 27"/>
          <p:cNvCxnSpPr>
            <a:cxnSpLocks noChangeShapeType="1"/>
            <a:stCxn id="9228" idx="3"/>
          </p:cNvCxnSpPr>
          <p:nvPr/>
        </p:nvCxnSpPr>
        <p:spPr bwMode="auto">
          <a:xfrm>
            <a:off x="3276600" y="5065713"/>
            <a:ext cx="914400" cy="8016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9245" name="Text Box 28"/>
          <p:cNvSpPr txBox="1">
            <a:spLocks noChangeArrowheads="1"/>
          </p:cNvSpPr>
          <p:nvPr/>
        </p:nvSpPr>
        <p:spPr bwMode="auto">
          <a:xfrm>
            <a:off x="5562600" y="6400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/>
          </a:p>
        </p:txBody>
      </p:sp>
      <p:sp>
        <p:nvSpPr>
          <p:cNvPr id="9246" name="Text Box 29"/>
          <p:cNvSpPr txBox="1">
            <a:spLocks noChangeArrowheads="1"/>
          </p:cNvSpPr>
          <p:nvPr/>
        </p:nvSpPr>
        <p:spPr bwMode="auto">
          <a:xfrm>
            <a:off x="6248400" y="5715000"/>
            <a:ext cx="25908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1000" dirty="0"/>
              <a:t>*Kelman dan warwick  dlm Faden dan Alan  Faden in ’The Ethics of Health Education as a public health policy’</a:t>
            </a:r>
            <a:endParaRPr lang="en-GB" sz="1000" dirty="0"/>
          </a:p>
          <a:p>
            <a:pPr>
              <a:spcBef>
                <a:spcPct val="50000"/>
              </a:spcBef>
            </a:pPr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rgbClr val="000066"/>
          </a:solidFill>
        </p:spPr>
        <p:txBody>
          <a:bodyPr/>
          <a:lstStyle/>
          <a:p>
            <a:pPr marL="449263" indent="-449263" algn="l" eaLnBrk="1" hangingPunct="1"/>
            <a:r>
              <a:rPr lang="id-ID" sz="2800" smtClean="0">
                <a:solidFill>
                  <a:schemeClr val="bg1"/>
                </a:solidFill>
              </a:rPr>
              <a:t>5.    Perubahan perilaku kesehatan menurut </a:t>
            </a:r>
            <a:br>
              <a:rPr lang="id-ID" sz="2800" smtClean="0">
                <a:solidFill>
                  <a:schemeClr val="bg1"/>
                </a:solidFill>
              </a:rPr>
            </a:br>
            <a:r>
              <a:rPr lang="id-ID" sz="2800" smtClean="0">
                <a:solidFill>
                  <a:schemeClr val="bg1"/>
                </a:solidFill>
              </a:rPr>
              <a:t>   Lawrence Green</a:t>
            </a:r>
            <a:endParaRPr lang="en-GB" sz="2800" smtClean="0">
              <a:solidFill>
                <a:schemeClr val="bg1"/>
              </a:solidFill>
            </a:endParaRPr>
          </a:p>
        </p:txBody>
      </p:sp>
      <p:sp>
        <p:nvSpPr>
          <p:cNvPr id="102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105400"/>
          </a:xfrm>
          <a:solidFill>
            <a:srgbClr val="000066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1800" b="1" smtClean="0">
                <a:solidFill>
                  <a:srgbClr val="FFFF00"/>
                </a:solidFill>
              </a:rPr>
              <a:t>    Green Mengemukakan bahwa 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d-ID" sz="18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1800" b="1" smtClean="0">
                <a:solidFill>
                  <a:srgbClr val="FFFF00"/>
                </a:solidFill>
              </a:rPr>
              <a:t>     bahwa pendidikan kesehatan merupakan faktor yang penting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1800" b="1" smtClean="0">
                <a:solidFill>
                  <a:srgbClr val="FFFF00"/>
                </a:solidFill>
              </a:rPr>
              <a:t>     dalam mengubah perilaku kesehatan  yang dipengaruhi oleh 3 faktor</a:t>
            </a:r>
            <a:r>
              <a:rPr lang="id-ID" sz="2400" b="1" smtClean="0">
                <a:solidFill>
                  <a:srgbClr val="FFFF00"/>
                </a:solidFill>
              </a:rPr>
              <a:t>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2400" b="1" smtClean="0">
                <a:solidFill>
                  <a:srgbClr val="FFFF00"/>
                </a:solidFill>
              </a:rPr>
              <a:t>       </a:t>
            </a:r>
            <a:r>
              <a:rPr lang="id-ID" sz="1800" b="1" smtClean="0">
                <a:solidFill>
                  <a:srgbClr val="FFFF00"/>
                </a:solidFill>
              </a:rPr>
              <a:t>1.Faktor Predisposisi ( Predisposing factors) yang mencakup 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1800" b="1" smtClean="0">
                <a:solidFill>
                  <a:srgbClr val="FFFF00"/>
                </a:solidFill>
              </a:rPr>
              <a:t>             pengetahuan, sikap, kepercayaan, tradisi, norma sosial, dan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1800" b="1" smtClean="0">
                <a:solidFill>
                  <a:srgbClr val="FFFF00"/>
                </a:solidFill>
              </a:rPr>
              <a:t>             unsur-unsur lain yang terdapat dalam diri individu dan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1800" b="1" smtClean="0">
                <a:solidFill>
                  <a:srgbClr val="FFFF00"/>
                </a:solidFill>
              </a:rPr>
              <a:t>             masyarakat.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1800" b="1" smtClean="0">
                <a:solidFill>
                  <a:srgbClr val="FFFF00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1800" b="1" smtClean="0">
                <a:solidFill>
                  <a:srgbClr val="FFFF00"/>
                </a:solidFill>
              </a:rPr>
              <a:t>          2.Faktor Pendukung. (Enabling factors) ialah tersedianya sarana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1800" b="1" smtClean="0">
                <a:solidFill>
                  <a:srgbClr val="FFFF00"/>
                </a:solidFill>
              </a:rPr>
              <a:t>             pelayanan kesehatan dan kemudahan mencapainya.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d-ID" sz="18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1800" b="1" smtClean="0">
                <a:solidFill>
                  <a:srgbClr val="FFFF00"/>
                </a:solidFill>
              </a:rPr>
              <a:t>          3.Faktor Pendorong.  (reinforcing factors) adalah sikap dan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d-ID" sz="1800" b="1" smtClean="0">
                <a:solidFill>
                  <a:srgbClr val="FFFF00"/>
                </a:solidFill>
              </a:rPr>
              <a:t>             perilaku petugas kesehatan.</a:t>
            </a:r>
            <a:endParaRPr lang="en-GB" sz="1800" b="1" smtClean="0">
              <a:solidFill>
                <a:srgbClr val="FFFF00"/>
              </a:solidFill>
            </a:endParaRPr>
          </a:p>
        </p:txBody>
      </p:sp>
      <p:sp>
        <p:nvSpPr>
          <p:cNvPr id="1024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GB" smtClean="0"/>
              <a:t>27-3-07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ant.srihartono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3E163A-1C4F-4EA0-9104-21343398C46B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id-ID" sz="2800" smtClean="0">
                <a:solidFill>
                  <a:schemeClr val="bg1"/>
                </a:solidFill>
              </a:rPr>
              <a:t>Perubahan perilaku kesehatan menurut</a:t>
            </a:r>
            <a:br>
              <a:rPr lang="id-ID" sz="2800" smtClean="0">
                <a:solidFill>
                  <a:schemeClr val="bg1"/>
                </a:solidFill>
              </a:rPr>
            </a:br>
            <a:r>
              <a:rPr lang="id-ID" sz="2800" smtClean="0">
                <a:solidFill>
                  <a:schemeClr val="bg1"/>
                </a:solidFill>
              </a:rPr>
              <a:t> Lawrence Green</a:t>
            </a:r>
            <a:endParaRPr lang="en-GB" sz="2800" smtClean="0">
              <a:solidFill>
                <a:schemeClr val="bg1"/>
              </a:solidFill>
            </a:endParaRPr>
          </a:p>
        </p:txBody>
      </p:sp>
      <p:sp>
        <p:nvSpPr>
          <p:cNvPr id="11272" name="Text Box 6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49530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id-ID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smtClean="0"/>
          </a:p>
        </p:txBody>
      </p:sp>
      <p:sp>
        <p:nvSpPr>
          <p:cNvPr id="1126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GB" smtClean="0"/>
              <a:t>27-3-07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ant.srihartono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A9B396-4501-43D2-914B-A36E1893CDAE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2590800" y="1981200"/>
            <a:ext cx="1600200" cy="679450"/>
          </a:xfrm>
          <a:prstGeom prst="rect">
            <a:avLst/>
          </a:prstGeom>
          <a:solidFill>
            <a:srgbClr val="175125"/>
          </a:solidFill>
          <a:ln w="38100">
            <a:solidFill>
              <a:srgbClr val="E1F51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rgbClr val="F3FCA2"/>
                </a:solidFill>
              </a:rPr>
              <a:t>Faktor predisposisi</a:t>
            </a:r>
            <a:endParaRPr lang="en-GB" b="1">
              <a:solidFill>
                <a:srgbClr val="F3FCA2"/>
              </a:solidFill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2667000" y="3276600"/>
            <a:ext cx="1524000" cy="679450"/>
          </a:xfrm>
          <a:prstGeom prst="rect">
            <a:avLst/>
          </a:prstGeom>
          <a:solidFill>
            <a:schemeClr val="hlink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/>
              <a:t>Faktor pendukung</a:t>
            </a:r>
            <a:endParaRPr lang="en-GB" b="1"/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2743200" y="4495800"/>
            <a:ext cx="1676400" cy="679450"/>
          </a:xfrm>
          <a:prstGeom prst="rect">
            <a:avLst/>
          </a:prstGeom>
          <a:solidFill>
            <a:srgbClr val="F793DD"/>
          </a:solidFill>
          <a:ln w="38100">
            <a:solidFill>
              <a:srgbClr val="E1F51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/>
              <a:t>Faktor pendorong</a:t>
            </a:r>
            <a:endParaRPr lang="en-GB" b="1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4800600" y="3276600"/>
            <a:ext cx="1600200" cy="698500"/>
          </a:xfrm>
          <a:prstGeom prst="rect">
            <a:avLst/>
          </a:prstGeom>
          <a:solidFill>
            <a:srgbClr val="164E23"/>
          </a:solidFill>
          <a:ln w="57150">
            <a:solidFill>
              <a:srgbClr val="E1F51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rgbClr val="E1F51F"/>
                </a:solidFill>
              </a:rPr>
              <a:t>Perubahan perilaku</a:t>
            </a:r>
            <a:endParaRPr lang="en-GB" b="1">
              <a:solidFill>
                <a:srgbClr val="E1F51F"/>
              </a:solidFill>
            </a:endParaRPr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457200" y="3276600"/>
            <a:ext cx="1600200" cy="679450"/>
          </a:xfrm>
          <a:prstGeom prst="rect">
            <a:avLst/>
          </a:prstGeom>
          <a:solidFill>
            <a:srgbClr val="164E23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chemeClr val="bg1"/>
                </a:solidFill>
              </a:rPr>
              <a:t>Pendidikan kesehatan</a:t>
            </a:r>
            <a:r>
              <a:rPr lang="id-ID">
                <a:solidFill>
                  <a:schemeClr val="bg1"/>
                </a:solidFill>
              </a:rPr>
              <a:t> 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7162800" y="3276600"/>
            <a:ext cx="1447800" cy="698500"/>
          </a:xfrm>
          <a:prstGeom prst="rect">
            <a:avLst/>
          </a:prstGeom>
          <a:solidFill>
            <a:srgbClr val="000066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b="1">
                <a:solidFill>
                  <a:srgbClr val="F3FCA2"/>
                </a:solidFill>
              </a:rPr>
              <a:t>Derajat kesehatan</a:t>
            </a:r>
            <a:endParaRPr lang="en-GB" b="1">
              <a:solidFill>
                <a:srgbClr val="F3FCA2"/>
              </a:solidFill>
            </a:endParaRPr>
          </a:p>
        </p:txBody>
      </p:sp>
      <p:sp>
        <p:nvSpPr>
          <p:cNvPr id="11277" name="AutoShape 12"/>
          <p:cNvSpPr>
            <a:spLocks noChangeArrowheads="1"/>
          </p:cNvSpPr>
          <p:nvPr/>
        </p:nvSpPr>
        <p:spPr bwMode="auto">
          <a:xfrm>
            <a:off x="2209800" y="3505200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1F5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1278" name="AutoShape 15"/>
          <p:cNvSpPr>
            <a:spLocks noChangeArrowheads="1"/>
          </p:cNvSpPr>
          <p:nvPr/>
        </p:nvSpPr>
        <p:spPr bwMode="auto">
          <a:xfrm>
            <a:off x="1371600" y="2057400"/>
            <a:ext cx="914400" cy="990600"/>
          </a:xfrm>
          <a:custGeom>
            <a:avLst/>
            <a:gdLst>
              <a:gd name="T0" fmla="*/ 1147549690 w 21600"/>
              <a:gd name="T1" fmla="*/ 0 h 21600"/>
              <a:gd name="T2" fmla="*/ 1147549690 w 21600"/>
              <a:gd name="T3" fmla="*/ 1172723415 h 21600"/>
              <a:gd name="T4" fmla="*/ 245578376 w 21600"/>
              <a:gd name="T5" fmla="*/ 2083470828 h 21600"/>
              <a:gd name="T6" fmla="*/ 1638706273 w 21600"/>
              <a:gd name="T7" fmla="*/ 58636273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1279" name="AutoShape 16"/>
          <p:cNvSpPr>
            <a:spLocks noChangeArrowheads="1"/>
          </p:cNvSpPr>
          <p:nvPr/>
        </p:nvSpPr>
        <p:spPr bwMode="auto">
          <a:xfrm rot="10669351" flipH="1">
            <a:off x="1371600" y="4038600"/>
            <a:ext cx="992188" cy="912813"/>
          </a:xfrm>
          <a:custGeom>
            <a:avLst/>
            <a:gdLst>
              <a:gd name="T0" fmla="*/ 1466035951 w 21600"/>
              <a:gd name="T1" fmla="*/ 0 h 21600"/>
              <a:gd name="T2" fmla="*/ 1466035951 w 21600"/>
              <a:gd name="T3" fmla="*/ 917584265 h 21600"/>
              <a:gd name="T4" fmla="*/ 313734439 w 21600"/>
              <a:gd name="T5" fmla="*/ 1630188807 h 21600"/>
              <a:gd name="T6" fmla="*/ 2093506712 w 21600"/>
              <a:gd name="T7" fmla="*/ 45879304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1280" name="AutoShape 17"/>
          <p:cNvSpPr>
            <a:spLocks noChangeArrowheads="1"/>
          </p:cNvSpPr>
          <p:nvPr/>
        </p:nvSpPr>
        <p:spPr bwMode="auto">
          <a:xfrm rot="5400000">
            <a:off x="4572000" y="2133600"/>
            <a:ext cx="838200" cy="990600"/>
          </a:xfrm>
          <a:custGeom>
            <a:avLst/>
            <a:gdLst>
              <a:gd name="T0" fmla="*/ 883905765 w 21600"/>
              <a:gd name="T1" fmla="*/ 0 h 21600"/>
              <a:gd name="T2" fmla="*/ 883905765 w 21600"/>
              <a:gd name="T3" fmla="*/ 1172723415 h 21600"/>
              <a:gd name="T4" fmla="*/ 189158495 w 21600"/>
              <a:gd name="T5" fmla="*/ 2083470828 h 21600"/>
              <a:gd name="T6" fmla="*/ 1262221127 w 21600"/>
              <a:gd name="T7" fmla="*/ 58636273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1281" name="AutoShape 18"/>
          <p:cNvSpPr>
            <a:spLocks noChangeArrowheads="1"/>
          </p:cNvSpPr>
          <p:nvPr/>
        </p:nvSpPr>
        <p:spPr bwMode="auto">
          <a:xfrm>
            <a:off x="4343400" y="3505200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1F5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1282" name="AutoShape 19"/>
          <p:cNvSpPr>
            <a:spLocks noChangeArrowheads="1"/>
          </p:cNvSpPr>
          <p:nvPr/>
        </p:nvSpPr>
        <p:spPr bwMode="auto">
          <a:xfrm>
            <a:off x="6629400" y="3505200"/>
            <a:ext cx="3048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1F51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1283" name="AutoShape 20"/>
          <p:cNvSpPr>
            <a:spLocks noChangeArrowheads="1"/>
          </p:cNvSpPr>
          <p:nvPr/>
        </p:nvSpPr>
        <p:spPr bwMode="auto">
          <a:xfrm rot="5264555" flipH="1">
            <a:off x="4683919" y="4074319"/>
            <a:ext cx="989013" cy="917575"/>
          </a:xfrm>
          <a:custGeom>
            <a:avLst/>
            <a:gdLst>
              <a:gd name="T0" fmla="*/ 1452007806 w 21600"/>
              <a:gd name="T1" fmla="*/ 0 h 21600"/>
              <a:gd name="T2" fmla="*/ 1452007806 w 21600"/>
              <a:gd name="T3" fmla="*/ 932021071 h 21600"/>
              <a:gd name="T4" fmla="*/ 310733919 w 21600"/>
              <a:gd name="T5" fmla="*/ 1655835454 h 21600"/>
              <a:gd name="T6" fmla="*/ 2073473309 w 21600"/>
              <a:gd name="T7" fmla="*/ 46601055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 marL="531813" indent="-531813" algn="l" eaLnBrk="1" hangingPunct="1"/>
            <a:r>
              <a:rPr lang="id-ID" sz="3600" dirty="0" smtClean="0"/>
              <a:t>5.Perubahan perilaku berdasarkan anlalisis pertentangan kekuatan</a:t>
            </a:r>
            <a:r>
              <a:rPr lang="id-ID" sz="1600" dirty="0" smtClean="0"/>
              <a:t> </a:t>
            </a:r>
            <a:r>
              <a:rPr lang="id-ID" sz="1600" dirty="0" smtClean="0"/>
              <a:t>(Kurt </a:t>
            </a:r>
            <a:r>
              <a:rPr lang="id-ID" sz="1600" dirty="0" smtClean="0"/>
              <a:t>Levin dalam Mico and </a:t>
            </a:r>
            <a:r>
              <a:rPr lang="id-ID" sz="1600" dirty="0" smtClean="0"/>
              <a:t>Ross,1975</a:t>
            </a:r>
            <a:r>
              <a:rPr lang="id-ID" sz="1600" dirty="0" smtClean="0"/>
              <a:t>)</a:t>
            </a:r>
            <a:endParaRPr lang="en-GB" sz="1600" dirty="0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marL="631825" indent="-549275" eaLnBrk="1" hangingPunct="1">
              <a:lnSpc>
                <a:spcPct val="80000"/>
              </a:lnSpc>
              <a:buFontTx/>
              <a:buAutoNum type="arabicPeriod"/>
            </a:pPr>
            <a:r>
              <a:rPr lang="id-ID" sz="2000" dirty="0" smtClean="0"/>
              <a:t>Bahwa dalam diri individu selalu terdapat kekuatan yang saling bertentangan</a:t>
            </a:r>
          </a:p>
          <a:p>
            <a:pPr marL="631825" indent="-549275" eaLnBrk="1" hangingPunct="1">
              <a:lnSpc>
                <a:spcPct val="80000"/>
              </a:lnSpc>
              <a:buFontTx/>
              <a:buAutoNum type="arabicPeriod"/>
            </a:pPr>
            <a:r>
              <a:rPr lang="id-ID" sz="2000" dirty="0" smtClean="0"/>
              <a:t>Ada kekhendak yang mendorong untuk melakukan tindakan ( Driving forces),  Sebaliknya ada yang menghambat            (restraining forces)</a:t>
            </a:r>
          </a:p>
          <a:p>
            <a:pPr marL="631825" indent="-549275" eaLnBrk="1" hangingPunct="1">
              <a:lnSpc>
                <a:spcPct val="80000"/>
              </a:lnSpc>
              <a:buFontTx/>
              <a:buAutoNum type="arabicPeriod"/>
            </a:pPr>
            <a:r>
              <a:rPr lang="id-ID" sz="2000" dirty="0" smtClean="0"/>
              <a:t>Dalam perubahan perilaku, diharapkan pelaksanaan tindakan (Driving forces) yang menang dalam pertentangan kekuatan ini.</a:t>
            </a:r>
          </a:p>
          <a:p>
            <a:pPr marL="631825" indent="-549275" eaLnBrk="1" hangingPunct="1">
              <a:lnSpc>
                <a:spcPct val="80000"/>
              </a:lnSpc>
              <a:buFontTx/>
              <a:buAutoNum type="arabicPeriod"/>
            </a:pPr>
            <a:r>
              <a:rPr lang="id-ID" sz="2000" dirty="0" smtClean="0"/>
              <a:t>Untuk memenangkan driving force, dilakukan melalui 3 cara :</a:t>
            </a:r>
          </a:p>
          <a:p>
            <a:pPr marL="631825" indent="-549275" eaLnBrk="1" hangingPunct="1">
              <a:lnSpc>
                <a:spcPct val="80000"/>
              </a:lnSpc>
              <a:buFontTx/>
              <a:buNone/>
            </a:pPr>
            <a:r>
              <a:rPr lang="id-ID" sz="2000" dirty="0" smtClean="0"/>
              <a:t>        1). Memperkuat driving force : informasi dan persuasi</a:t>
            </a:r>
          </a:p>
          <a:p>
            <a:pPr marL="631825" indent="-549275" eaLnBrk="1" hangingPunct="1">
              <a:lnSpc>
                <a:spcPct val="80000"/>
              </a:lnSpc>
              <a:buFontTx/>
              <a:buNone/>
            </a:pPr>
            <a:r>
              <a:rPr lang="id-ID" sz="2000" dirty="0" smtClean="0"/>
              <a:t>        2). Mengurangi restraining forces : memperkecil hambatan </a:t>
            </a:r>
          </a:p>
          <a:p>
            <a:pPr marL="631825" indent="-549275" eaLnBrk="1" hangingPunct="1">
              <a:lnSpc>
                <a:spcPct val="80000"/>
              </a:lnSpc>
              <a:buFontTx/>
              <a:buNone/>
            </a:pPr>
            <a:r>
              <a:rPr lang="id-ID" sz="2000" dirty="0" smtClean="0"/>
              <a:t>             dalam  diri</a:t>
            </a:r>
            <a:r>
              <a:rPr lang="id-ID" sz="2000" dirty="0" smtClean="0">
                <a:sym typeface="Wingdings" pitchFamily="2" charset="2"/>
              </a:rPr>
              <a:t>fisik, psikologis, ekonomis, Masy.tabu, tradisi, </a:t>
            </a:r>
          </a:p>
          <a:p>
            <a:pPr marL="631825" indent="-549275" eaLnBrk="1" hangingPunct="1">
              <a:lnSpc>
                <a:spcPct val="80000"/>
              </a:lnSpc>
              <a:buFontTx/>
              <a:buNone/>
            </a:pPr>
            <a:r>
              <a:rPr lang="id-ID" sz="2000" dirty="0" smtClean="0">
                <a:sym typeface="Wingdings" pitchFamily="2" charset="2"/>
              </a:rPr>
              <a:t>              norma sosial.</a:t>
            </a:r>
          </a:p>
          <a:p>
            <a:pPr marL="631825" indent="-549275" eaLnBrk="1" hangingPunct="1">
              <a:lnSpc>
                <a:spcPct val="80000"/>
              </a:lnSpc>
              <a:buFontTx/>
              <a:buNone/>
            </a:pPr>
            <a:r>
              <a:rPr lang="id-ID" sz="2000" dirty="0" smtClean="0">
                <a:sym typeface="Wingdings" pitchFamily="2" charset="2"/>
              </a:rPr>
              <a:t>        3). Memperkuat unsur pendorong, sekaligus mengurangi    </a:t>
            </a:r>
          </a:p>
          <a:p>
            <a:pPr marL="631825" indent="-549275" eaLnBrk="1" hangingPunct="1">
              <a:lnSpc>
                <a:spcPct val="80000"/>
              </a:lnSpc>
              <a:buFontTx/>
              <a:buNone/>
            </a:pPr>
            <a:r>
              <a:rPr lang="id-ID" sz="2000" dirty="0" smtClean="0">
                <a:sym typeface="Wingdings" pitchFamily="2" charset="2"/>
              </a:rPr>
              <a:t>            hambatan yang ada.</a:t>
            </a:r>
          </a:p>
          <a:p>
            <a:pPr marL="631825" indent="-549275" eaLnBrk="1" hangingPunct="1">
              <a:lnSpc>
                <a:spcPct val="80000"/>
              </a:lnSpc>
            </a:pPr>
            <a:endParaRPr lang="en-GB" sz="2000" dirty="0" smtClean="0"/>
          </a:p>
          <a:p>
            <a:pPr marL="631825" indent="-549275" eaLnBrk="1" hangingPunct="1">
              <a:lnSpc>
                <a:spcPct val="80000"/>
              </a:lnSpc>
            </a:pPr>
            <a:endParaRPr lang="id-ID" sz="2000" dirty="0" smtClean="0"/>
          </a:p>
        </p:txBody>
      </p:sp>
      <p:sp>
        <p:nvSpPr>
          <p:cNvPr id="1229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GB" smtClean="0"/>
              <a:t>27-3-07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ant.srihartono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A967CA-0345-4E39-B4C9-60393854E249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66"/>
          </a:solidFill>
        </p:spPr>
        <p:txBody>
          <a:bodyPr/>
          <a:lstStyle/>
          <a:p>
            <a:pPr algn="l" eaLnBrk="1" hangingPunct="1"/>
            <a:r>
              <a:rPr lang="id-ID" sz="3200" smtClean="0">
                <a:solidFill>
                  <a:srgbClr val="E1F51F"/>
                </a:solidFill>
              </a:rPr>
              <a:t>5.Perubahan perilaku berdasarkan </a:t>
            </a:r>
            <a:br>
              <a:rPr lang="id-ID" sz="3200" smtClean="0">
                <a:solidFill>
                  <a:srgbClr val="E1F51F"/>
                </a:solidFill>
              </a:rPr>
            </a:br>
            <a:r>
              <a:rPr lang="id-ID" sz="3200" smtClean="0">
                <a:solidFill>
                  <a:srgbClr val="E1F51F"/>
                </a:solidFill>
              </a:rPr>
              <a:t>   anlalisis pertentangan kekuatan</a:t>
            </a:r>
            <a:r>
              <a:rPr lang="id-ID" sz="1600" smtClean="0"/>
              <a:t>     </a:t>
            </a:r>
            <a:endParaRPr lang="en-GB" sz="1600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d-ID" smtClean="0"/>
              <a:t>                                                                    </a:t>
            </a:r>
            <a:endParaRPr lang="en-GB" smtClean="0"/>
          </a:p>
        </p:txBody>
      </p:sp>
      <p:sp>
        <p:nvSpPr>
          <p:cNvPr id="1331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GB" smtClean="0"/>
              <a:t>27-3-07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ant.srihartono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C191D5-F9AD-4CAD-9223-A14A5D633891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13319" name="Line 4"/>
          <p:cNvSpPr>
            <a:spLocks noChangeShapeType="1"/>
          </p:cNvSpPr>
          <p:nvPr/>
        </p:nvSpPr>
        <p:spPr bwMode="auto">
          <a:xfrm>
            <a:off x="1371600" y="2895600"/>
            <a:ext cx="1447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320" name="Line 5"/>
          <p:cNvSpPr>
            <a:spLocks noChangeShapeType="1"/>
          </p:cNvSpPr>
          <p:nvPr/>
        </p:nvSpPr>
        <p:spPr bwMode="auto">
          <a:xfrm>
            <a:off x="5334000" y="3200400"/>
            <a:ext cx="1447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321" name="Line 6"/>
          <p:cNvSpPr>
            <a:spLocks noChangeShapeType="1"/>
          </p:cNvSpPr>
          <p:nvPr/>
        </p:nvSpPr>
        <p:spPr bwMode="auto">
          <a:xfrm>
            <a:off x="1447800" y="5486400"/>
            <a:ext cx="1447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322" name="Line 7"/>
          <p:cNvSpPr>
            <a:spLocks noChangeShapeType="1"/>
          </p:cNvSpPr>
          <p:nvPr/>
        </p:nvSpPr>
        <p:spPr bwMode="auto">
          <a:xfrm>
            <a:off x="5105400" y="5410200"/>
            <a:ext cx="1447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3323" name="Line 8"/>
          <p:cNvSpPr>
            <a:spLocks noChangeShapeType="1"/>
          </p:cNvSpPr>
          <p:nvPr/>
        </p:nvSpPr>
        <p:spPr bwMode="auto">
          <a:xfrm>
            <a:off x="1676400" y="2209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4" name="Line 9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5" name="Line 10"/>
          <p:cNvSpPr>
            <a:spLocks noChangeShapeType="1"/>
          </p:cNvSpPr>
          <p:nvPr/>
        </p:nvSpPr>
        <p:spPr bwMode="auto">
          <a:xfrm>
            <a:off x="2286000" y="2209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6" name="Line 11"/>
          <p:cNvSpPr>
            <a:spLocks noChangeShapeType="1"/>
          </p:cNvSpPr>
          <p:nvPr/>
        </p:nvSpPr>
        <p:spPr bwMode="auto">
          <a:xfrm flipV="1">
            <a:off x="2286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7" name="Line 12"/>
          <p:cNvSpPr>
            <a:spLocks noChangeShapeType="1"/>
          </p:cNvSpPr>
          <p:nvPr/>
        </p:nvSpPr>
        <p:spPr bwMode="auto">
          <a:xfrm flipV="1">
            <a:off x="20574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8" name="Line 13"/>
          <p:cNvSpPr>
            <a:spLocks noChangeShapeType="1"/>
          </p:cNvSpPr>
          <p:nvPr/>
        </p:nvSpPr>
        <p:spPr bwMode="auto">
          <a:xfrm>
            <a:off x="1676400" y="48006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9" name="Line 14"/>
          <p:cNvSpPr>
            <a:spLocks noChangeShapeType="1"/>
          </p:cNvSpPr>
          <p:nvPr/>
        </p:nvSpPr>
        <p:spPr bwMode="auto">
          <a:xfrm>
            <a:off x="1905000" y="48006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30" name="Line 15"/>
          <p:cNvSpPr>
            <a:spLocks noChangeShapeType="1"/>
          </p:cNvSpPr>
          <p:nvPr/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31" name="Line 16"/>
          <p:cNvSpPr>
            <a:spLocks noChangeShapeType="1"/>
          </p:cNvSpPr>
          <p:nvPr/>
        </p:nvSpPr>
        <p:spPr bwMode="auto">
          <a:xfrm>
            <a:off x="2362200" y="48006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32" name="Line 17"/>
          <p:cNvSpPr>
            <a:spLocks noChangeShapeType="1"/>
          </p:cNvSpPr>
          <p:nvPr/>
        </p:nvSpPr>
        <p:spPr bwMode="auto">
          <a:xfrm>
            <a:off x="6019800" y="2514600"/>
            <a:ext cx="0" cy="533400"/>
          </a:xfrm>
          <a:prstGeom prst="line">
            <a:avLst/>
          </a:prstGeom>
          <a:noFill/>
          <a:ln w="76200">
            <a:solidFill>
              <a:srgbClr val="E12A0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33" name="Line 18"/>
          <p:cNvSpPr>
            <a:spLocks noChangeShapeType="1"/>
          </p:cNvSpPr>
          <p:nvPr/>
        </p:nvSpPr>
        <p:spPr bwMode="auto">
          <a:xfrm>
            <a:off x="6248400" y="2514600"/>
            <a:ext cx="0" cy="533400"/>
          </a:xfrm>
          <a:prstGeom prst="line">
            <a:avLst/>
          </a:prstGeom>
          <a:noFill/>
          <a:ln w="76200">
            <a:solidFill>
              <a:srgbClr val="E12A0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34" name="Line 19"/>
          <p:cNvSpPr>
            <a:spLocks noChangeShapeType="1"/>
          </p:cNvSpPr>
          <p:nvPr/>
        </p:nvSpPr>
        <p:spPr bwMode="auto">
          <a:xfrm>
            <a:off x="5791200" y="2514600"/>
            <a:ext cx="0" cy="533400"/>
          </a:xfrm>
          <a:prstGeom prst="line">
            <a:avLst/>
          </a:prstGeom>
          <a:noFill/>
          <a:ln w="76200">
            <a:solidFill>
              <a:srgbClr val="E12A0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35" name="Line 20"/>
          <p:cNvSpPr>
            <a:spLocks noChangeShapeType="1"/>
          </p:cNvSpPr>
          <p:nvPr/>
        </p:nvSpPr>
        <p:spPr bwMode="auto">
          <a:xfrm>
            <a:off x="5562600" y="2514600"/>
            <a:ext cx="0" cy="533400"/>
          </a:xfrm>
          <a:prstGeom prst="line">
            <a:avLst/>
          </a:prstGeom>
          <a:noFill/>
          <a:ln w="76200">
            <a:solidFill>
              <a:srgbClr val="E12A0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36" name="Line 21"/>
          <p:cNvSpPr>
            <a:spLocks noChangeShapeType="1"/>
          </p:cNvSpPr>
          <p:nvPr/>
        </p:nvSpPr>
        <p:spPr bwMode="auto">
          <a:xfrm>
            <a:off x="5562600" y="4724400"/>
            <a:ext cx="0" cy="533400"/>
          </a:xfrm>
          <a:prstGeom prst="line">
            <a:avLst/>
          </a:prstGeom>
          <a:noFill/>
          <a:ln w="76200">
            <a:solidFill>
              <a:srgbClr val="E12A0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37" name="Line 22"/>
          <p:cNvSpPr>
            <a:spLocks noChangeShapeType="1"/>
          </p:cNvSpPr>
          <p:nvPr/>
        </p:nvSpPr>
        <p:spPr bwMode="auto">
          <a:xfrm>
            <a:off x="5867400" y="4724400"/>
            <a:ext cx="0" cy="533400"/>
          </a:xfrm>
          <a:prstGeom prst="line">
            <a:avLst/>
          </a:prstGeom>
          <a:noFill/>
          <a:ln w="76200">
            <a:solidFill>
              <a:srgbClr val="E12A0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38" name="Line 23"/>
          <p:cNvSpPr>
            <a:spLocks noChangeShapeType="1"/>
          </p:cNvSpPr>
          <p:nvPr/>
        </p:nvSpPr>
        <p:spPr bwMode="auto">
          <a:xfrm>
            <a:off x="6096000" y="4724400"/>
            <a:ext cx="0" cy="533400"/>
          </a:xfrm>
          <a:prstGeom prst="line">
            <a:avLst/>
          </a:prstGeom>
          <a:noFill/>
          <a:ln w="76200">
            <a:solidFill>
              <a:srgbClr val="E12A0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39" name="Line 24"/>
          <p:cNvSpPr>
            <a:spLocks noChangeShapeType="1"/>
          </p:cNvSpPr>
          <p:nvPr/>
        </p:nvSpPr>
        <p:spPr bwMode="auto">
          <a:xfrm>
            <a:off x="6400800" y="4724400"/>
            <a:ext cx="0" cy="533400"/>
          </a:xfrm>
          <a:prstGeom prst="line">
            <a:avLst/>
          </a:prstGeom>
          <a:noFill/>
          <a:ln w="76200">
            <a:solidFill>
              <a:srgbClr val="E12A0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40" name="Line 25"/>
          <p:cNvSpPr>
            <a:spLocks noChangeShapeType="1"/>
          </p:cNvSpPr>
          <p:nvPr/>
        </p:nvSpPr>
        <p:spPr bwMode="auto">
          <a:xfrm flipV="1">
            <a:off x="16764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41" name="Line 26"/>
          <p:cNvSpPr>
            <a:spLocks noChangeShapeType="1"/>
          </p:cNvSpPr>
          <p:nvPr/>
        </p:nvSpPr>
        <p:spPr bwMode="auto">
          <a:xfrm>
            <a:off x="1905000" y="2209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42" name="Line 27"/>
          <p:cNvSpPr>
            <a:spLocks noChangeShapeType="1"/>
          </p:cNvSpPr>
          <p:nvPr/>
        </p:nvSpPr>
        <p:spPr bwMode="auto">
          <a:xfrm flipH="1" flipV="1">
            <a:off x="5562600" y="54864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43" name="Line 28"/>
          <p:cNvSpPr>
            <a:spLocks noChangeShapeType="1"/>
          </p:cNvSpPr>
          <p:nvPr/>
        </p:nvSpPr>
        <p:spPr bwMode="auto">
          <a:xfrm flipV="1">
            <a:off x="1905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44" name="Line 29"/>
          <p:cNvSpPr>
            <a:spLocks noChangeShapeType="1"/>
          </p:cNvSpPr>
          <p:nvPr/>
        </p:nvSpPr>
        <p:spPr bwMode="auto">
          <a:xfrm flipH="1" flipV="1">
            <a:off x="5867400" y="54864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45" name="Line 30"/>
          <p:cNvSpPr>
            <a:spLocks noChangeShapeType="1"/>
          </p:cNvSpPr>
          <p:nvPr/>
        </p:nvSpPr>
        <p:spPr bwMode="auto">
          <a:xfrm flipH="1" flipV="1">
            <a:off x="6096000" y="54864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46" name="Line 31"/>
          <p:cNvSpPr>
            <a:spLocks noChangeShapeType="1"/>
          </p:cNvSpPr>
          <p:nvPr/>
        </p:nvSpPr>
        <p:spPr bwMode="auto">
          <a:xfrm flipH="1" flipV="1">
            <a:off x="6400800" y="54864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47" name="Line 32"/>
          <p:cNvSpPr>
            <a:spLocks noChangeShapeType="1"/>
          </p:cNvSpPr>
          <p:nvPr/>
        </p:nvSpPr>
        <p:spPr bwMode="auto">
          <a:xfrm flipH="1" flipV="1">
            <a:off x="5562600" y="3276600"/>
            <a:ext cx="0" cy="5334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48" name="Line 33"/>
          <p:cNvSpPr>
            <a:spLocks noChangeShapeType="1"/>
          </p:cNvSpPr>
          <p:nvPr/>
        </p:nvSpPr>
        <p:spPr bwMode="auto">
          <a:xfrm flipH="1" flipV="1">
            <a:off x="5791200" y="3276600"/>
            <a:ext cx="0" cy="5334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49" name="Line 34"/>
          <p:cNvSpPr>
            <a:spLocks noChangeShapeType="1"/>
          </p:cNvSpPr>
          <p:nvPr/>
        </p:nvSpPr>
        <p:spPr bwMode="auto">
          <a:xfrm flipH="1" flipV="1">
            <a:off x="6019800" y="3276600"/>
            <a:ext cx="0" cy="5334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50" name="Line 35"/>
          <p:cNvSpPr>
            <a:spLocks noChangeShapeType="1"/>
          </p:cNvSpPr>
          <p:nvPr/>
        </p:nvSpPr>
        <p:spPr bwMode="auto">
          <a:xfrm flipH="1" flipV="1">
            <a:off x="6248400" y="3276600"/>
            <a:ext cx="0" cy="5334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51" name="Line 36"/>
          <p:cNvSpPr>
            <a:spLocks noChangeShapeType="1"/>
          </p:cNvSpPr>
          <p:nvPr/>
        </p:nvSpPr>
        <p:spPr bwMode="auto">
          <a:xfrm flipH="1" flipV="1">
            <a:off x="1676400" y="5562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52" name="Line 37"/>
          <p:cNvSpPr>
            <a:spLocks noChangeShapeType="1"/>
          </p:cNvSpPr>
          <p:nvPr/>
        </p:nvSpPr>
        <p:spPr bwMode="auto">
          <a:xfrm flipH="1" flipV="1">
            <a:off x="1905000" y="5562600"/>
            <a:ext cx="0" cy="533400"/>
          </a:xfrm>
          <a:prstGeom prst="line">
            <a:avLst/>
          </a:prstGeom>
          <a:noFill/>
          <a:ln w="28575">
            <a:solidFill>
              <a:srgbClr val="000066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53" name="Line 38"/>
          <p:cNvSpPr>
            <a:spLocks noChangeShapeType="1"/>
          </p:cNvSpPr>
          <p:nvPr/>
        </p:nvSpPr>
        <p:spPr bwMode="auto">
          <a:xfrm flipH="1" flipV="1">
            <a:off x="2133600" y="5562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54" name="Line 39"/>
          <p:cNvSpPr>
            <a:spLocks noChangeShapeType="1"/>
          </p:cNvSpPr>
          <p:nvPr/>
        </p:nvSpPr>
        <p:spPr bwMode="auto">
          <a:xfrm flipH="1" flipV="1">
            <a:off x="2362200" y="55626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55" name="Text Box 40"/>
          <p:cNvSpPr txBox="1">
            <a:spLocks noChangeArrowheads="1"/>
          </p:cNvSpPr>
          <p:nvPr/>
        </p:nvSpPr>
        <p:spPr bwMode="auto">
          <a:xfrm>
            <a:off x="1295400" y="3581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/>
              <a:t>Penghambat</a:t>
            </a:r>
            <a:endParaRPr lang="en-GB"/>
          </a:p>
        </p:txBody>
      </p:sp>
      <p:sp>
        <p:nvSpPr>
          <p:cNvPr id="13356" name="Text Box 41"/>
          <p:cNvSpPr txBox="1">
            <a:spLocks noChangeArrowheads="1"/>
          </p:cNvSpPr>
          <p:nvPr/>
        </p:nvSpPr>
        <p:spPr bwMode="auto">
          <a:xfrm>
            <a:off x="990600" y="15240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ct val="50000"/>
              </a:spcBef>
            </a:pPr>
            <a:r>
              <a:rPr lang="id-ID">
                <a:solidFill>
                  <a:schemeClr val="hlink"/>
                </a:solidFill>
              </a:rPr>
              <a:t>1) Keadaan semula  :  pendorong</a:t>
            </a:r>
            <a:endParaRPr lang="en-GB">
              <a:solidFill>
                <a:schemeClr val="hlink"/>
              </a:solidFill>
            </a:endParaRPr>
          </a:p>
        </p:txBody>
      </p:sp>
      <p:sp>
        <p:nvSpPr>
          <p:cNvPr id="13357" name="Text Box 42"/>
          <p:cNvSpPr txBox="1">
            <a:spLocks noChangeArrowheads="1"/>
          </p:cNvSpPr>
          <p:nvPr/>
        </p:nvSpPr>
        <p:spPr bwMode="auto">
          <a:xfrm>
            <a:off x="5257800" y="16002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 startAt="2"/>
            </a:pPr>
            <a:r>
              <a:rPr lang="id-ID">
                <a:solidFill>
                  <a:schemeClr val="hlink"/>
                </a:solidFill>
              </a:rPr>
              <a:t>memperkuat pendorong</a:t>
            </a:r>
            <a:endParaRPr lang="en-GB">
              <a:solidFill>
                <a:schemeClr val="hlink"/>
              </a:solidFill>
            </a:endParaRPr>
          </a:p>
        </p:txBody>
      </p:sp>
      <p:sp>
        <p:nvSpPr>
          <p:cNvPr id="13358" name="Text Box 43"/>
          <p:cNvSpPr txBox="1">
            <a:spLocks noChangeArrowheads="1"/>
          </p:cNvSpPr>
          <p:nvPr/>
        </p:nvSpPr>
        <p:spPr bwMode="auto">
          <a:xfrm>
            <a:off x="4419600" y="40386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spcBef>
                <a:spcPct val="50000"/>
              </a:spcBef>
            </a:pPr>
            <a:r>
              <a:rPr lang="id-ID">
                <a:solidFill>
                  <a:schemeClr val="hlink"/>
                </a:solidFill>
              </a:rPr>
              <a:t>4) Memperkuat faktor pendorong,    mengurangi faktor penghambat</a:t>
            </a:r>
            <a:endParaRPr lang="en-GB">
              <a:solidFill>
                <a:schemeClr val="hlink"/>
              </a:solidFill>
            </a:endParaRPr>
          </a:p>
        </p:txBody>
      </p:sp>
      <p:sp>
        <p:nvSpPr>
          <p:cNvPr id="13359" name="Text Box 44"/>
          <p:cNvSpPr txBox="1">
            <a:spLocks noChangeArrowheads="1"/>
          </p:cNvSpPr>
          <p:nvPr/>
        </p:nvSpPr>
        <p:spPr bwMode="auto">
          <a:xfrm>
            <a:off x="990600" y="40386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ct val="50000"/>
              </a:spcBef>
            </a:pPr>
            <a:r>
              <a:rPr lang="id-ID">
                <a:solidFill>
                  <a:schemeClr val="hlink"/>
                </a:solidFill>
              </a:rPr>
              <a:t>3)  Mengurangi             faktor penghambat</a:t>
            </a:r>
            <a:endParaRPr lang="en-GB">
              <a:solidFill>
                <a:schemeClr val="hlink"/>
              </a:solidFill>
            </a:endParaRPr>
          </a:p>
        </p:txBody>
      </p:sp>
      <p:sp>
        <p:nvSpPr>
          <p:cNvPr id="13360" name="Text Box 49"/>
          <p:cNvSpPr txBox="1">
            <a:spLocks noChangeArrowheads="1"/>
          </p:cNvSpPr>
          <p:nvPr/>
        </p:nvSpPr>
        <p:spPr bwMode="auto">
          <a:xfrm>
            <a:off x="6858000" y="381000"/>
            <a:ext cx="1447800" cy="801688"/>
          </a:xfrm>
          <a:prstGeom prst="rect">
            <a:avLst/>
          </a:prstGeom>
          <a:noFill/>
          <a:ln w="9525">
            <a:solidFill>
              <a:srgbClr val="E12A0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>
                <a:solidFill>
                  <a:schemeClr val="bg1"/>
                </a:solidFill>
              </a:rPr>
              <a:t>(</a:t>
            </a:r>
            <a:r>
              <a:rPr lang="id-ID" sz="1400">
                <a:solidFill>
                  <a:schemeClr val="bg1"/>
                </a:solidFill>
              </a:rPr>
              <a:t>Kurt Levin dalam Mico and Ross, 1975))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13361" name="Line 50"/>
          <p:cNvSpPr>
            <a:spLocks noChangeShapeType="1"/>
          </p:cNvSpPr>
          <p:nvPr/>
        </p:nvSpPr>
        <p:spPr bwMode="auto">
          <a:xfrm flipH="1" flipV="1">
            <a:off x="5562600" y="3276600"/>
            <a:ext cx="0" cy="5334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62" name="Line 51"/>
          <p:cNvSpPr>
            <a:spLocks noChangeShapeType="1"/>
          </p:cNvSpPr>
          <p:nvPr/>
        </p:nvSpPr>
        <p:spPr bwMode="auto">
          <a:xfrm flipH="1" flipV="1">
            <a:off x="5791200" y="3276600"/>
            <a:ext cx="0" cy="5334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63" name="Line 52"/>
          <p:cNvSpPr>
            <a:spLocks noChangeShapeType="1"/>
          </p:cNvSpPr>
          <p:nvPr/>
        </p:nvSpPr>
        <p:spPr bwMode="auto">
          <a:xfrm flipH="1" flipV="1">
            <a:off x="6019800" y="3276600"/>
            <a:ext cx="0" cy="5334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64" name="Line 53"/>
          <p:cNvSpPr>
            <a:spLocks noChangeShapeType="1"/>
          </p:cNvSpPr>
          <p:nvPr/>
        </p:nvSpPr>
        <p:spPr bwMode="auto">
          <a:xfrm flipH="1" flipV="1">
            <a:off x="6248400" y="3276600"/>
            <a:ext cx="0" cy="5334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65" name="Line 54"/>
          <p:cNvSpPr>
            <a:spLocks noChangeShapeType="1"/>
          </p:cNvSpPr>
          <p:nvPr/>
        </p:nvSpPr>
        <p:spPr bwMode="auto">
          <a:xfrm flipH="1" flipV="1">
            <a:off x="1676400" y="5562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66" name="Line 55"/>
          <p:cNvSpPr>
            <a:spLocks noChangeShapeType="1"/>
          </p:cNvSpPr>
          <p:nvPr/>
        </p:nvSpPr>
        <p:spPr bwMode="auto">
          <a:xfrm flipH="1" flipV="1">
            <a:off x="1905000" y="5562600"/>
            <a:ext cx="0" cy="533400"/>
          </a:xfrm>
          <a:prstGeom prst="line">
            <a:avLst/>
          </a:prstGeom>
          <a:noFill/>
          <a:ln w="28575">
            <a:solidFill>
              <a:srgbClr val="000066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67" name="Line 56"/>
          <p:cNvSpPr>
            <a:spLocks noChangeShapeType="1"/>
          </p:cNvSpPr>
          <p:nvPr/>
        </p:nvSpPr>
        <p:spPr bwMode="auto">
          <a:xfrm flipH="1" flipV="1">
            <a:off x="2133600" y="55626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68" name="Line 57"/>
          <p:cNvSpPr>
            <a:spLocks noChangeShapeType="1"/>
          </p:cNvSpPr>
          <p:nvPr/>
        </p:nvSpPr>
        <p:spPr bwMode="auto">
          <a:xfrm flipH="1" flipV="1">
            <a:off x="5562600" y="32766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69" name="Line 58"/>
          <p:cNvSpPr>
            <a:spLocks noChangeShapeType="1"/>
          </p:cNvSpPr>
          <p:nvPr/>
        </p:nvSpPr>
        <p:spPr bwMode="auto">
          <a:xfrm flipH="1" flipV="1">
            <a:off x="5791200" y="32766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70" name="Line 59"/>
          <p:cNvSpPr>
            <a:spLocks noChangeShapeType="1"/>
          </p:cNvSpPr>
          <p:nvPr/>
        </p:nvSpPr>
        <p:spPr bwMode="auto">
          <a:xfrm flipH="1" flipV="1">
            <a:off x="6019800" y="32766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71" name="Line 60"/>
          <p:cNvSpPr>
            <a:spLocks noChangeShapeType="1"/>
          </p:cNvSpPr>
          <p:nvPr/>
        </p:nvSpPr>
        <p:spPr bwMode="auto">
          <a:xfrm flipH="1" flipV="1">
            <a:off x="6248400" y="32766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72" name="Line 61"/>
          <p:cNvSpPr>
            <a:spLocks noChangeShapeType="1"/>
          </p:cNvSpPr>
          <p:nvPr/>
        </p:nvSpPr>
        <p:spPr bwMode="auto">
          <a:xfrm flipH="1" flipV="1">
            <a:off x="1676400" y="55626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73" name="Line 62"/>
          <p:cNvSpPr>
            <a:spLocks noChangeShapeType="1"/>
          </p:cNvSpPr>
          <p:nvPr/>
        </p:nvSpPr>
        <p:spPr bwMode="auto">
          <a:xfrm flipH="1" flipV="1">
            <a:off x="1905000" y="55626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id-ID" sz="4000" dirty="0" smtClean="0"/>
              <a:t>KEMAMPUAN AKHIR YANG DIHARAPKAN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fi-FI" dirty="0" smtClean="0"/>
              <a:t>Menguraikan perencanaan pendekatan-pendekatan masalah masyarakat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endParaRPr lang="id-ID" dirty="0" smtClean="0"/>
          </a:p>
          <a:p>
            <a:r>
              <a:rPr lang="id-ID" dirty="0" smtClean="0"/>
              <a:t>Menguraikan model-model perubahan perilaku</a:t>
            </a:r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8229600" cy="944562"/>
          </a:xfrm>
        </p:spPr>
        <p:txBody>
          <a:bodyPr/>
          <a:lstStyle/>
          <a:p>
            <a:pPr algn="l" eaLnBrk="1" hangingPunct="1"/>
            <a:r>
              <a:rPr lang="id-ID" sz="4000" dirty="0" smtClean="0"/>
              <a:t>6. Model “Kepercayaan Kesehatan” </a:t>
            </a:r>
            <a:r>
              <a:rPr lang="id-ID" sz="1600" dirty="0" smtClean="0"/>
              <a:t>(Rosenstock, 1982)</a:t>
            </a:r>
            <a:endParaRPr lang="en-GB" sz="16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id-ID" sz="1600" b="1" smtClean="0"/>
              <a:t>Ada 5 unsur utama 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id-ID" sz="1600" b="1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d-ID" sz="1600" b="1" smtClean="0"/>
              <a:t>Perceived suspectibility :  persepsi individu ttg kemungkinannya terkena penyakit. Makin merasa mudah terkena penyakit,  makin terancam.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id-ID" sz="1600" b="1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d-ID" sz="1600" b="1" smtClean="0"/>
              <a:t>Perceived seriousness : Pandangan individu tersebut thd beratnya penyakit, resiko yang terjadi, bila penyakit tersebut diderita.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id-ID" sz="1600" b="1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d-ID" sz="1600" b="1" smtClean="0"/>
              <a:t>Perceieved threats : makin berat akibat yang ditimbulkan, penyakit tsb makin mengancam.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id-ID" sz="1600" b="1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d-ID" sz="1600" b="1" smtClean="0"/>
              <a:t>Perceieved benefits and barriers : manfaat yg akan diperoleh maupun hambatan yg akan dihadapi bila alternatif yang ditawarkan oleh petugas kesehatan menyebabkan ia melakukan perubahan perilaku.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id-ID" sz="1600" b="1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d-ID" sz="1600" b="1" smtClean="0"/>
              <a:t>Cues to action :Untuk melakukan perilaku baru atau tidak, perlu faktor pencetus. Faktor pencetus ini dpt dari individu ybs ( mis : berupa munculnya gejala penyakit)  maupun dari orang lain ( nasehat, gejala penyakit pd orang lain dll)</a:t>
            </a:r>
            <a:endParaRPr lang="en-GB" sz="1600" b="1" smtClean="0"/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1295400" y="3429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1143000"/>
          </a:xfrm>
        </p:spPr>
        <p:txBody>
          <a:bodyPr/>
          <a:lstStyle/>
          <a:p>
            <a:pPr marL="631825" indent="-631825" algn="l" eaLnBrk="1" hangingPunct="1"/>
            <a:r>
              <a:rPr lang="id-ID" sz="4000" dirty="0" smtClean="0"/>
              <a:t>6. Model “Kepercayaan Kesehatan”    </a:t>
            </a:r>
            <a:r>
              <a:rPr lang="id-ID" sz="1600" dirty="0" smtClean="0"/>
              <a:t>   (Rosenstock, 1982)</a:t>
            </a:r>
            <a:endParaRPr lang="en-GB" sz="1600" dirty="0" smtClean="0"/>
          </a:p>
        </p:txBody>
      </p:sp>
      <p:sp>
        <p:nvSpPr>
          <p:cNvPr id="1536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GB" smtClean="0"/>
              <a:t>27-3-07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ant.srihartono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71E7C8-FB0C-4F30-9365-7EE403896AD6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381000" y="3276600"/>
            <a:ext cx="1981200" cy="1474788"/>
          </a:xfrm>
          <a:prstGeom prst="rect">
            <a:avLst/>
          </a:prstGeom>
          <a:noFill/>
          <a:ln w="9525">
            <a:solidFill>
              <a:srgbClr val="E12A0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dirty="0"/>
              <a:t>Persepsi ttg kemungkinannya  terkena + beratnya penyakit</a:t>
            </a:r>
            <a:endParaRPr lang="en-GB" dirty="0"/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2209800" y="1447800"/>
            <a:ext cx="2133600" cy="925513"/>
          </a:xfrm>
          <a:prstGeom prst="rect">
            <a:avLst/>
          </a:prstGeom>
          <a:noFill/>
          <a:ln w="9525">
            <a:solidFill>
              <a:srgbClr val="E12A0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dirty="0"/>
              <a:t>Variabel demografis, sosio -psikologis</a:t>
            </a:r>
            <a:endParaRPr lang="en-GB" dirty="0"/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3429000" y="3429000"/>
            <a:ext cx="1447800" cy="925513"/>
          </a:xfrm>
          <a:prstGeom prst="rect">
            <a:avLst/>
          </a:prstGeom>
          <a:noFill/>
          <a:ln w="9525">
            <a:solidFill>
              <a:srgbClr val="E12A0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>
                <a:solidFill>
                  <a:srgbClr val="F793DD"/>
                </a:solidFill>
              </a:rPr>
              <a:t>Besarnya ancaman penyakit</a:t>
            </a:r>
            <a:endParaRPr lang="en-GB">
              <a:solidFill>
                <a:srgbClr val="F793DD"/>
              </a:solidFill>
            </a:endParaRP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3276600" y="5486400"/>
            <a:ext cx="1600200" cy="925513"/>
          </a:xfrm>
          <a:prstGeom prst="rect">
            <a:avLst/>
          </a:prstGeom>
          <a:noFill/>
          <a:ln w="9525">
            <a:solidFill>
              <a:srgbClr val="E12A0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>
                <a:solidFill>
                  <a:schemeClr val="hlink"/>
                </a:solidFill>
              </a:rPr>
              <a:t>Faktor pencetus tindakan</a:t>
            </a:r>
            <a:endParaRPr lang="en-GB">
              <a:solidFill>
                <a:schemeClr val="hlink"/>
              </a:solidFill>
            </a:endParaRPr>
          </a:p>
        </p:txBody>
      </p:sp>
      <p:sp>
        <p:nvSpPr>
          <p:cNvPr id="15370" name="Text Box 8"/>
          <p:cNvSpPr txBox="1">
            <a:spLocks noChangeArrowheads="1"/>
          </p:cNvSpPr>
          <p:nvPr/>
        </p:nvSpPr>
        <p:spPr bwMode="auto">
          <a:xfrm>
            <a:off x="5257800" y="2514600"/>
            <a:ext cx="2209800" cy="1200150"/>
          </a:xfrm>
          <a:prstGeom prst="rect">
            <a:avLst/>
          </a:prstGeom>
          <a:noFill/>
          <a:ln w="9525">
            <a:solidFill>
              <a:srgbClr val="E12A0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dirty="0"/>
              <a:t>Besarnya manfaat dikurangi besarnya kerugian tindakan yang dianjurkan</a:t>
            </a:r>
            <a:endParaRPr lang="en-GB" dirty="0"/>
          </a:p>
        </p:txBody>
      </p:sp>
      <p:sp>
        <p:nvSpPr>
          <p:cNvPr id="15371" name="Text Box 9"/>
          <p:cNvSpPr txBox="1">
            <a:spLocks noChangeArrowheads="1"/>
          </p:cNvSpPr>
          <p:nvPr/>
        </p:nvSpPr>
        <p:spPr bwMode="auto">
          <a:xfrm>
            <a:off x="6477000" y="4724400"/>
            <a:ext cx="2133600" cy="1200150"/>
          </a:xfrm>
          <a:prstGeom prst="rect">
            <a:avLst/>
          </a:prstGeom>
          <a:noFill/>
          <a:ln w="9525">
            <a:solidFill>
              <a:srgbClr val="E12A0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>
                <a:solidFill>
                  <a:srgbClr val="F23AE5"/>
                </a:solidFill>
              </a:rPr>
              <a:t>Dilakukannya tindakan (perilaku baru)  yang dianjurkan</a:t>
            </a:r>
            <a:endParaRPr lang="en-GB">
              <a:solidFill>
                <a:srgbClr val="F23AE5"/>
              </a:solidFill>
            </a:endParaRPr>
          </a:p>
        </p:txBody>
      </p:sp>
      <p:cxnSp>
        <p:nvCxnSpPr>
          <p:cNvPr id="15372" name="AutoShape 10"/>
          <p:cNvCxnSpPr>
            <a:cxnSpLocks noChangeShapeType="1"/>
          </p:cNvCxnSpPr>
          <p:nvPr/>
        </p:nvCxnSpPr>
        <p:spPr bwMode="auto">
          <a:xfrm rot="-5400000">
            <a:off x="1222375" y="2282825"/>
            <a:ext cx="1060450" cy="914400"/>
          </a:xfrm>
          <a:prstGeom prst="curvedConnector2">
            <a:avLst/>
          </a:prstGeom>
          <a:noFill/>
          <a:ln w="9525">
            <a:solidFill>
              <a:srgbClr val="E1F51F"/>
            </a:solidFill>
            <a:round/>
            <a:headEnd/>
            <a:tailEnd type="triangle" w="med" len="med"/>
          </a:ln>
        </p:spPr>
      </p:cxnSp>
      <p:cxnSp>
        <p:nvCxnSpPr>
          <p:cNvPr id="15373" name="AutoShape 11"/>
          <p:cNvCxnSpPr>
            <a:cxnSpLocks noChangeShapeType="1"/>
            <a:endCxn id="15368" idx="2"/>
          </p:cNvCxnSpPr>
          <p:nvPr/>
        </p:nvCxnSpPr>
        <p:spPr bwMode="auto">
          <a:xfrm rot="-5400000">
            <a:off x="3497262" y="4819651"/>
            <a:ext cx="1120775" cy="1905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E1F51F"/>
            </a:solidFill>
            <a:round/>
            <a:headEnd/>
            <a:tailEnd type="triangle" w="med" len="med"/>
          </a:ln>
        </p:spPr>
      </p:cxnSp>
      <p:cxnSp>
        <p:nvCxnSpPr>
          <p:cNvPr id="15374" name="AutoShape 12"/>
          <p:cNvCxnSpPr>
            <a:cxnSpLocks noChangeShapeType="1"/>
            <a:stCxn id="15367" idx="2"/>
            <a:endCxn id="15368" idx="0"/>
          </p:cNvCxnSpPr>
          <p:nvPr/>
        </p:nvCxnSpPr>
        <p:spPr bwMode="auto">
          <a:xfrm rot="16200000" flipH="1">
            <a:off x="3186906" y="2463007"/>
            <a:ext cx="1055687" cy="876300"/>
          </a:xfrm>
          <a:prstGeom prst="curvedConnector3">
            <a:avLst>
              <a:gd name="adj1" fmla="val 49926"/>
            </a:avLst>
          </a:prstGeom>
          <a:noFill/>
          <a:ln w="9525">
            <a:solidFill>
              <a:srgbClr val="E1F51F"/>
            </a:solidFill>
            <a:round/>
            <a:headEnd/>
            <a:tailEnd type="triangle" w="med" len="med"/>
          </a:ln>
        </p:spPr>
      </p:cxnSp>
      <p:cxnSp>
        <p:nvCxnSpPr>
          <p:cNvPr id="15375" name="AutoShape 13"/>
          <p:cNvCxnSpPr>
            <a:cxnSpLocks noChangeShapeType="1"/>
            <a:stCxn id="15366" idx="2"/>
            <a:endCxn id="15369" idx="1"/>
          </p:cNvCxnSpPr>
          <p:nvPr/>
        </p:nvCxnSpPr>
        <p:spPr bwMode="auto">
          <a:xfrm rot="16200000" flipH="1">
            <a:off x="1724819" y="4398169"/>
            <a:ext cx="1198562" cy="1905000"/>
          </a:xfrm>
          <a:prstGeom prst="curvedConnector2">
            <a:avLst/>
          </a:prstGeom>
          <a:noFill/>
          <a:ln w="9525">
            <a:solidFill>
              <a:srgbClr val="E1F51F"/>
            </a:solidFill>
            <a:round/>
            <a:headEnd/>
            <a:tailEnd type="triangle" w="med" len="med"/>
          </a:ln>
        </p:spPr>
      </p:cxnSp>
      <p:cxnSp>
        <p:nvCxnSpPr>
          <p:cNvPr id="15376" name="AutoShape 14"/>
          <p:cNvCxnSpPr>
            <a:cxnSpLocks noChangeShapeType="1"/>
            <a:stCxn id="15367" idx="3"/>
            <a:endCxn id="15370" idx="0"/>
          </p:cNvCxnSpPr>
          <p:nvPr/>
        </p:nvCxnSpPr>
        <p:spPr bwMode="auto">
          <a:xfrm>
            <a:off x="4343400" y="1911350"/>
            <a:ext cx="2019300" cy="603250"/>
          </a:xfrm>
          <a:prstGeom prst="curvedConnector2">
            <a:avLst/>
          </a:prstGeom>
          <a:noFill/>
          <a:ln w="9525">
            <a:solidFill>
              <a:srgbClr val="E1F51F"/>
            </a:solidFill>
            <a:round/>
            <a:headEnd/>
            <a:tailEnd type="triangle" w="med" len="med"/>
          </a:ln>
        </p:spPr>
      </p:cxnSp>
      <p:cxnSp>
        <p:nvCxnSpPr>
          <p:cNvPr id="15377" name="AutoShape 15"/>
          <p:cNvCxnSpPr>
            <a:cxnSpLocks noChangeShapeType="1"/>
            <a:endCxn id="15371" idx="0"/>
          </p:cNvCxnSpPr>
          <p:nvPr/>
        </p:nvCxnSpPr>
        <p:spPr bwMode="auto">
          <a:xfrm rot="16200000" flipH="1">
            <a:off x="6553200" y="3733800"/>
            <a:ext cx="990600" cy="990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E1F51F"/>
            </a:solidFill>
            <a:round/>
            <a:headEnd/>
            <a:tailEnd type="triangle" w="med" len="med"/>
          </a:ln>
        </p:spPr>
      </p:cxnSp>
      <p:cxnSp>
        <p:nvCxnSpPr>
          <p:cNvPr id="15378" name="AutoShape 16"/>
          <p:cNvCxnSpPr>
            <a:cxnSpLocks noChangeShapeType="1"/>
          </p:cNvCxnSpPr>
          <p:nvPr/>
        </p:nvCxnSpPr>
        <p:spPr bwMode="auto">
          <a:xfrm>
            <a:off x="4876800" y="3886200"/>
            <a:ext cx="1600200" cy="1431925"/>
          </a:xfrm>
          <a:prstGeom prst="curvedConnector3">
            <a:avLst>
              <a:gd name="adj1" fmla="val 18847"/>
            </a:avLst>
          </a:prstGeom>
          <a:noFill/>
          <a:ln w="9525">
            <a:solidFill>
              <a:srgbClr val="E1F51F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marL="531813" indent="-531813" algn="l" eaLnBrk="1" hangingPunct="1"/>
            <a:r>
              <a:rPr lang="id-ID" dirty="0" smtClean="0"/>
              <a:t>7.Model penyesuaian Perilaku</a:t>
            </a:r>
            <a:r>
              <a:rPr lang="id-ID" sz="1800" dirty="0" smtClean="0"/>
              <a:t> Merton, 1957</a:t>
            </a:r>
            <a:endParaRPr lang="en-GB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id-ID" sz="2000" dirty="0" smtClean="0"/>
              <a:t>Mirip Kelman, penyesuaian perilaku terdiri 5 kategori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d-ID" sz="2000" dirty="0" smtClean="0"/>
              <a:t>Konformitas/kepatuhan : individu sukar berubah karena kepatuhannya/melekat pada nilai kelompoknya (konservative)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d-ID" sz="2000" dirty="0" smtClean="0"/>
              <a:t>Innovasi : Innovasi hanya mudah masuk pada kelompok yang tidak kuat nilai sosial budayanya. Mereka memberi ruang pada kemungkinan alternatif perilaku baru yang lebih baik dari norma yang lama.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d-ID" sz="2000" dirty="0" smtClean="0"/>
              <a:t>Ritualisme : perilaku yang sudah rutin dilakukan, berulang-ulang sesuai prosedur, tanpa banyak  peluang untuk inisiatif perubahan karena peraturan yang ketat.Birokrat sering terjebak pada rutinitas ini tanpa menyadari gunanya mengikuti prosedur tersebut.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d-ID" sz="2000" dirty="0" smtClean="0"/>
              <a:t>Pengunduran diri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d-ID" sz="2000" dirty="0" smtClean="0"/>
              <a:t>Memberontak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id-ID" sz="20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GB" sz="2000" dirty="0" smtClean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0ED052-084B-4DC9-8437-E3DE895F115B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5638800" y="5715000"/>
            <a:ext cx="2819400" cy="466725"/>
          </a:xfrm>
          <a:prstGeom prst="rect">
            <a:avLst/>
          </a:prstGeom>
          <a:noFill/>
          <a:ln w="9525">
            <a:solidFill>
              <a:srgbClr val="E1F51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1200"/>
              <a:t>Robert K Merton, Social theory and social structure,1957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Terima Kasih</a:t>
            </a:r>
          </a:p>
        </p:txBody>
      </p:sp>
      <p:sp>
        <p:nvSpPr>
          <p:cNvPr id="19460" name="Picture Placeholder 5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19461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19462" name="Picture 6" descr="Image result for penilaian status giz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838200"/>
            <a:ext cx="5715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Masalah gizi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pic>
        <p:nvPicPr>
          <p:cNvPr id="13317" name="Picture 6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609600"/>
            <a:ext cx="60198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Masalah Gizi di Indonesia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228600" y="5257800"/>
            <a:ext cx="8686800" cy="868363"/>
          </a:xfrm>
        </p:spPr>
        <p:txBody>
          <a:bodyPr/>
          <a:lstStyle/>
          <a:p>
            <a:r>
              <a:rPr lang="id-ID" sz="2000" smtClean="0"/>
              <a:t>GAKY: </a:t>
            </a:r>
            <a:r>
              <a:rPr lang="en-US" sz="2000" smtClean="0"/>
              <a:t>16% (WHO 2007) and median urinary iodine concentration for school-age children is 229 ug/L, which is categorized as “more than adequate” according to WHO</a:t>
            </a:r>
            <a:endParaRPr lang="id-ID" sz="2000" smtClean="0"/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950" y="1600200"/>
            <a:ext cx="573405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Content Placeholder 5"/>
          <p:cNvSpPr txBox="1">
            <a:spLocks/>
          </p:cNvSpPr>
          <p:nvPr/>
        </p:nvSpPr>
        <p:spPr bwMode="auto">
          <a:xfrm>
            <a:off x="2514600" y="6400800"/>
            <a:ext cx="66294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1200">
                <a:cs typeface="Arial" charset="0"/>
              </a:rPr>
              <a:t>Sumber: </a:t>
            </a:r>
            <a:r>
              <a:rPr lang="id-ID" sz="1200" i="1">
                <a:cs typeface="Arial" charset="0"/>
              </a:rPr>
              <a:t>Indonesia Nutrition Profile, 2014</a:t>
            </a:r>
            <a:endParaRPr lang="id-ID" sz="12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048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Content Placeholder 5"/>
          <p:cNvSpPr txBox="1">
            <a:spLocks/>
          </p:cNvSpPr>
          <p:nvPr/>
        </p:nvSpPr>
        <p:spPr bwMode="auto">
          <a:xfrm>
            <a:off x="2514600" y="6400800"/>
            <a:ext cx="66294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id-ID" sz="1200">
                <a:cs typeface="Arial" charset="0"/>
              </a:rPr>
              <a:t>Sumber: UNICEF </a:t>
            </a:r>
            <a:r>
              <a:rPr lang="id-ID" sz="1200" i="1">
                <a:cs typeface="Arial" charset="0"/>
              </a:rPr>
              <a:t>Conceptual Framework Of Nutrition, 1990</a:t>
            </a:r>
            <a:endParaRPr lang="id-ID" sz="1200"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609600"/>
            <a:ext cx="18288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 l="30556" r="40741" b="86301"/>
          <a:stretch>
            <a:fillRect/>
          </a:stretch>
        </p:blipFill>
        <p:spPr bwMode="auto">
          <a:xfrm>
            <a:off x="3184525" y="304800"/>
            <a:ext cx="2835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4875E-6 L 0 0.166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6651 L 0 0.410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838200"/>
            <a:ext cx="7772400" cy="1219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Co</a:t>
            </a:r>
            <a:r>
              <a:rPr lang="id-ID" sz="3600" dirty="0" smtClean="0"/>
              <a:t>n</a:t>
            </a:r>
            <a:r>
              <a:rPr lang="en-US" sz="3600" dirty="0" err="1" smtClean="0"/>
              <a:t>ceptual</a:t>
            </a:r>
            <a:r>
              <a:rPr lang="en-US" sz="3600" dirty="0" smtClean="0"/>
              <a:t> Framework Food and Nutrition System</a:t>
            </a:r>
            <a:br>
              <a:rPr lang="en-US" sz="3600" dirty="0" smtClean="0"/>
            </a:br>
            <a:endParaRPr sz="3600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209800" y="2362200"/>
            <a:ext cx="4648200" cy="3581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962400" y="2281238"/>
            <a:ext cx="2436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Tahoma" pitchFamily="34" charset="0"/>
              </a:rPr>
              <a:t>Food supply in the communty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851525" y="3008313"/>
            <a:ext cx="1768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latin typeface="Tahoma" pitchFamily="34" charset="0"/>
              </a:rPr>
              <a:t>Marketing distribution</a:t>
            </a:r>
          </a:p>
          <a:p>
            <a:r>
              <a:rPr lang="en-US" sz="1000" b="1">
                <a:latin typeface="Tahoma" pitchFamily="34" charset="0"/>
              </a:rPr>
              <a:t>And price polity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324600" y="37338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Tahoma" pitchFamily="34" charset="0"/>
              </a:rPr>
              <a:t>income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172200" y="4419600"/>
            <a:ext cx="14636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Tahoma" pitchFamily="34" charset="0"/>
              </a:rPr>
              <a:t>Food availability</a:t>
            </a:r>
          </a:p>
          <a:p>
            <a:r>
              <a:rPr lang="en-US" sz="1200" b="1">
                <a:latin typeface="Tahoma" pitchFamily="34" charset="0"/>
              </a:rPr>
              <a:t>In  the family</a:t>
            </a:r>
          </a:p>
          <a:p>
            <a:endParaRPr lang="en-US" sz="1200">
              <a:latin typeface="Tahoma" pitchFamily="34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934200" y="51054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 sz="1000">
              <a:latin typeface="Tahoma" pitchFamily="34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696200" y="42672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Family size</a:t>
            </a:r>
          </a:p>
          <a:p>
            <a:pPr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Caring capacity</a:t>
            </a:r>
          </a:p>
          <a:p>
            <a:pPr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Food habits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334000" y="5562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Food intake of individuals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581400" y="5791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Nutrition and Health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781800" y="5638800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Environmental, safe water, waste disposal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286000" y="502126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Education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600200" y="39624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Employment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905000" y="3048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Food production and processing</a:t>
            </a:r>
          </a:p>
        </p:txBody>
      </p:sp>
      <p:sp>
        <p:nvSpPr>
          <p:cNvPr id="16401" name="Arc 17"/>
          <p:cNvSpPr>
            <a:spLocks/>
          </p:cNvSpPr>
          <p:nvPr/>
        </p:nvSpPr>
        <p:spPr bwMode="auto">
          <a:xfrm flipH="1" flipV="1">
            <a:off x="1447800" y="5562600"/>
            <a:ext cx="21336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6402" name="Arc 18"/>
          <p:cNvSpPr>
            <a:spLocks/>
          </p:cNvSpPr>
          <p:nvPr/>
        </p:nvSpPr>
        <p:spPr bwMode="auto">
          <a:xfrm flipH="1" flipV="1">
            <a:off x="1295400" y="2667000"/>
            <a:ext cx="152400" cy="2895600"/>
          </a:xfrm>
          <a:custGeom>
            <a:avLst/>
            <a:gdLst>
              <a:gd name="T0" fmla="*/ 2147483647 w 21600"/>
              <a:gd name="T1" fmla="*/ 0 h 21266"/>
              <a:gd name="T2" fmla="*/ 2147483647 w 21600"/>
              <a:gd name="T3" fmla="*/ 2147483647 h 21266"/>
              <a:gd name="T4" fmla="*/ 0 w 21600"/>
              <a:gd name="T5" fmla="*/ 2147483647 h 21266"/>
              <a:gd name="T6" fmla="*/ 0 60000 65536"/>
              <a:gd name="T7" fmla="*/ 0 60000 65536"/>
              <a:gd name="T8" fmla="*/ 0 60000 65536"/>
              <a:gd name="T9" fmla="*/ 0 w 21600"/>
              <a:gd name="T10" fmla="*/ 0 h 21266"/>
              <a:gd name="T11" fmla="*/ 21600 w 21600"/>
              <a:gd name="T12" fmla="*/ 21266 h 21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66" fill="none" extrusionOk="0">
                <a:moveTo>
                  <a:pt x="3785" y="0"/>
                </a:moveTo>
                <a:cubicBezTo>
                  <a:pt x="14092" y="1835"/>
                  <a:pt x="21600" y="10797"/>
                  <a:pt x="21600" y="21266"/>
                </a:cubicBezTo>
              </a:path>
              <a:path w="21600" h="21266" stroke="0" extrusionOk="0">
                <a:moveTo>
                  <a:pt x="3785" y="0"/>
                </a:moveTo>
                <a:cubicBezTo>
                  <a:pt x="14092" y="1835"/>
                  <a:pt x="21600" y="10797"/>
                  <a:pt x="21600" y="21266"/>
                </a:cubicBezTo>
                <a:lnTo>
                  <a:pt x="0" y="21266"/>
                </a:lnTo>
                <a:lnTo>
                  <a:pt x="378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17525" y="2012950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National Community</a:t>
            </a:r>
          </a:p>
          <a:p>
            <a:r>
              <a:rPr lang="en-US" sz="1200">
                <a:latin typeface="Tahoma" pitchFamily="34" charset="0"/>
              </a:rPr>
              <a:t>Development</a:t>
            </a:r>
          </a:p>
        </p:txBody>
      </p:sp>
      <p:sp>
        <p:nvSpPr>
          <p:cNvPr id="20" name="Oval 19"/>
          <p:cNvSpPr/>
          <p:nvPr/>
        </p:nvSpPr>
        <p:spPr>
          <a:xfrm>
            <a:off x="3733800" y="2057400"/>
            <a:ext cx="2743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4172E-6 L 0.15834 0.105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4 0.10545 L 0.175 0.19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0.19426 L 0.18334 0.316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4 0.31637 L 0.08334 0.471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4 0.47178 L -0.11666 0.516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0.51619 L -0.25 0.4051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40518 L -0.31666 0.260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666 0.26087 L -0.28333 0.116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358E-6 C 0.14896 3.358E-6 0.27083 0.1117 0.27083 0.24977 C 0.27083 0.38714 0.14896 0.49953 -1.11022E-16 0.49953 C -0.14948 0.49953 -0.27083 0.38714 -0.27083 0.24977 C -0.27083 0.1117 -0.14948 3.358E-6 -1.11022E-16 3.358E-6 Z " pathEditMode="relative" rAng="0" ptsTypes="fffff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sz="320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17413" name="Picture 5" descr="C:\Users\mertien\Favorites\Downloads\New Doc 2017-09-18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6388" y="0"/>
            <a:ext cx="5991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Model-model perubahan perilaku 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63575"/>
            <a:ext cx="7620000" cy="1241425"/>
          </a:xfrm>
          <a:solidFill>
            <a:schemeClr val="tx1"/>
          </a:solidFill>
        </p:spPr>
        <p:txBody>
          <a:bodyPr/>
          <a:lstStyle/>
          <a:p>
            <a:pPr marL="838200" indent="-838200" algn="l" eaLnBrk="1" hangingPunct="1">
              <a:buFontTx/>
              <a:buAutoNum type="arabicPeriod"/>
            </a:pPr>
            <a:r>
              <a:rPr lang="id-ID" sz="3600" smtClean="0">
                <a:solidFill>
                  <a:srgbClr val="E1F51F"/>
                </a:solidFill>
              </a:rPr>
              <a:t>model pengurangan rasa takut.</a:t>
            </a:r>
            <a:br>
              <a:rPr lang="id-ID" sz="3600" smtClean="0">
                <a:solidFill>
                  <a:srgbClr val="E1F51F"/>
                </a:solidFill>
              </a:rPr>
            </a:br>
            <a:r>
              <a:rPr lang="id-ID" sz="3600" smtClean="0">
                <a:solidFill>
                  <a:srgbClr val="E1F51F"/>
                </a:solidFill>
              </a:rPr>
              <a:t>Janis 1967</a:t>
            </a:r>
            <a:endParaRPr lang="en-GB" sz="3600" smtClean="0">
              <a:solidFill>
                <a:srgbClr val="E1F51F"/>
              </a:solidFill>
            </a:endParaRP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057400"/>
            <a:ext cx="7620000" cy="4267200"/>
          </a:xfrm>
          <a:solidFill>
            <a:srgbClr val="000066"/>
          </a:solidFill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id-ID" sz="2800" smtClean="0">
                <a:solidFill>
                  <a:schemeClr val="bg1"/>
                </a:solidFill>
              </a:rPr>
              <a:t>Berbagai studi membuktika bahwa emosi   seseorang berpengaruh terhadap perilaku seseorang.</a:t>
            </a:r>
          </a:p>
          <a:p>
            <a:pPr algn="l" eaLnBrk="1" hangingPunct="1">
              <a:buFontTx/>
              <a:buChar char="•"/>
            </a:pPr>
            <a:endParaRPr lang="id-ID" sz="2800" smtClean="0">
              <a:solidFill>
                <a:schemeClr val="bg1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id-ID" sz="2800" smtClean="0">
                <a:solidFill>
                  <a:schemeClr val="bg1"/>
                </a:solidFill>
              </a:rPr>
              <a:t>Seseorang yang berada dalam keadaan emosional “ takut, marah, sedih, ‘exited’ dsb, biasanya tak dapat mendengarkan dengan baik apa saja yang dijelaskan padanya</a:t>
            </a:r>
            <a:r>
              <a:rPr lang="id-ID" smtClean="0">
                <a:solidFill>
                  <a:schemeClr val="bg1"/>
                </a:solidFill>
              </a:rPr>
              <a:t>.</a:t>
            </a:r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3886200" y="3657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-PPT-UEU-Pertemuan-2-dan-seterusny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1153</Words>
  <Application>Microsoft Office PowerPoint</Application>
  <PresentationFormat>On-screen Show (4:3)</PresentationFormat>
  <Paragraphs>212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Template-PPT-UEU-Pertemuan-2-dan-seterusnya1</vt:lpstr>
      <vt:lpstr>Slide 1</vt:lpstr>
      <vt:lpstr>KEMAMPUAN AKHIR YANG DIHARAPKAN</vt:lpstr>
      <vt:lpstr> Masalah gizi</vt:lpstr>
      <vt:lpstr>Masalah Gizi di Indonesia</vt:lpstr>
      <vt:lpstr>Slide 5</vt:lpstr>
      <vt:lpstr>Conceptual Framework Food and Nutrition System </vt:lpstr>
      <vt:lpstr>Slide 7</vt:lpstr>
      <vt:lpstr>Model-model perubahan perilaku </vt:lpstr>
      <vt:lpstr>model pengurangan rasa takut. Janis 1967</vt:lpstr>
      <vt:lpstr>Slide 10</vt:lpstr>
      <vt:lpstr>2. Proses Adopsi Pesan (Carl Rogers)</vt:lpstr>
      <vt:lpstr>3. Perubahan perilaku berdasar      Kepatuhan, Identifikasi dan Internalisasi                 (Herbert C.Kelman 1958)</vt:lpstr>
      <vt:lpstr>Slide 13</vt:lpstr>
      <vt:lpstr>Strategi perubahan perilaku dengan pembatasan dan Pembebasan pilihan Kelman dan warwick*</vt:lpstr>
      <vt:lpstr>Strategi perubahan perilaku dengan pembatasan dan Pembebasan pilihan*</vt:lpstr>
      <vt:lpstr>5.    Perubahan perilaku kesehatan menurut     Lawrence Green</vt:lpstr>
      <vt:lpstr>Perubahan perilaku kesehatan menurut  Lawrence Green</vt:lpstr>
      <vt:lpstr>5.Perubahan perilaku berdasarkan anlalisis pertentangan kekuatan (Kurt Levin dalam Mico and Ross,1975)</vt:lpstr>
      <vt:lpstr>5.Perubahan perilaku berdasarkan     anlalisis pertentangan kekuatan     </vt:lpstr>
      <vt:lpstr>6. Model “Kepercayaan Kesehatan” (Rosenstock, 1982)</vt:lpstr>
      <vt:lpstr>6. Model “Kepercayaan Kesehatan”       (Rosenstock, 1982)</vt:lpstr>
      <vt:lpstr>7.Model penyesuaian Perilaku Merton, 1957</vt:lpstr>
      <vt:lpstr>Terima Kasih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mertien</cp:lastModifiedBy>
  <cp:revision>295</cp:revision>
  <dcterms:created xsi:type="dcterms:W3CDTF">2010-08-24T06:47:44Z</dcterms:created>
  <dcterms:modified xsi:type="dcterms:W3CDTF">2017-09-29T03:49:34Z</dcterms:modified>
</cp:coreProperties>
</file>