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3" r:id="rId2"/>
    <p:sldId id="323" r:id="rId3"/>
    <p:sldId id="324" r:id="rId4"/>
    <p:sldId id="321" r:id="rId5"/>
    <p:sldId id="322" r:id="rId6"/>
    <p:sldId id="331" r:id="rId7"/>
    <p:sldId id="336" r:id="rId8"/>
    <p:sldId id="337" r:id="rId9"/>
    <p:sldId id="338" r:id="rId10"/>
    <p:sldId id="339" r:id="rId11"/>
    <p:sldId id="332" r:id="rId12"/>
    <p:sldId id="333" r:id="rId13"/>
    <p:sldId id="340" r:id="rId14"/>
    <p:sldId id="341" r:id="rId15"/>
    <p:sldId id="334" r:id="rId16"/>
    <p:sldId id="342" r:id="rId17"/>
    <p:sldId id="343" r:id="rId18"/>
    <p:sldId id="344" r:id="rId19"/>
    <p:sldId id="33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77"/>
    <p:restoredTop sz="94590"/>
  </p:normalViewPr>
  <p:slideViewPr>
    <p:cSldViewPr snapToGrid="0" snapToObjects="1">
      <p:cViewPr varScale="1">
        <p:scale>
          <a:sx n="62" d="100"/>
          <a:sy n="62" d="100"/>
        </p:scale>
        <p:origin x="-72" y="-9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9D139-4659-864C-8A2D-E11553B30E93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834D8-2D7A-C14D-9312-FE52C1149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17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70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94932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2">
                    <a:lumMod val="75000"/>
                  </a:schemeClr>
                </a:solidFill>
              </a:rPr>
              <a:t>MANAJEMEN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2" y="2573337"/>
            <a:ext cx="11615736" cy="3013076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TEMU XIV</a:t>
            </a:r>
          </a:p>
          <a:p>
            <a:pPr algn="ctr"/>
            <a:r>
              <a:rPr lang="en-US" sz="7100" b="1" dirty="0">
                <a:solidFill>
                  <a:schemeClr val="bg1"/>
                </a:solidFill>
              </a:rPr>
              <a:t>KEANDALAN INSTRUMEN</a:t>
            </a:r>
            <a:endParaRPr lang="en-ID" sz="7100" b="1" dirty="0">
              <a:solidFill>
                <a:schemeClr val="bg1"/>
              </a:solidFill>
            </a:endParaRPr>
          </a:p>
          <a:p>
            <a:pPr algn="ctr"/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415" y="0"/>
            <a:ext cx="1146516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Pada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kotak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‘Descriptive for’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klik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‘Item’, ‘Scale’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‘ Scale if Item Deleted’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‘Continue’</a:t>
            </a:r>
            <a:endParaRPr lang="en-ID" sz="32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08" y="1113693"/>
            <a:ext cx="6893169" cy="574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0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15" y="0"/>
            <a:ext cx="7901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17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707" y="2381250"/>
            <a:ext cx="3410585" cy="209550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99" y="0"/>
            <a:ext cx="95363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8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92369"/>
            <a:ext cx="1155895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Pada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kolom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‘Corrected Item-Total Correlation’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tersaji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validitas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pertanyaan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Bila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nilai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r-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hitung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tercantum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di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kolom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ini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lebih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besar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dari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r-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tabel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maka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pertanyaan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itu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‘valid’.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sample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sebanyak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13 orang,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nilai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r-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tabel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adalah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0,514 (a = 0,05).</a:t>
            </a:r>
          </a:p>
          <a:p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Hasil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diatas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menunjukkan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bahwa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semua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nilai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r-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hitung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(r-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hitung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terkecil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sebesar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0,619)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lebih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besar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dari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0,514,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maka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disimpulkan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bahwa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semua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pertanyaan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adalah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valid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digunakan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penelitian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ID" sz="36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358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6" y="333137"/>
            <a:ext cx="1162929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Pada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kolom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‘Cronbach’s Alpha If Item Deleted’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tersaji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reliabilitas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pertanyaan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Bila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nilai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r-Alpha (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tercantum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pada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kolom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ini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suatu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pertanyaan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lebih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besar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dari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nilai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r-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tabel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maka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pertanyaan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tersebut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reliabel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bisa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digunakan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penelitian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Dari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kolom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‘Cronbach’s Alpha If Item Deleted’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terlihat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bahwa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semua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nilai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r-Alpha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semua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pertanyaan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(yang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terkecil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adalah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0,825)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lebih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besar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dari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r-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tabel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= 0,514),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maka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disimpulkan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semua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pertanyaan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tersebut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reliabel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digunakan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dalam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penelitian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ID" sz="40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319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449" y="937846"/>
                <a:ext cx="4243752" cy="1641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𝒕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𝒓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𝒏</m:t>
                          </m:r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𝟏</m:t>
                              </m:r>
                              <m:r>
                                <a:rPr lang="en-US" sz="4800" b="1" i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sz="4800" b="1" i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9" y="937846"/>
                <a:ext cx="4243752" cy="16412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78215" y="955363"/>
                <a:ext cx="8206154" cy="1470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bg1"/>
                        </a:solidFill>
                        <a:latin typeface="Cambria Math" charset="0"/>
                      </a:rPr>
                      <m:t>𝒕</m:t>
                    </m:r>
                    <m:r>
                      <a:rPr lang="en-US" sz="5400" b="1" i="1" smtClean="0">
                        <a:solidFill>
                          <a:schemeClr val="bg1"/>
                        </a:solidFill>
                        <a:latin typeface="Cambria Math" charset="0"/>
                      </a:rPr>
                      <m:t>=</m:t>
                    </m:r>
                    <m:r>
                      <a:rPr lang="en-US" sz="5400" b="1" i="1" smtClean="0">
                        <a:solidFill>
                          <a:schemeClr val="bg1"/>
                        </a:solidFill>
                        <a:latin typeface="Cambria Math" charset="0"/>
                      </a:rPr>
                      <m:t>𝟎</m:t>
                    </m:r>
                    <m:r>
                      <a:rPr lang="en-US" sz="5400" b="1" i="1" smtClean="0">
                        <a:solidFill>
                          <a:schemeClr val="bg1"/>
                        </a:solidFill>
                        <a:latin typeface="Cambria Math" charset="0"/>
                      </a:rPr>
                      <m:t>,</m:t>
                    </m:r>
                    <m:r>
                      <a:rPr lang="en-US" sz="5400" b="1" i="1" smtClean="0">
                        <a:solidFill>
                          <a:schemeClr val="bg1"/>
                        </a:solidFill>
                        <a:latin typeface="Cambria Math" charset="0"/>
                      </a:rPr>
                      <m:t>𝟔𝟏𝟗</m:t>
                    </m:r>
                    <m:f>
                      <m:fPr>
                        <m:ctrlPr>
                          <a:rPr lang="en-ID" sz="5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𝟏𝟑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ID" sz="5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𝟏</m:t>
                            </m:r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D" sz="5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𝟎</m:t>
                                </m:r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𝟔𝟏𝟗</m:t>
                                </m:r>
                              </m:e>
                              <m:sup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6000" b="1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215" y="955363"/>
                <a:ext cx="8206154" cy="14705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92369" y="0"/>
            <a:ext cx="101990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Bila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tidak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mempunyai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table r,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gunakan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uji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t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dgn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rumus</a:t>
            </a:r>
            <a:endParaRPr lang="en-ID" sz="32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3910" y="3118340"/>
            <a:ext cx="1111233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t= 8,66 </a:t>
            </a:r>
          </a:p>
          <a:p>
            <a:endParaRPr lang="en-US" sz="36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Nilai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t-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hitung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= 8,66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lebih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besar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dari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t-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tabel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= 2,20, </a:t>
            </a:r>
          </a:p>
          <a:p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disimpulkan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pertanyaan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tersebut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valid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digunakan</a:t>
            </a:r>
            <a:r>
              <a:rPr lang="en-US" sz="3600" b="1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r>
              <a:rPr lang="en-US" sz="3600" b="1">
                <a:solidFill>
                  <a:schemeClr val="bg2">
                    <a:lumMod val="50000"/>
                  </a:schemeClr>
                </a:solidFill>
              </a:rPr>
              <a:t>dalam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penelitian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en-ID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09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96240" y="182880"/>
                <a:ext cx="11628120" cy="6986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>
                    <a:solidFill>
                      <a:schemeClr val="bg1"/>
                    </a:solidFill>
                  </a:rPr>
                  <a:t>Berikut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adalah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contoh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hasil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uji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keandalan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pertanyaan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tentang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asupan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cairan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dan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kebugaran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.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Tampak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bahwa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nilai-nilai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yang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dilingkari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adalah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nilai-nilai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‘Corrected Item-Total Correlation’  yang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lebih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kecil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dari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nilai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korelasi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0,357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pada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a = 0.1.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Ini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berarti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pertanyaan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tersebut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tidak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valid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untuk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digunakan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.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Nilai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‘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Cronbach’s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Alpha if item Deleted’ 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pada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pertanyaan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tersebut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terlihat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lebih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besar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dari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 ‘Corrected Item-Total Correlation’.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Ini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berarti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bila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pertanyaan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tersebut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dihilangkan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maka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nilai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korelasi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dari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kuesioner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akan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meningkat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.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Karenanya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variabel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tersebut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tidak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valid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dan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harus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diganti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dengan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pertanyaan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lain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dengan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merubah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susunan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kalimat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. </a:t>
                </a:r>
                <a:endParaRPr lang="en-US" sz="3200" b="1" dirty="0" smtClean="0">
                  <a:solidFill>
                    <a:schemeClr val="bg1"/>
                  </a:solidFill>
                </a:endParaRPr>
              </a:p>
              <a:p>
                <a:endParaRPr lang="en-US" sz="3200" b="1" dirty="0">
                  <a:solidFill>
                    <a:schemeClr val="bg1"/>
                  </a:solidFill>
                </a:endParaRPr>
              </a:p>
              <a:p>
                <a:r>
                  <a:rPr lang="en-US" sz="3200" b="1" dirty="0" smtClean="0">
                    <a:solidFill>
                      <a:schemeClr val="bg1"/>
                    </a:solidFill>
                  </a:rPr>
                  <a:t>N = 20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responden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1"/>
                        </a:solidFill>
                      </a:rPr>
                      <m:t>∝=</m:t>
                    </m:r>
                    <m:r>
                      <a:rPr lang="en-US" sz="3200" b="1" i="1">
                        <a:solidFill>
                          <a:schemeClr val="bg1"/>
                        </a:solidFill>
                      </a:rPr>
                      <m:t>𝟎</m:t>
                    </m:r>
                    <m:r>
                      <a:rPr lang="en-US" sz="3200" b="1" i="1">
                        <a:solidFill>
                          <a:schemeClr val="bg1"/>
                        </a:solidFill>
                      </a:rPr>
                      <m:t>.</m:t>
                    </m:r>
                    <m:r>
                      <a:rPr lang="en-US" sz="3200" b="1" i="1">
                        <a:solidFill>
                          <a:schemeClr val="bg1"/>
                        </a:solidFill>
                      </a:rPr>
                      <m:t>𝟏</m:t>
                    </m:r>
                  </m:oMath>
                </a14:m>
                <a:r>
                  <a:rPr lang="en-US" sz="3200" b="1" dirty="0">
                    <a:solidFill>
                      <a:schemeClr val="bg1"/>
                    </a:solidFill>
                  </a:rPr>
                  <a:t>; r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tabel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= 0.357</a:t>
                </a:r>
              </a:p>
              <a:p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" y="182880"/>
                <a:ext cx="11628120" cy="6986528"/>
              </a:xfrm>
              <a:prstGeom prst="rect">
                <a:avLst/>
              </a:prstGeom>
              <a:blipFill rotWithShape="1">
                <a:blip r:embed="rId2"/>
                <a:stretch>
                  <a:fillRect l="-1310" t="-1047" r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8823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276136"/>
              </p:ext>
            </p:extLst>
          </p:nvPr>
        </p:nvGraphicFramePr>
        <p:xfrm>
          <a:off x="929640" y="286703"/>
          <a:ext cx="9943148" cy="6299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1572"/>
                <a:gridCol w="1435282"/>
                <a:gridCol w="1639082"/>
                <a:gridCol w="1842882"/>
                <a:gridCol w="1844330"/>
              </a:tblGrid>
              <a:tr h="398601">
                <a:tc gridSpan="5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Item-Total Statistics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999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Scale Mean if Item Deleted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Scale Variance if Item Deleted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Corrected Item-Total Correlation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Cronbach's Alpha if Item Deleted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48307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Menu sarapan anda?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17.05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13.734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-.105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.520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45527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Cairan yg sering dikonsumsi?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17.85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13.924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.227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.363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98601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Status hidrasi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17.35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12.450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.348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.306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45527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Alat transportasi ke tempat kerja?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18.00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15.158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-.242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.416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45527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Yg dilakukan saat waktu luang?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16.95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12.682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.107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.385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8307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Kebugaran Jasmani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16.25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11.039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.176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.357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7673340" y="4551998"/>
            <a:ext cx="876299" cy="4772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619999" y="5398135"/>
            <a:ext cx="929639" cy="438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693978" y="6050280"/>
            <a:ext cx="855662" cy="5362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20000" y="2590801"/>
            <a:ext cx="929640" cy="6248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63816" y="3230881"/>
            <a:ext cx="885824" cy="6248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6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5388" y="3107174"/>
            <a:ext cx="7804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u="sng" dirty="0" err="1">
                <a:solidFill>
                  <a:schemeClr val="bg1"/>
                </a:solidFill>
              </a:rPr>
              <a:t>Kerjakan</a:t>
            </a:r>
            <a:r>
              <a:rPr lang="en-US" sz="3200" b="1" i="1" u="sng" dirty="0">
                <a:solidFill>
                  <a:schemeClr val="bg1"/>
                </a:solidFill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</a:rPr>
              <a:t>soal</a:t>
            </a:r>
            <a:r>
              <a:rPr lang="en-US" sz="3200" b="1" i="1" u="sng" dirty="0">
                <a:solidFill>
                  <a:schemeClr val="bg1"/>
                </a:solidFill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</a:rPr>
              <a:t>latihan</a:t>
            </a:r>
            <a:r>
              <a:rPr lang="en-US" sz="3200" b="1" i="1" u="sng" dirty="0">
                <a:solidFill>
                  <a:schemeClr val="bg1"/>
                </a:solidFill>
              </a:rPr>
              <a:t> No. 20  </a:t>
            </a:r>
            <a:r>
              <a:rPr lang="en-US" sz="3200" b="1" i="1" u="sng" dirty="0" err="1">
                <a:solidFill>
                  <a:schemeClr val="bg1"/>
                </a:solidFill>
              </a:rPr>
              <a:t>pada</a:t>
            </a:r>
            <a:r>
              <a:rPr lang="en-US" sz="3200" b="1" i="1" u="sng" dirty="0">
                <a:solidFill>
                  <a:schemeClr val="bg1"/>
                </a:solidFill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</a:rPr>
              <a:t>halaman</a:t>
            </a:r>
            <a:r>
              <a:rPr lang="en-US" sz="3200" b="1" i="1" u="sng" dirty="0">
                <a:solidFill>
                  <a:schemeClr val="bg1"/>
                </a:solidFill>
              </a:rPr>
              <a:t> 190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087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7365" y="1161981"/>
            <a:ext cx="1072280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</a:rPr>
              <a:t>SELAMAT MENEMPUH</a:t>
            </a:r>
          </a:p>
          <a:p>
            <a:pPr algn="ctr"/>
            <a:r>
              <a:rPr lang="en-US" sz="8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UJIAN AKHIR SEMESTER</a:t>
            </a:r>
          </a:p>
        </p:txBody>
      </p:sp>
    </p:spTree>
    <p:extLst>
      <p:ext uri="{BB962C8B-B14F-4D97-AF65-F5344CB8AC3E}">
        <p14:creationId xmlns:p14="http://schemas.microsoft.com/office/powerpoint/2010/main" val="21571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703" y="383458"/>
            <a:ext cx="6504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chemeClr val="bg1"/>
                </a:solidFill>
              </a:rPr>
              <a:t>KEANDALAN INSTRUMEN</a:t>
            </a:r>
            <a:endParaRPr lang="en-ID" sz="36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7703" y="1617785"/>
            <a:ext cx="109202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Instrument </a:t>
            </a:r>
            <a:r>
              <a:rPr lang="en-US" sz="4000" b="1" dirty="0" err="1">
                <a:solidFill>
                  <a:schemeClr val="bg1"/>
                </a:solidFill>
              </a:rPr>
              <a:t>penelitian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adalah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salah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satu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bagian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dari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penelitian</a:t>
            </a:r>
            <a:r>
              <a:rPr lang="en-US" sz="4000" b="1" dirty="0">
                <a:solidFill>
                  <a:schemeClr val="bg1"/>
                </a:solidFill>
              </a:rPr>
              <a:t> yang </a:t>
            </a:r>
            <a:r>
              <a:rPr lang="en-US" sz="4000" b="1" dirty="0" err="1">
                <a:solidFill>
                  <a:schemeClr val="bg1"/>
                </a:solidFill>
              </a:rPr>
              <a:t>harus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diperhatikan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secara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seksama</a:t>
            </a:r>
            <a:r>
              <a:rPr lang="en-US" sz="4000" b="1" dirty="0">
                <a:solidFill>
                  <a:schemeClr val="bg1"/>
                </a:solidFill>
              </a:rPr>
              <a:t>, </a:t>
            </a:r>
            <a:r>
              <a:rPr lang="en-US" sz="4000" b="1" dirty="0" err="1">
                <a:solidFill>
                  <a:schemeClr val="bg1"/>
                </a:solidFill>
              </a:rPr>
              <a:t>salah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satunya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adalah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daftar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pertanyaan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atau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kuesioner</a:t>
            </a:r>
            <a:r>
              <a:rPr lang="en-US" sz="4000" b="1" dirty="0">
                <a:solidFill>
                  <a:schemeClr val="bg1"/>
                </a:solidFill>
              </a:rPr>
              <a:t>. 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Data yang </a:t>
            </a:r>
            <a:r>
              <a:rPr lang="en-US" sz="4000" b="1" dirty="0" err="1">
                <a:solidFill>
                  <a:schemeClr val="bg1"/>
                </a:solidFill>
              </a:rPr>
              <a:t>dikumpulkan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dengan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menggunakan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instrumen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kuesioner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haruslah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akurat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objektif</a:t>
            </a:r>
            <a:r>
              <a:rPr lang="en-US" sz="4000" b="1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4047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9938" y="562708"/>
            <a:ext cx="108321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Validitas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adalah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ketepatan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suatu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instrumen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atau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alat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ukur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dalam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mengukur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suatu</a:t>
            </a:r>
            <a:r>
              <a:rPr lang="en-US" sz="4000" b="1" dirty="0">
                <a:solidFill>
                  <a:schemeClr val="bg1"/>
                </a:solidFill>
              </a:rPr>
              <a:t> data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 err="1">
                <a:solidFill>
                  <a:schemeClr val="bg1"/>
                </a:solidFill>
              </a:rPr>
              <a:t>Reliabilitas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adalah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konsistensi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hasil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ukur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dari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suatu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alat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ukur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atau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serangkaian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alat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ukur</a:t>
            </a:r>
            <a:r>
              <a:rPr lang="en-US" sz="4000" b="1" dirty="0">
                <a:solidFill>
                  <a:schemeClr val="bg1"/>
                </a:solidFill>
              </a:rPr>
              <a:t>.</a:t>
            </a:r>
            <a:r>
              <a:rPr lang="en-ID" sz="4000" b="1" dirty="0">
                <a:solidFill>
                  <a:schemeClr val="bg1"/>
                </a:solidFill>
              </a:rPr>
              <a:t>  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28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154" y="257908"/>
            <a:ext cx="107148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Tehnik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pengukuran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validitas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suatu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instrumen</a:t>
            </a:r>
            <a:r>
              <a:rPr lang="en-US" sz="4000" b="1" dirty="0">
                <a:solidFill>
                  <a:schemeClr val="bg1"/>
                </a:solidFill>
              </a:rPr>
              <a:t>, </a:t>
            </a:r>
            <a:r>
              <a:rPr lang="en-US" sz="4000" b="1" dirty="0" err="1">
                <a:solidFill>
                  <a:schemeClr val="bg1"/>
                </a:solidFill>
              </a:rPr>
              <a:t>misalnya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kuesioner</a:t>
            </a:r>
            <a:r>
              <a:rPr lang="en-US" sz="4000" b="1" dirty="0">
                <a:solidFill>
                  <a:schemeClr val="bg1"/>
                </a:solidFill>
              </a:rPr>
              <a:t> yang </a:t>
            </a:r>
            <a:r>
              <a:rPr lang="en-US" sz="4000" b="1" dirty="0" err="1">
                <a:solidFill>
                  <a:schemeClr val="bg1"/>
                </a:solidFill>
              </a:rPr>
              <a:t>mempunyai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beberapa</a:t>
            </a:r>
            <a:r>
              <a:rPr lang="en-US" sz="4000" b="1" dirty="0">
                <a:solidFill>
                  <a:schemeClr val="bg1"/>
                </a:solidFill>
              </a:rPr>
              <a:t> item </a:t>
            </a:r>
            <a:r>
              <a:rPr lang="en-US" sz="4000" b="1" dirty="0" err="1">
                <a:solidFill>
                  <a:schemeClr val="bg1"/>
                </a:solidFill>
              </a:rPr>
              <a:t>pertanyaan</a:t>
            </a:r>
            <a:r>
              <a:rPr lang="en-US" sz="4000" b="1" dirty="0">
                <a:solidFill>
                  <a:schemeClr val="bg1"/>
                </a:solidFill>
              </a:rPr>
              <a:t>, </a:t>
            </a:r>
            <a:r>
              <a:rPr lang="en-US" sz="4000" b="1" dirty="0" err="1">
                <a:solidFill>
                  <a:schemeClr val="bg1"/>
                </a:solidFill>
              </a:rPr>
              <a:t>dilakukan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dengan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uji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korelasi</a:t>
            </a:r>
            <a:r>
              <a:rPr lang="en-US" sz="4000" b="1" dirty="0">
                <a:solidFill>
                  <a:schemeClr val="bg1"/>
                </a:solidFill>
              </a:rPr>
              <a:t> Pearson Product Moment </a:t>
            </a:r>
            <a:r>
              <a:rPr lang="en-US" sz="4000" b="1" dirty="0" err="1">
                <a:solidFill>
                  <a:schemeClr val="bg1"/>
                </a:solidFill>
              </a:rPr>
              <a:t>untuk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setiap</a:t>
            </a:r>
            <a:r>
              <a:rPr lang="en-US" sz="4000" b="1" dirty="0">
                <a:solidFill>
                  <a:schemeClr val="bg1"/>
                </a:solidFill>
              </a:rPr>
              <a:t> item </a:t>
            </a:r>
            <a:r>
              <a:rPr lang="en-US" sz="4000" b="1" dirty="0" err="1">
                <a:solidFill>
                  <a:schemeClr val="bg1"/>
                </a:solidFill>
              </a:rPr>
              <a:t>pertanyaan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terhadap</a:t>
            </a:r>
            <a:r>
              <a:rPr lang="en-US" sz="4000" b="1" dirty="0">
                <a:solidFill>
                  <a:schemeClr val="bg1"/>
                </a:solidFill>
              </a:rPr>
              <a:t> total </a:t>
            </a:r>
            <a:r>
              <a:rPr lang="en-US" sz="4000" b="1" dirty="0" err="1">
                <a:solidFill>
                  <a:schemeClr val="bg1"/>
                </a:solidFill>
              </a:rPr>
              <a:t>skor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pertanyaan</a:t>
            </a:r>
            <a:r>
              <a:rPr lang="en-US" sz="4000" b="1" dirty="0">
                <a:solidFill>
                  <a:schemeClr val="bg1"/>
                </a:solidFill>
              </a:rPr>
              <a:t>. 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 err="1">
                <a:solidFill>
                  <a:schemeClr val="bg1"/>
                </a:solidFill>
              </a:rPr>
              <a:t>Suatu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pertanyaan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dinyatakan</a:t>
            </a:r>
            <a:r>
              <a:rPr lang="en-US" sz="4000" b="1" dirty="0">
                <a:solidFill>
                  <a:schemeClr val="bg1"/>
                </a:solidFill>
              </a:rPr>
              <a:t> valid </a:t>
            </a:r>
            <a:r>
              <a:rPr lang="en-US" sz="4000" b="1" dirty="0" err="1">
                <a:solidFill>
                  <a:schemeClr val="bg1"/>
                </a:solidFill>
              </a:rPr>
              <a:t>bila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skor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nya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berkorelasi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bermakna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dengan</a:t>
            </a:r>
            <a:r>
              <a:rPr lang="en-US" sz="4000" b="1" dirty="0">
                <a:solidFill>
                  <a:schemeClr val="bg1"/>
                </a:solidFill>
              </a:rPr>
              <a:t> total </a:t>
            </a:r>
            <a:r>
              <a:rPr lang="en-US" sz="4000" b="1" dirty="0" err="1">
                <a:solidFill>
                  <a:schemeClr val="bg1"/>
                </a:solidFill>
              </a:rPr>
              <a:t>skor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pertanyaan</a:t>
            </a:r>
            <a:r>
              <a:rPr lang="en-US" sz="4000" b="1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2174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846" y="656492"/>
            <a:ext cx="1059766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Suatu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pertanyaan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dinyatakan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reliabel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bila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jawaban</a:t>
            </a:r>
            <a:r>
              <a:rPr lang="en-US" sz="4000" b="1" dirty="0">
                <a:solidFill>
                  <a:schemeClr val="bg1"/>
                </a:solidFill>
              </a:rPr>
              <a:t> yang </a:t>
            </a:r>
            <a:r>
              <a:rPr lang="en-US" sz="4000" b="1" dirty="0" err="1">
                <a:solidFill>
                  <a:schemeClr val="bg1"/>
                </a:solidFill>
              </a:rPr>
              <a:t>diberikan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oleh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beberapa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responden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terhadap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pertanyaan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tersebut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konsisten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atau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relatif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stabil</a:t>
            </a:r>
            <a:r>
              <a:rPr lang="en-US" sz="4000" b="1" dirty="0">
                <a:solidFill>
                  <a:schemeClr val="bg1"/>
                </a:solidFill>
              </a:rPr>
              <a:t>. 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 err="1">
                <a:solidFill>
                  <a:schemeClr val="bg1"/>
                </a:solidFill>
              </a:rPr>
              <a:t>Pengukuran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reliabilitas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dapat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dilakukan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dengan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dua</a:t>
            </a:r>
            <a:r>
              <a:rPr lang="en-US" sz="4000" b="1" dirty="0">
                <a:solidFill>
                  <a:schemeClr val="bg1"/>
                </a:solidFill>
              </a:rPr>
              <a:t> acara </a:t>
            </a:r>
            <a:r>
              <a:rPr lang="en-US" sz="4000" b="1" dirty="0" err="1">
                <a:solidFill>
                  <a:schemeClr val="bg1"/>
                </a:solidFill>
              </a:rPr>
              <a:t>yaitu</a:t>
            </a:r>
            <a:r>
              <a:rPr lang="en-US" sz="4000" b="1" dirty="0">
                <a:solidFill>
                  <a:schemeClr val="bg1"/>
                </a:solidFill>
              </a:rPr>
              <a:t>  ‘One Shot’ </a:t>
            </a:r>
            <a:r>
              <a:rPr lang="en-US" sz="4000" b="1" dirty="0" err="1">
                <a:solidFill>
                  <a:schemeClr val="bg1"/>
                </a:solidFill>
              </a:rPr>
              <a:t>atau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diukur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sekali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saja</a:t>
            </a:r>
            <a:r>
              <a:rPr lang="en-US" sz="4000" b="1" dirty="0">
                <a:solidFill>
                  <a:schemeClr val="bg1"/>
                </a:solidFill>
              </a:rPr>
              <a:t>, </a:t>
            </a:r>
            <a:r>
              <a:rPr lang="en-US" sz="4000" b="1" dirty="0" err="1">
                <a:solidFill>
                  <a:schemeClr val="bg1"/>
                </a:solidFill>
              </a:rPr>
              <a:t>dan</a:t>
            </a:r>
            <a:r>
              <a:rPr lang="en-US" sz="4000" b="1" dirty="0">
                <a:solidFill>
                  <a:schemeClr val="bg1"/>
                </a:solidFill>
              </a:rPr>
              <a:t> ‘Repeated Measure’ </a:t>
            </a:r>
            <a:r>
              <a:rPr lang="en-US" sz="4000" b="1" dirty="0" err="1">
                <a:solidFill>
                  <a:schemeClr val="bg1"/>
                </a:solidFill>
              </a:rPr>
              <a:t>atau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ukur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ulang</a:t>
            </a:r>
            <a:r>
              <a:rPr lang="en-US" sz="4000" b="1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25907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262" y="0"/>
            <a:ext cx="10668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Jika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pertanyaan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tidak</a:t>
            </a:r>
            <a:r>
              <a:rPr lang="en-US" sz="4000" b="1" dirty="0">
                <a:solidFill>
                  <a:schemeClr val="bg1"/>
                </a:solidFill>
              </a:rPr>
              <a:t> valid </a:t>
            </a:r>
            <a:r>
              <a:rPr lang="en-US" sz="4000" b="1" dirty="0" err="1">
                <a:solidFill>
                  <a:schemeClr val="bg1"/>
                </a:solidFill>
              </a:rPr>
              <a:t>sudah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sewajarnya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pertanyaan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itu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ditulis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ulang</a:t>
            </a:r>
            <a:r>
              <a:rPr lang="en-US" sz="4000" b="1" dirty="0">
                <a:solidFill>
                  <a:schemeClr val="bg1"/>
                </a:solidFill>
              </a:rPr>
              <a:t>. </a:t>
            </a:r>
            <a:r>
              <a:rPr lang="en-US" sz="4000" b="1" dirty="0" err="1">
                <a:solidFill>
                  <a:schemeClr val="bg1"/>
                </a:solidFill>
              </a:rPr>
              <a:t>Pertanyaan-pertanyan</a:t>
            </a:r>
            <a:r>
              <a:rPr lang="en-US" sz="4000" b="1" dirty="0">
                <a:solidFill>
                  <a:schemeClr val="bg1"/>
                </a:solidFill>
              </a:rPr>
              <a:t> yang </a:t>
            </a:r>
            <a:r>
              <a:rPr lang="en-US" sz="4000" b="1" dirty="0" err="1">
                <a:solidFill>
                  <a:schemeClr val="bg1"/>
                </a:solidFill>
              </a:rPr>
              <a:t>sudah</a:t>
            </a:r>
            <a:r>
              <a:rPr lang="en-US" sz="4000" b="1" dirty="0">
                <a:solidFill>
                  <a:schemeClr val="bg1"/>
                </a:solidFill>
              </a:rPr>
              <a:t> valid </a:t>
            </a:r>
            <a:r>
              <a:rPr lang="en-US" sz="4000" b="1" dirty="0" err="1">
                <a:solidFill>
                  <a:schemeClr val="bg1"/>
                </a:solidFill>
              </a:rPr>
              <a:t>kemudian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secara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bersama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sama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diukur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reliabilitasnya</a:t>
            </a:r>
            <a:r>
              <a:rPr lang="en-US" sz="4000" b="1" dirty="0">
                <a:solidFill>
                  <a:schemeClr val="bg1"/>
                </a:solidFill>
              </a:rPr>
              <a:t>. 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 err="1">
                <a:solidFill>
                  <a:schemeClr val="bg1"/>
                </a:solidFill>
              </a:rPr>
              <a:t>Keterandalan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instrumen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seharusnya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sudah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dilakukan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sebelum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penelitian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dilaksanakan</a:t>
            </a:r>
            <a:r>
              <a:rPr lang="en-US" sz="4000" b="1" dirty="0">
                <a:solidFill>
                  <a:schemeClr val="bg1"/>
                </a:solidFill>
              </a:rPr>
              <a:t> agar data yang </a:t>
            </a:r>
            <a:r>
              <a:rPr lang="en-US" sz="4000" b="1" dirty="0" err="1">
                <a:solidFill>
                  <a:schemeClr val="bg1"/>
                </a:solidFill>
              </a:rPr>
              <a:t>terkumpul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sudah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dipastikan</a:t>
            </a:r>
            <a:r>
              <a:rPr lang="en-US" sz="4000" b="1" dirty="0">
                <a:solidFill>
                  <a:schemeClr val="bg1"/>
                </a:solidFill>
              </a:rPr>
              <a:t> valid </a:t>
            </a:r>
            <a:r>
              <a:rPr lang="en-US" sz="4000" b="1" dirty="0" err="1">
                <a:solidFill>
                  <a:schemeClr val="bg1"/>
                </a:solidFill>
              </a:rPr>
              <a:t>dan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reliabel</a:t>
            </a:r>
            <a:r>
              <a:rPr lang="en-US" sz="4000" b="1" dirty="0">
                <a:solidFill>
                  <a:schemeClr val="bg1"/>
                </a:solidFill>
              </a:rPr>
              <a:t>.</a:t>
            </a:r>
            <a:endParaRPr lang="en-ID" sz="40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42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366391"/>
              </p:ext>
            </p:extLst>
          </p:nvPr>
        </p:nvGraphicFramePr>
        <p:xfrm>
          <a:off x="0" y="0"/>
          <a:ext cx="12192000" cy="7343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17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56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84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694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584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881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20615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Responden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P1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P2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P3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P4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P5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707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6707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6707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6707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6707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6707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6707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6707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6707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33415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33415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33415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33415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13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751" marR="63751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47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354" y="0"/>
            <a:ext cx="10691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Siapkan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data di SPSS</a:t>
            </a:r>
            <a:endParaRPr lang="en-ID" sz="3600" b="1" dirty="0">
              <a:solidFill>
                <a:schemeClr val="bg2">
                  <a:lumMod val="50000"/>
                </a:schemeClr>
              </a:solidFill>
            </a:endParaRPr>
          </a:p>
          <a:p>
            <a:pPr lvl="0"/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Pilih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‘Analyze’, ‘Scale’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klik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‘Reliability Analysis’</a:t>
            </a:r>
            <a:endParaRPr lang="en-ID" sz="36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186" y="1283603"/>
            <a:ext cx="7812551" cy="689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6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462" y="164123"/>
            <a:ext cx="1104313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Pindahkan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kelima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variable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ke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kotak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‘Items’</a:t>
            </a:r>
            <a:endParaRPr lang="en-ID" sz="3200" b="1" dirty="0">
              <a:solidFill>
                <a:schemeClr val="bg2">
                  <a:lumMod val="50000"/>
                </a:schemeClr>
              </a:solidFill>
            </a:endParaRPr>
          </a:p>
          <a:p>
            <a:pPr lvl="0"/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Model ‘Alpha’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klik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‘Statistics…”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klik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‘OK’</a:t>
            </a:r>
            <a:endParaRPr lang="en-ID" sz="32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502" y="1340534"/>
            <a:ext cx="7175159" cy="551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46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5362</TotalTime>
  <Words>777</Words>
  <Application>Microsoft Office PowerPoint</Application>
  <PresentationFormat>Custom</PresentationFormat>
  <Paragraphs>164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Circuit</vt:lpstr>
      <vt:lpstr>MANAJEMEN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EPIDEMIOLOGI KLINIK DAN BIOSTATISTIK</dc:title>
  <dc:creator>Idrus Jus'at</dc:creator>
  <cp:lastModifiedBy>BPISTI2008</cp:lastModifiedBy>
  <cp:revision>54</cp:revision>
  <dcterms:created xsi:type="dcterms:W3CDTF">2018-04-20T03:08:43Z</dcterms:created>
  <dcterms:modified xsi:type="dcterms:W3CDTF">2018-08-29T02:25:14Z</dcterms:modified>
</cp:coreProperties>
</file>