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3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8"/>
    <p:restoredTop sz="94436"/>
  </p:normalViewPr>
  <p:slideViewPr>
    <p:cSldViewPr snapToGrid="0" snapToObjects="1">
      <p:cViewPr varScale="1">
        <p:scale>
          <a:sx n="63" d="100"/>
          <a:sy n="63" d="100"/>
        </p:scale>
        <p:origin x="-10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chemeClr val="bg2">
                    <a:lumMod val="75000"/>
                  </a:schemeClr>
                </a:solidFill>
              </a:rPr>
              <a:t>Manajemen</a:t>
            </a:r>
            <a:r>
              <a:rPr lang="en-US" sz="8000" b="1" dirty="0">
                <a:solidFill>
                  <a:schemeClr val="bg2">
                    <a:lumMod val="75000"/>
                  </a:schemeClr>
                </a:solidFill>
              </a:rPr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TEMU </a:t>
            </a:r>
            <a:r>
              <a:rPr lang="en-US" sz="5400" smtClean="0">
                <a:solidFill>
                  <a:srgbClr val="FF0000"/>
                </a:solidFill>
              </a:rPr>
              <a:t>iV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08" y="287774"/>
            <a:ext cx="676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‘Copy selected cases to a new data </a:t>
            </a:r>
            <a:r>
              <a:rPr lang="en-US" sz="2800" b="1" dirty="0" smtClean="0">
                <a:solidFill>
                  <a:schemeClr val="bg1"/>
                </a:solidFill>
              </a:rPr>
              <a:t>set’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1371600"/>
            <a:ext cx="5593715" cy="54159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551479" y="810994"/>
            <a:ext cx="3800041" cy="43096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5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34" y="303014"/>
            <a:ext cx="43622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‘Dataset name:’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kita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isi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 smtClean="0">
                <a:solidFill>
                  <a:schemeClr val="bg1"/>
                </a:solidFill>
              </a:rPr>
              <a:t>Fulan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28179" y="1190803"/>
            <a:ext cx="7020877" cy="36799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77" y="285988"/>
            <a:ext cx="6103303" cy="61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6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597" y="226814"/>
            <a:ext cx="4727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Perhatikan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bagian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muncul</a:t>
            </a:r>
            <a:r>
              <a:rPr lang="en-US" sz="2800" b="1" dirty="0">
                <a:solidFill>
                  <a:schemeClr val="bg1"/>
                </a:solidFill>
              </a:rPr>
              <a:t> ‘Untitle2 [</a:t>
            </a:r>
            <a:r>
              <a:rPr lang="en-US" sz="2800" b="1" dirty="0" err="1">
                <a:solidFill>
                  <a:schemeClr val="bg1"/>
                </a:solidFill>
              </a:rPr>
              <a:t>Fulan</a:t>
            </a:r>
            <a:r>
              <a:rPr lang="en-US" sz="2800" b="1" dirty="0">
                <a:solidFill>
                  <a:schemeClr val="bg1"/>
                </a:solidFill>
              </a:rPr>
              <a:t>]’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dibawah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472440"/>
            <a:ext cx="7802880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83" y="135374"/>
            <a:ext cx="5390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‘File’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‘Save as’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917674"/>
            <a:ext cx="6477000" cy="56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176"/>
            <a:ext cx="43129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ketik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Fulan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‘File name</a:t>
            </a:r>
            <a:r>
              <a:rPr lang="en-US" sz="2800" b="1" dirty="0" smtClean="0">
                <a:solidFill>
                  <a:schemeClr val="bg1"/>
                </a:solidFill>
              </a:rPr>
              <a:t>:’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sudah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mempunyai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file ‘</a:t>
            </a:r>
            <a:r>
              <a:rPr lang="en-US" sz="2800" b="1" dirty="0" err="1">
                <a:solidFill>
                  <a:schemeClr val="bg1"/>
                </a:solidFill>
              </a:rPr>
              <a:t>Fulan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yang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kelompok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laki-laki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Lakukan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prosedur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memilih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 err="1">
                <a:solidFill>
                  <a:schemeClr val="bg1"/>
                </a:solidFill>
              </a:rPr>
              <a:t>perempuan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simpan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data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‘Falun’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file </a:t>
            </a:r>
            <a:r>
              <a:rPr lang="en-US" sz="2800" b="1" dirty="0">
                <a:solidFill>
                  <a:schemeClr val="bg1"/>
                </a:solidFill>
              </a:rPr>
              <a:t>data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materi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selanjutnya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1" y="716280"/>
            <a:ext cx="768096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112471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err="1">
                <a:solidFill>
                  <a:schemeClr val="bg1"/>
                </a:solidFill>
              </a:rPr>
              <a:t>Menggabungkan</a:t>
            </a:r>
            <a:r>
              <a:rPr lang="en-US" sz="2800" b="1" dirty="0">
                <a:solidFill>
                  <a:schemeClr val="bg1"/>
                </a:solidFill>
              </a:rPr>
              <a:t> file data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melakukan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pengolahan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pengumpulan</a:t>
            </a:r>
            <a:r>
              <a:rPr lang="en-US" sz="2800" b="1" dirty="0">
                <a:solidFill>
                  <a:schemeClr val="bg1"/>
                </a:solidFill>
              </a:rPr>
              <a:t> data, </a:t>
            </a:r>
            <a:r>
              <a:rPr lang="en-US" sz="2800" b="1" dirty="0" err="1">
                <a:solidFill>
                  <a:schemeClr val="bg1"/>
                </a:solidFill>
              </a:rPr>
              <a:t>sering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mempunyai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beberapa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karena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pemasukan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terdiri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beberapa</a:t>
            </a:r>
            <a:r>
              <a:rPr lang="en-US" sz="2800" b="1" dirty="0">
                <a:solidFill>
                  <a:schemeClr val="bg1"/>
                </a:solidFill>
              </a:rPr>
              <a:t> orang.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menggabungkan</a:t>
            </a:r>
            <a:r>
              <a:rPr lang="en-US" sz="2800" b="1" dirty="0">
                <a:solidFill>
                  <a:schemeClr val="bg1"/>
                </a:solidFill>
              </a:rPr>
              <a:t> file-file </a:t>
            </a:r>
            <a:r>
              <a:rPr lang="en-US" sz="2800" b="1" dirty="0" err="1">
                <a:solidFill>
                  <a:schemeClr val="bg1"/>
                </a:solidFill>
              </a:rPr>
              <a:t>tersebut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menjadi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satu</a:t>
            </a:r>
            <a:r>
              <a:rPr lang="en-US" sz="2800" b="1" dirty="0">
                <a:solidFill>
                  <a:schemeClr val="bg1"/>
                </a:solidFill>
              </a:rPr>
              <a:t> file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lvl="2"/>
            <a:r>
              <a:rPr lang="en-US" sz="2800" b="1" dirty="0" err="1">
                <a:solidFill>
                  <a:schemeClr val="bg1"/>
                </a:solidFill>
              </a:rPr>
              <a:t>Penggabungan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kasus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atau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responden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Andaikan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bekerja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mendapat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tugas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memasukkan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secara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bersama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misalnya</a:t>
            </a:r>
            <a:r>
              <a:rPr lang="en-US" sz="2800" b="1" dirty="0">
                <a:solidFill>
                  <a:schemeClr val="bg1"/>
                </a:solidFill>
              </a:rPr>
              <a:t> FULAN </a:t>
            </a:r>
            <a:r>
              <a:rPr lang="en-US" sz="2800" b="1" dirty="0" err="1">
                <a:solidFill>
                  <a:schemeClr val="bg1"/>
                </a:solidFill>
              </a:rPr>
              <a:t>memasukkan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sebanyak</a:t>
            </a:r>
            <a:r>
              <a:rPr lang="en-US" sz="2800" b="1" dirty="0">
                <a:solidFill>
                  <a:schemeClr val="bg1"/>
                </a:solidFill>
              </a:rPr>
              <a:t> 30 </a:t>
            </a:r>
            <a:r>
              <a:rPr lang="en-US" sz="2800" b="1" dirty="0" err="1">
                <a:solidFill>
                  <a:schemeClr val="bg1"/>
                </a:solidFill>
              </a:rPr>
              <a:t>responden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FALUN </a:t>
            </a:r>
            <a:r>
              <a:rPr lang="en-US" sz="2800" b="1" dirty="0" err="1">
                <a:solidFill>
                  <a:schemeClr val="bg1"/>
                </a:solidFill>
              </a:rPr>
              <a:t>memasukkan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sebanyak</a:t>
            </a:r>
            <a:r>
              <a:rPr lang="en-US" sz="2800" b="1" dirty="0">
                <a:solidFill>
                  <a:schemeClr val="bg1"/>
                </a:solidFill>
              </a:rPr>
              <a:t> 35 </a:t>
            </a:r>
            <a:r>
              <a:rPr lang="en-US" sz="2800" b="1" dirty="0" err="1">
                <a:solidFill>
                  <a:schemeClr val="bg1"/>
                </a:solidFill>
              </a:rPr>
              <a:t>responden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berikutnya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memiliki</a:t>
            </a:r>
            <a:r>
              <a:rPr lang="en-US" sz="2800" b="1" dirty="0">
                <a:solidFill>
                  <a:schemeClr val="bg1"/>
                </a:solidFill>
              </a:rPr>
              <a:t> 2 file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variabel-variabel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artinya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tersebut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berbeda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’. </a:t>
            </a:r>
            <a:r>
              <a:rPr lang="en-US" sz="2800" b="1" dirty="0" err="1">
                <a:solidFill>
                  <a:schemeClr val="bg1"/>
                </a:solidFill>
              </a:rPr>
              <a:t>Bila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perbedaan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Fulan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Falun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bekerja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semua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340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" y="301675"/>
            <a:ext cx="560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Pekerjaan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‘MENAMBAH KASUS BARU DARI FILE ‘FALUN.SAV KE FILE “FULAN.SAV’.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Langkah-langkah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nya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</a:rPr>
              <a:t>File ‘</a:t>
            </a:r>
            <a:r>
              <a:rPr lang="en-US" sz="2800" b="1" dirty="0" err="1">
                <a:solidFill>
                  <a:schemeClr val="bg1"/>
                </a:solidFill>
              </a:rPr>
              <a:t>Fulan.sav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kondisi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aktif</a:t>
            </a:r>
            <a:r>
              <a:rPr lang="en-US" sz="2800" b="1" dirty="0">
                <a:solidFill>
                  <a:schemeClr val="bg1"/>
                </a:solidFill>
              </a:rPr>
              <a:t>;</a:t>
            </a: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PILIH </a:t>
            </a:r>
            <a:r>
              <a:rPr lang="en-US" sz="2800" b="1" dirty="0">
                <a:solidFill>
                  <a:schemeClr val="bg1"/>
                </a:solidFill>
              </a:rPr>
              <a:t>‘Data’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‘Merge’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‘Add Cases’,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ini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‘Add Cases…’  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../../Desktop/Screen%20Shot%202018-01-19%20at%209.59.0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646806"/>
            <a:ext cx="6274435" cy="5510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45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0"/>
            <a:ext cx="5425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Perhatikan</a:t>
            </a:r>
            <a:r>
              <a:rPr lang="en-US" sz="2800" b="1" dirty="0">
                <a:solidFill>
                  <a:schemeClr val="bg1"/>
                </a:solidFill>
              </a:rPr>
              <a:t>: File ‘</a:t>
            </a:r>
            <a:r>
              <a:rPr lang="en-US" sz="2800" b="1" dirty="0" err="1">
                <a:solidFill>
                  <a:schemeClr val="bg1"/>
                </a:solidFill>
              </a:rPr>
              <a:t>Fulan.sav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File </a:t>
            </a:r>
            <a:r>
              <a:rPr lang="en-US" sz="2800" b="1" dirty="0">
                <a:solidFill>
                  <a:schemeClr val="bg1"/>
                </a:solidFill>
              </a:rPr>
              <a:t>‘</a:t>
            </a:r>
            <a:r>
              <a:rPr lang="en-US" sz="2800" b="1" dirty="0" err="1">
                <a:solidFill>
                  <a:schemeClr val="bg1"/>
                </a:solidFill>
              </a:rPr>
              <a:t>Falun.sav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pada</a:t>
            </a:r>
            <a:r>
              <a:rPr lang="en-US" sz="2800" b="1" dirty="0">
                <a:solidFill>
                  <a:schemeClr val="bg1"/>
                </a:solidFill>
              </a:rPr>
              <a:t> folder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yang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keadaan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terbuka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8077200" cy="5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2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144" y="379214"/>
            <a:ext cx="7813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Blok file ‘</a:t>
            </a:r>
            <a:r>
              <a:rPr lang="en-US" sz="2800" b="1" dirty="0" err="1">
                <a:solidFill>
                  <a:schemeClr val="bg1"/>
                </a:solidFill>
              </a:rPr>
              <a:t>Fulan.save</a:t>
            </a:r>
            <a:r>
              <a:rPr lang="en-US" sz="2800" b="1" dirty="0">
                <a:solidFill>
                  <a:schemeClr val="bg1"/>
                </a:solidFill>
              </a:rPr>
              <a:t>(DataSet2),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smtClean="0">
                <a:solidFill>
                  <a:schemeClr val="bg1"/>
                </a:solidFill>
              </a:rPr>
              <a:t>Continue’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203960"/>
            <a:ext cx="85039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Tampak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dilayar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artinya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bisa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dijadikan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satu</a:t>
            </a:r>
            <a:r>
              <a:rPr lang="en-US" sz="2800" b="1" dirty="0">
                <a:solidFill>
                  <a:schemeClr val="bg1"/>
                </a:solidFill>
              </a:rPr>
              <a:t> file,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OK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12520"/>
            <a:ext cx="734568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660" y="428017"/>
            <a:ext cx="10817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Pelajari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halaman</a:t>
            </a:r>
            <a:r>
              <a:rPr lang="en-US" sz="4000" b="1" dirty="0">
                <a:solidFill>
                  <a:schemeClr val="bg1"/>
                </a:solidFill>
              </a:rPr>
              <a:t> 49-74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Mengambil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sebagian</a:t>
            </a:r>
            <a:r>
              <a:rPr lang="en-US" sz="4000" b="1" dirty="0">
                <a:solidFill>
                  <a:schemeClr val="bg1"/>
                </a:solidFill>
              </a:rPr>
              <a:t> Data</a:t>
            </a:r>
          </a:p>
          <a:p>
            <a:r>
              <a:rPr lang="en-US" sz="4000" b="1" dirty="0" err="1">
                <a:solidFill>
                  <a:schemeClr val="bg1"/>
                </a:solidFill>
              </a:rPr>
              <a:t>Menggabung</a:t>
            </a:r>
            <a:r>
              <a:rPr lang="en-US" sz="4000" b="1" dirty="0">
                <a:solidFill>
                  <a:schemeClr val="bg1"/>
                </a:solidFill>
              </a:rPr>
              <a:t> File Data</a:t>
            </a:r>
          </a:p>
          <a:p>
            <a:r>
              <a:rPr lang="en-US" sz="4000" b="1" dirty="0" err="1">
                <a:solidFill>
                  <a:schemeClr val="bg1"/>
                </a:solidFill>
              </a:rPr>
              <a:t>Menambah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variabel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baru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Menyimpan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hasil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olahan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analisa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" y="4125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muncul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dilayar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gabungan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tersebut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misalnya</a:t>
            </a:r>
            <a:r>
              <a:rPr lang="en-US" sz="2800" b="1" dirty="0">
                <a:solidFill>
                  <a:schemeClr val="bg1"/>
                </a:solidFill>
              </a:rPr>
              <a:t> ‘GABUNG.SAV’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contoh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dibawah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‘Save’</a:t>
            </a:r>
          </a:p>
        </p:txBody>
      </p:sp>
      <p:pic>
        <p:nvPicPr>
          <p:cNvPr id="3" name="Picture 2" descr="../../Desktop/Screen%20Shot%202018-01-19%20at%2010.22.29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1753632"/>
            <a:ext cx="7350760" cy="464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9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419576"/>
            <a:ext cx="8564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b="1" dirty="0" err="1">
                <a:solidFill>
                  <a:schemeClr val="bg1"/>
                </a:solidFill>
              </a:rPr>
              <a:t>Penggabungan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</a:p>
          <a:p>
            <a:pPr lvl="2"/>
            <a:r>
              <a:rPr lang="en-US" sz="2800" b="1" dirty="0" err="1" smtClean="0">
                <a:solidFill>
                  <a:schemeClr val="bg1"/>
                </a:solidFill>
              </a:rPr>
              <a:t>Menambah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baru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Andaikan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mempunyai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dua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file ‘DATA11’ yang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NORESP, SEKS, UMUR, DIDIK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file ‘DATA22’ yang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NORESP, BERAT, TINGGI, PENDAPATAN,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dibawah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2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66914"/>
              </p:ext>
            </p:extLst>
          </p:nvPr>
        </p:nvGraphicFramePr>
        <p:xfrm>
          <a:off x="807720" y="1536224"/>
          <a:ext cx="1045464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598"/>
                <a:gridCol w="1096075"/>
                <a:gridCol w="1395414"/>
                <a:gridCol w="1021384"/>
                <a:gridCol w="1309101"/>
                <a:gridCol w="1352256"/>
                <a:gridCol w="1886926"/>
                <a:gridCol w="162560"/>
                <a:gridCol w="579326"/>
              </a:tblGrid>
              <a:tr h="1079633">
                <a:tc>
                  <a:txBody>
                    <a:bodyPr/>
                    <a:lstStyle/>
                    <a:p>
                      <a:pPr marL="0" marR="1803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NORESP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SEKS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UMUR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DIDIK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BERAT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TINGGI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PENDAPATAN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9755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10001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36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62.2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6032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9110" algn="l"/>
                        </a:tabLst>
                      </a:pPr>
                      <a:r>
                        <a:rPr lang="en-US" sz="2800" b="1">
                          <a:effectLst/>
                        </a:rPr>
                        <a:t>169.2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53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8900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87667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10002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38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66.2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6032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9110" algn="l"/>
                        </a:tabLst>
                      </a:pPr>
                      <a:r>
                        <a:rPr lang="en-US" sz="2800" b="1">
                          <a:effectLst/>
                        </a:rPr>
                        <a:t>170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53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7800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9755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10003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2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32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59.8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6032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911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166.4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53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7900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9755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10004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35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5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67.3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6032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911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171.3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53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6700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9755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10005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36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70.2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6032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911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173.9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533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8300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15848" y="638294"/>
            <a:ext cx="257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DATA11 </a:t>
            </a:r>
            <a:r>
              <a:rPr lang="en-US" sz="32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berisi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9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54002"/>
              </p:ext>
            </p:extLst>
          </p:nvPr>
        </p:nvGraphicFramePr>
        <p:xfrm>
          <a:off x="1478278" y="1036322"/>
          <a:ext cx="8839202" cy="4968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515"/>
                <a:gridCol w="1922515"/>
                <a:gridCol w="1922515"/>
                <a:gridCol w="3071657"/>
              </a:tblGrid>
              <a:tr h="1330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NORESP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BERAT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TINGGI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PENDAPATAN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566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5295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10001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695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62.2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33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169.2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29210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8900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566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52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10002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695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66.2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33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170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29210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7800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566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52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10003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695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59.8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3395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166.4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29210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7900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566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52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10005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695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67.3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3395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171.3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29210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6700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566"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52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10005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6954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70.2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18034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3395" algn="l"/>
                        </a:tabLs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173.9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29210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8300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4575" y="316875"/>
            <a:ext cx="2269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213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DATA22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berisi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0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20" y="792599"/>
            <a:ext cx="10271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tersebut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kedalam</a:t>
            </a:r>
            <a:r>
              <a:rPr lang="en-US" sz="2800" b="1" dirty="0">
                <a:solidFill>
                  <a:schemeClr val="bg1"/>
                </a:solidFill>
              </a:rPr>
              <a:t> format SPSS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digabungkan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menjadi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satu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 err="1">
                <a:solidFill>
                  <a:schemeClr val="bg1"/>
                </a:solidFill>
              </a:rPr>
              <a:t>Ingat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menambahkan</a:t>
            </a:r>
            <a:r>
              <a:rPr lang="en-US" sz="2800" b="1" dirty="0">
                <a:solidFill>
                  <a:schemeClr val="bg1"/>
                </a:solidFill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</a:rPr>
              <a:t>baru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DATA11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SEKS, UMUR,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DIDIK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DATA22;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langkah-langkahnya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Periksa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terlebih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dahulu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biasanya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Nomor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Responden</a:t>
            </a:r>
            <a:r>
              <a:rPr lang="en-US" sz="2800" b="1" dirty="0">
                <a:solidFill>
                  <a:schemeClr val="bg1"/>
                </a:solidFill>
              </a:rPr>
              <a:t>, di </a:t>
            </a:r>
            <a:r>
              <a:rPr lang="en-US" sz="2800" b="1" dirty="0" err="1">
                <a:solidFill>
                  <a:schemeClr val="bg1"/>
                </a:solidFill>
              </a:rPr>
              <a:t>kedua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NORESP (</a:t>
            </a:r>
            <a:r>
              <a:rPr lang="en-US" sz="2800" b="1" dirty="0" err="1">
                <a:solidFill>
                  <a:schemeClr val="bg1"/>
                </a:solidFill>
              </a:rPr>
              <a:t>tipe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‘Numeric’);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Aktifkan</a:t>
            </a:r>
            <a:r>
              <a:rPr lang="en-US" sz="2800" b="1" dirty="0">
                <a:solidFill>
                  <a:schemeClr val="bg1"/>
                </a:solidFill>
              </a:rPr>
              <a:t> file ‘DATA11’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‘DATA22’;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‘Data’,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‘Merge File’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‘Add Variables…’; Blok DATA22.sav,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‘Continue’</a:t>
            </a:r>
          </a:p>
        </p:txBody>
      </p:sp>
    </p:spTree>
    <p:extLst>
      <p:ext uri="{BB962C8B-B14F-4D97-AF65-F5344CB8AC3E}">
        <p14:creationId xmlns:p14="http://schemas.microsoft.com/office/powerpoint/2010/main" val="1645395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9%20at%2011.30.39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274320"/>
            <a:ext cx="81534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84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9%20at%2011.36.3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1143000"/>
            <a:ext cx="7277036" cy="5425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106" y="409694"/>
            <a:ext cx="530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Muncul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dilayar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OK</a:t>
            </a:r>
          </a:p>
        </p:txBody>
      </p:sp>
    </p:spTree>
    <p:extLst>
      <p:ext uri="{BB962C8B-B14F-4D97-AF65-F5344CB8AC3E}">
        <p14:creationId xmlns:p14="http://schemas.microsoft.com/office/powerpoint/2010/main" val="1300104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9%20at%2011.38.06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" y="1024354"/>
            <a:ext cx="7223760" cy="5420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875794" y="3244334"/>
            <a:ext cx="244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layar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3874" y="501134"/>
            <a:ext cx="3855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Hasilnya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layar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4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9375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Kita </a:t>
            </a:r>
            <a:r>
              <a:rPr lang="en-US" sz="2800" b="1" dirty="0" err="1">
                <a:solidFill>
                  <a:schemeClr val="bg1"/>
                </a:solidFill>
              </a:rPr>
              <a:t>simpan</a:t>
            </a:r>
            <a:r>
              <a:rPr lang="en-US" sz="2800" b="1" dirty="0">
                <a:solidFill>
                  <a:schemeClr val="bg1"/>
                </a:solidFill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baru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‘File’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Save As…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" name="Picture 2" descr="../../Desktop/Screen%20Shot%202018-01-19%20at%2011.40.52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1310640"/>
            <a:ext cx="7117080" cy="5379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75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018" y="165854"/>
            <a:ext cx="842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Ganti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menjadi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DATAGAB.sav</a:t>
            </a:r>
            <a:r>
              <a:rPr lang="en-US" sz="2800" b="1" dirty="0">
                <a:solidFill>
                  <a:schemeClr val="bg1"/>
                </a:solidFill>
              </a:rPr>
              <a:t>’,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Save</a:t>
            </a:r>
          </a:p>
        </p:txBody>
      </p:sp>
      <p:pic>
        <p:nvPicPr>
          <p:cNvPr id="3" name="Picture 2" descr="../../Desktop/Screen%20Shot%202018-01-19%20at%2011.42.3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29640"/>
            <a:ext cx="8001000" cy="565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35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1" y="211574"/>
            <a:ext cx="4716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Mengambil sebagian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96349"/>
            <a:ext cx="571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Andaikan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ingin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mengambil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sebagian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berdasarkan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tertentu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misalnya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ingin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mengolah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khusus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laki-laki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saja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Perintah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yang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‘SELECT’, </a:t>
            </a:r>
            <a:r>
              <a:rPr lang="en-US" sz="2800" b="1" dirty="0" err="1">
                <a:solidFill>
                  <a:schemeClr val="bg1"/>
                </a:solidFill>
              </a:rPr>
              <a:t>caranya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menu ‘Data’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‘Select Cases’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tombol</a:t>
            </a:r>
            <a:r>
              <a:rPr lang="en-US" sz="2800" b="1" dirty="0">
                <a:solidFill>
                  <a:schemeClr val="bg1"/>
                </a:solidFill>
              </a:rPr>
              <a:t> ‘If Condition is satisfied’, </a:t>
            </a:r>
          </a:p>
        </p:txBody>
      </p:sp>
      <p:pic>
        <p:nvPicPr>
          <p:cNvPr id="4" name="Picture 3" descr="../../Desktop/Screen%20Shot%202018-01-18%20at%208.55.4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17" y="296822"/>
            <a:ext cx="5798503" cy="5762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310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218778"/>
            <a:ext cx="1066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b="1" dirty="0" err="1">
                <a:solidFill>
                  <a:schemeClr val="bg1"/>
                </a:solidFill>
              </a:rPr>
              <a:t>Menyimpan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olahan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analisa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err="1">
                <a:solidFill>
                  <a:schemeClr val="bg1"/>
                </a:solidFill>
              </a:rPr>
              <a:t>Semua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olahan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disimpan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jendela</a:t>
            </a:r>
            <a:r>
              <a:rPr lang="en-US" sz="3200" b="1" dirty="0">
                <a:solidFill>
                  <a:schemeClr val="bg1"/>
                </a:solidFill>
              </a:rPr>
              <a:t> output (output windows), </a:t>
            </a:r>
            <a:r>
              <a:rPr lang="en-US" sz="3200" b="1" dirty="0" err="1">
                <a:solidFill>
                  <a:schemeClr val="bg1"/>
                </a:solidFill>
              </a:rPr>
              <a:t>termasuk</a:t>
            </a:r>
            <a:r>
              <a:rPr lang="en-US" sz="3200" b="1" dirty="0">
                <a:solidFill>
                  <a:schemeClr val="bg1"/>
                </a:solidFill>
              </a:rPr>
              <a:t> syntax yang </a:t>
            </a:r>
            <a:r>
              <a:rPr lang="en-US" sz="3200" b="1" dirty="0" err="1">
                <a:solidFill>
                  <a:schemeClr val="bg1"/>
                </a:solidFill>
              </a:rPr>
              <a:t>kita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tulis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baik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salah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maupun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benar</a:t>
            </a:r>
            <a:r>
              <a:rPr lang="en-US" sz="3200" b="1" dirty="0">
                <a:solidFill>
                  <a:schemeClr val="bg1"/>
                </a:solidFill>
              </a:rPr>
              <a:t>. Kita </a:t>
            </a:r>
            <a:r>
              <a:rPr lang="en-US" sz="3200" b="1" dirty="0" err="1">
                <a:solidFill>
                  <a:schemeClr val="bg1"/>
                </a:solidFill>
              </a:rPr>
              <a:t>juga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mengedit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langsung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jendela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tersebut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Namun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sebaiknya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mengedit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output </a:t>
            </a:r>
            <a:r>
              <a:rPr lang="en-US" sz="3200" b="1" dirty="0" err="1">
                <a:solidFill>
                  <a:schemeClr val="bg1"/>
                </a:solidFill>
              </a:rPr>
              <a:t>setelah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kita</a:t>
            </a:r>
            <a:r>
              <a:rPr lang="en-US" sz="3200" b="1" dirty="0">
                <a:solidFill>
                  <a:schemeClr val="bg1"/>
                </a:solidFill>
              </a:rPr>
              <a:t> copy </a:t>
            </a:r>
            <a:r>
              <a:rPr lang="en-US" sz="3200" b="1" dirty="0" err="1">
                <a:solidFill>
                  <a:schemeClr val="bg1"/>
                </a:solidFill>
              </a:rPr>
              <a:t>ke</a:t>
            </a:r>
            <a:r>
              <a:rPr lang="en-US" sz="3200" b="1" dirty="0">
                <a:solidFill>
                  <a:schemeClr val="bg1"/>
                </a:solidFill>
              </a:rPr>
              <a:t> ‘Microsoft Words’ </a:t>
            </a:r>
            <a:r>
              <a:rPr lang="en-US" sz="3200" b="1" dirty="0" err="1">
                <a:solidFill>
                  <a:schemeClr val="bg1"/>
                </a:solidFill>
              </a:rPr>
              <a:t>supaya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hasil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asli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tidak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berubah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terganggu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i="1" u="sng" dirty="0" err="1">
                <a:solidFill>
                  <a:schemeClr val="bg1"/>
                </a:solidFill>
              </a:rPr>
              <a:t>Kerjakan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soal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latihan</a:t>
            </a:r>
            <a:r>
              <a:rPr lang="en-US" sz="3200" b="1" i="1" u="sng" dirty="0">
                <a:solidFill>
                  <a:schemeClr val="bg1"/>
                </a:solidFill>
              </a:rPr>
              <a:t> No. 5 </a:t>
            </a:r>
            <a:r>
              <a:rPr lang="en-US" sz="3200" b="1" i="1" u="sng" dirty="0" err="1">
                <a:solidFill>
                  <a:schemeClr val="bg1"/>
                </a:solidFill>
              </a:rPr>
              <a:t>pada</a:t>
            </a:r>
            <a:r>
              <a:rPr lang="en-US" sz="3200" b="1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</a:rPr>
              <a:t>halaman</a:t>
            </a:r>
            <a:r>
              <a:rPr lang="en-US" sz="3200" b="1" i="1" u="sng" dirty="0">
                <a:solidFill>
                  <a:schemeClr val="bg1"/>
                </a:solidFill>
              </a:rPr>
              <a:t> 182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8%20at%208.58.13%20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037"/>
            <a:ext cx="5982970" cy="4454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" y="792480"/>
            <a:ext cx="493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‘If…’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ketik</a:t>
            </a:r>
            <a:r>
              <a:rPr lang="en-US" sz="2800" b="1" dirty="0">
                <a:solidFill>
                  <a:schemeClr val="bg1"/>
                </a:solidFill>
              </a:rPr>
              <a:t> JENKEL=1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0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8%20at%209.05.36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518160"/>
            <a:ext cx="6035039" cy="5928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8423" y="729734"/>
            <a:ext cx="5008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‘Continue’,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‘Filter out unselected cases’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12720" y="1683841"/>
            <a:ext cx="5356860" cy="26977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283756"/>
            <a:ext cx="451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meminta</a:t>
            </a:r>
            <a:r>
              <a:rPr lang="en-US" sz="2800" b="1" dirty="0">
                <a:solidFill>
                  <a:schemeClr val="bg1"/>
                </a:solidFill>
              </a:rPr>
              <a:t> SPSS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mengambil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seluruh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hanya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hanya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berjenis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kelamin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Laki-laki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saja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kode</a:t>
            </a:r>
            <a:r>
              <a:rPr lang="en-US" sz="2800" b="1" dirty="0">
                <a:solidFill>
                  <a:schemeClr val="bg1"/>
                </a:solidFill>
              </a:rPr>
              <a:t> = 1.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‘Ok’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hasilnya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../../Desktop/Screen%20Shot%202018-01-18%20at%209.11.09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5240"/>
            <a:ext cx="69024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05887" y="6002774"/>
            <a:ext cx="1079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‘</a:t>
            </a:r>
            <a:r>
              <a:rPr lang="en-US" sz="3600" b="1" dirty="0" err="1">
                <a:solidFill>
                  <a:schemeClr val="bg1"/>
                </a:solidFill>
              </a:rPr>
              <a:t>Berlatihlah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memilih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jenis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kelamin</a:t>
            </a:r>
            <a:r>
              <a:rPr lang="en-US" sz="3600" b="1" dirty="0">
                <a:solidFill>
                  <a:schemeClr val="bg1"/>
                </a:solidFill>
              </a:rPr>
              <a:t> ‘</a:t>
            </a:r>
            <a:r>
              <a:rPr lang="en-US" sz="3600" b="1" dirty="0" err="1">
                <a:solidFill>
                  <a:schemeClr val="bg1"/>
                </a:solidFill>
              </a:rPr>
              <a:t>perempuan</a:t>
            </a:r>
            <a:r>
              <a:rPr lang="en-US" b="1" dirty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160" y="1292275"/>
            <a:ext cx="8519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Bila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kita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ingin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menyimpan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sebagian</a:t>
            </a:r>
            <a:r>
              <a:rPr lang="en-US" sz="4000" b="1" dirty="0">
                <a:solidFill>
                  <a:schemeClr val="bg1"/>
                </a:solidFill>
              </a:rPr>
              <a:t> data </a:t>
            </a:r>
            <a:r>
              <a:rPr lang="en-US" sz="4000" b="1" dirty="0" err="1">
                <a:solidFill>
                  <a:schemeClr val="bg1"/>
                </a:solidFill>
              </a:rPr>
              <a:t>untuk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digunakan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selanjutnya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langkah-langkahnya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sebagai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berikut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3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422255"/>
            <a:ext cx="472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Perintah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‘SELECT’, </a:t>
            </a:r>
            <a:r>
              <a:rPr lang="en-US" sz="2800" b="1" dirty="0" err="1">
                <a:solidFill>
                  <a:schemeClr val="bg1"/>
                </a:solidFill>
              </a:rPr>
              <a:t>caranya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menu ‘Data’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‘Select Cases’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muncul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tombol</a:t>
            </a:r>
            <a:r>
              <a:rPr lang="en-US" sz="2800" b="1" dirty="0">
                <a:solidFill>
                  <a:schemeClr val="bg1"/>
                </a:solidFill>
              </a:rPr>
              <a:t> ‘If Condition is satisfied’,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‘If…’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ketik</a:t>
            </a:r>
            <a:r>
              <a:rPr lang="en-US" sz="2800" b="1" dirty="0">
                <a:solidFill>
                  <a:schemeClr val="bg1"/>
                </a:solidFill>
              </a:rPr>
              <a:t> JENKEL=1,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‘Continue</a:t>
            </a:r>
            <a:r>
              <a:rPr lang="en-US" sz="2800" dirty="0"/>
              <a:t>’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../../Desktop/Screen%20Shot%202018-01-18%20at%208.55.4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42" y="0"/>
            <a:ext cx="6320155" cy="6268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1316039"/>
            <a:ext cx="4632960" cy="28749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/../Desktop/Screen%20Shot%202018-01-18%20at%208.58.13%20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437197"/>
            <a:ext cx="4916170" cy="389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968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1956</TotalTime>
  <Words>866</Words>
  <Application>Microsoft Office PowerPoint</Application>
  <PresentationFormat>Custom</PresentationFormat>
  <Paragraphs>153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50</cp:revision>
  <dcterms:created xsi:type="dcterms:W3CDTF">2018-04-20T03:08:43Z</dcterms:created>
  <dcterms:modified xsi:type="dcterms:W3CDTF">2018-08-28T12:13:07Z</dcterms:modified>
</cp:coreProperties>
</file>