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63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4" r:id="rId26"/>
    <p:sldId id="321" r:id="rId27"/>
    <p:sldId id="322" r:id="rId28"/>
    <p:sldId id="323" r:id="rId29"/>
    <p:sldId id="325" r:id="rId30"/>
    <p:sldId id="326" r:id="rId31"/>
    <p:sldId id="327" r:id="rId32"/>
    <p:sldId id="29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1"/>
    <p:restoredTop sz="94436"/>
  </p:normalViewPr>
  <p:slideViewPr>
    <p:cSldViewPr snapToGrid="0" snapToObjects="1">
      <p:cViewPr>
        <p:scale>
          <a:sx n="60" d="100"/>
          <a:sy n="60" d="100"/>
        </p:scale>
        <p:origin x="-12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139-4659-864C-8A2D-E11553B30E93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834D8-2D7A-C14D-9312-FE52C114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0000"/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>
                <a:solidFill>
                  <a:schemeClr val="bg2">
                    <a:lumMod val="75000"/>
                  </a:schemeClr>
                </a:solidFill>
              </a:rPr>
              <a:t>Manajemen</a:t>
            </a:r>
            <a:r>
              <a:rPr lang="en-US" sz="8000" b="1" dirty="0" smtClean="0">
                <a:solidFill>
                  <a:schemeClr val="bg2">
                    <a:lumMod val="75000"/>
                  </a:schemeClr>
                </a:solidFill>
              </a:rPr>
              <a:t> data</a:t>
            </a:r>
            <a:endParaRPr lang="en-US" sz="8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TEMU </a:t>
            </a:r>
            <a:r>
              <a:rPr lang="en-US" sz="5400" b="1" dirty="0" smtClean="0">
                <a:solidFill>
                  <a:srgbClr val="FF0000"/>
                </a:solidFill>
              </a:rPr>
              <a:t>VI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7800" b="1" dirty="0">
                <a:solidFill>
                  <a:schemeClr val="bg1"/>
                </a:solidFill>
              </a:rPr>
              <a:t>ANALISIS DESKRIPTIF</a:t>
            </a:r>
            <a:endParaRPr lang="en-US" sz="7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308" y="378372"/>
            <a:ext cx="110043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Ada </a:t>
            </a:r>
            <a:r>
              <a:rPr lang="en-US" sz="3200" b="1" dirty="0" err="1">
                <a:solidFill>
                  <a:schemeClr val="bg1"/>
                </a:solidFill>
              </a:rPr>
              <a:t>dua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acara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dapat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dikerjakan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melakukan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analisis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deskriptif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data </a:t>
            </a:r>
            <a:r>
              <a:rPr lang="en-US" sz="3200" b="1" dirty="0" err="1">
                <a:solidFill>
                  <a:schemeClr val="bg1"/>
                </a:solidFill>
              </a:rPr>
              <a:t>kontinyu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yaitu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perintah</a:t>
            </a:r>
            <a:r>
              <a:rPr lang="en-US" sz="3200" b="1" dirty="0">
                <a:solidFill>
                  <a:schemeClr val="bg1"/>
                </a:solidFill>
              </a:rPr>
              <a:t> ‘frequencies’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perintah</a:t>
            </a:r>
            <a:r>
              <a:rPr lang="en-US" sz="3200" b="1" dirty="0">
                <a:solidFill>
                  <a:schemeClr val="bg1"/>
                </a:solidFill>
              </a:rPr>
              <a:t> ‘explore’.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Perintah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yang paling </a:t>
            </a:r>
            <a:r>
              <a:rPr lang="en-US" sz="3200" b="1" dirty="0" err="1">
                <a:solidFill>
                  <a:schemeClr val="bg1"/>
                </a:solidFill>
              </a:rPr>
              <a:t>banyak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digunakan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adalah</a:t>
            </a:r>
            <a:r>
              <a:rPr lang="en-US" sz="3200" b="1" dirty="0">
                <a:solidFill>
                  <a:schemeClr val="bg1"/>
                </a:solidFill>
              </a:rPr>
              <a:t>  ‘frequencies’.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Karena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ukuran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statistik</a:t>
            </a:r>
            <a:r>
              <a:rPr lang="en-US" sz="3200" b="1" dirty="0">
                <a:solidFill>
                  <a:schemeClr val="bg1"/>
                </a:solidFill>
              </a:rPr>
              <a:t> yang di </a:t>
            </a:r>
            <a:r>
              <a:rPr lang="en-US" sz="3200" b="1" dirty="0" err="1">
                <a:solidFill>
                  <a:schemeClr val="bg1"/>
                </a:solidFill>
              </a:rPr>
              <a:t>hasilkan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sangat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lengkap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seperti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nilai</a:t>
            </a:r>
            <a:r>
              <a:rPr lang="en-US" sz="3200" b="1" dirty="0">
                <a:solidFill>
                  <a:schemeClr val="bg1"/>
                </a:solidFill>
              </a:rPr>
              <a:t> rata-rata (mean), median, mode, </a:t>
            </a:r>
            <a:r>
              <a:rPr lang="en-US" sz="3200" b="1" dirty="0" err="1">
                <a:solidFill>
                  <a:schemeClr val="bg1"/>
                </a:solidFill>
              </a:rPr>
              <a:t>varians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standar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deviasi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lain-lain.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Disamping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itu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perintah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ini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dapat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digunakan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menampilkan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grafik-grafik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termasuk</a:t>
            </a:r>
            <a:r>
              <a:rPr lang="en-US" sz="3200" b="1" dirty="0">
                <a:solidFill>
                  <a:schemeClr val="bg1"/>
                </a:solidFill>
              </a:rPr>
              <a:t> histogram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kurva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normalnya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90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393" y="472994"/>
            <a:ext cx="5433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Aktifkan</a:t>
            </a:r>
            <a:r>
              <a:rPr lang="en-US" sz="2800" b="1" dirty="0">
                <a:solidFill>
                  <a:schemeClr val="bg1"/>
                </a:solidFill>
              </a:rPr>
              <a:t> data,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‘Analyze</a:t>
            </a:r>
            <a:r>
              <a:rPr lang="en-US" sz="2800" b="1" dirty="0" smtClean="0">
                <a:solidFill>
                  <a:schemeClr val="bg1"/>
                </a:solidFill>
              </a:rPr>
              <a:t>’,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</a:t>
            </a:r>
            <a:r>
              <a:rPr lang="en-US" sz="2800" b="1" dirty="0" err="1">
                <a:solidFill>
                  <a:schemeClr val="bg1"/>
                </a:solidFill>
              </a:rPr>
              <a:t>Descriptif</a:t>
            </a:r>
            <a:r>
              <a:rPr lang="en-US" sz="2800" b="1" dirty="0">
                <a:solidFill>
                  <a:schemeClr val="bg1"/>
                </a:solidFill>
              </a:rPr>
              <a:t> Statistics’, ‘Frequencies’,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terlihat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kotak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‘Frequencies’</a:t>
            </a:r>
          </a:p>
        </p:txBody>
      </p:sp>
      <p:pic>
        <p:nvPicPr>
          <p:cNvPr id="3" name="Picture 2" descr="../../Desktop/Screen%20Shot%202018-02-26%20at%208.40.5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1" y="472994"/>
            <a:ext cx="6006662" cy="5990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1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18.3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38" y="1182413"/>
            <a:ext cx="6684579" cy="51868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9319" y="409583"/>
            <a:ext cx="6862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Blok variable UMURB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tanda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panah</a:t>
            </a:r>
            <a:r>
              <a:rPr lang="en-US" sz="2800" b="1" dirty="0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575913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21.3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5" y="772509"/>
            <a:ext cx="7930055" cy="58490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3694" y="28168"/>
            <a:ext cx="9398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Terlihat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variable UMURB </a:t>
            </a:r>
            <a:r>
              <a:rPr lang="en-US" sz="2800" b="1" dirty="0" err="1">
                <a:solidFill>
                  <a:schemeClr val="bg1"/>
                </a:solidFill>
              </a:rPr>
              <a:t>pindah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‘Variable(s)’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694" y="1403130"/>
            <a:ext cx="38940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tombol</a:t>
            </a:r>
            <a:r>
              <a:rPr lang="en-US" sz="2800" b="1" dirty="0">
                <a:solidFill>
                  <a:schemeClr val="bg1"/>
                </a:solidFill>
              </a:rPr>
              <a:t> option ‘Statistics…’,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kemudian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ukuran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diinginkan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mean, median, </a:t>
            </a:r>
            <a:r>
              <a:rPr lang="en-US" sz="2800" b="1" dirty="0" err="1">
                <a:solidFill>
                  <a:schemeClr val="bg1"/>
                </a:solidFill>
              </a:rPr>
              <a:t>standar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deviasi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lain-lain.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9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6%20at%208.55.21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8015"/>
            <a:ext cx="7409793" cy="6227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95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972" y="324882"/>
            <a:ext cx="46928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tombol</a:t>
            </a:r>
            <a:r>
              <a:rPr lang="en-US" sz="2800" b="1" dirty="0">
                <a:solidFill>
                  <a:schemeClr val="bg1"/>
                </a:solidFill>
              </a:rPr>
              <a:t> option ‘Charts…’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lalu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muncul</a:t>
            </a:r>
            <a:r>
              <a:rPr lang="en-US" sz="2800" b="1" dirty="0">
                <a:solidFill>
                  <a:schemeClr val="bg1"/>
                </a:solidFill>
              </a:rPr>
              <a:t> menu </a:t>
            </a:r>
            <a:r>
              <a:rPr lang="en-US" sz="2800" b="1" dirty="0" err="1">
                <a:solidFill>
                  <a:schemeClr val="bg1"/>
                </a:solidFill>
              </a:rPr>
              <a:t>baru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‘Histogram’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kemudian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‘Show normal curve on histogram’,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‘Continue’,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smtClean="0">
                <a:solidFill>
                  <a:schemeClr val="bg1"/>
                </a:solidFill>
              </a:rPr>
              <a:t>OK’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../../Desktop/Screen%20Shot%202018-02-26%20at%209.01.2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40" y="804041"/>
            <a:ext cx="7273159" cy="5531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26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23.3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5" y="0"/>
            <a:ext cx="4728823" cy="613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2-27%20at%209.25.53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88" y="129672"/>
            <a:ext cx="5774022" cy="6570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85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27.06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5" y="331076"/>
            <a:ext cx="6211614" cy="592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69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2318" y="1705451"/>
            <a:ext cx="81823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Perintah</a:t>
            </a:r>
            <a:r>
              <a:rPr lang="en-US" sz="2800" b="1" dirty="0">
                <a:solidFill>
                  <a:schemeClr val="bg1"/>
                </a:solidFill>
              </a:rPr>
              <a:t> ‘Frequencies’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menyajikan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informasi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estimasi</a:t>
            </a:r>
            <a:r>
              <a:rPr lang="en-US" sz="2800" b="1" dirty="0">
                <a:solidFill>
                  <a:schemeClr val="bg1"/>
                </a:solidFill>
              </a:rPr>
              <a:t> interval’ yang </a:t>
            </a:r>
            <a:r>
              <a:rPr lang="en-US" sz="2800" b="1" dirty="0" err="1">
                <a:solidFill>
                  <a:schemeClr val="bg1"/>
                </a:solidFill>
              </a:rPr>
              <a:t>biasa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melakukan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estimasi</a:t>
            </a:r>
            <a:r>
              <a:rPr lang="en-US" sz="2800" b="1" dirty="0">
                <a:solidFill>
                  <a:schemeClr val="bg1"/>
                </a:solidFill>
              </a:rPr>
              <a:t> parameter </a:t>
            </a:r>
            <a:r>
              <a:rPr lang="en-US" sz="2800" b="1" dirty="0" err="1">
                <a:solidFill>
                  <a:schemeClr val="bg1"/>
                </a:solidFill>
              </a:rPr>
              <a:t>populasi</a:t>
            </a:r>
            <a:r>
              <a:rPr lang="en-US" sz="2800" b="1" dirty="0">
                <a:solidFill>
                  <a:schemeClr val="bg1"/>
                </a:solidFill>
              </a:rPr>
              <a:t>’.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Perintah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‘Explore’ </a:t>
            </a:r>
            <a:r>
              <a:rPr lang="en-US" sz="2800" b="1" dirty="0" err="1">
                <a:solidFill>
                  <a:schemeClr val="bg1"/>
                </a:solidFill>
              </a:rPr>
              <a:t>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memberikan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informasi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estimasi</a:t>
            </a:r>
            <a:r>
              <a:rPr lang="en-US" sz="2800" b="1" dirty="0">
                <a:solidFill>
                  <a:schemeClr val="bg1"/>
                </a:solidFill>
              </a:rPr>
              <a:t> interval’. </a:t>
            </a:r>
          </a:p>
        </p:txBody>
      </p:sp>
    </p:spTree>
    <p:extLst>
      <p:ext uri="{BB962C8B-B14F-4D97-AF65-F5344CB8AC3E}">
        <p14:creationId xmlns:p14="http://schemas.microsoft.com/office/powerpoint/2010/main" val="3634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207" y="110387"/>
            <a:ext cx="4566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Dari menu SPSS,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menu ‘Analyze’,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kemudian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sub-menu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Descriptive Statistic’,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kemudian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‘Explore’.</a:t>
            </a:r>
          </a:p>
        </p:txBody>
      </p:sp>
      <p:pic>
        <p:nvPicPr>
          <p:cNvPr id="3" name="Picture 2" descr="../../Desktop/Screen%20Shot%202018-02-26%20at%209.35.4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52" y="441423"/>
            <a:ext cx="5738648" cy="614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45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103" y="315311"/>
            <a:ext cx="106101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Secara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umum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analisis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deskriptif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bertujuan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menguraikan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karakteristik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masing-masing</a:t>
            </a:r>
            <a:r>
              <a:rPr lang="en-US" sz="3200" b="1" dirty="0">
                <a:solidFill>
                  <a:schemeClr val="bg1"/>
                </a:solidFill>
              </a:rPr>
              <a:t> variable yang </a:t>
            </a:r>
            <a:r>
              <a:rPr lang="en-US" sz="3200" b="1" dirty="0" err="1">
                <a:solidFill>
                  <a:schemeClr val="bg1"/>
                </a:solidFill>
              </a:rPr>
              <a:t>sudah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terkumpul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dianalisis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r>
              <a:rPr lang="en-US" sz="3200" b="1" dirty="0" err="1">
                <a:solidFill>
                  <a:schemeClr val="bg1"/>
                </a:solidFill>
              </a:rPr>
              <a:t>Bentuk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deskripsi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sangat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bergantung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jenis</a:t>
            </a:r>
            <a:r>
              <a:rPr lang="en-US" sz="3200" b="1" dirty="0">
                <a:solidFill>
                  <a:schemeClr val="bg1"/>
                </a:solidFill>
              </a:rPr>
              <a:t> data.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Untuk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data </a:t>
            </a:r>
            <a:r>
              <a:rPr lang="en-US" sz="3200" b="1" dirty="0" err="1">
                <a:solidFill>
                  <a:schemeClr val="bg1"/>
                </a:solidFill>
              </a:rPr>
              <a:t>kategorik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deskripsi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diminta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sangat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terbatas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yaitu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jumlah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persentasi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Sedangkan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untuk</a:t>
            </a:r>
            <a:r>
              <a:rPr lang="en-US" sz="3200" b="1" dirty="0">
                <a:solidFill>
                  <a:schemeClr val="bg1"/>
                </a:solidFill>
              </a:rPr>
              <a:t> data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variable </a:t>
            </a:r>
            <a:r>
              <a:rPr lang="en-US" sz="3200" b="1" dirty="0" err="1">
                <a:solidFill>
                  <a:schemeClr val="bg1"/>
                </a:solidFill>
              </a:rPr>
              <a:t>kontinyu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analisis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deskripsi</a:t>
            </a:r>
            <a:r>
              <a:rPr lang="en-US" sz="3200" b="1" dirty="0">
                <a:solidFill>
                  <a:schemeClr val="bg1"/>
                </a:solidFill>
              </a:rPr>
              <a:t> yang </a:t>
            </a:r>
            <a:r>
              <a:rPr lang="en-US" sz="3200" b="1" dirty="0" err="1">
                <a:solidFill>
                  <a:schemeClr val="bg1"/>
                </a:solidFill>
              </a:rPr>
              <a:t>umumnya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dilakukan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adalah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nilai</a:t>
            </a:r>
            <a:r>
              <a:rPr lang="en-US" sz="3200" b="1" dirty="0">
                <a:solidFill>
                  <a:schemeClr val="bg1"/>
                </a:solidFill>
              </a:rPr>
              <a:t> rata-rata (mean), median, modus, </a:t>
            </a:r>
            <a:r>
              <a:rPr lang="en-US" sz="3200" b="1" dirty="0" err="1">
                <a:solidFill>
                  <a:schemeClr val="bg1"/>
                </a:solidFill>
              </a:rPr>
              <a:t>standar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deviasi</a:t>
            </a:r>
            <a:r>
              <a:rPr lang="en-US" sz="3200" b="1" dirty="0">
                <a:solidFill>
                  <a:schemeClr val="bg1"/>
                </a:solidFill>
              </a:rPr>
              <a:t>, min-</a:t>
            </a:r>
            <a:r>
              <a:rPr lang="en-US" sz="3200" b="1" dirty="0" err="1">
                <a:solidFill>
                  <a:schemeClr val="bg1"/>
                </a:solidFill>
              </a:rPr>
              <a:t>maks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dan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lainnya</a:t>
            </a:r>
            <a:r>
              <a:rPr lang="en-US" sz="32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840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628" y="192604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Blok variable UMURB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tanda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panah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untuk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memindahkannya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‘Dependent List’,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kemudian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option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Statistics…’</a:t>
            </a:r>
          </a:p>
        </p:txBody>
      </p:sp>
      <p:pic>
        <p:nvPicPr>
          <p:cNvPr id="3" name="Picture 2" descr="../../Desktop/Screen%20Shot%202018-02-27%20at%209.30.3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28" y="548700"/>
            <a:ext cx="5880538" cy="585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18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628" y="204980"/>
            <a:ext cx="44721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 err="1">
                <a:solidFill>
                  <a:schemeClr val="bg1"/>
                </a:solidFill>
              </a:rPr>
              <a:t>Descriptives</a:t>
            </a:r>
            <a:r>
              <a:rPr lang="en-US" sz="2800" b="1" dirty="0">
                <a:solidFill>
                  <a:schemeClr val="bg1"/>
                </a:solidFill>
              </a:rPr>
              <a:t> Confidence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Interval </a:t>
            </a:r>
            <a:r>
              <a:rPr lang="en-US" sz="2800" b="1" dirty="0">
                <a:solidFill>
                  <a:schemeClr val="bg1"/>
                </a:solidFill>
              </a:rPr>
              <a:t>for Mean</a:t>
            </a:r>
            <a:r>
              <a:rPr lang="en-US" sz="2800" b="1" dirty="0" smtClean="0">
                <a:solidFill>
                  <a:schemeClr val="bg1"/>
                </a:solidFill>
              </a:rPr>
              <a:t>’,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‘M-estimator’,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Outliers’,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serta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‘Percentiles’,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‘Continue”</a:t>
            </a:r>
          </a:p>
        </p:txBody>
      </p:sp>
      <p:pic>
        <p:nvPicPr>
          <p:cNvPr id="3" name="Picture 2" descr="../../Desktop/Screen%20Shot%202018-02-26%20at%2010.52.3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01" y="491172"/>
            <a:ext cx="6987343" cy="570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16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32.4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61241"/>
            <a:ext cx="7173310" cy="5297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73696" y="532665"/>
            <a:ext cx="17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smtClean="0">
                <a:solidFill>
                  <a:schemeClr val="bg1"/>
                </a:solidFill>
              </a:rPr>
              <a:t>Plots’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53964" y="1055885"/>
            <a:ext cx="3199962" cy="156119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4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034" y="141918"/>
            <a:ext cx="4519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‘</a:t>
            </a:r>
            <a:r>
              <a:rPr lang="en-US" sz="2800" b="1" dirty="0">
                <a:solidFill>
                  <a:schemeClr val="bg1"/>
                </a:solidFill>
              </a:rPr>
              <a:t>Boxplots’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Descriptive’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tampil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secara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otomatis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‘</a:t>
            </a:r>
            <a:r>
              <a:rPr lang="en-US" sz="2800" b="1" dirty="0">
                <a:solidFill>
                  <a:schemeClr val="bg1"/>
                </a:solidFill>
              </a:rPr>
              <a:t>Normality plots with tests’</a:t>
            </a:r>
          </a:p>
        </p:txBody>
      </p:sp>
      <p:pic>
        <p:nvPicPr>
          <p:cNvPr id="3" name="Picture 2" descr="../../Desktop/Screen%20Shot%202018-02-27%20at%209.33.48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83" y="756678"/>
            <a:ext cx="6716110" cy="5833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55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9757" y="323671"/>
            <a:ext cx="131234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Explore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71" descr="Description: ../../Desktop/Screen%20Shot%202018-02-27%20at%209.36.02%20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77" y="171121"/>
            <a:ext cx="9796878" cy="21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../../Desktop/Screen%20Shot%202018-02-27%20at%209.36.55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14" y="2362529"/>
            <a:ext cx="7122205" cy="4495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972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37.34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1" y="1"/>
            <a:ext cx="4477406" cy="197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2-27%20at%209.38.24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55" y="2041349"/>
            <a:ext cx="5252438" cy="1963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../../Desktop/Screen%20Shot%202018-02-27%20at%209.39.00%20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02" y="4004441"/>
            <a:ext cx="4213336" cy="2853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5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39.45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1"/>
            <a:ext cx="5270718" cy="221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2-27%20at%209.40.44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33" y="2243651"/>
            <a:ext cx="6721146" cy="433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00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7%20at%209.41.52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7" y="117376"/>
            <a:ext cx="5775216" cy="4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../../Desktop/Screen%20Shot%202018-02-27%20at%209.42.27%20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79" y="1623849"/>
            <a:ext cx="5835191" cy="5234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648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931" y="1763561"/>
            <a:ext cx="101845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analisis</a:t>
            </a:r>
            <a:r>
              <a:rPr lang="en-US" sz="2800" b="1" dirty="0">
                <a:solidFill>
                  <a:schemeClr val="bg1"/>
                </a:solidFill>
              </a:rPr>
              <a:t> ‘Explore’ </a:t>
            </a:r>
            <a:r>
              <a:rPr lang="en-US" sz="2800" b="1" dirty="0" err="1">
                <a:solidFill>
                  <a:schemeClr val="bg1"/>
                </a:solidFill>
              </a:rPr>
              <a:t>memberikan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informasi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kepada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nilai-nilai</a:t>
            </a:r>
            <a:r>
              <a:rPr lang="en-US" sz="2800" b="1" dirty="0">
                <a:solidFill>
                  <a:schemeClr val="bg1"/>
                </a:solidFill>
              </a:rPr>
              <a:t> mean, media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mode,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yang paling </a:t>
            </a:r>
            <a:r>
              <a:rPr lang="en-US" sz="2800" b="1" dirty="0" err="1">
                <a:solidFill>
                  <a:schemeClr val="bg1"/>
                </a:solidFill>
              </a:rPr>
              <a:t>penting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munculnya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nilai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estimasi</a:t>
            </a:r>
            <a:r>
              <a:rPr lang="en-US" sz="2800" b="1" dirty="0">
                <a:solidFill>
                  <a:schemeClr val="bg1"/>
                </a:solidFill>
              </a:rPr>
              <a:t> interval.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Dari </a:t>
            </a:r>
            <a:r>
              <a:rPr lang="en-US" sz="2800" b="1" dirty="0">
                <a:solidFill>
                  <a:schemeClr val="bg1"/>
                </a:solidFill>
              </a:rPr>
              <a:t>data yang </a:t>
            </a:r>
            <a:r>
              <a:rPr lang="en-US" sz="2800" b="1" dirty="0" err="1">
                <a:solidFill>
                  <a:schemeClr val="bg1"/>
                </a:solidFill>
              </a:rPr>
              <a:t>dimiliki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nilai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estimasi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24,5 </a:t>
            </a:r>
            <a:r>
              <a:rPr lang="en-US" sz="2800" b="1" dirty="0" err="1">
                <a:solidFill>
                  <a:schemeClr val="bg1"/>
                </a:solidFill>
              </a:rPr>
              <a:t>sampai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32.7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95% </a:t>
            </a:r>
            <a:r>
              <a:rPr lang="en-US" sz="2800" b="1" dirty="0" err="1">
                <a:solidFill>
                  <a:schemeClr val="bg1"/>
                </a:solidFill>
              </a:rPr>
              <a:t>kita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yakin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populasi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dipelajari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berkisar</a:t>
            </a:r>
            <a:r>
              <a:rPr lang="en-US" sz="2800" b="1" dirty="0">
                <a:solidFill>
                  <a:schemeClr val="bg1"/>
                </a:solidFill>
              </a:rPr>
              <a:t> 24,9 </a:t>
            </a:r>
            <a:r>
              <a:rPr lang="en-US" sz="2800" b="1" dirty="0" err="1">
                <a:solidFill>
                  <a:schemeClr val="bg1"/>
                </a:solidFill>
              </a:rPr>
              <a:t>sampai</a:t>
            </a:r>
            <a:r>
              <a:rPr lang="en-US" sz="2800" b="1" dirty="0">
                <a:solidFill>
                  <a:schemeClr val="bg1"/>
                </a:solidFill>
              </a:rPr>
              <a:t> 32,7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5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793" y="472966"/>
            <a:ext cx="10594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Sering</a:t>
            </a:r>
            <a:r>
              <a:rPr lang="en-US" sz="2800" b="1" dirty="0">
                <a:solidFill>
                  <a:schemeClr val="bg1"/>
                </a:solidFill>
              </a:rPr>
              <a:t> pula </a:t>
            </a:r>
            <a:r>
              <a:rPr lang="en-US" sz="2800" b="1" dirty="0" err="1">
                <a:solidFill>
                  <a:schemeClr val="bg1"/>
                </a:solidFill>
              </a:rPr>
              <a:t>ditanyakan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normalitas</a:t>
            </a:r>
            <a:r>
              <a:rPr lang="en-US" sz="2800" b="1" dirty="0">
                <a:solidFill>
                  <a:schemeClr val="bg1"/>
                </a:solidFill>
              </a:rPr>
              <a:t> data’,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3 </a:t>
            </a:r>
            <a:r>
              <a:rPr lang="en-US" sz="2800" b="1" dirty="0" err="1">
                <a:solidFill>
                  <a:schemeClr val="bg1"/>
                </a:solidFill>
              </a:rPr>
              <a:t>cara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dilakukan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mengetahuinya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Mempelajari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grafik</a:t>
            </a:r>
            <a:r>
              <a:rPr lang="en-US" sz="2800" b="1" dirty="0">
                <a:solidFill>
                  <a:schemeClr val="bg1"/>
                </a:solidFill>
              </a:rPr>
              <a:t> histogram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kurva</a:t>
            </a:r>
            <a:r>
              <a:rPr lang="en-US" sz="2800" b="1" dirty="0">
                <a:solidFill>
                  <a:schemeClr val="bg1"/>
                </a:solidFill>
              </a:rPr>
              <a:t> normal, </a:t>
            </a:r>
            <a:r>
              <a:rPr lang="en-US" sz="2800" b="1" dirty="0" err="1">
                <a:solidFill>
                  <a:schemeClr val="bg1"/>
                </a:solidFill>
              </a:rPr>
              <a:t>bila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bentuknya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menyerupai</a:t>
            </a:r>
            <a:r>
              <a:rPr lang="en-US" sz="2800" b="1" dirty="0">
                <a:solidFill>
                  <a:schemeClr val="bg1"/>
                </a:solidFill>
              </a:rPr>
              <a:t> ‘bell-shape’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disimpulkan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berdistribusi</a:t>
            </a:r>
            <a:r>
              <a:rPr lang="en-US" sz="2800" b="1" dirty="0">
                <a:solidFill>
                  <a:schemeClr val="bg1"/>
                </a:solidFill>
              </a:rPr>
              <a:t> normal;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Menggunakan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nilai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skewness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‘standard error’, </a:t>
            </a:r>
            <a:r>
              <a:rPr lang="en-US" sz="2800" b="1" dirty="0" err="1">
                <a:solidFill>
                  <a:schemeClr val="bg1"/>
                </a:solidFill>
              </a:rPr>
              <a:t>bila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nilai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skewness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dibagi</a:t>
            </a:r>
            <a:r>
              <a:rPr lang="en-US" sz="2800" b="1" dirty="0">
                <a:solidFill>
                  <a:schemeClr val="bg1"/>
                </a:solidFill>
              </a:rPr>
              <a:t> ‘standard error’ </a:t>
            </a:r>
            <a:r>
              <a:rPr lang="en-US" sz="2800" b="1" dirty="0" err="1">
                <a:solidFill>
                  <a:schemeClr val="bg1"/>
                </a:solidFill>
              </a:rPr>
              <a:t>hasilnya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&lt;</a:t>
            </a:r>
            <a:r>
              <a:rPr lang="en-US" sz="2800" b="1" dirty="0">
                <a:solidFill>
                  <a:schemeClr val="bg1"/>
                </a:solidFill>
              </a:rPr>
              <a:t>2,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disimpulkan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berdistribusi</a:t>
            </a:r>
            <a:r>
              <a:rPr lang="en-US" sz="2800" b="1" dirty="0">
                <a:solidFill>
                  <a:schemeClr val="bg1"/>
                </a:solidFill>
              </a:rPr>
              <a:t> normal;</a:t>
            </a:r>
          </a:p>
        </p:txBody>
      </p:sp>
    </p:spTree>
    <p:extLst>
      <p:ext uri="{BB962C8B-B14F-4D97-AF65-F5344CB8AC3E}">
        <p14:creationId xmlns:p14="http://schemas.microsoft.com/office/powerpoint/2010/main" val="335659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05" y="12402"/>
            <a:ext cx="621139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Analisis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deskripsi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variable </a:t>
            </a:r>
            <a:r>
              <a:rPr lang="en-US" sz="3600" b="1" dirty="0" err="1" smtClean="0">
                <a:solidFill>
                  <a:schemeClr val="bg1"/>
                </a:solidFill>
              </a:rPr>
              <a:t>kategorik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chemeClr val="bg1"/>
                </a:solidFill>
              </a:rPr>
              <a:t>Penampilan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kategorik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frekuensi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persentasi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Menggunakan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data </a:t>
            </a:r>
            <a:r>
              <a:rPr lang="en-US" sz="2800" b="1" dirty="0" err="1">
                <a:solidFill>
                  <a:schemeClr val="bg1"/>
                </a:solidFill>
              </a:rPr>
              <a:t>pada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halaman</a:t>
            </a:r>
            <a:r>
              <a:rPr lang="en-US" sz="2800" b="1" dirty="0">
                <a:solidFill>
                  <a:schemeClr val="bg1"/>
                </a:solidFill>
              </a:rPr>
              <a:t> 17,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akan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dideskripsikan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’ (KLPUMUR).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>
                <a:solidFill>
                  <a:schemeClr val="bg1"/>
                </a:solidFill>
              </a:rPr>
              <a:t>Dari menu </a:t>
            </a:r>
            <a:r>
              <a:rPr lang="en-US" sz="2800" b="1" dirty="0" err="1">
                <a:solidFill>
                  <a:schemeClr val="bg1"/>
                </a:solidFill>
              </a:rPr>
              <a:t>utama</a:t>
            </a:r>
            <a:r>
              <a:rPr lang="en-US" sz="2800" b="1" dirty="0">
                <a:solidFill>
                  <a:schemeClr val="bg1"/>
                </a:solidFill>
              </a:rPr>
              <a:t> SPSS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pilih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‘Analyze’,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kemudian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‘Descriptive Statistic’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pilih</a:t>
            </a:r>
            <a:r>
              <a:rPr lang="en-US" sz="2800" b="1" dirty="0">
                <a:solidFill>
                  <a:schemeClr val="bg1"/>
                </a:solidFill>
              </a:rPr>
              <a:t> ‘Frequencies’,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../../Desktop/Screen%20Shot%202018-02-23%20at%2011.30.29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179" y="248284"/>
            <a:ext cx="5659821" cy="6609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471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17" y="862722"/>
            <a:ext cx="108939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Menggunakan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uji</a:t>
            </a:r>
            <a:r>
              <a:rPr lang="en-US" sz="2800" b="1" dirty="0">
                <a:solidFill>
                  <a:schemeClr val="bg1"/>
                </a:solidFill>
              </a:rPr>
              <a:t> ‘Kolmogorov Smirnov’, </a:t>
            </a:r>
            <a:r>
              <a:rPr lang="en-US" sz="2800" b="1" dirty="0" err="1">
                <a:solidFill>
                  <a:schemeClr val="bg1"/>
                </a:solidFill>
              </a:rPr>
              <a:t>bila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uji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signifikan</a:t>
            </a:r>
            <a:r>
              <a:rPr lang="en-US" sz="2800" b="1" dirty="0">
                <a:solidFill>
                  <a:schemeClr val="bg1"/>
                </a:solidFill>
              </a:rPr>
              <a:t> (p&lt;0,05)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disimpulkan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berdistribusi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normal </a:t>
            </a:r>
            <a:r>
              <a:rPr lang="en-US" sz="2800" b="1" dirty="0" err="1">
                <a:solidFill>
                  <a:schemeClr val="bg1"/>
                </a:solidFill>
              </a:rPr>
              <a:t>atau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uji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signifikan</a:t>
            </a:r>
            <a:r>
              <a:rPr lang="en-US" sz="2800" b="1" dirty="0">
                <a:solidFill>
                  <a:schemeClr val="bg1"/>
                </a:solidFill>
              </a:rPr>
              <a:t> (p&gt;0,05)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dapat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dikatakan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berdistribusi</a:t>
            </a:r>
            <a:r>
              <a:rPr lang="en-US" sz="2800" b="1" dirty="0">
                <a:solidFill>
                  <a:schemeClr val="bg1"/>
                </a:solidFill>
              </a:rPr>
              <a:t> normal.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Namun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perlu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diperhatikan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uji</a:t>
            </a:r>
            <a:r>
              <a:rPr lang="en-US" sz="2800" b="1" dirty="0">
                <a:solidFill>
                  <a:schemeClr val="bg1"/>
                </a:solidFill>
              </a:rPr>
              <a:t> ‘Kolmogorov Smirnov’ </a:t>
            </a:r>
            <a:r>
              <a:rPr lang="en-US" sz="2800" b="1" dirty="0" err="1">
                <a:solidFill>
                  <a:schemeClr val="bg1"/>
                </a:solidFill>
              </a:rPr>
              <a:t>sangat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dipengaruhi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jumlah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sampel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Maksudnya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bila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jumlah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sampel</a:t>
            </a:r>
            <a:r>
              <a:rPr lang="en-US" sz="2800" b="1" dirty="0">
                <a:solidFill>
                  <a:schemeClr val="bg1"/>
                </a:solidFill>
              </a:rPr>
              <a:t> relative </a:t>
            </a:r>
            <a:r>
              <a:rPr lang="en-US" sz="2800" b="1" dirty="0" err="1">
                <a:solidFill>
                  <a:schemeClr val="bg1"/>
                </a:solidFill>
              </a:rPr>
              <a:t>besar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uji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menghasilkan</a:t>
            </a:r>
            <a:r>
              <a:rPr lang="en-US" sz="2800" b="1" dirty="0">
                <a:solidFill>
                  <a:schemeClr val="bg1"/>
                </a:solidFill>
              </a:rPr>
              <a:t> p&lt;0,05 yang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berdistribusi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normal.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0"/>
            <a:endParaRPr lang="en-US" sz="2800" b="1" dirty="0">
              <a:solidFill>
                <a:schemeClr val="bg1"/>
              </a:solidFill>
            </a:endParaRPr>
          </a:p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Karenanya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sangat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dianjurkan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angka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Skewness</a:t>
            </a:r>
            <a:r>
              <a:rPr lang="en-US" sz="2800" b="1" dirty="0">
                <a:solidFill>
                  <a:schemeClr val="bg1"/>
                </a:solidFill>
              </a:rPr>
              <a:t>’ </a:t>
            </a:r>
            <a:r>
              <a:rPr lang="en-US" sz="2800" b="1" dirty="0" err="1">
                <a:solidFill>
                  <a:schemeClr val="bg1"/>
                </a:solidFill>
              </a:rPr>
              <a:t>atau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mempelajari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grafik</a:t>
            </a:r>
            <a:r>
              <a:rPr lang="en-US" sz="2800" b="1" dirty="0">
                <a:solidFill>
                  <a:schemeClr val="bg1"/>
                </a:solidFill>
              </a:rPr>
              <a:t> histogram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kurva</a:t>
            </a:r>
            <a:r>
              <a:rPr lang="en-US" sz="2800" b="1" dirty="0">
                <a:solidFill>
                  <a:schemeClr val="bg1"/>
                </a:solidFill>
              </a:rPr>
              <a:t> normal.</a:t>
            </a:r>
          </a:p>
        </p:txBody>
      </p:sp>
    </p:spTree>
    <p:extLst>
      <p:ext uri="{BB962C8B-B14F-4D97-AF65-F5344CB8AC3E}">
        <p14:creationId xmlns:p14="http://schemas.microsoft.com/office/powerpoint/2010/main" val="1293472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778" y="1139721"/>
            <a:ext cx="96590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menggunakan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informasi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sudah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dimiliki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SPSS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terlihat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grafik</a:t>
            </a:r>
            <a:r>
              <a:rPr lang="en-US" sz="2800" b="1" dirty="0">
                <a:solidFill>
                  <a:schemeClr val="bg1"/>
                </a:solidFill>
              </a:rPr>
              <a:t> histogram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kurva</a:t>
            </a:r>
            <a:r>
              <a:rPr lang="en-US" sz="2800" b="1" dirty="0">
                <a:solidFill>
                  <a:schemeClr val="bg1"/>
                </a:solidFill>
              </a:rPr>
              <a:t> normal </a:t>
            </a:r>
            <a:r>
              <a:rPr lang="en-US" sz="2800" b="1" dirty="0" err="1">
                <a:solidFill>
                  <a:schemeClr val="bg1"/>
                </a:solidFill>
              </a:rPr>
              <a:t>menunjukkan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bentuk</a:t>
            </a:r>
            <a:r>
              <a:rPr lang="en-US" sz="2800" b="1" dirty="0">
                <a:solidFill>
                  <a:schemeClr val="bg1"/>
                </a:solidFill>
              </a:rPr>
              <a:t> yang normal. </a:t>
            </a:r>
            <a:r>
              <a:rPr lang="en-US" sz="2800" b="1" dirty="0" err="1">
                <a:solidFill>
                  <a:schemeClr val="bg1"/>
                </a:solidFill>
              </a:rPr>
              <a:t>Selain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terlihat</a:t>
            </a:r>
            <a:r>
              <a:rPr lang="en-US" sz="2800" b="1" dirty="0">
                <a:solidFill>
                  <a:schemeClr val="bg1"/>
                </a:solidFill>
              </a:rPr>
              <a:t> pula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perbandingan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nilai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skewness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standar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erorr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diperoleh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: 0,503/0,374 = 1,34; </a:t>
            </a:r>
            <a:r>
              <a:rPr lang="en-US" sz="2800" b="1" dirty="0" err="1">
                <a:solidFill>
                  <a:schemeClr val="bg1"/>
                </a:solidFill>
              </a:rPr>
              <a:t>karena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kurang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2, </a:t>
            </a:r>
            <a:r>
              <a:rPr lang="en-US" sz="2800" b="1" dirty="0" err="1">
                <a:solidFill>
                  <a:schemeClr val="bg1"/>
                </a:solidFill>
              </a:rPr>
              <a:t>maka</a:t>
            </a:r>
            <a:r>
              <a:rPr lang="en-US" sz="2800" b="1" dirty="0">
                <a:solidFill>
                  <a:schemeClr val="bg1"/>
                </a:solidFill>
              </a:rPr>
              <a:t> variable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berdistribusi</a:t>
            </a:r>
            <a:r>
              <a:rPr lang="en-US" sz="2800" b="1" dirty="0">
                <a:solidFill>
                  <a:schemeClr val="bg1"/>
                </a:solidFill>
              </a:rPr>
              <a:t> normal.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</a:p>
          <a:p>
            <a:r>
              <a:rPr lang="en-US" sz="2800" b="1" i="1" u="sng" dirty="0" err="1">
                <a:solidFill>
                  <a:schemeClr val="bg1"/>
                </a:solidFill>
              </a:rPr>
              <a:t>Kerjakan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soal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latihan</a:t>
            </a:r>
            <a:r>
              <a:rPr lang="en-US" sz="2800" b="1" i="1" u="sng" dirty="0">
                <a:solidFill>
                  <a:schemeClr val="bg1"/>
                </a:solidFill>
              </a:rPr>
              <a:t> No. 7 </a:t>
            </a:r>
            <a:r>
              <a:rPr lang="en-US" sz="2800" b="1" i="1" u="sng" dirty="0" err="1">
                <a:solidFill>
                  <a:schemeClr val="bg1"/>
                </a:solidFill>
              </a:rPr>
              <a:t>pada</a:t>
            </a:r>
            <a:r>
              <a:rPr lang="en-US" sz="2800" b="1" i="1" u="sng" dirty="0">
                <a:solidFill>
                  <a:schemeClr val="bg1"/>
                </a:solidFill>
              </a:rPr>
              <a:t> </a:t>
            </a:r>
            <a:r>
              <a:rPr lang="en-US" sz="2800" b="1" i="1" u="sng" dirty="0" err="1">
                <a:solidFill>
                  <a:schemeClr val="bg1"/>
                </a:solidFill>
              </a:rPr>
              <a:t>halaman</a:t>
            </a:r>
            <a:r>
              <a:rPr lang="en-US" sz="2800" b="1" i="1" u="sng" dirty="0">
                <a:solidFill>
                  <a:schemeClr val="bg1"/>
                </a:solidFill>
              </a:rPr>
              <a:t> 182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4080" y="3244334"/>
            <a:ext cx="7703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SAMPAI MINGGU DEPAN </a:t>
            </a:r>
          </a:p>
        </p:txBody>
      </p:sp>
    </p:spTree>
    <p:extLst>
      <p:ext uri="{BB962C8B-B14F-4D97-AF65-F5344CB8AC3E}">
        <p14:creationId xmlns:p14="http://schemas.microsoft.com/office/powerpoint/2010/main" val="7935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3%20at%2011.37.17%20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6" y="520262"/>
            <a:ext cx="7567448" cy="5659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32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21" y="2995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Blok ‘KLPUMUR’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masukkan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kotak</a:t>
            </a:r>
            <a:r>
              <a:rPr lang="en-US" sz="2800" b="1" dirty="0">
                <a:solidFill>
                  <a:schemeClr val="bg1"/>
                </a:solidFill>
              </a:rPr>
              <a:t> ‘Variable(s)’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klik</a:t>
            </a:r>
            <a:r>
              <a:rPr lang="en-US" sz="2800" b="1" dirty="0">
                <a:solidFill>
                  <a:schemeClr val="bg1"/>
                </a:solidFill>
              </a:rPr>
              <a:t> ‘</a:t>
            </a:r>
            <a:r>
              <a:rPr lang="en-US" sz="2800" b="1" dirty="0" err="1">
                <a:solidFill>
                  <a:schemeClr val="bg1"/>
                </a:solidFill>
              </a:rPr>
              <a:t>panah</a:t>
            </a:r>
            <a:r>
              <a:rPr lang="en-US" sz="2800" b="1" dirty="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3" name="Picture 2" descr="../../Desktop/Screen%20Shot%202018-02-23%20at%201.57.39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61" y="1542153"/>
            <a:ext cx="6621517" cy="49217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5644055" y="1253680"/>
            <a:ext cx="126124" cy="23723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7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/../Desktop/Screen%20Shot%202018-02-23%20at%202.00.44%20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34" y="299546"/>
            <a:ext cx="6810704" cy="5297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69324" y="608549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Klik</a:t>
            </a:r>
            <a:r>
              <a:rPr lang="en-US" sz="2800" b="1" dirty="0" smtClean="0">
                <a:solidFill>
                  <a:schemeClr val="bg1"/>
                </a:solidFill>
              </a:rPr>
              <a:t> OK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4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83" y="977462"/>
            <a:ext cx="7378262" cy="5722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793" y="614855"/>
            <a:ext cx="19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Hasilnya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4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15" y="175820"/>
            <a:ext cx="11808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‘Frequency’ </a:t>
            </a:r>
            <a:r>
              <a:rPr lang="en-US" sz="2800" b="1" dirty="0" err="1">
                <a:solidFill>
                  <a:schemeClr val="bg1"/>
                </a:solidFill>
              </a:rPr>
              <a:t>menunjukkan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jumlah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responden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nilai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sesuai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Total </a:t>
            </a:r>
            <a:r>
              <a:rPr lang="en-US" sz="2800" b="1" dirty="0" err="1">
                <a:solidFill>
                  <a:schemeClr val="bg1"/>
                </a:solidFill>
              </a:rPr>
              <a:t>sebanyak</a:t>
            </a:r>
            <a:r>
              <a:rPr lang="en-US" sz="2800" b="1" dirty="0">
                <a:solidFill>
                  <a:schemeClr val="bg1"/>
                </a:solidFill>
              </a:rPr>
              <a:t> 45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, 7 </a:t>
            </a:r>
            <a:r>
              <a:rPr lang="en-US" sz="2800" b="1" dirty="0" err="1">
                <a:solidFill>
                  <a:schemeClr val="bg1"/>
                </a:solidFill>
              </a:rPr>
              <a:t>anak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berumur</a:t>
            </a:r>
            <a:r>
              <a:rPr lang="en-US" sz="2800" b="1" dirty="0">
                <a:solidFill>
                  <a:schemeClr val="bg1"/>
                </a:solidFill>
              </a:rPr>
              <a:t> 6-11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, 8 </a:t>
            </a:r>
            <a:r>
              <a:rPr lang="en-US" sz="2800" b="1" dirty="0" err="1">
                <a:solidFill>
                  <a:schemeClr val="bg1"/>
                </a:solidFill>
              </a:rPr>
              <a:t>anak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berumur</a:t>
            </a:r>
            <a:r>
              <a:rPr lang="en-US" sz="2800" b="1" dirty="0">
                <a:solidFill>
                  <a:schemeClr val="bg1"/>
                </a:solidFill>
              </a:rPr>
              <a:t> 12-23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30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berumur</a:t>
            </a:r>
            <a:r>
              <a:rPr lang="en-US" sz="2800" b="1" dirty="0">
                <a:solidFill>
                  <a:schemeClr val="bg1"/>
                </a:solidFill>
              </a:rPr>
              <a:t> 24-59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Kolom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‘Percent’ </a:t>
            </a:r>
            <a:r>
              <a:rPr lang="en-US" sz="2800" b="1" dirty="0" err="1">
                <a:solidFill>
                  <a:schemeClr val="bg1"/>
                </a:solidFill>
              </a:rPr>
              <a:t>menunjukkan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proporsi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menurut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kelompok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Kolom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‘Valid Percent’ </a:t>
            </a:r>
            <a:r>
              <a:rPr lang="en-US" sz="2800" b="1" dirty="0" err="1">
                <a:solidFill>
                  <a:schemeClr val="bg1"/>
                </a:solidFill>
              </a:rPr>
              <a:t>memberikan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sama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seperti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kolom</a:t>
            </a:r>
            <a:r>
              <a:rPr lang="en-US" sz="2800" b="1" dirty="0">
                <a:solidFill>
                  <a:schemeClr val="bg1"/>
                </a:solidFill>
              </a:rPr>
              <a:t> ‘Percent’, </a:t>
            </a:r>
            <a:r>
              <a:rPr lang="en-US" sz="2800" b="1" dirty="0" err="1">
                <a:solidFill>
                  <a:schemeClr val="bg1"/>
                </a:solidFill>
              </a:rPr>
              <a:t>ini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berarti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tidak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</a:t>
            </a:r>
            <a:r>
              <a:rPr lang="en-US" sz="2800" b="1" dirty="0">
                <a:solidFill>
                  <a:schemeClr val="bg1"/>
                </a:solidFill>
              </a:rPr>
              <a:t> data yang ‘missing’.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Kolom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‘</a:t>
            </a:r>
            <a:r>
              <a:rPr lang="en-US" sz="2800" b="1" dirty="0" err="1">
                <a:solidFill>
                  <a:schemeClr val="bg1"/>
                </a:solidFill>
              </a:rPr>
              <a:t>Cummulative</a:t>
            </a:r>
            <a:r>
              <a:rPr lang="en-US" sz="2800" b="1" dirty="0">
                <a:solidFill>
                  <a:schemeClr val="bg1"/>
                </a:solidFill>
              </a:rPr>
              <a:t> Percent’ </a:t>
            </a:r>
            <a:r>
              <a:rPr lang="en-US" sz="2800" b="1" dirty="0" err="1">
                <a:solidFill>
                  <a:schemeClr val="bg1"/>
                </a:solidFill>
              </a:rPr>
              <a:t>menjelaskan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tentang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persentase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kumulatif</a:t>
            </a:r>
            <a:r>
              <a:rPr lang="en-US" sz="2800" b="1" dirty="0">
                <a:solidFill>
                  <a:schemeClr val="bg1"/>
                </a:solidFill>
              </a:rPr>
              <a:t>, table </a:t>
            </a:r>
            <a:r>
              <a:rPr lang="en-US" sz="2800" b="1" dirty="0" err="1">
                <a:solidFill>
                  <a:schemeClr val="bg1"/>
                </a:solidFill>
              </a:rPr>
              <a:t>diatas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menceritakan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bahwa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sejumlah</a:t>
            </a:r>
            <a:r>
              <a:rPr lang="en-US" sz="2800" b="1" dirty="0">
                <a:solidFill>
                  <a:schemeClr val="bg1"/>
                </a:solidFill>
              </a:rPr>
              <a:t> 33.3% </a:t>
            </a:r>
            <a:r>
              <a:rPr lang="en-US" sz="2800" b="1" dirty="0" err="1">
                <a:solidFill>
                  <a:schemeClr val="bg1"/>
                </a:solidFill>
              </a:rPr>
              <a:t>anak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pada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6-23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, yang </a:t>
            </a:r>
            <a:r>
              <a:rPr lang="en-US" sz="2800" b="1" dirty="0" err="1">
                <a:solidFill>
                  <a:schemeClr val="bg1"/>
                </a:solidFill>
              </a:rPr>
              <a:t>diperoleh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dari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penambahan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umur</a:t>
            </a:r>
            <a:r>
              <a:rPr lang="en-US" sz="2800" b="1" dirty="0">
                <a:solidFill>
                  <a:schemeClr val="bg1"/>
                </a:solidFill>
              </a:rPr>
              <a:t> 6-11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sebanyak</a:t>
            </a:r>
            <a:r>
              <a:rPr lang="en-US" sz="2800" b="1" dirty="0">
                <a:solidFill>
                  <a:schemeClr val="bg1"/>
                </a:solidFill>
              </a:rPr>
              <a:t> 15.6%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balita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berumur</a:t>
            </a:r>
            <a:r>
              <a:rPr lang="en-US" sz="2800" b="1" dirty="0">
                <a:solidFill>
                  <a:schemeClr val="bg1"/>
                </a:solidFill>
              </a:rPr>
              <a:t> 12-23 </a:t>
            </a:r>
            <a:r>
              <a:rPr lang="en-US" sz="2800" b="1" dirty="0" err="1">
                <a:solidFill>
                  <a:schemeClr val="bg1"/>
                </a:solidFill>
              </a:rPr>
              <a:t>bulan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sebanyak</a:t>
            </a:r>
            <a:r>
              <a:rPr lang="en-US" sz="2800" b="1" dirty="0">
                <a:solidFill>
                  <a:schemeClr val="bg1"/>
                </a:solidFill>
              </a:rPr>
              <a:t> 17.8%.</a:t>
            </a:r>
          </a:p>
        </p:txBody>
      </p:sp>
    </p:spTree>
    <p:extLst>
      <p:ext uri="{BB962C8B-B14F-4D97-AF65-F5344CB8AC3E}">
        <p14:creationId xmlns:p14="http://schemas.microsoft.com/office/powerpoint/2010/main" val="299685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371" y="520262"/>
            <a:ext cx="11146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 err="1">
                <a:solidFill>
                  <a:schemeClr val="bg1"/>
                </a:solidFill>
              </a:rPr>
              <a:t>Analisis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deskripsi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variabel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</a:rPr>
              <a:t>kontinyu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0" lvl="1"/>
            <a:endParaRPr lang="en-US" sz="2800" b="1" dirty="0">
              <a:solidFill>
                <a:schemeClr val="bg1"/>
              </a:solidFill>
            </a:endParaRPr>
          </a:p>
          <a:p>
            <a:pPr marL="0" lvl="1"/>
            <a:r>
              <a:rPr lang="en-US" sz="2800" b="1" dirty="0" err="1">
                <a:solidFill>
                  <a:schemeClr val="bg1"/>
                </a:solidFill>
              </a:rPr>
              <a:t>Penyajian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deskripsi</a:t>
            </a:r>
            <a:r>
              <a:rPr lang="en-US" sz="2800" b="1" dirty="0">
                <a:solidFill>
                  <a:schemeClr val="bg1"/>
                </a:solidFill>
              </a:rPr>
              <a:t> data </a:t>
            </a:r>
            <a:r>
              <a:rPr lang="en-US" sz="2800" b="1" dirty="0" err="1">
                <a:solidFill>
                  <a:schemeClr val="bg1"/>
                </a:solidFill>
              </a:rPr>
              <a:t>kontinyu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umumnya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dilakukan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melaporkan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ukuran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tengah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sebarannya</a:t>
            </a:r>
            <a:r>
              <a:rPr lang="en-US" sz="2800" b="1" dirty="0">
                <a:solidFill>
                  <a:schemeClr val="bg1"/>
                </a:solidFill>
              </a:rPr>
              <a:t>; </a:t>
            </a:r>
            <a:r>
              <a:rPr lang="en-US" sz="2800" b="1" dirty="0" err="1">
                <a:solidFill>
                  <a:schemeClr val="bg1"/>
                </a:solidFill>
              </a:rPr>
              <a:t>ukuran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digunakan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adalah</a:t>
            </a:r>
            <a:r>
              <a:rPr lang="en-US" sz="2800" b="1" dirty="0">
                <a:solidFill>
                  <a:schemeClr val="bg1"/>
                </a:solidFill>
              </a:rPr>
              <a:t> rata-rata, median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modus. </a:t>
            </a:r>
            <a:r>
              <a:rPr lang="en-US" sz="2800" b="1" dirty="0" err="1">
                <a:solidFill>
                  <a:schemeClr val="bg1"/>
                </a:solidFill>
              </a:rPr>
              <a:t>Sedangkan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menilai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ukuran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sebaran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keragaman</a:t>
            </a:r>
            <a:r>
              <a:rPr lang="en-US" sz="2800" b="1" dirty="0">
                <a:solidFill>
                  <a:schemeClr val="bg1"/>
                </a:solidFill>
              </a:rPr>
              <a:t> = </a:t>
            </a:r>
            <a:r>
              <a:rPr lang="en-US" sz="2800" b="1" dirty="0" err="1">
                <a:solidFill>
                  <a:schemeClr val="bg1"/>
                </a:solidFill>
              </a:rPr>
              <a:t>variasi</a:t>
            </a:r>
            <a:r>
              <a:rPr lang="en-US" sz="2800" b="1" dirty="0">
                <a:solidFill>
                  <a:schemeClr val="bg1"/>
                </a:solidFill>
              </a:rPr>
              <a:t>) </a:t>
            </a:r>
            <a:r>
              <a:rPr lang="en-US" sz="2800" b="1" dirty="0" err="1">
                <a:solidFill>
                  <a:schemeClr val="bg1"/>
                </a:solidFill>
              </a:rPr>
              <a:t>biasa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digunakan</a:t>
            </a:r>
            <a:r>
              <a:rPr lang="en-US" sz="2800" b="1" dirty="0">
                <a:solidFill>
                  <a:schemeClr val="bg1"/>
                </a:solidFill>
              </a:rPr>
              <a:t> range, </a:t>
            </a:r>
            <a:r>
              <a:rPr lang="en-US" sz="2800" b="1" dirty="0" err="1">
                <a:solidFill>
                  <a:schemeClr val="bg1"/>
                </a:solidFill>
              </a:rPr>
              <a:t>standar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deviasi</a:t>
            </a:r>
            <a:r>
              <a:rPr lang="en-US" sz="2800" b="1" dirty="0">
                <a:solidFill>
                  <a:schemeClr val="bg1"/>
                </a:solidFill>
              </a:rPr>
              <a:t>, minimal-</a:t>
            </a:r>
            <a:r>
              <a:rPr lang="en-US" sz="2800" b="1" dirty="0" err="1">
                <a:solidFill>
                  <a:schemeClr val="bg1"/>
                </a:solidFill>
              </a:rPr>
              <a:t>maksimal</a:t>
            </a:r>
            <a:r>
              <a:rPr lang="en-US" sz="2800" b="1" dirty="0">
                <a:solidFill>
                  <a:schemeClr val="bg1"/>
                </a:solidFill>
              </a:rPr>
              <a:t> (min-</a:t>
            </a:r>
            <a:r>
              <a:rPr lang="en-US" sz="2800" b="1" dirty="0" err="1">
                <a:solidFill>
                  <a:schemeClr val="bg1"/>
                </a:solidFill>
              </a:rPr>
              <a:t>maks</a:t>
            </a:r>
            <a:r>
              <a:rPr lang="en-US" sz="2800" b="1" dirty="0">
                <a:solidFill>
                  <a:schemeClr val="bg1"/>
                </a:solidFill>
              </a:rPr>
              <a:t>).</a:t>
            </a:r>
          </a:p>
          <a:p>
            <a:pPr marL="0" lvl="1"/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8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1439</TotalTime>
  <Words>884</Words>
  <Application>Microsoft Office PowerPoint</Application>
  <PresentationFormat>Custom</PresentationFormat>
  <Paragraphs>100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Circuit</vt:lpstr>
      <vt:lpstr>Manajemen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KLINIK DAN BIOSTATISTIK</dc:title>
  <dc:creator>Idrus Jus'at</dc:creator>
  <cp:lastModifiedBy>BPISTI2008</cp:lastModifiedBy>
  <cp:revision>51</cp:revision>
  <dcterms:created xsi:type="dcterms:W3CDTF">2018-04-20T03:08:43Z</dcterms:created>
  <dcterms:modified xsi:type="dcterms:W3CDTF">2018-08-28T12:14:55Z</dcterms:modified>
</cp:coreProperties>
</file>