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72" r:id="rId7"/>
    <p:sldId id="262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1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6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0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6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347D-725B-4196-9F41-7AF752FD7F74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9500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147" y="3538664"/>
            <a:ext cx="6858000" cy="165576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Pertemuan</a:t>
            </a:r>
            <a:r>
              <a:rPr lang="en-US" dirty="0" smtClean="0">
                <a:solidFill>
                  <a:schemeClr val="bg1"/>
                </a:solidFill>
              </a:rPr>
              <a:t> 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Laras </a:t>
            </a:r>
            <a:r>
              <a:rPr lang="en-US" dirty="0" err="1" smtClean="0">
                <a:solidFill>
                  <a:schemeClr val="bg1"/>
                </a:solidFill>
              </a:rPr>
              <a:t>Sitoayu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MKM., RD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Rachmanida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Nuzrina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M. </a:t>
            </a:r>
            <a:r>
              <a:rPr lang="en-US" dirty="0" err="1" smtClean="0">
                <a:solidFill>
                  <a:schemeClr val="bg1"/>
                </a:solidFill>
              </a:rPr>
              <a:t>Gizi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947" y="905079"/>
            <a:ext cx="7772400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ANALISIS HUBUNGAN KATAGORIK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DENGAN </a:t>
            </a:r>
            <a:r>
              <a:rPr lang="en-US" sz="3200" b="1" dirty="0">
                <a:solidFill>
                  <a:schemeClr val="bg1"/>
                </a:solidFill>
              </a:rPr>
              <a:t>NUMERIK</a:t>
            </a:r>
            <a:r>
              <a:rPr lang="en-GB" sz="3200" dirty="0">
                <a:solidFill>
                  <a:schemeClr val="bg1"/>
                </a:solidFill>
              </a:rPr>
              <a:t/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(UJI ANOVA)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800100"/>
            <a:ext cx="7886700" cy="56054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,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dijelaskan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beda</a:t>
            </a:r>
            <a:r>
              <a:rPr lang="en-US" sz="2400" dirty="0"/>
              <a:t> mean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data </a:t>
            </a:r>
            <a:r>
              <a:rPr lang="en-US" sz="2400" dirty="0" err="1"/>
              <a:t>baik</a:t>
            </a:r>
            <a:r>
              <a:rPr lang="en-US" sz="2400" dirty="0"/>
              <a:t> yang </a:t>
            </a:r>
            <a:r>
              <a:rPr lang="en-US" sz="2400" dirty="0" err="1"/>
              <a:t>independen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dependen</a:t>
            </a:r>
            <a:r>
              <a:rPr lang="en-US" sz="2400" dirty="0"/>
              <a:t>.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jumpai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mean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Bekasi</a:t>
            </a:r>
            <a:r>
              <a:rPr lang="en-US" sz="2400" dirty="0"/>
              <a:t>, Bogor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Tangerang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menganalisis</a:t>
            </a:r>
            <a:r>
              <a:rPr lang="en-US" sz="2400" dirty="0"/>
              <a:t> data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(&gt; 2 </a:t>
            </a:r>
            <a:r>
              <a:rPr lang="en-US" sz="2400" dirty="0" err="1"/>
              <a:t>kelompok</a:t>
            </a:r>
            <a:r>
              <a:rPr lang="en-US" sz="2400" dirty="0"/>
              <a:t>)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dianjurkan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T.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T </a:t>
            </a:r>
            <a:r>
              <a:rPr lang="en-US" sz="2400" dirty="0" err="1"/>
              <a:t>adalah</a:t>
            </a:r>
            <a:r>
              <a:rPr lang="en-US" sz="2400" dirty="0"/>
              <a:t> :</a:t>
            </a:r>
          </a:p>
          <a:p>
            <a:pPr marL="628650" lvl="0" indent="-400050" algn="just">
              <a:buFont typeface="Wingdings" panose="05000000000000000000" pitchFamily="2" charset="2"/>
              <a:buChar char="ü"/>
            </a:pPr>
            <a:r>
              <a:rPr lang="en-US" sz="2400" dirty="0"/>
              <a:t>Kita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T </a:t>
            </a:r>
            <a:r>
              <a:rPr lang="en-US" sz="2400" dirty="0" err="1"/>
              <a:t>berulang</a:t>
            </a:r>
            <a:r>
              <a:rPr lang="en-US" sz="2400" dirty="0"/>
              <a:t> kali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endParaRPr lang="en-US" sz="2400" dirty="0"/>
          </a:p>
          <a:p>
            <a:pPr marL="628650" lvl="0" indent="-400050" algn="just">
              <a:buFont typeface="Wingdings" panose="05000000000000000000" pitchFamily="2" charset="2"/>
              <a:buChar char="ü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T </a:t>
            </a:r>
            <a:r>
              <a:rPr lang="en-US" sz="2400" dirty="0" err="1"/>
              <a:t>berulang</a:t>
            </a:r>
            <a:r>
              <a:rPr lang="en-US" sz="2400" dirty="0"/>
              <a:t> kali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(</a:t>
            </a:r>
            <a:r>
              <a:rPr lang="en-US" sz="2400" dirty="0" err="1"/>
              <a:t>inflasi</a:t>
            </a:r>
            <a:r>
              <a:rPr lang="en-US" sz="2400" dirty="0"/>
              <a:t>) </a:t>
            </a:r>
            <a:r>
              <a:rPr lang="en-US" sz="2400" dirty="0" err="1"/>
              <a:t>nilai</a:t>
            </a:r>
            <a:r>
              <a:rPr lang="en-US" sz="2400" dirty="0"/>
              <a:t> α,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keliru</a:t>
            </a:r>
            <a:endParaRPr lang="en-US" sz="2400" dirty="0"/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917576"/>
            <a:ext cx="7886700" cy="863599"/>
          </a:xfrm>
        </p:spPr>
        <p:txBody>
          <a:bodyPr>
            <a:noAutofit/>
          </a:bodyPr>
          <a:lstStyle/>
          <a:p>
            <a:r>
              <a:rPr lang="en-US" sz="3200" b="1" dirty="0" err="1"/>
              <a:t>Beberapa</a:t>
            </a:r>
            <a:r>
              <a:rPr lang="en-US" sz="3200" b="1" dirty="0"/>
              <a:t> </a:t>
            </a:r>
            <a:r>
              <a:rPr lang="en-US" sz="3200" b="1" dirty="0" err="1"/>
              <a:t>asumsi</a:t>
            </a:r>
            <a:r>
              <a:rPr lang="en-US" sz="3200" b="1" dirty="0"/>
              <a:t> yang </a:t>
            </a: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/>
              <a:t>dipenuhi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uji</a:t>
            </a:r>
            <a:r>
              <a:rPr lang="en-US" sz="3200" b="1" dirty="0"/>
              <a:t> ANOVA </a:t>
            </a:r>
            <a:r>
              <a:rPr lang="en-US" sz="3200" b="1" dirty="0" err="1"/>
              <a:t>adalah</a:t>
            </a:r>
            <a:r>
              <a:rPr lang="en-US" sz="3200" b="1" dirty="0"/>
              <a:t> :</a:t>
            </a:r>
            <a:br>
              <a:rPr lang="en-US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81175"/>
            <a:ext cx="7886700" cy="4948238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Varian </a:t>
            </a:r>
            <a:r>
              <a:rPr lang="en-US" sz="2400" dirty="0" err="1"/>
              <a:t>homogen</a:t>
            </a:r>
            <a:endParaRPr lang="en-US" sz="2400" dirty="0"/>
          </a:p>
          <a:p>
            <a:pPr lvl="0"/>
            <a:r>
              <a:rPr lang="en-US" sz="2400" dirty="0" err="1"/>
              <a:t>Sampel</a:t>
            </a:r>
            <a:r>
              <a:rPr lang="en-US" sz="2400" dirty="0"/>
              <a:t>/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independen</a:t>
            </a:r>
            <a:endParaRPr lang="en-US" sz="2400" dirty="0"/>
          </a:p>
          <a:p>
            <a:pPr lvl="0"/>
            <a:r>
              <a:rPr lang="en-US" sz="2400" dirty="0"/>
              <a:t>Data </a:t>
            </a:r>
            <a:r>
              <a:rPr lang="en-US" sz="2400" dirty="0" err="1"/>
              <a:t>berdistribusi</a:t>
            </a:r>
            <a:r>
              <a:rPr lang="en-US" sz="2400" dirty="0"/>
              <a:t> normal</a:t>
            </a:r>
          </a:p>
          <a:p>
            <a:pPr lvl="0"/>
            <a:r>
              <a:rPr lang="en-US" sz="2400" dirty="0" err="1"/>
              <a:t>Jenis</a:t>
            </a:r>
            <a:r>
              <a:rPr lang="en-US" sz="2400" dirty="0"/>
              <a:t> data yang </a:t>
            </a:r>
            <a:r>
              <a:rPr lang="en-US" sz="2400" dirty="0" err="1"/>
              <a:t>dihubungkan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numerik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kategorik</a:t>
            </a:r>
            <a:r>
              <a:rPr lang="en-US" sz="2400" dirty="0"/>
              <a:t>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kategorik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2 </a:t>
            </a:r>
            <a:r>
              <a:rPr lang="en-US" sz="2400" dirty="0" err="1"/>
              <a:t>kelompok</a:t>
            </a:r>
            <a:r>
              <a:rPr lang="en-US" sz="2400" dirty="0"/>
              <a:t>).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625"/>
            <a:ext cx="7886700" cy="7683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Analisis</a:t>
            </a:r>
            <a:r>
              <a:rPr lang="en-US" sz="3600" b="1" dirty="0"/>
              <a:t> Multi Comparison (POSTHOC TEST)</a:t>
            </a:r>
            <a:br>
              <a:rPr lang="en-US" sz="3600" b="1" dirty="0"/>
            </a:b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974"/>
            <a:ext cx="7886700" cy="30331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mean-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bilamana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pengujian</a:t>
            </a:r>
            <a:r>
              <a:rPr lang="en-US" sz="2400" dirty="0"/>
              <a:t> ANOVA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yang </a:t>
            </a:r>
            <a:r>
              <a:rPr lang="en-US" sz="2400" dirty="0" err="1"/>
              <a:t>bermakna</a:t>
            </a:r>
            <a:r>
              <a:rPr lang="en-US" sz="2400" dirty="0"/>
              <a:t> (Ho </a:t>
            </a:r>
            <a:r>
              <a:rPr lang="en-US" sz="2400" dirty="0" err="1"/>
              <a:t>ditolak</a:t>
            </a:r>
            <a:r>
              <a:rPr lang="en-US" sz="2400" dirty="0"/>
              <a:t>). Ada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multiple comparison </a:t>
            </a:r>
            <a:r>
              <a:rPr lang="en-US" sz="2400" dirty="0" err="1"/>
              <a:t>diantaranya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Bonferroni</a:t>
            </a:r>
            <a:r>
              <a:rPr lang="en-US" sz="2400" dirty="0"/>
              <a:t>, Honestly Significant Different (HSD), </a:t>
            </a:r>
            <a:r>
              <a:rPr lang="en-US" sz="2400" dirty="0" err="1"/>
              <a:t>Scheffe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lain-lain.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40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3937"/>
            <a:ext cx="7886700" cy="576706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ANOVA :</a:t>
            </a:r>
          </a:p>
          <a:p>
            <a:pPr marL="685800" lvl="0" indent="-285750">
              <a:buFont typeface="+mj-lt"/>
              <a:buAutoNum type="arabicPeriod"/>
            </a:pPr>
            <a:r>
              <a:rPr lang="en-US" sz="2400" dirty="0" err="1"/>
              <a:t>Aktifkan</a:t>
            </a:r>
            <a:r>
              <a:rPr lang="en-US" sz="2400" dirty="0"/>
              <a:t> file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diuji</a:t>
            </a:r>
            <a:r>
              <a:rPr lang="en-US" sz="2400" dirty="0"/>
              <a:t>/</a:t>
            </a:r>
            <a:r>
              <a:rPr lang="en-US" sz="2400" dirty="0" err="1"/>
              <a:t>diolah</a:t>
            </a:r>
            <a:endParaRPr lang="en-US" sz="2400" dirty="0"/>
          </a:p>
          <a:p>
            <a:pPr marL="685800" lvl="0" indent="-285750">
              <a:buFont typeface="+mj-lt"/>
              <a:buAutoNum type="arabicPeriod"/>
            </a:pPr>
            <a:r>
              <a:rPr lang="en-US" sz="2400" dirty="0"/>
              <a:t>Dari menu SPSS, </a:t>
            </a:r>
            <a:r>
              <a:rPr lang="en-US" sz="2400" dirty="0" err="1"/>
              <a:t>pilih</a:t>
            </a:r>
            <a:r>
              <a:rPr lang="en-US" sz="2400" dirty="0"/>
              <a:t> menu analyze,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sub menu compare means,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one-way ANOVA,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menu one way ANOVA</a:t>
            </a:r>
          </a:p>
          <a:p>
            <a:pPr marL="685800" lvl="0" indent="-285750">
              <a:buFont typeface="+mj-lt"/>
              <a:buAutoNum type="arabicPeriod"/>
            </a:pPr>
            <a:r>
              <a:rPr lang="en-US" sz="2400" dirty="0"/>
              <a:t>Dari menu one way ANOVA,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dependent list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factor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r>
              <a:rPr lang="en-US" sz="2400" dirty="0"/>
              <a:t>. </a:t>
            </a:r>
            <a:r>
              <a:rPr lang="en-US" sz="2400" dirty="0" err="1"/>
              <a:t>Kotak</a:t>
            </a:r>
            <a:r>
              <a:rPr lang="en-US" sz="2400" dirty="0"/>
              <a:t> dependent list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numerik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kategoriknya</a:t>
            </a:r>
            <a:endParaRPr lang="en-US" sz="2400" dirty="0"/>
          </a:p>
          <a:p>
            <a:pPr marL="685800" lvl="0" indent="-285750">
              <a:buFont typeface="+mj-lt"/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options </a:t>
            </a:r>
            <a:r>
              <a:rPr lang="en-US" sz="2400" dirty="0" err="1"/>
              <a:t>tandai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check list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descriptive</a:t>
            </a:r>
          </a:p>
          <a:p>
            <a:pPr marL="685800" lvl="0" indent="-285750">
              <a:buFont typeface="+mj-lt"/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Continue</a:t>
            </a:r>
          </a:p>
          <a:p>
            <a:pPr marL="685800" lvl="0" indent="-285750">
              <a:buFont typeface="+mj-lt"/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post Hoc, </a:t>
            </a:r>
            <a:r>
              <a:rPr lang="en-US" sz="2400" dirty="0" err="1"/>
              <a:t>tandai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check list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</a:t>
            </a:r>
            <a:r>
              <a:rPr lang="en-US" sz="2400" dirty="0" err="1"/>
              <a:t>Bonferroni</a:t>
            </a:r>
            <a:endParaRPr lang="en-US" sz="2400" dirty="0"/>
          </a:p>
          <a:p>
            <a:pPr marL="685800" lvl="0" indent="-285750">
              <a:buFont typeface="+mj-lt"/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continue</a:t>
            </a:r>
          </a:p>
          <a:p>
            <a:pPr marL="685800" lvl="0" indent="-285750">
              <a:buFont typeface="+mj-lt"/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ok</a:t>
            </a:r>
          </a:p>
          <a:p>
            <a:pPr marL="685800" lvl="0" indent="-285750">
              <a:buFont typeface="+mj-lt"/>
              <a:buAutoNum type="arabicPeriod"/>
            </a:pPr>
            <a:r>
              <a:rPr lang="en-US" sz="2400" dirty="0" err="1"/>
              <a:t>Interpretasikan</a:t>
            </a:r>
            <a:r>
              <a:rPr lang="en-US" sz="2400" dirty="0"/>
              <a:t> 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62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30" t="26218" r="36170" b="13796"/>
          <a:stretch/>
        </p:blipFill>
        <p:spPr>
          <a:xfrm>
            <a:off x="1419226" y="219074"/>
            <a:ext cx="61341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4879"/>
            <a:ext cx="7886700" cy="576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Uji</a:t>
            </a:r>
            <a:r>
              <a:rPr lang="en-US" sz="2400" b="1" dirty="0"/>
              <a:t> </a:t>
            </a:r>
            <a:r>
              <a:rPr lang="en-US" sz="2400" b="1" dirty="0" err="1"/>
              <a:t>Kruskal</a:t>
            </a:r>
            <a:r>
              <a:rPr lang="en-US" sz="2400" b="1" dirty="0"/>
              <a:t> </a:t>
            </a:r>
            <a:r>
              <a:rPr lang="en-US" sz="2400" b="1" dirty="0" smtClean="0"/>
              <a:t>Wallis</a:t>
            </a:r>
            <a:endParaRPr lang="en-US" sz="2400" b="1" dirty="0"/>
          </a:p>
          <a:p>
            <a:r>
              <a:rPr lang="en-US" sz="2400" b="1" dirty="0" err="1"/>
              <a:t>Langkah-langkah</a:t>
            </a:r>
            <a:r>
              <a:rPr lang="en-US" sz="2400" b="1" dirty="0"/>
              <a:t> </a:t>
            </a:r>
            <a:r>
              <a:rPr lang="en-US" sz="2400" b="1" dirty="0" err="1"/>
              <a:t>penyelesaian</a:t>
            </a:r>
            <a:r>
              <a:rPr lang="en-US" sz="2400" b="1" dirty="0"/>
              <a:t> </a:t>
            </a:r>
            <a:r>
              <a:rPr lang="en-US" sz="2400" b="1" dirty="0" err="1"/>
              <a:t>soal</a:t>
            </a:r>
            <a:endParaRPr lang="en-US" sz="2400" dirty="0"/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Buka</a:t>
            </a:r>
            <a:r>
              <a:rPr lang="en-US" sz="2000" dirty="0"/>
              <a:t> </a:t>
            </a:r>
            <a:r>
              <a:rPr lang="en-US" sz="2000" dirty="0" err="1"/>
              <a:t>lembar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i="1" dirty="0"/>
              <a:t>file-new</a:t>
            </a:r>
            <a:endParaRPr lang="en-US" sz="2000" dirty="0"/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Isikan</a:t>
            </a:r>
            <a:r>
              <a:rPr lang="en-US" sz="2000" dirty="0"/>
              <a:t> data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data yang </a:t>
            </a:r>
            <a:r>
              <a:rPr lang="en-US" sz="2000" dirty="0" err="1"/>
              <a:t>diperlukan</a:t>
            </a:r>
            <a:endParaRPr lang="en-US" sz="2000" dirty="0"/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penulisan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value </a:t>
            </a:r>
            <a:r>
              <a:rPr lang="en-US" sz="2000" dirty="0" err="1"/>
              <a:t>diisikan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pilihan</a:t>
            </a:r>
            <a:r>
              <a:rPr lang="en-US" sz="2000" dirty="0"/>
              <a:t> (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)</a:t>
            </a:r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menu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i="1" dirty="0"/>
              <a:t>Analyze</a:t>
            </a:r>
            <a:r>
              <a:rPr lang="en-US" sz="2000" dirty="0"/>
              <a:t> </a:t>
            </a:r>
            <a:r>
              <a:rPr lang="en-US" sz="2000" i="1" dirty="0"/>
              <a:t>–</a:t>
            </a:r>
            <a:r>
              <a:rPr lang="en-US" sz="2000" dirty="0"/>
              <a:t> </a:t>
            </a:r>
            <a:r>
              <a:rPr lang="en-US" sz="2000" i="1" dirty="0"/>
              <a:t>Nonparametric Test – k independent samples</a:t>
            </a:r>
            <a:endParaRPr lang="en-US" sz="2000" dirty="0"/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numerik</a:t>
            </a:r>
            <a:r>
              <a:rPr lang="en-US" sz="2000" dirty="0"/>
              <a:t>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masukkan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Test Variable List</a:t>
            </a:r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kategorik</a:t>
            </a:r>
            <a:r>
              <a:rPr lang="en-US" sz="2000" dirty="0"/>
              <a:t>, </a:t>
            </a:r>
            <a:r>
              <a:rPr lang="en-US" sz="2000" dirty="0" err="1"/>
              <a:t>masukkan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grouping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range </a:t>
            </a:r>
            <a:r>
              <a:rPr lang="en-US" sz="2000" dirty="0" err="1"/>
              <a:t>sesuai</a:t>
            </a:r>
            <a:r>
              <a:rPr lang="en-US" sz="2000" dirty="0"/>
              <a:t> value</a:t>
            </a:r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 </a:t>
            </a:r>
            <a:r>
              <a:rPr lang="en-US" sz="2000" i="1" dirty="0"/>
              <a:t>test type</a:t>
            </a:r>
            <a:r>
              <a:rPr lang="en-US" sz="2000" dirty="0"/>
              <a:t> </a:t>
            </a:r>
            <a:r>
              <a:rPr lang="en-US" sz="2000" dirty="0" err="1"/>
              <a:t>pilihlah</a:t>
            </a:r>
            <a:r>
              <a:rPr lang="en-US" sz="2000" dirty="0"/>
              <a:t> </a:t>
            </a:r>
            <a:r>
              <a:rPr lang="en-US" sz="2000" dirty="0" err="1"/>
              <a:t>kruskall-wallis</a:t>
            </a:r>
            <a:r>
              <a:rPr lang="en-US" sz="2000" dirty="0"/>
              <a:t> </a:t>
            </a:r>
          </a:p>
          <a:p>
            <a:pPr marL="514350" lvl="0" indent="-285750" algn="just">
              <a:buFont typeface="Wingdings" panose="05000000000000000000" pitchFamily="2" charset="2"/>
              <a:buChar char="ü"/>
            </a:pPr>
            <a:r>
              <a:rPr lang="en-US" sz="2000" dirty="0" err="1"/>
              <a:t>Klik</a:t>
            </a:r>
            <a:r>
              <a:rPr lang="en-US" sz="2000" dirty="0"/>
              <a:t> ok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84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36" y="147870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TERIMA KASIH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029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393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ANALISIS HUBUNGAN KATAGORIK  DENGAN NUMERIK (UJI ANOVA)</vt:lpstr>
      <vt:lpstr>PowerPoint Presentation</vt:lpstr>
      <vt:lpstr>Beberapa asumsi yang harus dipenuhi pada uji ANOVA adalah : </vt:lpstr>
      <vt:lpstr>Analisis Multi Comparison (POSTHOC TEST) 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HUBUNGAN KATAGORIK DENGAN NUMERIK (UJI T/T-TEST)</dc:title>
  <dc:creator>laras</dc:creator>
  <cp:lastModifiedBy>laras</cp:lastModifiedBy>
  <cp:revision>26</cp:revision>
  <dcterms:created xsi:type="dcterms:W3CDTF">2017-11-20T01:45:49Z</dcterms:created>
  <dcterms:modified xsi:type="dcterms:W3CDTF">2017-11-30T10:09:47Z</dcterms:modified>
</cp:coreProperties>
</file>