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4" r:id="rId7"/>
    <p:sldId id="274" r:id="rId8"/>
    <p:sldId id="276" r:id="rId9"/>
    <p:sldId id="26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0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347D-725B-4196-9F41-7AF752FD7F74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950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147" y="3538664"/>
            <a:ext cx="6858000" cy="16557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Laras </a:t>
            </a:r>
            <a:r>
              <a:rPr lang="en-US" dirty="0" err="1" smtClean="0">
                <a:solidFill>
                  <a:schemeClr val="bg1"/>
                </a:solidFill>
              </a:rPr>
              <a:t>Sitoayu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MKM., RD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Rachmanida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Nuzrina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M. </a:t>
            </a:r>
            <a:r>
              <a:rPr lang="en-US" dirty="0" err="1" smtClean="0">
                <a:solidFill>
                  <a:schemeClr val="bg1"/>
                </a:solidFill>
              </a:rPr>
              <a:t>Gizi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947" y="905079"/>
            <a:ext cx="77724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ANALISIS HUBUNGAN </a:t>
            </a:r>
            <a:r>
              <a:rPr lang="en-US" sz="3200" b="1" dirty="0" smtClean="0">
                <a:solidFill>
                  <a:schemeClr val="bg1"/>
                </a:solidFill>
              </a:rPr>
              <a:t>NUMERIK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DENGAN </a:t>
            </a:r>
            <a:r>
              <a:rPr lang="en-US" sz="3200" b="1" dirty="0">
                <a:solidFill>
                  <a:schemeClr val="bg1"/>
                </a:solidFill>
              </a:rPr>
              <a:t>NUMERIK</a:t>
            </a:r>
            <a:r>
              <a:rPr lang="en-GB" sz="3200" b="1" dirty="0">
                <a:solidFill>
                  <a:schemeClr val="bg1"/>
                </a:solidFill>
              </a:rPr>
              <a:t/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(UJI KORELASI)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796925"/>
            <a:ext cx="7886700" cy="53657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dirty="0"/>
              <a:t>ok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363352"/>
              </p:ext>
            </p:extLst>
          </p:nvPr>
        </p:nvGraphicFramePr>
        <p:xfrm>
          <a:off x="1600200" y="1323976"/>
          <a:ext cx="6583363" cy="23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5929084" imgH="2325543" progId="Word.Document.12">
                  <p:embed/>
                </p:oleObj>
              </mc:Choice>
              <mc:Fallback>
                <p:oleObj name="Document" r:id="rId4" imgW="5929084" imgH="23255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323976"/>
                        <a:ext cx="6583363" cy="234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38175" y="3593526"/>
            <a:ext cx="810577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ts val="2000"/>
              </a:lnSpc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korelasi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(r),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ts val="2000"/>
              </a:lnSpc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ts val="2000"/>
              </a:lnSpc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= -0,219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= 0,126.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survey).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didapatkan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(p = 0,126).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00100"/>
            <a:ext cx="7886700" cy="5376863"/>
          </a:xfrm>
        </p:spPr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linier</a:t>
            </a:r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dirty="0" err="1"/>
              <a:t>Aktifkan</a:t>
            </a:r>
            <a:r>
              <a:rPr lang="en-US" sz="2000" dirty="0"/>
              <a:t> file SPSS,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dirty="0"/>
              <a:t>analyze</a:t>
            </a:r>
            <a:r>
              <a:rPr lang="en-US" sz="2000" dirty="0"/>
              <a:t>,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b="1" dirty="0"/>
              <a:t>regression</a:t>
            </a:r>
            <a:r>
              <a:rPr lang="en-US" sz="2000" dirty="0"/>
              <a:t>,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b="1" dirty="0"/>
              <a:t>linier</a:t>
            </a:r>
            <a:endParaRPr lang="en-US" sz="2000" dirty="0"/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tampilan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b="1" dirty="0" err="1"/>
              <a:t>kotak</a:t>
            </a:r>
            <a:r>
              <a:rPr lang="en-US" sz="2000" b="1" dirty="0"/>
              <a:t> </a:t>
            </a:r>
            <a:r>
              <a:rPr lang="en-US" sz="2000" b="1" dirty="0" err="1"/>
              <a:t>dependen</a:t>
            </a:r>
            <a:r>
              <a:rPr lang="en-US" sz="2000" b="1" dirty="0"/>
              <a:t> </a:t>
            </a:r>
            <a:r>
              <a:rPr lang="en-US" sz="2000" b="1" dirty="0" err="1"/>
              <a:t>isikan</a:t>
            </a:r>
            <a:r>
              <a:rPr lang="en-US" sz="2000" b="1" dirty="0"/>
              <a:t> </a:t>
            </a:r>
            <a:r>
              <a:rPr lang="en-US" sz="2000" b="1" dirty="0" err="1"/>
              <a:t>variabel</a:t>
            </a:r>
            <a:r>
              <a:rPr lang="en-US" sz="2000" b="1" dirty="0"/>
              <a:t> yang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perlukan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dependen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kotak</a:t>
            </a:r>
            <a:r>
              <a:rPr lang="en-US" sz="2000" b="1" dirty="0"/>
              <a:t> independent </a:t>
            </a:r>
            <a:r>
              <a:rPr lang="en-US" sz="2000" b="1" dirty="0" err="1"/>
              <a:t>isikan</a:t>
            </a:r>
            <a:r>
              <a:rPr lang="en-US" sz="2000" b="1" dirty="0"/>
              <a:t> </a:t>
            </a:r>
            <a:r>
              <a:rPr lang="en-US" sz="2000" b="1" dirty="0" err="1"/>
              <a:t>variabel</a:t>
            </a:r>
            <a:r>
              <a:rPr lang="en-US" sz="2000" b="1" dirty="0"/>
              <a:t> </a:t>
            </a:r>
            <a:r>
              <a:rPr lang="en-US" sz="2000" b="1" dirty="0" err="1"/>
              <a:t>independennya</a:t>
            </a:r>
            <a:endParaRPr lang="en-US" sz="2000" dirty="0"/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dirty="0" err="1"/>
              <a:t>Klik</a:t>
            </a:r>
            <a:r>
              <a:rPr lang="en-US" sz="2000" dirty="0"/>
              <a:t> Ok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59" y="3284466"/>
            <a:ext cx="5246566" cy="26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711200"/>
            <a:ext cx="7886700" cy="43513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err="1"/>
              <a:t>Didapatkan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32" t="25934" r="35585" b="10899"/>
          <a:stretch/>
        </p:blipFill>
        <p:spPr>
          <a:xfrm>
            <a:off x="1953841" y="1235526"/>
            <a:ext cx="4580309" cy="48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939799"/>
            <a:ext cx="7886700" cy="50323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Dari </a:t>
            </a:r>
            <a:r>
              <a:rPr lang="en-US" sz="2400" dirty="0" err="1" smtClean="0"/>
              <a:t>hasil</a:t>
            </a:r>
            <a:r>
              <a:rPr lang="en-US" sz="2400" dirty="0" smtClean="0"/>
              <a:t> di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diinterpretasikan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mengkaji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regresi</a:t>
            </a:r>
            <a:r>
              <a:rPr lang="en-US" sz="2400" dirty="0" smtClean="0"/>
              <a:t> linier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koefisien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determinasi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persamaan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p value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koefisien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determinasi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 square (</a:t>
            </a:r>
            <a:r>
              <a:rPr lang="en-US" sz="2400" dirty="0" err="1" smtClean="0"/>
              <a:t>tabel</a:t>
            </a:r>
            <a:r>
              <a:rPr lang="en-US" sz="2400" dirty="0" smtClean="0"/>
              <a:t> model summary)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0,028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regresi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menerangkan</a:t>
            </a:r>
            <a:r>
              <a:rPr lang="en-US" sz="2400" dirty="0" smtClean="0"/>
              <a:t> 2,8%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Selanjutnya</a:t>
            </a:r>
            <a:r>
              <a:rPr lang="en-US" sz="2400" dirty="0" smtClean="0"/>
              <a:t>,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ANOVA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p (</a:t>
            </a:r>
            <a:r>
              <a:rPr lang="en-US" sz="2400" b="1" dirty="0" err="1" smtClean="0"/>
              <a:t>dikolom</a:t>
            </a:r>
            <a:r>
              <a:rPr lang="en-US" sz="2400" b="1" dirty="0" smtClean="0"/>
              <a:t> sig)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0,126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coefficients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regresi</a:t>
            </a:r>
            <a:r>
              <a:rPr lang="en-US" sz="2400" dirty="0" smtClean="0"/>
              <a:t> linier </a:t>
            </a:r>
            <a:r>
              <a:rPr lang="en-US" sz="2400" b="1" dirty="0" smtClean="0"/>
              <a:t>Y = a + </a:t>
            </a:r>
            <a:r>
              <a:rPr lang="en-US" sz="2400" b="1" dirty="0" err="1" smtClean="0"/>
              <a:t>bX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bayi</a:t>
            </a:r>
            <a:r>
              <a:rPr lang="en-US" sz="2400" b="1" dirty="0" smtClean="0"/>
              <a:t> = 4381,99 – 114,24 (</a:t>
            </a:r>
            <a:r>
              <a:rPr lang="en-US" sz="2400" b="1" dirty="0" err="1" smtClean="0"/>
              <a:t>kadar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ibu</a:t>
            </a:r>
            <a:r>
              <a:rPr lang="en-US" sz="2400" b="1" dirty="0" smtClean="0"/>
              <a:t>). </a:t>
            </a:r>
          </a:p>
          <a:p>
            <a:pPr algn="just"/>
            <a:endParaRPr lang="en-US" sz="2400" b="1" dirty="0"/>
          </a:p>
          <a:p>
            <a:pPr marR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= -114,24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berkurang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114,24 gram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bertambah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mmHg.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5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073150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Prediksi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Langkahnya</a:t>
            </a:r>
            <a:r>
              <a:rPr lang="en-US" dirty="0"/>
              <a:t> :</a:t>
            </a:r>
          </a:p>
          <a:p>
            <a:pPr lvl="0"/>
            <a:r>
              <a:rPr lang="en-US" dirty="0" err="1"/>
              <a:t>Klik</a:t>
            </a:r>
            <a:r>
              <a:rPr lang="en-US" dirty="0"/>
              <a:t> graph, </a:t>
            </a:r>
            <a:r>
              <a:rPr lang="en-US" dirty="0" err="1"/>
              <a:t>pilih</a:t>
            </a:r>
            <a:r>
              <a:rPr lang="en-US" dirty="0"/>
              <a:t> scatter plot (legacy dialogs)</a:t>
            </a:r>
          </a:p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define</a:t>
            </a:r>
          </a:p>
          <a:p>
            <a:pPr lvl="0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Y Axis </a:t>
            </a: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dependen</a:t>
            </a:r>
            <a:endParaRPr lang="en-US" dirty="0"/>
          </a:p>
          <a:p>
            <a:pPr lvl="0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X Axis </a:t>
            </a: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independen</a:t>
            </a:r>
            <a:endParaRPr lang="en-US" dirty="0"/>
          </a:p>
          <a:p>
            <a:pPr lvl="0"/>
            <a:r>
              <a:rPr lang="en-US" dirty="0" err="1"/>
              <a:t>Klik</a:t>
            </a:r>
            <a:r>
              <a:rPr lang="en-US" dirty="0"/>
              <a:t> ok</a:t>
            </a:r>
          </a:p>
          <a:p>
            <a:pPr lvl="0"/>
            <a:r>
              <a:rPr lang="en-US" dirty="0" err="1"/>
              <a:t>Terlihat</a:t>
            </a:r>
            <a:r>
              <a:rPr lang="en-US" dirty="0"/>
              <a:t> 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scatter plot (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garisnya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2 kali</a:t>
            </a:r>
          </a:p>
          <a:p>
            <a:pPr lvl="0"/>
            <a:r>
              <a:rPr lang="en-US" dirty="0" err="1"/>
              <a:t>Klik</a:t>
            </a:r>
            <a:r>
              <a:rPr lang="en-US" dirty="0"/>
              <a:t> elements</a:t>
            </a:r>
          </a:p>
          <a:p>
            <a:pPr lvl="0"/>
            <a:r>
              <a:rPr lang="en-US" dirty="0" err="1"/>
              <a:t>Klik</a:t>
            </a:r>
            <a:r>
              <a:rPr lang="en-US" dirty="0"/>
              <a:t> fit line at total</a:t>
            </a:r>
          </a:p>
          <a:p>
            <a:pPr lvl="0"/>
            <a:r>
              <a:rPr lang="en-US" dirty="0" err="1"/>
              <a:t>Klik</a:t>
            </a:r>
            <a:r>
              <a:rPr lang="en-US" dirty="0"/>
              <a:t> close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KORELASI </a:t>
            </a:r>
            <a:r>
              <a:rPr lang="en-US" sz="4000" b="1" i="1" dirty="0"/>
              <a:t>SPEARMAN </a:t>
            </a:r>
            <a:r>
              <a:rPr lang="en-US" sz="4000" b="1" i="1" dirty="0" smtClean="0"/>
              <a:t>RANK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i="1" dirty="0"/>
              <a:t>Spearman Rank</a:t>
            </a:r>
            <a:r>
              <a:rPr lang="en-US" dirty="0"/>
              <a:t> :</a:t>
            </a:r>
            <a:endParaRPr lang="en-US" sz="2400" dirty="0"/>
          </a:p>
          <a:p>
            <a:pPr marL="228600" lvl="1" algn="just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linear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linearitasnya</a:t>
            </a:r>
            <a:r>
              <a:rPr lang="en-US" dirty="0"/>
              <a:t>)</a:t>
            </a:r>
            <a:endParaRPr lang="en-US" sz="2000" dirty="0"/>
          </a:p>
          <a:p>
            <a:pPr marL="228600" lvl="1" algn="just"/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kenormalan</a:t>
            </a:r>
            <a:r>
              <a:rPr lang="en-US" dirty="0"/>
              <a:t> data (</a:t>
            </a:r>
            <a:r>
              <a:rPr lang="en-US" dirty="0" err="1"/>
              <a:t>normalitas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diperlukan</a:t>
            </a:r>
            <a:endParaRPr lang="en-US" sz="2000" dirty="0"/>
          </a:p>
          <a:p>
            <a:pPr marL="228600" lvl="1" algn="just"/>
            <a:r>
              <a:rPr lang="en-US" dirty="0"/>
              <a:t>Data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ranking/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  <a:endParaRPr lang="en-US" sz="2000" dirty="0"/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1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1588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Langkah-langkah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Korelasi</a:t>
            </a:r>
            <a:r>
              <a:rPr lang="en-US" b="1" dirty="0"/>
              <a:t> </a:t>
            </a:r>
            <a:r>
              <a:rPr lang="en-US" b="1" i="1" dirty="0"/>
              <a:t>Spearman Rank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dirty="0"/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Input data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SPSS.</a:t>
            </a:r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/>
              <a:t>Analyze</a:t>
            </a:r>
            <a:r>
              <a:rPr lang="en-US" sz="2400" dirty="0"/>
              <a:t> 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Corelate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b="1" dirty="0"/>
              <a:t>Bivariate</a:t>
            </a:r>
            <a:endParaRPr lang="en-US" sz="2400" dirty="0"/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sz="2400" dirty="0"/>
              <a:t>Akan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b="1" i="1" dirty="0"/>
              <a:t>Bivariate Correlations</a:t>
            </a:r>
            <a:r>
              <a:rPr lang="en-US" sz="2400" b="1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i="1" dirty="0"/>
              <a:t>Variables.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/>
              <a:t>checklist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b="1" i="1" dirty="0"/>
              <a:t>Spearman</a:t>
            </a:r>
            <a:r>
              <a:rPr lang="en-US" sz="2400" dirty="0"/>
              <a:t> di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i="1" dirty="0"/>
              <a:t>Correlation </a:t>
            </a:r>
            <a:r>
              <a:rPr lang="en-US" sz="2400" i="1" dirty="0" err="1"/>
              <a:t>Coefficienst</a:t>
            </a:r>
            <a:r>
              <a:rPr lang="en-US" sz="2400" dirty="0"/>
              <a:t>. </a:t>
            </a:r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36" y="147870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TERIMA KASIH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02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57350"/>
            <a:ext cx="7886700" cy="406717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</a:t>
            </a:r>
            <a:r>
              <a:rPr lang="en-US" sz="2400" dirty="0" err="1"/>
              <a:t>berjenis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,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/</a:t>
            </a:r>
            <a:r>
              <a:rPr lang="en-US" sz="2400" dirty="0" err="1"/>
              <a:t>keeratan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b="1" dirty="0" err="1"/>
              <a:t>korelasi</a:t>
            </a:r>
            <a:r>
              <a:rPr lang="en-US" sz="2400" b="1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linier</a:t>
            </a:r>
            <a:r>
              <a:rPr lang="en-US" sz="2400" dirty="0"/>
              <a:t>.</a:t>
            </a: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60401"/>
            <a:ext cx="7886700" cy="863599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err="1" smtClean="0"/>
              <a:t>Korelasi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609725"/>
            <a:ext cx="7686675" cy="49482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 err="1"/>
              <a:t>Korelasi</a:t>
            </a:r>
            <a:r>
              <a:rPr lang="en-US" sz="2600" dirty="0"/>
              <a:t> di </a:t>
            </a:r>
            <a:r>
              <a:rPr lang="en-US" sz="2600" dirty="0" err="1"/>
              <a:t>samping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mengetahui</a:t>
            </a:r>
            <a:r>
              <a:rPr lang="en-US" sz="2600" dirty="0"/>
              <a:t> </a:t>
            </a:r>
            <a:r>
              <a:rPr lang="en-US" sz="2600" b="1" dirty="0" err="1"/>
              <a:t>derajat</a:t>
            </a:r>
            <a:r>
              <a:rPr lang="en-US" sz="2600" b="1" dirty="0"/>
              <a:t>/</a:t>
            </a:r>
            <a:r>
              <a:rPr lang="en-US" sz="2600" b="1" dirty="0" err="1"/>
              <a:t>keeratan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juga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mengetahui</a:t>
            </a:r>
            <a:r>
              <a:rPr lang="en-US" sz="2600" dirty="0"/>
              <a:t> </a:t>
            </a:r>
            <a:r>
              <a:rPr lang="en-US" sz="2600" b="1" dirty="0" err="1"/>
              <a:t>arah</a:t>
            </a:r>
            <a:r>
              <a:rPr lang="en-US" sz="2600" b="1" dirty="0"/>
              <a:t> </a:t>
            </a:r>
            <a:r>
              <a:rPr lang="en-US" sz="2600" b="1" dirty="0" err="1"/>
              <a:t>hubungan</a:t>
            </a:r>
            <a:r>
              <a:rPr lang="en-US" sz="2600" b="1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numerik</a:t>
            </a:r>
            <a:r>
              <a:rPr lang="en-US" sz="2600" dirty="0"/>
              <a:t>. </a:t>
            </a:r>
            <a:r>
              <a:rPr lang="en-US" sz="2600" dirty="0" err="1"/>
              <a:t>Misalnya</a:t>
            </a:r>
            <a:r>
              <a:rPr lang="en-US" sz="2600" dirty="0"/>
              <a:t>, </a:t>
            </a:r>
            <a:r>
              <a:rPr lang="en-US" sz="2600" dirty="0" err="1"/>
              <a:t>apakah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berat</a:t>
            </a:r>
            <a:r>
              <a:rPr lang="en-US" sz="2600" dirty="0"/>
              <a:t> </a:t>
            </a:r>
            <a:r>
              <a:rPr lang="en-US" sz="2600" dirty="0" err="1"/>
              <a:t>badan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tekanan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derajat</a:t>
            </a:r>
            <a:r>
              <a:rPr lang="en-US" sz="2600" dirty="0"/>
              <a:t> yang </a:t>
            </a:r>
            <a:r>
              <a:rPr lang="en-US" sz="2600" dirty="0" err="1"/>
              <a:t>kuat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lemah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juga</a:t>
            </a:r>
            <a:r>
              <a:rPr lang="en-US" sz="2600" dirty="0"/>
              <a:t> </a:t>
            </a:r>
            <a:r>
              <a:rPr lang="en-US" sz="2600" dirty="0" err="1"/>
              <a:t>apakah</a:t>
            </a:r>
            <a:r>
              <a:rPr lang="en-US" sz="2600" dirty="0"/>
              <a:t> </a:t>
            </a:r>
            <a:r>
              <a:rPr lang="en-US" sz="2600" dirty="0" err="1"/>
              <a:t>kedua</a:t>
            </a:r>
            <a:r>
              <a:rPr lang="en-US" sz="2600" dirty="0"/>
              <a:t> </a:t>
            </a: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berpola</a:t>
            </a:r>
            <a:r>
              <a:rPr lang="en-US" sz="2600" dirty="0"/>
              <a:t> </a:t>
            </a:r>
            <a:r>
              <a:rPr lang="en-US" sz="2600" dirty="0" err="1"/>
              <a:t>positif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negatif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 smtClean="0"/>
              <a:t>sederhana</a:t>
            </a:r>
            <a:r>
              <a:rPr lang="en-US" sz="2600" dirty="0" smtClean="0"/>
              <a:t>/visual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dilihat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diagram </a:t>
            </a:r>
            <a:r>
              <a:rPr lang="en-US" sz="2600" dirty="0" err="1"/>
              <a:t>tebar</a:t>
            </a:r>
            <a:r>
              <a:rPr lang="en-US" sz="2600" dirty="0"/>
              <a:t>/</a:t>
            </a:r>
            <a:r>
              <a:rPr lang="en-US" sz="2600" dirty="0" err="1"/>
              <a:t>pencar</a:t>
            </a:r>
            <a:r>
              <a:rPr lang="en-US" sz="2600" dirty="0"/>
              <a:t> </a:t>
            </a:r>
            <a:r>
              <a:rPr lang="en-US" sz="2600" b="1" i="1" dirty="0"/>
              <a:t>(scatter plot).</a:t>
            </a:r>
            <a:r>
              <a:rPr lang="en-US" sz="2600" dirty="0"/>
              <a:t> Diagram </a:t>
            </a:r>
            <a:r>
              <a:rPr lang="en-US" sz="2600" dirty="0" err="1"/>
              <a:t>tebar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grafik</a:t>
            </a:r>
            <a:r>
              <a:rPr lang="en-US" sz="2600" dirty="0"/>
              <a:t> yang </a:t>
            </a:r>
            <a:r>
              <a:rPr lang="en-US" sz="2600" dirty="0" err="1"/>
              <a:t>menunjukkan</a:t>
            </a:r>
            <a:r>
              <a:rPr lang="en-US" sz="2600" dirty="0"/>
              <a:t> </a:t>
            </a:r>
            <a:r>
              <a:rPr lang="en-US" sz="2600" dirty="0" err="1"/>
              <a:t>titik-titik</a:t>
            </a:r>
            <a:r>
              <a:rPr lang="en-US" sz="2600" dirty="0"/>
              <a:t> </a:t>
            </a:r>
            <a:r>
              <a:rPr lang="en-US" sz="2600" dirty="0" err="1"/>
              <a:t>perpotongan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data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variabel</a:t>
            </a:r>
            <a:r>
              <a:rPr lang="en-US" sz="2600" dirty="0"/>
              <a:t> (X </a:t>
            </a:r>
            <a:r>
              <a:rPr lang="en-US" sz="2600" dirty="0" err="1"/>
              <a:t>dan</a:t>
            </a:r>
            <a:r>
              <a:rPr lang="en-US" sz="2600" dirty="0"/>
              <a:t> Y).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umumnya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grafik</a:t>
            </a:r>
            <a:r>
              <a:rPr lang="en-US" sz="2600" dirty="0"/>
              <a:t>, </a:t>
            </a: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independen</a:t>
            </a:r>
            <a:r>
              <a:rPr lang="en-US" sz="2600" dirty="0"/>
              <a:t> (X) </a:t>
            </a:r>
            <a:r>
              <a:rPr lang="en-US" sz="2600" dirty="0" err="1"/>
              <a:t>diletakkan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horizontal </a:t>
            </a:r>
            <a:r>
              <a:rPr lang="en-US" sz="2600" dirty="0" err="1"/>
              <a:t>sedangkan</a:t>
            </a:r>
            <a:r>
              <a:rPr lang="en-US" sz="2600" dirty="0"/>
              <a:t> </a:t>
            </a: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dependen</a:t>
            </a:r>
            <a:r>
              <a:rPr lang="en-US" sz="2600" dirty="0"/>
              <a:t> (Y)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garis</a:t>
            </a:r>
            <a:r>
              <a:rPr lang="en-US" sz="2600" dirty="0"/>
              <a:t> vertical</a:t>
            </a:r>
            <a:r>
              <a:rPr lang="en-US" sz="2600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10" y="1171575"/>
            <a:ext cx="8116356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40576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lain,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badannya</a:t>
            </a:r>
            <a:r>
              <a:rPr lang="en-US" sz="2400" dirty="0"/>
              <a:t> (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gemuk</a:t>
            </a:r>
            <a:r>
              <a:rPr lang="en-US" sz="2400" dirty="0"/>
              <a:t>)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darahnya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00000"/>
              </a:lnSpc>
            </a:pP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lain,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(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)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Hb-nya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kualitatif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4,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indent="0" algn="just">
              <a:buNone/>
            </a:pPr>
            <a:r>
              <a:rPr lang="en-US" sz="2400" dirty="0"/>
              <a:t>r = 0,00 – 0,25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/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endParaRPr lang="en-US" sz="2400" dirty="0"/>
          </a:p>
          <a:p>
            <a:pPr indent="0" algn="just">
              <a:buNone/>
            </a:pPr>
            <a:r>
              <a:rPr lang="en-US" sz="2400" dirty="0"/>
              <a:t>r = 0,26 – 0,50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endParaRPr lang="en-US" sz="2400" dirty="0"/>
          </a:p>
          <a:p>
            <a:pPr indent="0" algn="just">
              <a:buNone/>
            </a:pPr>
            <a:r>
              <a:rPr lang="en-US" sz="2400" dirty="0"/>
              <a:t>r = 0,51 – 0,75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endParaRPr lang="en-US" sz="2400" dirty="0"/>
          </a:p>
          <a:p>
            <a:pPr indent="0" algn="just">
              <a:buNone/>
            </a:pPr>
            <a:r>
              <a:rPr lang="en-US" sz="2400" dirty="0"/>
              <a:t>r = 0,76 – 1,00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/</a:t>
            </a:r>
            <a:r>
              <a:rPr lang="en-US" sz="2400" dirty="0" err="1"/>
              <a:t>sempurna</a:t>
            </a:r>
            <a:endParaRPr lang="en-US" sz="2400" dirty="0"/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/>
          </a:p>
          <a:p>
            <a:pPr algn="just"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4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638300"/>
            <a:ext cx="8077200" cy="503509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perkiraan</a:t>
            </a:r>
            <a:r>
              <a:rPr lang="en-US" sz="2400" dirty="0"/>
              <a:t> (</a:t>
            </a:r>
            <a:r>
              <a:rPr lang="en-US" sz="2400" dirty="0" err="1"/>
              <a:t>prediksi</a:t>
            </a:r>
            <a:r>
              <a:rPr lang="en-US" sz="2400" dirty="0" smtClean="0"/>
              <a:t>)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(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)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lain (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). 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korelasi</a:t>
            </a:r>
            <a:r>
              <a:rPr lang="en-US" sz="2400" b="1" dirty="0"/>
              <a:t> </a:t>
            </a:r>
            <a:r>
              <a:rPr lang="en-US" sz="2400" b="1" dirty="0" err="1"/>
              <a:t>terbukti</a:t>
            </a:r>
            <a:r>
              <a:rPr lang="en-US" sz="2400" b="1" dirty="0"/>
              <a:t> </a:t>
            </a:r>
            <a:r>
              <a:rPr lang="en-US" sz="2400" b="1" dirty="0" err="1"/>
              <a:t>signifikan</a:t>
            </a:r>
            <a:r>
              <a:rPr lang="en-US" sz="2400" b="1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,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memperkirakan</a:t>
            </a:r>
            <a:r>
              <a:rPr lang="en-US" sz="2400" b="1" dirty="0"/>
              <a:t> </a:t>
            </a:r>
            <a:r>
              <a:rPr lang="en-US" sz="2400" b="1" dirty="0" err="1"/>
              <a:t>besarnya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tekanan</a:t>
            </a:r>
            <a:r>
              <a:rPr lang="en-US" sz="2400" b="1" dirty="0"/>
              <a:t> </a:t>
            </a:r>
            <a:r>
              <a:rPr lang="en-US" sz="2400" b="1" dirty="0" err="1"/>
              <a:t>darah</a:t>
            </a:r>
            <a:r>
              <a:rPr lang="en-US" sz="2400" b="1" dirty="0"/>
              <a:t> </a:t>
            </a:r>
            <a:r>
              <a:rPr lang="en-US" sz="2400" b="1" dirty="0" err="1"/>
              <a:t>bila</a:t>
            </a:r>
            <a:r>
              <a:rPr lang="en-US" sz="2400" b="1" dirty="0"/>
              <a:t> </a:t>
            </a:r>
            <a:r>
              <a:rPr lang="en-US" sz="2400" b="1" dirty="0" err="1"/>
              <a:t>diketahui</a:t>
            </a:r>
            <a:r>
              <a:rPr lang="en-US" sz="2400" b="1" dirty="0"/>
              <a:t> data </a:t>
            </a:r>
            <a:r>
              <a:rPr lang="en-US" sz="2400" b="1" dirty="0" err="1"/>
              <a:t>berat</a:t>
            </a:r>
            <a:r>
              <a:rPr lang="en-US" sz="2400" b="1" dirty="0"/>
              <a:t> </a:t>
            </a:r>
            <a:r>
              <a:rPr lang="en-US" sz="2400" b="1" dirty="0" err="1"/>
              <a:t>badan</a:t>
            </a:r>
            <a:r>
              <a:rPr lang="en-US" sz="2400" b="1" dirty="0"/>
              <a:t>.</a:t>
            </a:r>
          </a:p>
          <a:p>
            <a:pPr algn="just"/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9150" y="679450"/>
            <a:ext cx="7886700" cy="711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Regresi</a:t>
            </a:r>
            <a:r>
              <a:rPr lang="en-US" sz="4000" b="1" dirty="0"/>
              <a:t> Linier </a:t>
            </a:r>
            <a:r>
              <a:rPr lang="en-US" sz="4000" b="1" dirty="0" err="1" smtClean="0"/>
              <a:t>Sederhana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262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43076"/>
            <a:ext cx="7705726" cy="29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90675"/>
            <a:ext cx="8153400" cy="473982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Koefisien</a:t>
            </a:r>
            <a:r>
              <a:rPr lang="en-US" sz="2400" dirty="0" smtClean="0"/>
              <a:t> </a:t>
            </a:r>
            <a:r>
              <a:rPr lang="en-US" sz="2400" dirty="0" err="1"/>
              <a:t>determinasi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mengkuadratkan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formula R</a:t>
            </a:r>
            <a:r>
              <a:rPr lang="en-US" sz="2400" baseline="30000" dirty="0"/>
              <a:t>2 </a:t>
            </a:r>
            <a:r>
              <a:rPr lang="en-US" sz="2400" dirty="0"/>
              <a:t>= r</a:t>
            </a:r>
            <a:r>
              <a:rPr lang="en-US" sz="2400" baseline="30000" dirty="0"/>
              <a:t>2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Koefisien</a:t>
            </a:r>
            <a:r>
              <a:rPr lang="en-US" sz="2400" dirty="0" smtClean="0"/>
              <a:t> </a:t>
            </a:r>
            <a:r>
              <a:rPr lang="en-US" sz="2400" dirty="0" err="1"/>
              <a:t>determinasi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b="1" dirty="0" err="1"/>
              <a:t>seberapa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variasi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</a:t>
            </a:r>
            <a:r>
              <a:rPr lang="en-US" sz="2400" b="1" dirty="0" err="1"/>
              <a:t>dependen</a:t>
            </a:r>
            <a:r>
              <a:rPr lang="en-US" sz="2400" b="1" dirty="0"/>
              <a:t> (Y)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dijelaskan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</a:t>
            </a:r>
            <a:r>
              <a:rPr lang="en-US" sz="2400" b="1" dirty="0" err="1"/>
              <a:t>independen</a:t>
            </a:r>
            <a:r>
              <a:rPr lang="en-US" sz="2400" b="1" dirty="0"/>
              <a:t> (X)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kata lain R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b="1" dirty="0" err="1"/>
              <a:t>menunjukkan</a:t>
            </a:r>
            <a:r>
              <a:rPr lang="en-US" sz="2400" b="1" dirty="0"/>
              <a:t> </a:t>
            </a:r>
            <a:r>
              <a:rPr lang="en-US" sz="2400" b="1" dirty="0" err="1"/>
              <a:t>seberapa</a:t>
            </a:r>
            <a:r>
              <a:rPr lang="en-US" sz="2400" b="1" dirty="0"/>
              <a:t> </a:t>
            </a:r>
            <a:r>
              <a:rPr lang="en-US" sz="2400" b="1" dirty="0" err="1"/>
              <a:t>jauh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</a:t>
            </a:r>
            <a:r>
              <a:rPr lang="en-US" sz="2400" b="1" dirty="0" err="1"/>
              <a:t>independen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memprediksi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</a:t>
            </a:r>
            <a:r>
              <a:rPr lang="en-US" sz="2400" b="1" dirty="0" err="1"/>
              <a:t>dependen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 square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/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 </a:t>
            </a:r>
            <a:r>
              <a:rPr lang="en-US" sz="2400" dirty="0" err="1"/>
              <a:t>memprediksi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.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 square </a:t>
            </a:r>
            <a:r>
              <a:rPr lang="en-US" sz="2400" dirty="0" err="1"/>
              <a:t>antara</a:t>
            </a:r>
            <a:r>
              <a:rPr lang="en-US" sz="2400" dirty="0"/>
              <a:t> 0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0-100%.</a:t>
            </a:r>
          </a:p>
          <a:p>
            <a:pPr algn="just"/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" y="536575"/>
            <a:ext cx="7886700" cy="863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Koefisien</a:t>
            </a:r>
            <a:r>
              <a:rPr lang="en-US" sz="4000" b="1" dirty="0"/>
              <a:t> </a:t>
            </a:r>
            <a:r>
              <a:rPr lang="en-US" sz="4000" b="1" dirty="0" err="1"/>
              <a:t>Determinasi</a:t>
            </a:r>
            <a:r>
              <a:rPr lang="en-US" sz="4000" b="1" dirty="0"/>
              <a:t> (R</a:t>
            </a:r>
            <a:r>
              <a:rPr lang="en-US" sz="4000" b="1" baseline="30000" dirty="0"/>
              <a:t>2</a:t>
            </a:r>
            <a:r>
              <a:rPr lang="en-US" sz="4000" b="1" dirty="0" smtClean="0"/>
              <a:t>)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915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4879"/>
            <a:ext cx="7886700" cy="576706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Langkah-langkah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Korelasi</a:t>
            </a:r>
            <a:r>
              <a:rPr lang="en-US" sz="2400" b="1" dirty="0" smtClean="0"/>
              <a:t> </a:t>
            </a:r>
            <a:endParaRPr lang="en-US" sz="2400" dirty="0"/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dirty="0" err="1"/>
              <a:t>Aktifkan</a:t>
            </a:r>
            <a:r>
              <a:rPr lang="en-US" sz="2000" dirty="0"/>
              <a:t> file SPSS,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numerik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en-US" sz="2000" dirty="0" err="1"/>
              <a:t>ibu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endParaRPr lang="en-US" sz="2000" dirty="0"/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dirty="0"/>
              <a:t>Dari menu </a:t>
            </a:r>
            <a:r>
              <a:rPr lang="en-US" sz="2000" dirty="0" err="1"/>
              <a:t>utama</a:t>
            </a:r>
            <a:r>
              <a:rPr lang="en-US" sz="2000" dirty="0"/>
              <a:t> SPSS,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b="1" dirty="0"/>
              <a:t>Analyze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b="1" dirty="0"/>
              <a:t>correlate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b="1" dirty="0"/>
              <a:t>bivariate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muncullah</a:t>
            </a:r>
            <a:r>
              <a:rPr lang="en-US" sz="2000" dirty="0"/>
              <a:t> menu bivariate correlations</a:t>
            </a:r>
          </a:p>
          <a:p>
            <a:pPr marL="571500" lvl="0" algn="just">
              <a:buFont typeface="Wingdings" panose="05000000000000000000" pitchFamily="2" charset="2"/>
              <a:buChar char="ü"/>
            </a:pPr>
            <a:r>
              <a:rPr lang="en-US" sz="2000" b="1" dirty="0" err="1"/>
              <a:t>Sorot</a:t>
            </a:r>
            <a:r>
              <a:rPr lang="en-US" sz="2000" b="1" dirty="0"/>
              <a:t> </a:t>
            </a:r>
            <a:r>
              <a:rPr lang="en-US" sz="2000" b="1" dirty="0" err="1"/>
              <a:t>variabel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diuji</a:t>
            </a:r>
            <a:r>
              <a:rPr lang="en-US" sz="2000" dirty="0"/>
              <a:t>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masukkan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3276474"/>
            <a:ext cx="460897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995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ANALISIS HUBUNGAN NUMERIK  DENGAN NUMERIK (UJI KORELASI)</vt:lpstr>
      <vt:lpstr>PowerPoint Presentation</vt:lpstr>
      <vt:lpstr>Korelasi</vt:lpstr>
      <vt:lpstr>PowerPoint Presentation</vt:lpstr>
      <vt:lpstr>PowerPoint Presentation</vt:lpstr>
      <vt:lpstr>Regresi Linier Sederhana</vt:lpstr>
      <vt:lpstr>PowerPoint Presentation</vt:lpstr>
      <vt:lpstr>Koefisien Determinasi (R2)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KORELASI SPEARMAN RANK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HUBUNGAN KATAGORIK DENGAN NUMERIK (UJI T/T-TEST)</dc:title>
  <dc:creator>laras</dc:creator>
  <cp:lastModifiedBy>laras</cp:lastModifiedBy>
  <cp:revision>48</cp:revision>
  <dcterms:created xsi:type="dcterms:W3CDTF">2017-11-20T01:45:49Z</dcterms:created>
  <dcterms:modified xsi:type="dcterms:W3CDTF">2017-12-14T08:29:14Z</dcterms:modified>
</cp:coreProperties>
</file>