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76" r:id="rId6"/>
    <p:sldId id="262" r:id="rId7"/>
    <p:sldId id="278" r:id="rId8"/>
    <p:sldId id="279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78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58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6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19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26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2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8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5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60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0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6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347D-725B-4196-9F41-7AF752FD7F74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95004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147" y="3538664"/>
            <a:ext cx="6858000" cy="1655762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Pertemuan</a:t>
            </a:r>
            <a:r>
              <a:rPr lang="en-US" dirty="0" smtClean="0">
                <a:solidFill>
                  <a:schemeClr val="bg1"/>
                </a:solidFill>
              </a:rPr>
              <a:t> 13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Laras </a:t>
            </a:r>
            <a:r>
              <a:rPr lang="en-US" dirty="0" err="1" smtClean="0">
                <a:solidFill>
                  <a:schemeClr val="bg1"/>
                </a:solidFill>
              </a:rPr>
              <a:t>Sitoayu</a:t>
            </a:r>
            <a:r>
              <a:rPr lang="en-US" dirty="0" smtClean="0">
                <a:solidFill>
                  <a:schemeClr val="bg1"/>
                </a:solidFill>
              </a:rPr>
              <a:t>, S. </a:t>
            </a:r>
            <a:r>
              <a:rPr lang="en-US" dirty="0" err="1" smtClean="0">
                <a:solidFill>
                  <a:schemeClr val="bg1"/>
                </a:solidFill>
              </a:rPr>
              <a:t>Gz</a:t>
            </a:r>
            <a:r>
              <a:rPr lang="en-US" dirty="0" smtClean="0">
                <a:solidFill>
                  <a:schemeClr val="bg1"/>
                </a:solidFill>
              </a:rPr>
              <a:t>., MKM., RD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Rachmanida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Nuzrina</a:t>
            </a:r>
            <a:r>
              <a:rPr lang="en-US" dirty="0" smtClean="0">
                <a:solidFill>
                  <a:schemeClr val="bg1"/>
                </a:solidFill>
              </a:rPr>
              <a:t>, S. </a:t>
            </a:r>
            <a:r>
              <a:rPr lang="en-US" dirty="0" err="1" smtClean="0">
                <a:solidFill>
                  <a:schemeClr val="bg1"/>
                </a:solidFill>
              </a:rPr>
              <a:t>Gz</a:t>
            </a:r>
            <a:r>
              <a:rPr lang="en-US" dirty="0" smtClean="0">
                <a:solidFill>
                  <a:schemeClr val="bg1"/>
                </a:solidFill>
              </a:rPr>
              <a:t>., M. </a:t>
            </a:r>
            <a:r>
              <a:rPr lang="en-US" dirty="0" err="1" smtClean="0">
                <a:solidFill>
                  <a:schemeClr val="bg1"/>
                </a:solidFill>
              </a:rPr>
              <a:t>Gizi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3947" y="905079"/>
            <a:ext cx="7772400" cy="2387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ANALISIS HUBUNGAN </a:t>
            </a:r>
            <a:r>
              <a:rPr lang="en-US" sz="3200" b="1" dirty="0" smtClean="0">
                <a:solidFill>
                  <a:schemeClr val="bg1"/>
                </a:solidFill>
              </a:rPr>
              <a:t>KATEGORIK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DENGAN KATEGORIK</a:t>
            </a:r>
            <a:r>
              <a:rPr lang="en-GB" sz="3200" b="1" dirty="0">
                <a:solidFill>
                  <a:schemeClr val="bg1"/>
                </a:solidFill>
              </a:rPr>
              <a:t/>
            </a:r>
            <a:br>
              <a:rPr lang="en-GB" sz="3200" b="1" dirty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(UJI CHI-SQUARE)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59" y="800100"/>
            <a:ext cx="8381515" cy="5445717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3400" dirty="0" err="1"/>
              <a:t>Dalam</a:t>
            </a:r>
            <a:r>
              <a:rPr lang="en-US" sz="3400" dirty="0"/>
              <a:t> </a:t>
            </a:r>
            <a:r>
              <a:rPr lang="en-US" sz="3400" dirty="0" err="1"/>
              <a:t>penelitian</a:t>
            </a:r>
            <a:r>
              <a:rPr lang="en-US" sz="3400" dirty="0"/>
              <a:t> </a:t>
            </a:r>
            <a:r>
              <a:rPr lang="en-US" sz="3400" dirty="0" err="1"/>
              <a:t>kesehatan</a:t>
            </a:r>
            <a:r>
              <a:rPr lang="en-US" sz="3400" dirty="0"/>
              <a:t> </a:t>
            </a:r>
            <a:r>
              <a:rPr lang="en-US" sz="3400" dirty="0" err="1"/>
              <a:t>seringkali</a:t>
            </a:r>
            <a:r>
              <a:rPr lang="en-US" sz="3400" dirty="0"/>
              <a:t> </a:t>
            </a:r>
            <a:r>
              <a:rPr lang="en-US" sz="3400" dirty="0" err="1"/>
              <a:t>peneliti</a:t>
            </a:r>
            <a:r>
              <a:rPr lang="en-US" sz="3400" dirty="0"/>
              <a:t> </a:t>
            </a:r>
            <a:r>
              <a:rPr lang="en-US" sz="3400" dirty="0" err="1"/>
              <a:t>perlu</a:t>
            </a:r>
            <a:r>
              <a:rPr lang="en-US" sz="3400" dirty="0"/>
              <a:t> </a:t>
            </a:r>
            <a:r>
              <a:rPr lang="en-US" sz="3400" dirty="0" err="1"/>
              <a:t>melakukan</a:t>
            </a:r>
            <a:r>
              <a:rPr lang="en-US" sz="3400" dirty="0"/>
              <a:t> </a:t>
            </a:r>
            <a:r>
              <a:rPr lang="en-US" sz="3400" dirty="0" err="1"/>
              <a:t>analisis</a:t>
            </a:r>
            <a:r>
              <a:rPr lang="en-US" sz="3400" dirty="0"/>
              <a:t> </a:t>
            </a:r>
            <a:r>
              <a:rPr lang="en-US" sz="3400" dirty="0" err="1" smtClean="0"/>
              <a:t>hubungan</a:t>
            </a:r>
            <a:r>
              <a:rPr lang="en-US" sz="3400" dirty="0" smtClean="0"/>
              <a:t> </a:t>
            </a:r>
            <a:r>
              <a:rPr lang="en-US" sz="3400" dirty="0" err="1"/>
              <a:t>variabel</a:t>
            </a:r>
            <a:r>
              <a:rPr lang="en-US" sz="3400" dirty="0"/>
              <a:t> </a:t>
            </a:r>
            <a:r>
              <a:rPr lang="en-US" sz="3400" dirty="0" err="1"/>
              <a:t>kategorik</a:t>
            </a:r>
            <a:r>
              <a:rPr lang="en-US" sz="3400" dirty="0"/>
              <a:t> </a:t>
            </a:r>
            <a:r>
              <a:rPr lang="en-US" sz="3400" dirty="0" err="1"/>
              <a:t>dengan</a:t>
            </a:r>
            <a:r>
              <a:rPr lang="en-US" sz="3400" dirty="0"/>
              <a:t> </a:t>
            </a:r>
            <a:r>
              <a:rPr lang="en-US" sz="3400" dirty="0" err="1"/>
              <a:t>variabel</a:t>
            </a:r>
            <a:r>
              <a:rPr lang="en-US" sz="3400" dirty="0"/>
              <a:t> </a:t>
            </a:r>
            <a:r>
              <a:rPr lang="en-US" sz="3400" dirty="0" err="1"/>
              <a:t>kategorik</a:t>
            </a:r>
            <a:r>
              <a:rPr lang="en-US" sz="3400" dirty="0"/>
              <a:t>. </a:t>
            </a:r>
            <a:r>
              <a:rPr lang="en-US" sz="3400" dirty="0" err="1"/>
              <a:t>Analisis</a:t>
            </a:r>
            <a:r>
              <a:rPr lang="en-US" sz="3400" dirty="0"/>
              <a:t> </a:t>
            </a:r>
            <a:r>
              <a:rPr lang="en-US" sz="3400" dirty="0" err="1"/>
              <a:t>ini</a:t>
            </a:r>
            <a:r>
              <a:rPr lang="en-US" sz="3400" dirty="0"/>
              <a:t> </a:t>
            </a:r>
            <a:r>
              <a:rPr lang="en-US" sz="3400" dirty="0" err="1"/>
              <a:t>bertujuan</a:t>
            </a:r>
            <a:r>
              <a:rPr lang="en-US" sz="3400" dirty="0"/>
              <a:t> </a:t>
            </a:r>
            <a:r>
              <a:rPr lang="en-US" sz="3400" dirty="0" err="1"/>
              <a:t>untuk</a:t>
            </a:r>
            <a:r>
              <a:rPr lang="en-US" sz="3400" dirty="0"/>
              <a:t> </a:t>
            </a:r>
            <a:r>
              <a:rPr lang="en-US" sz="3400" dirty="0" err="1"/>
              <a:t>menguji</a:t>
            </a:r>
            <a:r>
              <a:rPr lang="en-US" sz="3400" dirty="0"/>
              <a:t> </a:t>
            </a:r>
            <a:r>
              <a:rPr lang="en-US" sz="3400" dirty="0" err="1"/>
              <a:t>perbedaan</a:t>
            </a:r>
            <a:r>
              <a:rPr lang="en-US" sz="3400" dirty="0"/>
              <a:t> </a:t>
            </a:r>
            <a:r>
              <a:rPr lang="en-US" sz="3400" dirty="0" err="1"/>
              <a:t>proporsi</a:t>
            </a:r>
            <a:r>
              <a:rPr lang="en-US" sz="3400" dirty="0"/>
              <a:t> </a:t>
            </a:r>
            <a:r>
              <a:rPr lang="en-US" sz="3400" dirty="0" err="1"/>
              <a:t>dua</a:t>
            </a:r>
            <a:r>
              <a:rPr lang="en-US" sz="3400" dirty="0"/>
              <a:t> </a:t>
            </a:r>
            <a:r>
              <a:rPr lang="en-US" sz="3400" dirty="0" err="1"/>
              <a:t>atau</a:t>
            </a:r>
            <a:r>
              <a:rPr lang="en-US" sz="3400" dirty="0"/>
              <a:t> </a:t>
            </a:r>
            <a:r>
              <a:rPr lang="en-US" sz="3400" dirty="0" err="1"/>
              <a:t>lebih</a:t>
            </a:r>
            <a:r>
              <a:rPr lang="en-US" sz="3400" dirty="0"/>
              <a:t> </a:t>
            </a:r>
            <a:r>
              <a:rPr lang="en-US" sz="3400" dirty="0" err="1"/>
              <a:t>kelompok</a:t>
            </a:r>
            <a:r>
              <a:rPr lang="en-US" sz="3400" dirty="0"/>
              <a:t> </a:t>
            </a:r>
            <a:r>
              <a:rPr lang="en-US" sz="3400" dirty="0" err="1"/>
              <a:t>sampel</a:t>
            </a:r>
            <a:r>
              <a:rPr lang="en-US" sz="3400" dirty="0"/>
              <a:t>. </a:t>
            </a:r>
            <a:endParaRPr lang="en-US" sz="3400" dirty="0" smtClean="0"/>
          </a:p>
          <a:p>
            <a:pPr algn="just">
              <a:lnSpc>
                <a:spcPct val="120000"/>
              </a:lnSpc>
            </a:pPr>
            <a:endParaRPr lang="en-US" sz="2900" dirty="0" smtClean="0"/>
          </a:p>
          <a:p>
            <a:pPr algn="just">
              <a:lnSpc>
                <a:spcPct val="120000"/>
              </a:lnSpc>
            </a:pPr>
            <a:r>
              <a:rPr lang="en-US" sz="3400" dirty="0" err="1"/>
              <a:t>Suatu</a:t>
            </a:r>
            <a:r>
              <a:rPr lang="en-US" sz="3400" dirty="0"/>
              <a:t> </a:t>
            </a:r>
            <a:r>
              <a:rPr lang="en-US" sz="3400" dirty="0" err="1"/>
              <a:t>variabel</a:t>
            </a:r>
            <a:r>
              <a:rPr lang="en-US" sz="3400" dirty="0"/>
              <a:t> </a:t>
            </a:r>
            <a:r>
              <a:rPr lang="en-US" sz="3400" dirty="0" err="1"/>
              <a:t>disebut</a:t>
            </a:r>
            <a:r>
              <a:rPr lang="en-US" sz="3400" dirty="0"/>
              <a:t> </a:t>
            </a:r>
            <a:r>
              <a:rPr lang="en-US" sz="3400" dirty="0" err="1"/>
              <a:t>kategorik</a:t>
            </a:r>
            <a:r>
              <a:rPr lang="en-US" sz="3400" dirty="0"/>
              <a:t> </a:t>
            </a:r>
            <a:r>
              <a:rPr lang="en-US" sz="3400" dirty="0" err="1"/>
              <a:t>bila</a:t>
            </a:r>
            <a:r>
              <a:rPr lang="en-US" sz="3400" dirty="0"/>
              <a:t> </a:t>
            </a:r>
            <a:r>
              <a:rPr lang="en-US" sz="3400" dirty="0" err="1"/>
              <a:t>isi</a:t>
            </a:r>
            <a:r>
              <a:rPr lang="en-US" sz="3400" dirty="0"/>
              <a:t> </a:t>
            </a:r>
            <a:r>
              <a:rPr lang="en-US" sz="3400" dirty="0" err="1"/>
              <a:t>variabel</a:t>
            </a:r>
            <a:r>
              <a:rPr lang="en-US" sz="3400" dirty="0"/>
              <a:t> </a:t>
            </a:r>
            <a:r>
              <a:rPr lang="en-US" sz="3400" dirty="0" err="1"/>
              <a:t>tersebut</a:t>
            </a:r>
            <a:r>
              <a:rPr lang="en-US" sz="3400" dirty="0"/>
              <a:t> </a:t>
            </a:r>
            <a:r>
              <a:rPr lang="en-US" sz="3400" dirty="0" err="1"/>
              <a:t>terbentuk</a:t>
            </a:r>
            <a:r>
              <a:rPr lang="en-US" sz="3400" dirty="0"/>
              <a:t> </a:t>
            </a:r>
            <a:r>
              <a:rPr lang="en-US" sz="3400" dirty="0" err="1"/>
              <a:t>dari</a:t>
            </a:r>
            <a:r>
              <a:rPr lang="en-US" sz="3400" dirty="0"/>
              <a:t> </a:t>
            </a:r>
            <a:r>
              <a:rPr lang="en-US" sz="3400" dirty="0" err="1"/>
              <a:t>hasil</a:t>
            </a:r>
            <a:r>
              <a:rPr lang="en-US" sz="3400" dirty="0"/>
              <a:t> </a:t>
            </a:r>
            <a:r>
              <a:rPr lang="en-US" sz="3400" dirty="0" err="1"/>
              <a:t>klasifikasi</a:t>
            </a:r>
            <a:r>
              <a:rPr lang="en-US" sz="3400" dirty="0"/>
              <a:t>/</a:t>
            </a:r>
            <a:r>
              <a:rPr lang="en-US" sz="3400" dirty="0" err="1"/>
              <a:t>penggolongan</a:t>
            </a:r>
            <a:r>
              <a:rPr lang="en-US" sz="3400" dirty="0"/>
              <a:t>, </a:t>
            </a:r>
            <a:r>
              <a:rPr lang="en-US" sz="3400" dirty="0" err="1"/>
              <a:t>misalnya</a:t>
            </a:r>
            <a:r>
              <a:rPr lang="en-US" sz="3400" dirty="0"/>
              <a:t> </a:t>
            </a:r>
            <a:r>
              <a:rPr lang="en-US" sz="3400" dirty="0" err="1"/>
              <a:t>variabel</a:t>
            </a:r>
            <a:r>
              <a:rPr lang="en-US" sz="3400" dirty="0"/>
              <a:t> </a:t>
            </a:r>
            <a:r>
              <a:rPr lang="en-US" sz="3400" dirty="0" err="1"/>
              <a:t>jenis</a:t>
            </a:r>
            <a:r>
              <a:rPr lang="en-US" sz="3400" dirty="0"/>
              <a:t> </a:t>
            </a:r>
            <a:r>
              <a:rPr lang="en-US" sz="3400" dirty="0" err="1"/>
              <a:t>kelamin</a:t>
            </a:r>
            <a:r>
              <a:rPr lang="en-US" sz="3400" dirty="0"/>
              <a:t>, </a:t>
            </a:r>
            <a:r>
              <a:rPr lang="en-US" sz="3400" dirty="0" err="1"/>
              <a:t>jenis</a:t>
            </a:r>
            <a:r>
              <a:rPr lang="en-US" sz="3400" dirty="0"/>
              <a:t> </a:t>
            </a:r>
            <a:r>
              <a:rPr lang="en-US" sz="3400" dirty="0" err="1"/>
              <a:t>pekerjaan</a:t>
            </a:r>
            <a:r>
              <a:rPr lang="en-US" sz="3400" dirty="0"/>
              <a:t>, </a:t>
            </a:r>
            <a:r>
              <a:rPr lang="en-US" sz="3400" dirty="0" err="1"/>
              <a:t>golongan</a:t>
            </a:r>
            <a:r>
              <a:rPr lang="en-US" sz="3400" dirty="0"/>
              <a:t> </a:t>
            </a:r>
            <a:r>
              <a:rPr lang="en-US" sz="3400" dirty="0" err="1"/>
              <a:t>darah</a:t>
            </a:r>
            <a:r>
              <a:rPr lang="en-US" sz="3400" dirty="0"/>
              <a:t>, </a:t>
            </a:r>
            <a:r>
              <a:rPr lang="en-US" sz="3400" dirty="0" err="1"/>
              <a:t>pendidikan</a:t>
            </a:r>
            <a:r>
              <a:rPr lang="en-US" sz="3400" dirty="0"/>
              <a:t>. </a:t>
            </a:r>
            <a:endParaRPr lang="en-US" sz="3400" dirty="0" smtClean="0"/>
          </a:p>
          <a:p>
            <a:pPr algn="just">
              <a:lnSpc>
                <a:spcPct val="120000"/>
              </a:lnSpc>
            </a:pPr>
            <a:endParaRPr lang="en-US" sz="3400" dirty="0" smtClean="0"/>
          </a:p>
          <a:p>
            <a:pPr algn="just">
              <a:lnSpc>
                <a:spcPct val="120000"/>
              </a:lnSpc>
            </a:pPr>
            <a:r>
              <a:rPr lang="en-US" sz="3400" dirty="0" smtClean="0"/>
              <a:t>Di </a:t>
            </a:r>
            <a:r>
              <a:rPr lang="en-US" sz="3400" dirty="0"/>
              <a:t>lain </a:t>
            </a:r>
            <a:r>
              <a:rPr lang="en-US" sz="3400" dirty="0" err="1"/>
              <a:t>pihak</a:t>
            </a:r>
            <a:r>
              <a:rPr lang="en-US" sz="3400" dirty="0"/>
              <a:t> </a:t>
            </a:r>
            <a:r>
              <a:rPr lang="en-US" sz="3400" dirty="0" err="1"/>
              <a:t>variabel</a:t>
            </a:r>
            <a:r>
              <a:rPr lang="en-US" sz="3400" dirty="0"/>
              <a:t> </a:t>
            </a:r>
            <a:r>
              <a:rPr lang="en-US" sz="3400" dirty="0" err="1"/>
              <a:t>numerik</a:t>
            </a:r>
            <a:r>
              <a:rPr lang="en-US" sz="3400" dirty="0"/>
              <a:t> (</a:t>
            </a:r>
            <a:r>
              <a:rPr lang="en-US" sz="3400" dirty="0" err="1"/>
              <a:t>misalnya</a:t>
            </a:r>
            <a:r>
              <a:rPr lang="en-US" sz="3400" dirty="0"/>
              <a:t> </a:t>
            </a:r>
            <a:r>
              <a:rPr lang="en-US" sz="3400" dirty="0" err="1"/>
              <a:t>berat</a:t>
            </a:r>
            <a:r>
              <a:rPr lang="en-US" sz="3400" dirty="0"/>
              <a:t> </a:t>
            </a:r>
            <a:r>
              <a:rPr lang="en-US" sz="3400" dirty="0" err="1"/>
              <a:t>badan</a:t>
            </a:r>
            <a:r>
              <a:rPr lang="en-US" sz="3400" dirty="0"/>
              <a:t>, </a:t>
            </a:r>
            <a:r>
              <a:rPr lang="en-US" sz="3400" dirty="0" err="1"/>
              <a:t>umur</a:t>
            </a:r>
            <a:r>
              <a:rPr lang="en-US" sz="3400" dirty="0"/>
              <a:t> </a:t>
            </a:r>
            <a:r>
              <a:rPr lang="en-US" sz="3400" dirty="0" err="1"/>
              <a:t>dll</a:t>
            </a:r>
            <a:r>
              <a:rPr lang="en-US" sz="3400" dirty="0"/>
              <a:t>) </a:t>
            </a:r>
            <a:r>
              <a:rPr lang="en-US" sz="3400" dirty="0" err="1"/>
              <a:t>dapat</a:t>
            </a:r>
            <a:r>
              <a:rPr lang="en-US" sz="3400" dirty="0"/>
              <a:t> </a:t>
            </a:r>
            <a:r>
              <a:rPr lang="en-US" sz="3400" dirty="0" err="1"/>
              <a:t>masuk</a:t>
            </a:r>
            <a:r>
              <a:rPr lang="en-US" sz="3400" dirty="0"/>
              <a:t>/</a:t>
            </a:r>
            <a:r>
              <a:rPr lang="en-US" sz="3400" dirty="0" err="1"/>
              <a:t>dapat</a:t>
            </a:r>
            <a:r>
              <a:rPr lang="en-US" sz="3400" dirty="0"/>
              <a:t> </a:t>
            </a:r>
            <a:r>
              <a:rPr lang="en-US" sz="3400" dirty="0" err="1"/>
              <a:t>menjadi</a:t>
            </a:r>
            <a:r>
              <a:rPr lang="en-US" sz="3400" dirty="0"/>
              <a:t> </a:t>
            </a:r>
            <a:r>
              <a:rPr lang="en-US" sz="3400" dirty="0" err="1"/>
              <a:t>variabel</a:t>
            </a:r>
            <a:r>
              <a:rPr lang="en-US" sz="3400" dirty="0"/>
              <a:t> </a:t>
            </a:r>
            <a:r>
              <a:rPr lang="en-US" sz="3400" dirty="0" err="1"/>
              <a:t>kategorik</a:t>
            </a:r>
            <a:r>
              <a:rPr lang="en-US" sz="3400" dirty="0"/>
              <a:t> </a:t>
            </a:r>
            <a:r>
              <a:rPr lang="en-US" sz="3400" dirty="0" err="1"/>
              <a:t>bila</a:t>
            </a:r>
            <a:r>
              <a:rPr lang="en-US" sz="3400" dirty="0"/>
              <a:t> </a:t>
            </a:r>
            <a:r>
              <a:rPr lang="en-US" sz="3400" dirty="0" err="1"/>
              <a:t>variabel</a:t>
            </a:r>
            <a:r>
              <a:rPr lang="en-US" sz="3400" dirty="0"/>
              <a:t> </a:t>
            </a:r>
            <a:r>
              <a:rPr lang="en-US" sz="3400" dirty="0" err="1"/>
              <a:t>tersebut</a:t>
            </a:r>
            <a:r>
              <a:rPr lang="en-US" sz="3400" dirty="0"/>
              <a:t> </a:t>
            </a:r>
            <a:r>
              <a:rPr lang="en-US" sz="3400" dirty="0" err="1"/>
              <a:t>sudah</a:t>
            </a:r>
            <a:r>
              <a:rPr lang="en-US" sz="3400" dirty="0"/>
              <a:t> </a:t>
            </a:r>
            <a:r>
              <a:rPr lang="en-US" sz="3400" dirty="0" err="1"/>
              <a:t>mengalami</a:t>
            </a:r>
            <a:r>
              <a:rPr lang="en-US" sz="3400" dirty="0"/>
              <a:t> </a:t>
            </a:r>
            <a:r>
              <a:rPr lang="en-US" sz="3400" dirty="0" err="1"/>
              <a:t>pengelompokkan</a:t>
            </a:r>
            <a:r>
              <a:rPr lang="en-US" sz="3400" dirty="0"/>
              <a:t>, </a:t>
            </a:r>
            <a:r>
              <a:rPr lang="en-US" sz="3400" dirty="0" err="1"/>
              <a:t>misalkan</a:t>
            </a:r>
            <a:r>
              <a:rPr lang="en-US" sz="3400" dirty="0"/>
              <a:t> </a:t>
            </a:r>
            <a:r>
              <a:rPr lang="en-US" sz="3400" dirty="0" err="1"/>
              <a:t>kita</a:t>
            </a:r>
            <a:r>
              <a:rPr lang="en-US" sz="3400" dirty="0"/>
              <a:t> </a:t>
            </a:r>
            <a:r>
              <a:rPr lang="en-US" sz="3400" dirty="0" err="1"/>
              <a:t>ambil</a:t>
            </a:r>
            <a:r>
              <a:rPr lang="en-US" sz="3400" dirty="0"/>
              <a:t> </a:t>
            </a:r>
            <a:r>
              <a:rPr lang="en-US" sz="3400" dirty="0" err="1"/>
              <a:t>satu</a:t>
            </a:r>
            <a:r>
              <a:rPr lang="en-US" sz="3400" dirty="0"/>
              <a:t> </a:t>
            </a:r>
            <a:r>
              <a:rPr lang="en-US" sz="3400" dirty="0" err="1"/>
              <a:t>contoh</a:t>
            </a:r>
            <a:r>
              <a:rPr lang="en-US" sz="3400" dirty="0"/>
              <a:t> </a:t>
            </a:r>
            <a:r>
              <a:rPr lang="en-US" sz="3400" dirty="0" err="1"/>
              <a:t>variabel</a:t>
            </a:r>
            <a:r>
              <a:rPr lang="en-US" sz="3400" dirty="0"/>
              <a:t> </a:t>
            </a:r>
            <a:r>
              <a:rPr lang="en-US" sz="3400" dirty="0" err="1"/>
              <a:t>berat</a:t>
            </a:r>
            <a:r>
              <a:rPr lang="en-US" sz="3400" dirty="0"/>
              <a:t> </a:t>
            </a:r>
            <a:r>
              <a:rPr lang="en-US" sz="3400" dirty="0" err="1"/>
              <a:t>badan</a:t>
            </a:r>
            <a:r>
              <a:rPr lang="en-US" sz="3400" dirty="0"/>
              <a:t>, </a:t>
            </a:r>
            <a:r>
              <a:rPr lang="en-US" sz="3400" dirty="0" err="1"/>
              <a:t>berat</a:t>
            </a:r>
            <a:r>
              <a:rPr lang="en-US" sz="3400" dirty="0"/>
              <a:t> </a:t>
            </a:r>
            <a:r>
              <a:rPr lang="en-US" sz="3400" dirty="0" err="1"/>
              <a:t>badan</a:t>
            </a:r>
            <a:r>
              <a:rPr lang="en-US" sz="3400" dirty="0"/>
              <a:t> </a:t>
            </a:r>
            <a:r>
              <a:rPr lang="en-US" sz="3400" dirty="0" err="1"/>
              <a:t>bila</a:t>
            </a:r>
            <a:r>
              <a:rPr lang="en-US" sz="3400" dirty="0"/>
              <a:t> </a:t>
            </a:r>
            <a:r>
              <a:rPr lang="en-US" sz="3400" dirty="0" err="1"/>
              <a:t>nilainya</a:t>
            </a:r>
            <a:r>
              <a:rPr lang="en-US" sz="3400" dirty="0"/>
              <a:t> </a:t>
            </a:r>
            <a:r>
              <a:rPr lang="en-US" sz="3400" dirty="0" err="1"/>
              <a:t>masih</a:t>
            </a:r>
            <a:r>
              <a:rPr lang="en-US" sz="3400" dirty="0"/>
              <a:t> </a:t>
            </a:r>
            <a:r>
              <a:rPr lang="en-US" sz="3400" dirty="0" err="1"/>
              <a:t>riil</a:t>
            </a:r>
            <a:r>
              <a:rPr lang="en-US" sz="3400" dirty="0"/>
              <a:t> (50 kg, 63 kg) </a:t>
            </a:r>
            <a:r>
              <a:rPr lang="en-US" sz="3400" dirty="0" err="1"/>
              <a:t>maka</a:t>
            </a:r>
            <a:r>
              <a:rPr lang="en-US" sz="3400" dirty="0"/>
              <a:t> </a:t>
            </a:r>
            <a:r>
              <a:rPr lang="en-US" sz="3400" dirty="0" err="1"/>
              <a:t>masih</a:t>
            </a:r>
            <a:r>
              <a:rPr lang="en-US" sz="3400" dirty="0"/>
              <a:t> </a:t>
            </a:r>
            <a:r>
              <a:rPr lang="en-US" sz="3400" dirty="0" err="1"/>
              <a:t>termasuk</a:t>
            </a:r>
            <a:r>
              <a:rPr lang="en-US" sz="3400" dirty="0"/>
              <a:t> </a:t>
            </a:r>
            <a:r>
              <a:rPr lang="en-US" sz="3400" dirty="0" err="1"/>
              <a:t>variabel</a:t>
            </a:r>
            <a:r>
              <a:rPr lang="en-US" sz="3400" dirty="0"/>
              <a:t> </a:t>
            </a:r>
            <a:r>
              <a:rPr lang="en-US" sz="3400" dirty="0" err="1"/>
              <a:t>numerik</a:t>
            </a:r>
            <a:r>
              <a:rPr lang="en-US" sz="3400" dirty="0"/>
              <a:t>, </a:t>
            </a:r>
            <a:r>
              <a:rPr lang="en-US" sz="3400" dirty="0" err="1"/>
              <a:t>namun</a:t>
            </a:r>
            <a:r>
              <a:rPr lang="en-US" sz="3400" dirty="0"/>
              <a:t> </a:t>
            </a:r>
            <a:r>
              <a:rPr lang="en-US" sz="3400" dirty="0" err="1"/>
              <a:t>bila</a:t>
            </a:r>
            <a:r>
              <a:rPr lang="en-US" sz="3400" dirty="0"/>
              <a:t> </a:t>
            </a:r>
            <a:r>
              <a:rPr lang="en-US" sz="3400" dirty="0" err="1"/>
              <a:t>sudah</a:t>
            </a:r>
            <a:r>
              <a:rPr lang="en-US" sz="3400" dirty="0"/>
              <a:t> </a:t>
            </a:r>
            <a:r>
              <a:rPr lang="en-US" sz="3400" dirty="0" err="1"/>
              <a:t>dilakukan</a:t>
            </a:r>
            <a:r>
              <a:rPr lang="en-US" sz="3400" dirty="0"/>
              <a:t> </a:t>
            </a:r>
            <a:r>
              <a:rPr lang="en-US" sz="3400" dirty="0" err="1"/>
              <a:t>pengelompokkan</a:t>
            </a:r>
            <a:r>
              <a:rPr lang="en-US" sz="3400" dirty="0"/>
              <a:t> </a:t>
            </a:r>
            <a:r>
              <a:rPr lang="en-US" sz="3400" dirty="0" err="1"/>
              <a:t>menjadi</a:t>
            </a:r>
            <a:r>
              <a:rPr lang="en-US" sz="3400" dirty="0"/>
              <a:t> (&lt;50 kg </a:t>
            </a:r>
            <a:r>
              <a:rPr lang="en-US" sz="3400" dirty="0" err="1"/>
              <a:t>kurus</a:t>
            </a:r>
            <a:r>
              <a:rPr lang="en-US" sz="3400" dirty="0"/>
              <a:t>, 50-60 kg </a:t>
            </a:r>
            <a:r>
              <a:rPr lang="en-US" sz="3400" dirty="0" err="1"/>
              <a:t>sedang</a:t>
            </a:r>
            <a:r>
              <a:rPr lang="en-US" sz="3400" dirty="0"/>
              <a:t> </a:t>
            </a:r>
            <a:r>
              <a:rPr lang="en-US" sz="3400" dirty="0" err="1"/>
              <a:t>dan</a:t>
            </a:r>
            <a:r>
              <a:rPr lang="en-US" sz="3400" dirty="0"/>
              <a:t> &gt;60 kg </a:t>
            </a:r>
            <a:r>
              <a:rPr lang="en-US" sz="3400" dirty="0" err="1"/>
              <a:t>gemuk</a:t>
            </a:r>
            <a:r>
              <a:rPr lang="en-US" sz="3400" dirty="0"/>
              <a:t>) </a:t>
            </a:r>
            <a:r>
              <a:rPr lang="en-US" sz="3400" dirty="0" err="1"/>
              <a:t>maka</a:t>
            </a:r>
            <a:r>
              <a:rPr lang="en-US" sz="3400" dirty="0"/>
              <a:t> </a:t>
            </a:r>
            <a:r>
              <a:rPr lang="en-US" sz="3400" dirty="0" err="1"/>
              <a:t>variabel</a:t>
            </a:r>
            <a:r>
              <a:rPr lang="en-US" sz="3400" dirty="0"/>
              <a:t> </a:t>
            </a:r>
            <a:r>
              <a:rPr lang="en-US" sz="3400" dirty="0" err="1"/>
              <a:t>tersebut</a:t>
            </a:r>
            <a:r>
              <a:rPr lang="en-US" sz="3400" dirty="0"/>
              <a:t> </a:t>
            </a:r>
            <a:r>
              <a:rPr lang="en-US" sz="3400" dirty="0" err="1"/>
              <a:t>sudah</a:t>
            </a:r>
            <a:r>
              <a:rPr lang="en-US" sz="3400" dirty="0"/>
              <a:t> </a:t>
            </a:r>
            <a:r>
              <a:rPr lang="en-US" sz="3400" dirty="0" err="1"/>
              <a:t>berjenis</a:t>
            </a:r>
            <a:r>
              <a:rPr lang="en-US" sz="3400" dirty="0"/>
              <a:t> </a:t>
            </a:r>
            <a:r>
              <a:rPr lang="en-US" sz="3400" dirty="0" err="1"/>
              <a:t>katagorik</a:t>
            </a:r>
            <a:r>
              <a:rPr lang="en-US" sz="3400" dirty="0"/>
              <a:t>.</a:t>
            </a:r>
          </a:p>
          <a:p>
            <a:pPr algn="just">
              <a:lnSpc>
                <a:spcPct val="120000"/>
              </a:lnSpc>
            </a:pPr>
            <a:endParaRPr lang="en-US" dirty="0"/>
          </a:p>
          <a:p>
            <a:pPr algn="just">
              <a:lnSpc>
                <a:spcPct val="12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4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990600"/>
            <a:ext cx="7886700" cy="4948238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Proses </a:t>
            </a:r>
            <a:r>
              <a:rPr lang="en-US" sz="2400" dirty="0" err="1"/>
              <a:t>pengujian</a:t>
            </a:r>
            <a:r>
              <a:rPr lang="en-US" sz="2400" dirty="0"/>
              <a:t> </a:t>
            </a:r>
            <a:r>
              <a:rPr lang="en-US" sz="2400" dirty="0" err="1"/>
              <a:t>kai</a:t>
            </a:r>
            <a:r>
              <a:rPr lang="en-US" sz="2400" dirty="0"/>
              <a:t> </a:t>
            </a:r>
            <a:r>
              <a:rPr lang="en-US" sz="2400" dirty="0" err="1"/>
              <a:t>kuadrat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membandingkan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yang </a:t>
            </a:r>
            <a:r>
              <a:rPr lang="en-US" sz="2400" dirty="0" err="1"/>
              <a:t>terjadi</a:t>
            </a:r>
            <a:r>
              <a:rPr lang="en-US" sz="2400" dirty="0"/>
              <a:t> (</a:t>
            </a:r>
            <a:r>
              <a:rPr lang="en-US" sz="2400" dirty="0" err="1"/>
              <a:t>observasi</a:t>
            </a:r>
            <a:r>
              <a:rPr lang="en-US" sz="2400" dirty="0"/>
              <a:t>)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harapan</a:t>
            </a:r>
            <a:r>
              <a:rPr lang="en-US" sz="2400" dirty="0"/>
              <a:t> (</a:t>
            </a:r>
            <a:r>
              <a:rPr lang="en-US" sz="2400" dirty="0" err="1"/>
              <a:t>ekspektasi</a:t>
            </a:r>
            <a:r>
              <a:rPr lang="en-US" sz="2400" dirty="0"/>
              <a:t>). 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observasi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harapan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dikatakan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bermakna</a:t>
            </a:r>
            <a:r>
              <a:rPr lang="en-US" sz="2400" dirty="0"/>
              <a:t> (</a:t>
            </a:r>
            <a:r>
              <a:rPr lang="en-US" sz="2400" dirty="0" err="1"/>
              <a:t>signifikan</a:t>
            </a:r>
            <a:r>
              <a:rPr lang="en-US" sz="2400" dirty="0"/>
              <a:t>). 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Sebaliknya</a:t>
            </a:r>
            <a:r>
              <a:rPr lang="en-US" sz="2400" dirty="0"/>
              <a:t>,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observasi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harapan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dikatakan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yang </a:t>
            </a:r>
            <a:r>
              <a:rPr lang="en-US" sz="2400" dirty="0" err="1"/>
              <a:t>bermakna</a:t>
            </a:r>
            <a:r>
              <a:rPr lang="en-US" sz="2400" dirty="0"/>
              <a:t> (</a:t>
            </a:r>
            <a:r>
              <a:rPr lang="en-US" sz="2400" dirty="0" err="1"/>
              <a:t>signifikan</a:t>
            </a:r>
            <a:r>
              <a:rPr lang="en-US" sz="2400" dirty="0"/>
              <a:t>).</a:t>
            </a:r>
          </a:p>
          <a:p>
            <a:pPr algn="just"/>
            <a:endParaRPr lang="en-US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81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0650"/>
            <a:ext cx="8077200" cy="5035097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yang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harapan</a:t>
            </a:r>
            <a:r>
              <a:rPr lang="en-US" sz="2400" dirty="0"/>
              <a:t> (</a:t>
            </a:r>
            <a:r>
              <a:rPr lang="en-US" sz="2400" dirty="0" err="1"/>
              <a:t>nilai</a:t>
            </a:r>
            <a:r>
              <a:rPr lang="en-US" sz="2400" dirty="0"/>
              <a:t> E)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1</a:t>
            </a:r>
          </a:p>
          <a:p>
            <a:pPr lvl="0" algn="just"/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yang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harapan</a:t>
            </a:r>
            <a:r>
              <a:rPr lang="en-US" sz="2400" dirty="0"/>
              <a:t> (</a:t>
            </a:r>
            <a:r>
              <a:rPr lang="en-US" sz="2400" dirty="0" err="1"/>
              <a:t>nilai</a:t>
            </a:r>
            <a:r>
              <a:rPr lang="en-US" sz="2400" dirty="0"/>
              <a:t> E)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5,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20%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 smtClean="0"/>
              <a:t>sel</a:t>
            </a:r>
            <a:endParaRPr lang="en-US" sz="2400" dirty="0" smtClean="0"/>
          </a:p>
          <a:p>
            <a:pPr lvl="0" algn="just"/>
            <a:endParaRPr lang="en-US" sz="2400" dirty="0"/>
          </a:p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/>
              <a:t>keterbatasan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</a:t>
            </a:r>
            <a:r>
              <a:rPr lang="en-US" sz="2400" dirty="0" err="1"/>
              <a:t>kai</a:t>
            </a:r>
            <a:r>
              <a:rPr lang="en-US" sz="2400" dirty="0"/>
              <a:t> </a:t>
            </a:r>
            <a:r>
              <a:rPr lang="en-US" sz="2400" dirty="0" err="1"/>
              <a:t>kuadrat</a:t>
            </a:r>
            <a:r>
              <a:rPr lang="en-US" sz="2400" dirty="0"/>
              <a:t>, </a:t>
            </a:r>
            <a:r>
              <a:rPr lang="en-US" sz="2400" dirty="0" err="1"/>
              <a:t>peneliti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menggabungkan</a:t>
            </a:r>
            <a:r>
              <a:rPr lang="en-US" sz="2400" dirty="0"/>
              <a:t> </a:t>
            </a:r>
            <a:r>
              <a:rPr lang="en-US" sz="2400" dirty="0" err="1"/>
              <a:t>katagori-katagori</a:t>
            </a:r>
            <a:r>
              <a:rPr lang="en-US" sz="2400" dirty="0"/>
              <a:t> yang </a:t>
            </a:r>
            <a:r>
              <a:rPr lang="en-US" sz="2400" dirty="0" err="1"/>
              <a:t>berdekatan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memperbesar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harapan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sel-sel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(</a:t>
            </a:r>
            <a:r>
              <a:rPr lang="en-US" sz="2400" dirty="0" err="1"/>
              <a:t>penggabungan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silang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2x2, </a:t>
            </a:r>
            <a:r>
              <a:rPr lang="en-US" sz="2400" dirty="0" err="1"/>
              <a:t>misalnya</a:t>
            </a:r>
            <a:r>
              <a:rPr lang="en-US" sz="2400" dirty="0"/>
              <a:t> 3x2, 3x4 </a:t>
            </a:r>
            <a:r>
              <a:rPr lang="en-US" sz="2400" dirty="0" err="1"/>
              <a:t>dsb</a:t>
            </a:r>
            <a:r>
              <a:rPr lang="en-US" sz="2400" dirty="0" smtClean="0"/>
              <a:t>).</a:t>
            </a:r>
          </a:p>
          <a:p>
            <a:pPr marL="0" indent="0" algn="just">
              <a:buNone/>
            </a:pPr>
            <a:r>
              <a:rPr lang="en-US" sz="2400" dirty="0" smtClean="0"/>
              <a:t> 	</a:t>
            </a:r>
          </a:p>
          <a:p>
            <a:pPr marL="0" indent="0" algn="just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Penggabungan</a:t>
            </a:r>
            <a:r>
              <a:rPr lang="en-US" sz="2400" dirty="0" smtClean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tentunya</a:t>
            </a:r>
            <a:r>
              <a:rPr lang="en-US" sz="2400" dirty="0"/>
              <a:t> </a:t>
            </a:r>
            <a:r>
              <a:rPr lang="en-US" sz="2400" dirty="0" err="1"/>
              <a:t>diharapkan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datanya</a:t>
            </a:r>
            <a:r>
              <a:rPr lang="en-US" sz="2400" dirty="0"/>
              <a:t> </a:t>
            </a:r>
            <a:r>
              <a:rPr lang="en-US" sz="2400" dirty="0" err="1"/>
              <a:t>kehilangan</a:t>
            </a:r>
            <a:r>
              <a:rPr lang="en-US" sz="2400" dirty="0"/>
              <a:t> </a:t>
            </a:r>
            <a:r>
              <a:rPr lang="en-US" sz="2400" dirty="0" err="1"/>
              <a:t>makna</a:t>
            </a:r>
            <a:r>
              <a:rPr lang="en-US" sz="2400" dirty="0"/>
              <a:t>. </a:t>
            </a:r>
            <a:r>
              <a:rPr lang="en-US" sz="2400" dirty="0" err="1"/>
              <a:t>Seandainya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menggabungkan</a:t>
            </a:r>
            <a:r>
              <a:rPr lang="en-US" sz="2400" dirty="0"/>
              <a:t> </a:t>
            </a:r>
            <a:r>
              <a:rPr lang="en-US" sz="2400" dirty="0" err="1"/>
              <a:t>katagori-katagorinya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dianjurkan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</a:t>
            </a:r>
            <a:r>
              <a:rPr lang="en-US" sz="2400" b="1" i="1" dirty="0"/>
              <a:t>fisher’s exact</a:t>
            </a:r>
            <a:r>
              <a:rPr lang="en-US" sz="2400" dirty="0"/>
              <a:t>.</a:t>
            </a:r>
          </a:p>
          <a:p>
            <a:pPr lvl="0" algn="just"/>
            <a:endParaRPr lang="en-US" sz="2400" dirty="0"/>
          </a:p>
          <a:p>
            <a:pPr algn="just"/>
            <a:endParaRPr lang="en-GB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9150" y="679450"/>
            <a:ext cx="7886700" cy="711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/>
              <a:t>Keterbatasan</a:t>
            </a:r>
            <a:r>
              <a:rPr lang="en-US" sz="4000" b="1" dirty="0" smtClean="0"/>
              <a:t> Kai </a:t>
            </a:r>
            <a:r>
              <a:rPr lang="en-US" sz="4000" b="1" dirty="0" err="1" smtClean="0"/>
              <a:t>Kuadrat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9262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118178"/>
            <a:ext cx="8153400" cy="4739822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chi square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menyimpulkan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tidaknya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proporsi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kata lain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menyimpulkan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/</a:t>
            </a:r>
            <a:r>
              <a:rPr lang="en-US" sz="2400" dirty="0" err="1"/>
              <a:t>tidaknya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kategorik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, </a:t>
            </a:r>
            <a:r>
              <a:rPr lang="en-US" sz="2400" dirty="0" err="1"/>
              <a:t>dikenal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Odds </a:t>
            </a:r>
            <a:r>
              <a:rPr lang="en-US" sz="2400" dirty="0" err="1"/>
              <a:t>Rasio</a:t>
            </a:r>
            <a:r>
              <a:rPr lang="en-US" sz="2400" dirty="0"/>
              <a:t> (OR). OR </a:t>
            </a:r>
            <a:r>
              <a:rPr lang="en-US" sz="2400" dirty="0" err="1"/>
              <a:t>membandingkan</a:t>
            </a:r>
            <a:r>
              <a:rPr lang="en-US" sz="2400" dirty="0"/>
              <a:t> Odds/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ter-ekspose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Odds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terekspose</a:t>
            </a:r>
            <a:r>
              <a:rPr lang="en-US" sz="2400" dirty="0"/>
              <a:t>. </a:t>
            </a:r>
            <a:r>
              <a:rPr lang="en-US" sz="2400" dirty="0" err="1"/>
              <a:t>Ukuran</a:t>
            </a:r>
            <a:r>
              <a:rPr lang="en-US" sz="2400" dirty="0"/>
              <a:t> OR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 </a:t>
            </a:r>
            <a:r>
              <a:rPr lang="en-US" sz="2400" dirty="0" err="1"/>
              <a:t>kasus</a:t>
            </a:r>
            <a:r>
              <a:rPr lang="en-US" sz="2400" dirty="0"/>
              <a:t> control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potong</a:t>
            </a:r>
            <a:r>
              <a:rPr lang="en-US" sz="2400" dirty="0"/>
              <a:t> </a:t>
            </a:r>
            <a:r>
              <a:rPr lang="en-US" sz="2400" dirty="0" err="1"/>
              <a:t>lintang</a:t>
            </a:r>
            <a:r>
              <a:rPr lang="en-US" sz="2400" dirty="0"/>
              <a:t> (cross sectional).</a:t>
            </a:r>
          </a:p>
          <a:p>
            <a:pPr algn="just"/>
            <a:endParaRPr lang="en-GB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04850" y="1063518"/>
            <a:ext cx="7886700" cy="863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ODDS RATIO (OR)/</a:t>
            </a:r>
            <a:r>
              <a:rPr lang="en-US" sz="3600" b="1" dirty="0" err="1"/>
              <a:t>Risiko</a:t>
            </a:r>
            <a:r>
              <a:rPr lang="en-US" sz="3600" b="1" dirty="0"/>
              <a:t> (</a:t>
            </a:r>
            <a:r>
              <a:rPr lang="en-US" sz="3600" b="1" dirty="0" err="1"/>
              <a:t>Tabel</a:t>
            </a:r>
            <a:r>
              <a:rPr lang="en-US" sz="3600" b="1" dirty="0"/>
              <a:t> 2x2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Jika</a:t>
            </a:r>
            <a:r>
              <a:rPr lang="en-US" sz="3600" b="1" dirty="0"/>
              <a:t> </a:t>
            </a:r>
            <a:r>
              <a:rPr lang="en-US" sz="3600" b="1" dirty="0" err="1"/>
              <a:t>Signifikan</a:t>
            </a:r>
            <a:r>
              <a:rPr lang="en-US" sz="3600" b="1" dirty="0"/>
              <a:t>/</a:t>
            </a:r>
            <a:r>
              <a:rPr lang="en-US" sz="3600" b="1" dirty="0" err="1"/>
              <a:t>Bermakna</a:t>
            </a:r>
            <a:r>
              <a:rPr lang="en-US" sz="3600" b="1" dirty="0"/>
              <a:t>)*</a:t>
            </a:r>
            <a:r>
              <a:rPr lang="en-US" sz="3600" dirty="0"/>
              <a:t/>
            </a:r>
            <a:br>
              <a:rPr lang="en-US" sz="3600" dirty="0"/>
            </a:b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79152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99859"/>
            <a:ext cx="7886700" cy="5767060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 smtClean="0"/>
              <a:t>Langkah-langkah</a:t>
            </a:r>
            <a:r>
              <a:rPr lang="en-US" sz="2400" b="1" dirty="0" smtClean="0"/>
              <a:t> Chi-Square</a:t>
            </a:r>
            <a:endParaRPr lang="en-US" sz="2400" dirty="0"/>
          </a:p>
          <a:p>
            <a:pPr marL="635000" lvl="0" indent="-403225" algn="just">
              <a:buFont typeface="Wingdings" panose="05000000000000000000" pitchFamily="2" charset="2"/>
              <a:buChar char="ü"/>
            </a:pPr>
            <a:r>
              <a:rPr lang="en-US" sz="2400" dirty="0" err="1"/>
              <a:t>Aktifkan</a:t>
            </a:r>
            <a:r>
              <a:rPr lang="en-US" sz="2400" dirty="0"/>
              <a:t> file SPSS</a:t>
            </a:r>
          </a:p>
          <a:p>
            <a:pPr marL="635000" lvl="0" indent="-403225" algn="just">
              <a:buFont typeface="Wingdings" panose="05000000000000000000" pitchFamily="2" charset="2"/>
              <a:buChar char="ü"/>
            </a:pPr>
            <a:r>
              <a:rPr lang="en-US" sz="2400" dirty="0"/>
              <a:t>Dari menu SPSS, </a:t>
            </a:r>
            <a:r>
              <a:rPr lang="en-US" sz="2400" dirty="0" err="1"/>
              <a:t>klik</a:t>
            </a:r>
            <a:r>
              <a:rPr lang="en-US" sz="2400" dirty="0"/>
              <a:t> analyze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pilih</a:t>
            </a:r>
            <a:r>
              <a:rPr lang="en-US" sz="2400" dirty="0"/>
              <a:t> descriptive statistic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pilih</a:t>
            </a:r>
            <a:r>
              <a:rPr lang="en-US" sz="2400" dirty="0"/>
              <a:t> crosstab,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menu crosstab</a:t>
            </a:r>
          </a:p>
          <a:p>
            <a:pPr marL="635000" lvl="0" indent="-403225" algn="just">
              <a:buFont typeface="Wingdings" panose="05000000000000000000" pitchFamily="2" charset="2"/>
              <a:buChar char="ü"/>
            </a:pPr>
            <a:r>
              <a:rPr lang="en-US" sz="2400" dirty="0"/>
              <a:t>Dari menu crosstab,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diisi</a:t>
            </a:r>
            <a:r>
              <a:rPr lang="en-US" sz="2400" dirty="0"/>
              <a:t>,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Row(s) </a:t>
            </a:r>
            <a:r>
              <a:rPr lang="en-US" sz="2400" dirty="0" err="1"/>
              <a:t>diisi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independen</a:t>
            </a:r>
            <a:r>
              <a:rPr lang="en-US" sz="2400" dirty="0"/>
              <a:t> (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),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column(s) </a:t>
            </a:r>
            <a:r>
              <a:rPr lang="en-US" sz="2400" dirty="0" err="1"/>
              <a:t>diisi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dependennya</a:t>
            </a:r>
            <a:endParaRPr lang="en-US" sz="2400" dirty="0"/>
          </a:p>
          <a:p>
            <a:pPr marL="635000" lvl="0" indent="-403225" algn="just">
              <a:buFont typeface="Wingdings" panose="05000000000000000000" pitchFamily="2" charset="2"/>
              <a:buChar char="ü"/>
            </a:pPr>
            <a:r>
              <a:rPr lang="en-US" sz="2400" dirty="0" err="1"/>
              <a:t>Klik</a:t>
            </a:r>
            <a:r>
              <a:rPr lang="en-US" sz="2400" dirty="0"/>
              <a:t> option statistics, </a:t>
            </a: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dirty="0" err="1"/>
              <a:t>pilihan</a:t>
            </a:r>
            <a:r>
              <a:rPr lang="en-US" sz="2400" dirty="0"/>
              <a:t> chi square</a:t>
            </a:r>
          </a:p>
          <a:p>
            <a:pPr marL="635000" lvl="0" indent="-403225" algn="just">
              <a:buFont typeface="Wingdings" panose="05000000000000000000" pitchFamily="2" charset="2"/>
              <a:buChar char="ü"/>
            </a:pPr>
            <a:r>
              <a:rPr lang="en-US" sz="2400" dirty="0" err="1"/>
              <a:t>Klik</a:t>
            </a:r>
            <a:r>
              <a:rPr lang="en-US" sz="2400" dirty="0"/>
              <a:t> risk (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OR</a:t>
            </a:r>
            <a:r>
              <a:rPr lang="en-US" sz="2400" dirty="0" smtClean="0"/>
              <a:t>)*</a:t>
            </a:r>
          </a:p>
          <a:p>
            <a:pPr marL="635000" lvl="0" indent="-403225">
              <a:buFont typeface="Wingdings" panose="05000000000000000000" pitchFamily="2" charset="2"/>
              <a:buChar char="ü"/>
            </a:pPr>
            <a:r>
              <a:rPr lang="en-US" sz="2400" dirty="0" err="1"/>
              <a:t>Klik</a:t>
            </a:r>
            <a:r>
              <a:rPr lang="en-US" sz="2400" dirty="0"/>
              <a:t> continue</a:t>
            </a:r>
          </a:p>
          <a:p>
            <a:pPr marL="635000" lvl="0" indent="-403225">
              <a:buFont typeface="Wingdings" panose="05000000000000000000" pitchFamily="2" charset="2"/>
              <a:buChar char="ü"/>
            </a:pPr>
            <a:r>
              <a:rPr lang="en-US" sz="2400" dirty="0" err="1"/>
              <a:t>Klik</a:t>
            </a:r>
            <a:r>
              <a:rPr lang="en-US" sz="2400" dirty="0"/>
              <a:t> option cells, </a:t>
            </a:r>
            <a:r>
              <a:rPr lang="en-US" sz="2400" dirty="0" err="1"/>
              <a:t>pilih</a:t>
            </a:r>
            <a:r>
              <a:rPr lang="en-US" sz="2400" dirty="0"/>
              <a:t> percentages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row (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persen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)</a:t>
            </a:r>
          </a:p>
          <a:p>
            <a:pPr marL="635000" lvl="0" indent="-403225">
              <a:buFont typeface="Wingdings" panose="05000000000000000000" pitchFamily="2" charset="2"/>
              <a:buChar char="ü"/>
            </a:pPr>
            <a:r>
              <a:rPr lang="en-US" sz="2400" dirty="0" err="1"/>
              <a:t>Klik</a:t>
            </a:r>
            <a:r>
              <a:rPr lang="en-US" sz="2400" dirty="0"/>
              <a:t> continue</a:t>
            </a:r>
          </a:p>
          <a:p>
            <a:pPr marL="635000" lvl="0" indent="-403225">
              <a:buFont typeface="Wingdings" panose="05000000000000000000" pitchFamily="2" charset="2"/>
              <a:buChar char="ü"/>
            </a:pPr>
            <a:r>
              <a:rPr lang="en-US" sz="2400" dirty="0" err="1"/>
              <a:t>Klik</a:t>
            </a:r>
            <a:r>
              <a:rPr lang="en-US" sz="2400" dirty="0"/>
              <a:t> ok</a:t>
            </a:r>
          </a:p>
          <a:p>
            <a:pPr marL="635000" lvl="0" indent="-403225" algn="just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848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00100"/>
            <a:ext cx="7886700" cy="53768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/>
              <a:t>uji</a:t>
            </a:r>
            <a:r>
              <a:rPr lang="en-US" dirty="0"/>
              <a:t> chi square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chi square test. Dari output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/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lvl="0" algn="just">
              <a:lnSpc>
                <a:spcPct val="120000"/>
              </a:lnSpc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2x2 </a:t>
            </a:r>
            <a:r>
              <a:rPr lang="en-US" dirty="0" err="1"/>
              <a:t>dijumpai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expected (</a:t>
            </a:r>
            <a:r>
              <a:rPr lang="en-US" dirty="0" err="1"/>
              <a:t>harapan</a:t>
            </a:r>
            <a:r>
              <a:rPr lang="en-US" dirty="0"/>
              <a:t>)/E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5, </a:t>
            </a:r>
            <a:r>
              <a:rPr lang="en-US" dirty="0" err="1"/>
              <a:t>maka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fisher’s exact test</a:t>
            </a:r>
          </a:p>
          <a:p>
            <a:pPr lvl="0" algn="just">
              <a:lnSpc>
                <a:spcPct val="120000"/>
              </a:lnSpc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2x2,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E &lt; 5,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yang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continuity correction (a)</a:t>
            </a:r>
          </a:p>
          <a:p>
            <a:pPr lvl="0" algn="just">
              <a:lnSpc>
                <a:spcPct val="120000"/>
              </a:lnSpc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tabelnya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2x2, </a:t>
            </a:r>
            <a:r>
              <a:rPr lang="en-US" dirty="0" err="1"/>
              <a:t>misalnya</a:t>
            </a:r>
            <a:r>
              <a:rPr lang="en-US" dirty="0"/>
              <a:t> 3x2, 3x3 </a:t>
            </a:r>
            <a:r>
              <a:rPr lang="en-US" dirty="0" err="1"/>
              <a:t>dsb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disarankan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agar E </a:t>
            </a:r>
            <a:r>
              <a:rPr lang="en-US" dirty="0" err="1"/>
              <a:t>tidak</a:t>
            </a:r>
            <a:r>
              <a:rPr lang="en-US" dirty="0"/>
              <a:t> &lt; 5,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pearson</a:t>
            </a:r>
            <a:r>
              <a:rPr lang="en-US" dirty="0"/>
              <a:t> chi square</a:t>
            </a:r>
          </a:p>
          <a:p>
            <a:pPr lvl="0" algn="just">
              <a:lnSpc>
                <a:spcPct val="120000"/>
              </a:lnSpc>
            </a:pPr>
            <a:r>
              <a:rPr lang="en-US" dirty="0" err="1"/>
              <a:t>Uji</a:t>
            </a:r>
            <a:r>
              <a:rPr lang="en-US" dirty="0"/>
              <a:t> likelihood ratio </a:t>
            </a:r>
            <a:r>
              <a:rPr lang="en-US" dirty="0" err="1"/>
              <a:t>dan</a:t>
            </a:r>
            <a:r>
              <a:rPr lang="en-US" dirty="0"/>
              <a:t> linear-by-linear association,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stratifikasi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epidemiologi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linier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kategorik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2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711199"/>
            <a:ext cx="7886700" cy="5426129"/>
          </a:xfrm>
        </p:spPr>
        <p:txBody>
          <a:bodyPr/>
          <a:lstStyle/>
          <a:p>
            <a:pPr marL="0" lvl="0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883" t="34634" r="23829" b="30321"/>
          <a:stretch/>
        </p:blipFill>
        <p:spPr>
          <a:xfrm>
            <a:off x="264025" y="1608394"/>
            <a:ext cx="8542882" cy="322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7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36" y="1478702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TERIMA KASIH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1029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</TotalTime>
  <Words>429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ANALISIS HUBUNGAN KATEGORIK  DENGAN KATEGORIK (UJI CHI-SQUARE)</vt:lpstr>
      <vt:lpstr>PowerPoint Presentation</vt:lpstr>
      <vt:lpstr>PowerPoint Presentation</vt:lpstr>
      <vt:lpstr>Keterbatasan Kai Kuadrat</vt:lpstr>
      <vt:lpstr>ODDS RATIO (OR)/Risiko (Tabel 2x2 dan Jika Signifikan/Bermakna)* 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HUBUNGAN KATAGORIK DENGAN NUMERIK (UJI T/T-TEST)</dc:title>
  <dc:creator>laras</dc:creator>
  <cp:lastModifiedBy>laras</cp:lastModifiedBy>
  <cp:revision>54</cp:revision>
  <dcterms:created xsi:type="dcterms:W3CDTF">2017-11-20T01:45:49Z</dcterms:created>
  <dcterms:modified xsi:type="dcterms:W3CDTF">2017-12-21T07:58:11Z</dcterms:modified>
</cp:coreProperties>
</file>