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04" r:id="rId2"/>
    <p:sldId id="303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302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0A19D-B8AF-4907-AB1D-C37A0D4E2C05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B7147-2EFE-4B76-B372-0BBACCF717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81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B7147-2EFE-4B76-B372-0BBACCF7171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1558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81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3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681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050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07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226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44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42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641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616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21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474D-65F0-402F-A790-043C79FA0C9C}" type="datetimeFigureOut">
              <a:rPr lang="id-ID" smtClean="0"/>
              <a:pPr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9EDA-B647-4489-ACE3-8823FEC1FF2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901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RIVIEW STATISTIK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LARAS SITOAYU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PROGRAM STUDI ILMU GIZI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639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</a:t>
            </a:r>
            <a:r>
              <a:rPr lang="id-ID" b="1" i="1" dirty="0" smtClean="0"/>
              <a:t>re</a:t>
            </a:r>
            <a:r>
              <a:rPr lang="en-US" b="1" i="1" dirty="0" smtClean="0"/>
              <a:t>-Test</a:t>
            </a:r>
            <a:endParaRPr lang="en-US" b="1" i="1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?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variabel?contohnya</a:t>
            </a:r>
            <a:r>
              <a:rPr lang="en-US" dirty="0"/>
              <a:t>?</a:t>
            </a:r>
          </a:p>
          <a:p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data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?</a:t>
            </a:r>
          </a:p>
          <a:p>
            <a:r>
              <a:rPr lang="en-US" dirty="0" err="1"/>
              <a:t>Sebutkan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data?contohnya</a:t>
            </a:r>
            <a:r>
              <a:rPr lang="en-US" dirty="0"/>
              <a:t>?</a:t>
            </a:r>
          </a:p>
          <a:p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valid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reliabel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  <a:r>
              <a:rPr lang="id-ID" alt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/TAHAPAN</a:t>
            </a:r>
            <a:endParaRPr lang="en-US" alt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914400" algn="l"/>
              </a:tabLst>
            </a:pPr>
            <a:r>
              <a:rPr lang="sv-SE" altLang="id-ID" sz="3600" dirty="0" smtClean="0"/>
              <a:t>Statistika’ (modern) = Metode untuk</a:t>
            </a:r>
          </a:p>
          <a:p>
            <a:pPr marL="914400" lvl="1" indent="-457200" eaLnBrk="1" hangingPunct="1">
              <a:tabLst>
                <a:tab pos="914400" algn="l"/>
              </a:tabLst>
            </a:pPr>
            <a:r>
              <a:rPr lang="sv-SE" altLang="id-ID" sz="3200" dirty="0" smtClean="0"/>
              <a:t>pengumpulan, </a:t>
            </a:r>
          </a:p>
          <a:p>
            <a:pPr marL="914400" lvl="1" indent="-457200" eaLnBrk="1" hangingPunct="1">
              <a:tabLst>
                <a:tab pos="914400" algn="l"/>
              </a:tabLst>
            </a:pPr>
            <a:r>
              <a:rPr lang="sv-SE" altLang="id-ID" sz="3200" dirty="0" smtClean="0"/>
              <a:t>pengolahan, </a:t>
            </a:r>
          </a:p>
          <a:p>
            <a:pPr marL="914400" lvl="1" indent="-457200" eaLnBrk="1" hangingPunct="1">
              <a:tabLst>
                <a:tab pos="914400" algn="l"/>
              </a:tabLst>
            </a:pPr>
            <a:r>
              <a:rPr lang="sv-SE" altLang="id-ID" sz="3200" dirty="0" smtClean="0"/>
              <a:t>penyajian, &amp; </a:t>
            </a:r>
          </a:p>
          <a:p>
            <a:pPr marL="914400" lvl="1" indent="-457200" eaLnBrk="1" hangingPunct="1">
              <a:tabLst>
                <a:tab pos="914400" algn="l"/>
              </a:tabLst>
            </a:pPr>
            <a:r>
              <a:rPr lang="sv-SE" altLang="id-ID" sz="3200" dirty="0" smtClean="0"/>
              <a:t>interpretasi data</a:t>
            </a:r>
          </a:p>
          <a:p>
            <a:pPr marL="2228850" lvl="2" indent="-685800" eaLnBrk="1" hangingPunct="1">
              <a:buFontTx/>
              <a:buNone/>
              <a:tabLst>
                <a:tab pos="914400" algn="l"/>
              </a:tabLst>
            </a:pPr>
            <a:r>
              <a:rPr lang="sv-SE" altLang="id-ID" sz="2800" dirty="0" smtClean="0">
                <a:sym typeface="Wingdings" pitchFamily="2" charset="2"/>
              </a:rPr>
              <a:t>    </a:t>
            </a:r>
            <a:r>
              <a:rPr lang="sv-SE" altLang="id-ID" sz="2800" dirty="0" smtClean="0"/>
              <a:t>kesimpulan (informasi)  untuk        pengambilan keputusan dalam situasi ketidakpastian</a:t>
            </a:r>
            <a:r>
              <a:rPr lang="en-US" altLang="id-ID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22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id-ID" sz="4000" dirty="0" smtClean="0"/>
              <a:t>DATA </a:t>
            </a:r>
            <a:r>
              <a:rPr lang="en-US" altLang="id-ID" sz="4000" dirty="0" err="1" smtClean="0"/>
              <a:t>dan</a:t>
            </a:r>
            <a:r>
              <a:rPr lang="en-US" altLang="id-ID" sz="4000" smtClean="0"/>
              <a:t> VARIABEL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/>
          <a:lstStyle/>
          <a:p>
            <a:pPr algn="just" eaLnBrk="1" hangingPunct="1"/>
            <a:r>
              <a:rPr lang="sv-SE" altLang="id-ID" dirty="0" smtClean="0"/>
              <a:t>Data = ‘datum’ = kumpulan fakta hasil pengukuran suatu </a:t>
            </a:r>
            <a:r>
              <a:rPr lang="sv-SE" altLang="id-ID" i="1" dirty="0" smtClean="0"/>
              <a:t>variabel/karakteristik</a:t>
            </a:r>
          </a:p>
          <a:p>
            <a:pPr algn="just"/>
            <a:r>
              <a:rPr lang="id-ID" altLang="id-ID" dirty="0"/>
              <a:t>Variabel adalah suatu sifat yang akan </a:t>
            </a:r>
            <a:r>
              <a:rPr lang="id-ID" altLang="id-ID" dirty="0">
                <a:solidFill>
                  <a:srgbClr val="FF0000"/>
                </a:solidFill>
              </a:rPr>
              <a:t>diukur atau diamati yang nilainya bervariasi</a:t>
            </a:r>
            <a:r>
              <a:rPr lang="id-ID" altLang="id-ID" dirty="0"/>
              <a:t> antara satu objek ke objek lainnya. Misalnya berat badan, panjang badan </a:t>
            </a:r>
            <a:endParaRPr lang="en-US" altLang="id-ID" dirty="0"/>
          </a:p>
          <a:p>
            <a:pPr algn="just" eaLnBrk="1" hangingPunct="1"/>
            <a:r>
              <a:rPr lang="sv-SE" altLang="id-ID" dirty="0" smtClean="0"/>
              <a:t>Contoh:</a:t>
            </a:r>
          </a:p>
          <a:p>
            <a:pPr lvl="1" algn="just" eaLnBrk="1" hangingPunct="1"/>
            <a:r>
              <a:rPr lang="sv-SE" altLang="id-ID" sz="3200" dirty="0" smtClean="0"/>
              <a:t>Variabel: </a:t>
            </a:r>
            <a:r>
              <a:rPr lang="sv-SE" altLang="id-ID" sz="3200" i="1" dirty="0" smtClean="0"/>
              <a:t>Berat badan</a:t>
            </a:r>
            <a:r>
              <a:rPr lang="sv-SE" altLang="id-ID" sz="3200" dirty="0" smtClean="0"/>
              <a:t>  </a:t>
            </a:r>
            <a:r>
              <a:rPr lang="en-US" altLang="id-ID" sz="3200" dirty="0" smtClean="0">
                <a:sym typeface="Wingdings" pitchFamily="2" charset="2"/>
              </a:rPr>
              <a:t></a:t>
            </a:r>
            <a:r>
              <a:rPr lang="sv-SE" altLang="id-ID" sz="3200" dirty="0" smtClean="0"/>
              <a:t>Data  = 60, 65, 68</a:t>
            </a:r>
          </a:p>
          <a:p>
            <a:pPr lvl="1" algn="just" eaLnBrk="1" hangingPunct="1"/>
            <a:r>
              <a:rPr lang="en-US" altLang="id-ID" sz="3200" dirty="0" err="1" smtClean="0"/>
              <a:t>Variabel</a:t>
            </a:r>
            <a:r>
              <a:rPr lang="en-US" altLang="id-ID" sz="3200" dirty="0" smtClean="0"/>
              <a:t>: </a:t>
            </a:r>
            <a:r>
              <a:rPr lang="en-US" altLang="id-ID" sz="3200" i="1" dirty="0" err="1" smtClean="0"/>
              <a:t>Jenis</a:t>
            </a:r>
            <a:r>
              <a:rPr lang="en-US" altLang="id-ID" sz="3200" i="1" dirty="0" smtClean="0"/>
              <a:t> </a:t>
            </a:r>
            <a:r>
              <a:rPr lang="en-US" altLang="id-ID" sz="3200" i="1" dirty="0" err="1" smtClean="0"/>
              <a:t>kelamin</a:t>
            </a:r>
            <a:r>
              <a:rPr lang="en-US" altLang="id-ID" sz="3200" dirty="0" smtClean="0"/>
              <a:t> </a:t>
            </a:r>
            <a:r>
              <a:rPr lang="en-US" altLang="id-ID" sz="3200" dirty="0" smtClean="0">
                <a:sym typeface="Wingdings" pitchFamily="2" charset="2"/>
              </a:rPr>
              <a:t></a:t>
            </a:r>
            <a:r>
              <a:rPr lang="en-US" altLang="id-ID" sz="3200" dirty="0" smtClean="0"/>
              <a:t>	    = L, P, P</a:t>
            </a:r>
          </a:p>
        </p:txBody>
      </p:sp>
    </p:spTree>
    <p:extLst>
      <p:ext uri="{BB962C8B-B14F-4D97-AF65-F5344CB8AC3E}">
        <p14:creationId xmlns:p14="http://schemas.microsoft.com/office/powerpoint/2010/main" val="21344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DATA</a:t>
            </a:r>
            <a:endParaRPr lang="id-ID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Kualitatif yaitu data yang berbentuk kualitas </a:t>
            </a:r>
            <a:r>
              <a:rPr lang="id-ID" dirty="0" smtClean="0">
                <a:solidFill>
                  <a:srgbClr val="FF0000"/>
                </a:solidFill>
              </a:rPr>
              <a:t>(kategori)</a:t>
            </a:r>
            <a:r>
              <a:rPr lang="id-ID" dirty="0" smtClean="0"/>
              <a:t>, seperti penyataan terhadap KB (keluarga berencana), setuju/tidak setuju</a:t>
            </a:r>
          </a:p>
          <a:p>
            <a:pPr marL="0" indent="0" algn="just">
              <a:buNone/>
            </a:pPr>
            <a:endParaRPr lang="id-ID" dirty="0" smtClean="0"/>
          </a:p>
          <a:p>
            <a:pPr algn="just"/>
            <a:r>
              <a:rPr lang="id-ID" dirty="0" smtClean="0"/>
              <a:t>Kuantitatif yaitu data dalam bentuk bilangan </a:t>
            </a:r>
            <a:r>
              <a:rPr lang="id-ID" dirty="0" smtClean="0">
                <a:solidFill>
                  <a:srgbClr val="FF0000"/>
                </a:solidFill>
              </a:rPr>
              <a:t>(numerik)</a:t>
            </a:r>
            <a:r>
              <a:rPr lang="id-ID" dirty="0" smtClean="0"/>
              <a:t>, seperti jumlah balita yang telah mendapat imunisasi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02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DATA</a:t>
            </a:r>
            <a:endParaRPr lang="id-ID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Kategorik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Numerik</a:t>
            </a:r>
            <a:endParaRPr lang="en-US" dirty="0" smtClean="0"/>
          </a:p>
          <a:p>
            <a:pPr marL="736600" indent="-163513" algn="just"/>
            <a:r>
              <a:rPr lang="id-ID" sz="2600" dirty="0" smtClean="0"/>
              <a:t>Data diskrit yaitu data yang </a:t>
            </a:r>
            <a:r>
              <a:rPr lang="id-ID" sz="2600" dirty="0" smtClean="0">
                <a:solidFill>
                  <a:srgbClr val="FF0000"/>
                </a:solidFill>
              </a:rPr>
              <a:t>berbentuk bilangan bulat (menghitung)</a:t>
            </a:r>
          </a:p>
          <a:p>
            <a:pPr marL="736600" indent="-163513" algn="just">
              <a:buNone/>
            </a:pPr>
            <a:r>
              <a:rPr lang="en-US" sz="2600" dirty="0" smtClean="0"/>
              <a:t>  </a:t>
            </a:r>
            <a:r>
              <a:rPr lang="id-ID" sz="2600" dirty="0" smtClean="0"/>
              <a:t>Misalnya jumlah anak dalam keluarga, jumlah penderita penyakit TBC, jumlah kecelakaan dijalan raya</a:t>
            </a:r>
          </a:p>
          <a:p>
            <a:pPr marL="736600" indent="-163513" algn="just"/>
            <a:r>
              <a:rPr lang="id-ID" sz="2600" dirty="0" smtClean="0"/>
              <a:t>Data kontinu yaitu data yang merupakan rangkaian data, nilainya dapat </a:t>
            </a:r>
            <a:r>
              <a:rPr lang="id-ID" sz="2600" dirty="0" smtClean="0">
                <a:solidFill>
                  <a:srgbClr val="FF0000"/>
                </a:solidFill>
              </a:rPr>
              <a:t>berbentuk desimal (mengukur</a:t>
            </a:r>
            <a:r>
              <a:rPr lang="en-US" sz="2600" dirty="0" smtClean="0">
                <a:solidFill>
                  <a:srgbClr val="FF0000"/>
                </a:solidFill>
              </a:rPr>
              <a:t>)</a:t>
            </a:r>
          </a:p>
          <a:p>
            <a:pPr marL="736600" indent="-163513" algn="just">
              <a:buNone/>
            </a:pPr>
            <a:r>
              <a:rPr lang="en-US" sz="2600" dirty="0" smtClean="0"/>
              <a:t>  </a:t>
            </a:r>
            <a:r>
              <a:rPr lang="id-ID" sz="2600" dirty="0" smtClean="0"/>
              <a:t>Misalnya tinggi badan 162,5 cm, berat badan 63,8 kg 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68155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PENGUKURAN</a:t>
            </a:r>
            <a:endParaRPr lang="id-ID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Skala nominal, </a:t>
            </a:r>
            <a:r>
              <a:rPr lang="id-ID" dirty="0" smtClean="0">
                <a:solidFill>
                  <a:srgbClr val="FF0000"/>
                </a:solidFill>
              </a:rPr>
              <a:t>hanya dapat membedakan nilai datanya dan tidak tahu nilai data mana yang lebih tinggi atau rendah</a:t>
            </a:r>
            <a:r>
              <a:rPr lang="id-ID" dirty="0" smtClean="0"/>
              <a:t>, contoh : agama, jenis kelamin, suku</a:t>
            </a:r>
          </a:p>
          <a:p>
            <a:pPr marL="0" indent="0" algn="just">
              <a:buNone/>
            </a:pPr>
            <a:endParaRPr lang="id-ID" dirty="0" smtClean="0"/>
          </a:p>
          <a:p>
            <a:pPr algn="just"/>
            <a:r>
              <a:rPr lang="id-ID" dirty="0" smtClean="0"/>
              <a:t>Skala ordinal, </a:t>
            </a:r>
            <a:r>
              <a:rPr lang="id-ID" dirty="0" smtClean="0">
                <a:solidFill>
                  <a:srgbClr val="FF0000"/>
                </a:solidFill>
              </a:rPr>
              <a:t>dapat membedakan nilai datanya dan juga sudah diketahui tingkatan lebih tinggi atau lebih rendah</a:t>
            </a:r>
            <a:r>
              <a:rPr lang="id-ID" dirty="0" smtClean="0"/>
              <a:t>, contoh : pendidikan, pangkat, stadium penyakit</a:t>
            </a:r>
          </a:p>
        </p:txBody>
      </p:sp>
    </p:spTree>
    <p:extLst>
      <p:ext uri="{BB962C8B-B14F-4D97-AF65-F5344CB8AC3E}">
        <p14:creationId xmlns:p14="http://schemas.microsoft.com/office/powerpoint/2010/main" val="134573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PENGUKURAN</a:t>
            </a:r>
            <a:endParaRPr lang="id-ID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Skala interval, dapat dibedakan, diketahui tingkatannya dan diketahui juga besar beda antar nilainya, namun pada variabel interval </a:t>
            </a:r>
            <a:r>
              <a:rPr lang="id-ID" dirty="0" smtClean="0">
                <a:solidFill>
                  <a:srgbClr val="FF0000"/>
                </a:solidFill>
              </a:rPr>
              <a:t>belum diketahui kelipatan</a:t>
            </a:r>
            <a:r>
              <a:rPr lang="id-ID" dirty="0" smtClean="0"/>
              <a:t> suatu nilai terhadap nilai yang lain. </a:t>
            </a:r>
            <a:r>
              <a:rPr lang="id-ID" dirty="0" smtClean="0">
                <a:solidFill>
                  <a:srgbClr val="FF0000"/>
                </a:solidFill>
              </a:rPr>
              <a:t>Tidak ada nilai nol mutlak</a:t>
            </a:r>
          </a:p>
          <a:p>
            <a:pPr marL="0" indent="0" algn="just">
              <a:buNone/>
            </a:pPr>
            <a:r>
              <a:rPr lang="id-ID" dirty="0" smtClean="0"/>
              <a:t>    Contoh suhu 40 derajat dan 10 derajat</a:t>
            </a:r>
          </a:p>
          <a:p>
            <a:pPr marL="0" indent="0" algn="just">
              <a:buNone/>
            </a:pPr>
            <a:endParaRPr lang="id-ID" dirty="0" smtClean="0"/>
          </a:p>
          <a:p>
            <a:pPr algn="just"/>
            <a:r>
              <a:rPr lang="id-ID" dirty="0" smtClean="0"/>
              <a:t>Skala rasio, paling tinggi skalanya, bisa dibedakan tingkatannya, ada besar beda dan </a:t>
            </a:r>
            <a:r>
              <a:rPr lang="id-ID" dirty="0" smtClean="0">
                <a:solidFill>
                  <a:srgbClr val="FF0000"/>
                </a:solidFill>
              </a:rPr>
              <a:t>ada kelipatannya </a:t>
            </a:r>
            <a:r>
              <a:rPr lang="id-ID" dirty="0" smtClean="0"/>
              <a:t>serta </a:t>
            </a:r>
            <a:r>
              <a:rPr lang="id-ID" dirty="0" smtClean="0">
                <a:solidFill>
                  <a:srgbClr val="FF0000"/>
                </a:solidFill>
              </a:rPr>
              <a:t>ada nol mutlak</a:t>
            </a:r>
          </a:p>
          <a:p>
            <a:pPr marL="0" indent="0" algn="just">
              <a:buNone/>
            </a:pPr>
            <a:r>
              <a:rPr lang="id-ID" dirty="0"/>
              <a:t> </a:t>
            </a:r>
            <a:r>
              <a:rPr lang="id-ID" dirty="0" smtClean="0"/>
              <a:t>   Contoh berat 30 kg dan 60 kg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84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Validitas dan Reliabilitas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/>
          <a:lstStyle/>
          <a:p>
            <a:pPr marL="609600" indent="-609600" eaLnBrk="1" hangingPunct="1"/>
            <a:r>
              <a:rPr lang="en-US" altLang="id-ID" dirty="0" smtClean="0"/>
              <a:t>Valid = ‘</a:t>
            </a:r>
            <a:r>
              <a:rPr lang="en-US" altLang="id-ID" dirty="0" err="1" smtClean="0"/>
              <a:t>tepat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akurat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syahih</a:t>
            </a:r>
            <a:r>
              <a:rPr lang="en-US" altLang="id-ID" dirty="0" smtClean="0"/>
              <a:t>’</a:t>
            </a:r>
          </a:p>
          <a:p>
            <a:pPr marL="990600" lvl="1" indent="-533400" eaLnBrk="1" hangingPunct="1"/>
            <a:r>
              <a:rPr lang="en-US" altLang="id-ID" dirty="0" err="1" smtClean="0"/>
              <a:t>Ditentukan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oleh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ahlinya</a:t>
            </a:r>
            <a:endParaRPr lang="en-US" altLang="id-ID" dirty="0" smtClean="0"/>
          </a:p>
          <a:p>
            <a:pPr marL="990600" lvl="1" indent="-533400" eaLnBrk="1" hangingPunct="1"/>
            <a:r>
              <a:rPr lang="en-US" altLang="id-ID" dirty="0" err="1" smtClean="0"/>
              <a:t>Conto</a:t>
            </a:r>
            <a:r>
              <a:rPr lang="id-ID" altLang="id-ID" dirty="0" smtClean="0"/>
              <a:t>h menimbang dengan alat timbang yang sudah ditera</a:t>
            </a:r>
            <a:endParaRPr lang="en-US" altLang="id-ID" dirty="0" smtClean="0"/>
          </a:p>
          <a:p>
            <a:pPr marL="990600" lvl="1" indent="-533400" eaLnBrk="1" hangingPunct="1"/>
            <a:endParaRPr lang="en-US" altLang="id-ID" dirty="0" smtClean="0"/>
          </a:p>
          <a:p>
            <a:pPr marL="609600" indent="-609600" eaLnBrk="1" hangingPunct="1"/>
            <a:r>
              <a:rPr lang="en-US" altLang="id-ID" dirty="0" smtClean="0"/>
              <a:t> </a:t>
            </a:r>
            <a:r>
              <a:rPr lang="en-US" altLang="id-ID" dirty="0" err="1" smtClean="0"/>
              <a:t>Reliabel</a:t>
            </a:r>
            <a:r>
              <a:rPr lang="en-US" altLang="id-ID" dirty="0" smtClean="0"/>
              <a:t> = ‘</a:t>
            </a:r>
            <a:r>
              <a:rPr lang="en-US" altLang="id-ID" dirty="0" err="1" smtClean="0"/>
              <a:t>konsisten</a:t>
            </a:r>
            <a:r>
              <a:rPr lang="en-US" altLang="id-ID" dirty="0" smtClean="0"/>
              <a:t>’ </a:t>
            </a:r>
          </a:p>
          <a:p>
            <a:pPr marL="990600" lvl="1" indent="-533400" eaLnBrk="1" hangingPunct="1"/>
            <a:r>
              <a:rPr lang="en-US" altLang="id-ID" dirty="0" err="1" smtClean="0"/>
              <a:t>Perlu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diuji</a:t>
            </a:r>
            <a:endParaRPr lang="en-US" altLang="id-ID" dirty="0" smtClean="0"/>
          </a:p>
          <a:p>
            <a:pPr marL="990600" lvl="1" indent="-533400" eaLnBrk="1" hangingPunct="1"/>
            <a:r>
              <a:rPr lang="en-US" altLang="id-ID" dirty="0" err="1" smtClean="0"/>
              <a:t>Contoh</a:t>
            </a:r>
            <a:r>
              <a:rPr lang="en-US" altLang="id-ID" dirty="0" smtClean="0"/>
              <a:t> </a:t>
            </a:r>
            <a:r>
              <a:rPr lang="id-ID" altLang="id-ID" dirty="0" smtClean="0"/>
              <a:t>tinggi badan diukur berulang tetap sama</a:t>
            </a:r>
            <a:endParaRPr lang="en-US" altLang="id-ID" dirty="0" smtClean="0"/>
          </a:p>
          <a:p>
            <a:pPr marL="990600" lvl="1" indent="-533400"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7555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401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PowerPoint Presentation</vt:lpstr>
      <vt:lpstr>Pre-Test</vt:lpstr>
      <vt:lpstr>DEFINISI/TAHAPAN</vt:lpstr>
      <vt:lpstr>DATA dan VARIABEL</vt:lpstr>
      <vt:lpstr>JENIS DATA</vt:lpstr>
      <vt:lpstr>JENIS DATA</vt:lpstr>
      <vt:lpstr>SKALA PENGUKURAN</vt:lpstr>
      <vt:lpstr>SKALA PENGUKURAN</vt:lpstr>
      <vt:lpstr>Validitas dan Reliabilitas</vt:lpstr>
      <vt:lpstr>Terima Kasih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SPSS</dc:title>
  <dc:creator>Tito</dc:creator>
  <cp:lastModifiedBy>Windows User</cp:lastModifiedBy>
  <cp:revision>26</cp:revision>
  <dcterms:created xsi:type="dcterms:W3CDTF">2015-09-12T10:37:04Z</dcterms:created>
  <dcterms:modified xsi:type="dcterms:W3CDTF">2017-09-28T01:45:20Z</dcterms:modified>
</cp:coreProperties>
</file>