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2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4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9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30174-7891-49A7-A062-D931627C9C15}" type="datetimeFigureOut">
              <a:rPr lang="en-US" smtClean="0"/>
              <a:t>26-Oct-17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E443-4ED9-4A87-ABCF-7DAE340D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20426"/>
            <a:ext cx="9144000" cy="68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47664" y="1419147"/>
            <a:ext cx="8229600" cy="19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 INSTRUMEN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83160" y="3068960"/>
            <a:ext cx="5637312" cy="19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Laras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Sitoayu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S.Gz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MKM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Rachmanda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Nuzrina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S.Gz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M.Gizi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Gizi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Ilmu-ilmu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endParaRPr lang="id-ID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03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3617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instrument :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/>
              <a:t>analyze</a:t>
            </a:r>
          </a:p>
          <a:p>
            <a:pPr lvl="0"/>
            <a:r>
              <a:rPr lang="en-US" dirty="0" err="1"/>
              <a:t>Pilih</a:t>
            </a:r>
            <a:r>
              <a:rPr lang="en-US" dirty="0"/>
              <a:t> scale</a:t>
            </a:r>
          </a:p>
          <a:p>
            <a:pPr lvl="0"/>
            <a:r>
              <a:rPr lang="en-US" dirty="0" err="1"/>
              <a:t>Pilih</a:t>
            </a:r>
            <a:r>
              <a:rPr lang="en-US" dirty="0"/>
              <a:t> reliability analysis</a:t>
            </a:r>
          </a:p>
          <a:p>
            <a:pPr lvl="0"/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items 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model,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alpha</a:t>
            </a:r>
          </a:p>
          <a:p>
            <a:pPr lvl="0"/>
            <a:r>
              <a:rPr lang="en-US" dirty="0" err="1"/>
              <a:t>Klik</a:t>
            </a:r>
            <a:r>
              <a:rPr lang="en-US" dirty="0"/>
              <a:t> option statistics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descriptives</a:t>
            </a:r>
            <a:r>
              <a:rPr lang="en-US" dirty="0"/>
              <a:t> for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item, scale if item deleted</a:t>
            </a:r>
          </a:p>
          <a:p>
            <a:pPr lvl="0"/>
            <a:r>
              <a:rPr lang="en-US" dirty="0" err="1"/>
              <a:t>Klik</a:t>
            </a:r>
            <a:r>
              <a:rPr lang="en-US" dirty="0"/>
              <a:t> continue</a:t>
            </a:r>
          </a:p>
          <a:p>
            <a:pPr lvl="0"/>
            <a:r>
              <a:rPr lang="en-US" dirty="0" err="1"/>
              <a:t>Klik</a:t>
            </a:r>
            <a:r>
              <a:rPr lang="en-US" dirty="0"/>
              <a:t> ok</a:t>
            </a:r>
          </a:p>
          <a:p>
            <a:pPr lvl="0"/>
            <a:r>
              <a:rPr lang="en-US" dirty="0" err="1"/>
              <a:t>Keluarkan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valid</a:t>
            </a:r>
          </a:p>
          <a:p>
            <a:pPr lvl="0"/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instrument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valid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reliabel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525"/>
            <a:ext cx="7886700" cy="51124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15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lembur</a:t>
            </a:r>
            <a:r>
              <a:rPr lang="en-US" dirty="0"/>
              <a:t>?</a:t>
            </a:r>
          </a:p>
          <a:p>
            <a:r>
              <a:rPr lang="en-US" dirty="0"/>
              <a:t>1.tidak </a:t>
            </a:r>
            <a:r>
              <a:rPr lang="en-US" dirty="0" err="1"/>
              <a:t>pernah</a:t>
            </a:r>
            <a:r>
              <a:rPr lang="en-US" dirty="0"/>
              <a:t>		2.jarang	3.kadang-kadang	4.sering	5.selalu</a:t>
            </a:r>
          </a:p>
          <a:p>
            <a:pPr lvl="0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?</a:t>
            </a:r>
          </a:p>
          <a:p>
            <a:r>
              <a:rPr lang="en-US" dirty="0"/>
              <a:t>1.tidak </a:t>
            </a:r>
            <a:r>
              <a:rPr lang="en-US" dirty="0" err="1"/>
              <a:t>pernah</a:t>
            </a:r>
            <a:r>
              <a:rPr lang="en-US" dirty="0"/>
              <a:t>		2.jarang	3.kadang-kadang	4.sering	5.selalu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?</a:t>
            </a:r>
          </a:p>
          <a:p>
            <a:r>
              <a:rPr lang="en-US" dirty="0"/>
              <a:t>1.tidak </a:t>
            </a:r>
            <a:r>
              <a:rPr lang="en-US" dirty="0" err="1"/>
              <a:t>pernah</a:t>
            </a:r>
            <a:r>
              <a:rPr lang="en-US" dirty="0"/>
              <a:t>		2.jarang	3.kadang-kadang	4.sering	5.selalu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?</a:t>
            </a:r>
          </a:p>
          <a:p>
            <a:r>
              <a:rPr lang="en-US" dirty="0"/>
              <a:t>1.tidak </a:t>
            </a:r>
            <a:r>
              <a:rPr lang="en-US" dirty="0" err="1"/>
              <a:t>pernah</a:t>
            </a:r>
            <a:r>
              <a:rPr lang="en-US" dirty="0"/>
              <a:t>		2.jarang	3.kadang-kadang	4.sering	5.selalu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?</a:t>
            </a:r>
          </a:p>
          <a:p>
            <a:r>
              <a:rPr lang="en-US" dirty="0"/>
              <a:t>1.tidak </a:t>
            </a:r>
            <a:r>
              <a:rPr lang="en-US" dirty="0" err="1"/>
              <a:t>pernah</a:t>
            </a:r>
            <a:r>
              <a:rPr lang="en-US" dirty="0"/>
              <a:t>		2.jarang	3.kadang-kadang	4.sering	5.selalu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971" y="487957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Pentingnya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Validitas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Reliabilitas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akurat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objektif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dipercaya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jika</a:t>
            </a:r>
            <a:r>
              <a:rPr lang="en-US" dirty="0">
                <a:solidFill>
                  <a:srgbClr val="FF0000"/>
                </a:solidFill>
              </a:rPr>
              <a:t> valid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reliabel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berguna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8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Validitas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i="1" dirty="0"/>
              <a:t>validity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b="1" dirty="0" err="1"/>
              <a:t>sejauh</a:t>
            </a:r>
            <a:r>
              <a:rPr lang="en-US" b="1" dirty="0"/>
              <a:t> mana </a:t>
            </a:r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ukur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mengukur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data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Misalnya</a:t>
            </a:r>
            <a:r>
              <a:rPr lang="en-US" dirty="0" smtClean="0"/>
              <a:t> :</a:t>
            </a:r>
            <a:endParaRPr lang="en-US" dirty="0"/>
          </a:p>
          <a:p>
            <a:pPr algn="just"/>
            <a:r>
              <a:rPr lang="en-US" dirty="0" err="1"/>
              <a:t>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timbangan</a:t>
            </a:r>
            <a:r>
              <a:rPr lang="en-US" dirty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menimbang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timbangan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2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Syarat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Valid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:</a:t>
            </a:r>
            <a:endParaRPr lang="en-US" dirty="0"/>
          </a:p>
          <a:p>
            <a:pPr marL="573088" indent="-341313" algn="just">
              <a:buFont typeface="Wingdings" panose="05000000000000000000" pitchFamily="2" charset="2"/>
              <a:buChar char="ü"/>
            </a:pPr>
            <a:r>
              <a:rPr lang="en-US" dirty="0" err="1"/>
              <a:t>Bila</a:t>
            </a:r>
            <a:r>
              <a:rPr lang="en-US" dirty="0"/>
              <a:t> r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 </a:t>
            </a:r>
            <a:r>
              <a:rPr lang="en-US" dirty="0" err="1"/>
              <a:t>tabel</a:t>
            </a:r>
            <a:r>
              <a:rPr lang="en-US" dirty="0"/>
              <a:t> (</a:t>
            </a:r>
            <a:r>
              <a:rPr lang="en-US" dirty="0" err="1"/>
              <a:t>df</a:t>
            </a:r>
            <a:r>
              <a:rPr lang="en-US" dirty="0"/>
              <a:t>= n-2)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H0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valid</a:t>
            </a:r>
          </a:p>
          <a:p>
            <a:pPr marL="573088" indent="-341313" algn="just">
              <a:buFont typeface="Wingdings" panose="05000000000000000000" pitchFamily="2" charset="2"/>
              <a:buChar char="ü"/>
            </a:pPr>
            <a:r>
              <a:rPr lang="en-US" dirty="0" err="1"/>
              <a:t>Bila</a:t>
            </a:r>
            <a:r>
              <a:rPr lang="en-US" dirty="0"/>
              <a:t> r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 </a:t>
            </a:r>
            <a:r>
              <a:rPr lang="en-US" dirty="0" err="1"/>
              <a:t>tabel</a:t>
            </a:r>
            <a:r>
              <a:rPr lang="en-US" dirty="0"/>
              <a:t> (</a:t>
            </a:r>
            <a:r>
              <a:rPr lang="en-US" dirty="0" err="1"/>
              <a:t>df</a:t>
            </a:r>
            <a:r>
              <a:rPr lang="en-US" dirty="0"/>
              <a:t>=n-2)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H0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valid</a:t>
            </a:r>
          </a:p>
          <a:p>
            <a:pPr marL="573088" indent="-341313" algn="just">
              <a:buFont typeface="Wingdings" panose="05000000000000000000" pitchFamily="2" charset="2"/>
              <a:buChar char="ü"/>
            </a:pPr>
            <a:r>
              <a:rPr lang="en-US" dirty="0" err="1"/>
              <a:t>Bila</a:t>
            </a:r>
            <a:r>
              <a:rPr lang="en-US" dirty="0"/>
              <a:t> r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 </a:t>
            </a:r>
            <a:r>
              <a:rPr lang="en-US" dirty="0" err="1"/>
              <a:t>tabel</a:t>
            </a:r>
            <a:r>
              <a:rPr lang="en-US" dirty="0"/>
              <a:t> (</a:t>
            </a:r>
            <a:r>
              <a:rPr lang="en-US" dirty="0" err="1"/>
              <a:t>df</a:t>
            </a:r>
            <a:r>
              <a:rPr lang="en-US" dirty="0"/>
              <a:t>=n-2)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H0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valid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Reliabilitas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Reliabilitas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b="1" dirty="0" err="1"/>
              <a:t>sejauh</a:t>
            </a:r>
            <a:r>
              <a:rPr lang="en-US" b="1" dirty="0"/>
              <a:t> mana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konsisten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pengkuran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kali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Reliable = </a:t>
            </a:r>
            <a:r>
              <a:rPr lang="en-US" dirty="0" err="1" smtClean="0"/>
              <a:t>konsisten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7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91570"/>
            <a:ext cx="7886700" cy="538539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Alat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ukur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meteran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dibuat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logam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sedangkan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ukur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langkah</a:t>
            </a:r>
            <a:r>
              <a:rPr lang="en-US" dirty="0">
                <a:solidFill>
                  <a:srgbClr val="FF0000"/>
                </a:solidFill>
              </a:rPr>
              <a:t> kaki.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meteran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kaki,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91570"/>
            <a:ext cx="7886700" cy="538539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reliabel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mempertinggi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jika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beberapa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waktu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kemudian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ditanya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hal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sama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seharusnya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tetap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konsisten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jawaban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semula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setuju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7230"/>
            <a:ext cx="7886700" cy="513973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reliabel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:</a:t>
            </a:r>
          </a:p>
          <a:p>
            <a:pPr lvl="0" algn="just"/>
            <a:r>
              <a:rPr lang="en-US" b="1" dirty="0"/>
              <a:t>Repeated measure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ukur</a:t>
            </a:r>
            <a:r>
              <a:rPr lang="en-US" b="1" dirty="0"/>
              <a:t> </a:t>
            </a:r>
            <a:r>
              <a:rPr lang="en-US" b="1" dirty="0" err="1"/>
              <a:t>ulang</a:t>
            </a:r>
            <a:r>
              <a:rPr lang="en-US" dirty="0"/>
              <a:t>.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ditanyakan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sebulan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jawabannya</a:t>
            </a:r>
            <a:endParaRPr lang="en-US" dirty="0"/>
          </a:p>
          <a:p>
            <a:pPr lvl="0" algn="just"/>
            <a:r>
              <a:rPr lang="en-US" b="1" dirty="0"/>
              <a:t>One shot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diukur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dirty="0"/>
              <a:t>.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lain.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one shot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141" y="1088459"/>
            <a:ext cx="7886700" cy="835877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Crombach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Alpha.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valid,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dibuang</a:t>
            </a:r>
            <a:r>
              <a:rPr lang="en-US" b="1" dirty="0"/>
              <a:t>. </a:t>
            </a:r>
            <a:r>
              <a:rPr lang="en-US" b="1" dirty="0" err="1"/>
              <a:t>Pertanyaan</a:t>
            </a:r>
            <a:r>
              <a:rPr lang="en-US" b="1" dirty="0"/>
              <a:t> yang </a:t>
            </a:r>
            <a:r>
              <a:rPr lang="en-US" b="1" dirty="0" err="1"/>
              <a:t>sudah</a:t>
            </a:r>
            <a:r>
              <a:rPr lang="en-US" b="1" dirty="0"/>
              <a:t> valid </a:t>
            </a:r>
            <a:r>
              <a:rPr lang="en-US" b="1" dirty="0" err="1"/>
              <a:t>kemudian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bersama-sama</a:t>
            </a:r>
            <a:r>
              <a:rPr lang="en-US" b="1" dirty="0"/>
              <a:t> </a:t>
            </a:r>
            <a:r>
              <a:rPr lang="en-US" b="1" dirty="0" err="1"/>
              <a:t>diukur</a:t>
            </a:r>
            <a:r>
              <a:rPr lang="en-US" b="1" dirty="0"/>
              <a:t> </a:t>
            </a:r>
            <a:r>
              <a:rPr lang="en-US" b="1" dirty="0" err="1"/>
              <a:t>reliabilitasnya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err="1" smtClean="0"/>
              <a:t>Keputusan</a:t>
            </a:r>
            <a:r>
              <a:rPr lang="en-US" b="1" dirty="0" smtClean="0"/>
              <a:t> </a:t>
            </a:r>
            <a:r>
              <a:rPr lang="en-US" b="1" dirty="0" err="1"/>
              <a:t>uji</a:t>
            </a:r>
            <a:r>
              <a:rPr lang="en-US" b="1" dirty="0"/>
              <a:t> :</a:t>
            </a:r>
            <a:endParaRPr lang="en-US" dirty="0"/>
          </a:p>
          <a:p>
            <a:pPr marL="519113" indent="-287338">
              <a:buFont typeface="Wingdings" panose="05000000000000000000" pitchFamily="2" charset="2"/>
              <a:buChar char="ü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crombach</a:t>
            </a:r>
            <a:r>
              <a:rPr lang="en-US" dirty="0"/>
              <a:t> alpha ≥ 0,6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reliabel</a:t>
            </a:r>
            <a:endParaRPr lang="en-US" dirty="0"/>
          </a:p>
          <a:p>
            <a:pPr marL="519113" indent="-287338">
              <a:buFont typeface="Wingdings" panose="05000000000000000000" pitchFamily="2" charset="2"/>
              <a:buChar char="ü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crombach</a:t>
            </a:r>
            <a:r>
              <a:rPr lang="en-US" dirty="0"/>
              <a:t> alpha &lt; 0,6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reliabel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556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Pentingnya Validitas dan Reliabilitas</vt:lpstr>
      <vt:lpstr>Validitas</vt:lpstr>
      <vt:lpstr>Syarat Valid</vt:lpstr>
      <vt:lpstr>Reliabilitas</vt:lpstr>
      <vt:lpstr>PowerPoint Presentation</vt:lpstr>
      <vt:lpstr>PowerPoint Presentation</vt:lpstr>
      <vt:lpstr>PowerPoint Presentation</vt:lpstr>
      <vt:lpstr>Cara melakukan uji Crombach Alpha. </vt:lpstr>
      <vt:lpstr>Langkah uji instrument 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2017-10-18T22:48:22Z</dcterms:created>
  <dcterms:modified xsi:type="dcterms:W3CDTF">2017-10-25T22:00:39Z</dcterms:modified>
</cp:coreProperties>
</file>