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81" r:id="rId13"/>
    <p:sldId id="271" r:id="rId14"/>
    <p:sldId id="272" r:id="rId15"/>
    <p:sldId id="273" r:id="rId16"/>
    <p:sldId id="274" r:id="rId17"/>
    <p:sldId id="282" r:id="rId18"/>
    <p:sldId id="283" r:id="rId19"/>
    <p:sldId id="280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34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22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0105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686DC6-0048-4B19-96F3-0DBA5C6AF81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5103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320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449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56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610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518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837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60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54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3D0B-D961-4DBD-B9C3-80E222D953C9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42E8-C5F4-461B-B03D-4A9FBE124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804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2224"/>
            <a:ext cx="9144000" cy="68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7664" y="1419147"/>
            <a:ext cx="8229600" cy="19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83160" y="3068960"/>
            <a:ext cx="5637312" cy="19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Laras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Sitoayu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S.Gz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MKM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Rachmanda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Nuzrina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S.Gz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M.Gizi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Gizi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Ilmu-ilmu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endParaRPr lang="id-ID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851170"/>
      </p:ext>
    </p:extLst>
  </p:cSld>
  <p:clrMapOvr>
    <a:masterClrMapping/>
  </p:clrMapOvr>
  <p:transition advTm="297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/>
              <a:t>Error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id-ID" b="1" dirty="0"/>
              <a:t>Error </a:t>
            </a:r>
            <a:r>
              <a:rPr lang="en-US" altLang="id-ID" b="1" dirty="0" err="1"/>
              <a:t>Tipe</a:t>
            </a:r>
            <a:r>
              <a:rPr lang="en-US" altLang="id-ID" b="1" dirty="0"/>
              <a:t> I. </a:t>
            </a:r>
            <a:r>
              <a:rPr lang="en-US" altLang="id-ID" b="1" dirty="0" err="1"/>
              <a:t>Keputusan</a:t>
            </a:r>
            <a:r>
              <a:rPr lang="en-US" altLang="id-ID" b="1" dirty="0"/>
              <a:t> </a:t>
            </a:r>
            <a:r>
              <a:rPr lang="en-US" altLang="id-ID" b="1" dirty="0" err="1"/>
              <a:t>uji</a:t>
            </a:r>
            <a:r>
              <a:rPr lang="en-US" altLang="id-ID" b="1" dirty="0"/>
              <a:t> </a:t>
            </a:r>
            <a:r>
              <a:rPr lang="en-US" altLang="id-ID" b="1" dirty="0" err="1"/>
              <a:t>menyatakan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perbedaan</a:t>
            </a:r>
            <a:r>
              <a:rPr lang="en-US" altLang="id-ID" b="1" dirty="0"/>
              <a:t> yang </a:t>
            </a:r>
            <a:r>
              <a:rPr lang="en-US" altLang="id-ID" b="1" dirty="0" err="1"/>
              <a:t>pada</a:t>
            </a:r>
            <a:r>
              <a:rPr lang="en-US" altLang="id-ID" b="1" dirty="0"/>
              <a:t> </a:t>
            </a:r>
            <a:r>
              <a:rPr lang="en-US" altLang="id-ID" b="1" dirty="0" err="1"/>
              <a:t>hakikatnya</a:t>
            </a:r>
            <a:r>
              <a:rPr lang="en-US" altLang="id-ID" b="1" dirty="0"/>
              <a:t> </a:t>
            </a:r>
            <a:r>
              <a:rPr lang="en-US" altLang="id-ID" b="1" dirty="0" err="1"/>
              <a:t>atau</a:t>
            </a:r>
            <a:r>
              <a:rPr lang="en-US" altLang="id-ID" b="1" dirty="0"/>
              <a:t> </a:t>
            </a:r>
            <a:r>
              <a:rPr lang="en-US" altLang="id-ID" b="1" dirty="0" err="1"/>
              <a:t>dipopulasinya</a:t>
            </a:r>
            <a:r>
              <a:rPr lang="en-US" altLang="id-ID" b="1" dirty="0"/>
              <a:t> </a:t>
            </a:r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perbedaan</a:t>
            </a:r>
            <a:r>
              <a:rPr lang="en-US" altLang="id-ID" b="1" dirty="0"/>
              <a:t>.</a:t>
            </a:r>
          </a:p>
          <a:p>
            <a:pPr algn="just">
              <a:lnSpc>
                <a:spcPct val="90000"/>
              </a:lnSpc>
            </a:pPr>
            <a:endParaRPr lang="en-US" altLang="id-ID" b="1" dirty="0"/>
          </a:p>
          <a:p>
            <a:pPr algn="just">
              <a:lnSpc>
                <a:spcPct val="90000"/>
              </a:lnSpc>
            </a:pPr>
            <a:r>
              <a:rPr lang="en-US" altLang="id-ID" b="1" dirty="0"/>
              <a:t>Error </a:t>
            </a:r>
            <a:r>
              <a:rPr lang="en-US" altLang="id-ID" b="1" dirty="0" err="1"/>
              <a:t>tipe</a:t>
            </a:r>
            <a:r>
              <a:rPr lang="en-US" altLang="id-ID" b="1" dirty="0"/>
              <a:t> II. </a:t>
            </a:r>
            <a:r>
              <a:rPr lang="en-US" altLang="id-ID" b="1" dirty="0" err="1"/>
              <a:t>Keputusan</a:t>
            </a:r>
            <a:r>
              <a:rPr lang="en-US" altLang="id-ID" b="1" dirty="0"/>
              <a:t> </a:t>
            </a:r>
            <a:r>
              <a:rPr lang="en-US" altLang="id-ID" b="1" dirty="0" err="1"/>
              <a:t>uji</a:t>
            </a:r>
            <a:r>
              <a:rPr lang="en-US" altLang="id-ID" b="1" dirty="0"/>
              <a:t> </a:t>
            </a:r>
            <a:r>
              <a:rPr lang="en-US" altLang="id-ID" b="1" dirty="0" err="1"/>
              <a:t>menyatakan</a:t>
            </a:r>
            <a:r>
              <a:rPr lang="en-US" altLang="id-ID" b="1" dirty="0"/>
              <a:t> </a:t>
            </a:r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perbedaan</a:t>
            </a:r>
            <a:r>
              <a:rPr lang="en-US" altLang="id-ID" b="1" dirty="0"/>
              <a:t> yang </a:t>
            </a:r>
            <a:r>
              <a:rPr lang="en-US" altLang="id-ID" b="1" dirty="0" err="1"/>
              <a:t>pada</a:t>
            </a:r>
            <a:r>
              <a:rPr lang="en-US" altLang="id-ID" b="1" dirty="0"/>
              <a:t> </a:t>
            </a:r>
            <a:r>
              <a:rPr lang="en-US" altLang="id-ID" b="1" dirty="0" err="1"/>
              <a:t>hakikatnya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perbedaan</a:t>
            </a:r>
            <a:endParaRPr lang="en-US" altLang="id-ID" b="1" dirty="0"/>
          </a:p>
          <a:p>
            <a:pPr algn="just">
              <a:lnSpc>
                <a:spcPct val="90000"/>
              </a:lnSpc>
              <a:buFontTx/>
              <a:buNone/>
            </a:pPr>
            <a:endParaRPr lang="en-US" altLang="id-ID" b="1" dirty="0"/>
          </a:p>
        </p:txBody>
      </p:sp>
    </p:spTree>
    <p:extLst>
      <p:ext uri="{BB962C8B-B14F-4D97-AF65-F5344CB8AC3E}">
        <p14:creationId xmlns:p14="http://schemas.microsoft.com/office/powerpoint/2010/main" val="33252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/>
              <a:t>ERROR</a:t>
            </a:r>
          </a:p>
        </p:txBody>
      </p:sp>
      <p:graphicFrame>
        <p:nvGraphicFramePr>
          <p:cNvPr id="23594" name="Group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710923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Hipotesis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Nol</a:t>
                      </a:r>
                      <a:endParaRPr kumimoji="0" lang="en-US" altLang="id-ID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Keputusan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uji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tidak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ditolak</a:t>
                      </a:r>
                      <a:r>
                        <a:rPr kumimoji="0" lang="id-ID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endParaRPr kumimoji="0" lang="en-US" altLang="id-ID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Keputusan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uji</a:t>
                      </a:r>
                      <a:r>
                        <a:rPr kumimoji="0" lang="en-US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ditolak</a:t>
                      </a:r>
                      <a:r>
                        <a:rPr kumimoji="0" lang="id-ID" alt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Benar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Error </a:t>
                      </a:r>
                      <a:r>
                        <a:rPr kumimoji="0" lang="en-US" altLang="id-ID" sz="28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tipe</a:t>
                      </a: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 I(</a:t>
                      </a:r>
                      <a:r>
                        <a:rPr kumimoji="0" lang="el-GR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α</a:t>
                      </a: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)</a:t>
                      </a:r>
                      <a:endParaRPr kumimoji="0" lang="el-GR" altLang="id-ID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Error </a:t>
                      </a:r>
                      <a:r>
                        <a:rPr kumimoji="0" lang="en-US" altLang="id-ID" sz="28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tipe</a:t>
                      </a: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 II (</a:t>
                      </a:r>
                      <a:r>
                        <a:rPr kumimoji="0" lang="el-GR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β</a:t>
                      </a:r>
                      <a:r>
                        <a:rPr kumimoji="0" lang="en-US" altLang="id-ID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)</a:t>
                      </a:r>
                      <a:endParaRPr kumimoji="0" lang="el-GR" altLang="id-ID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Benar</a:t>
                      </a:r>
                      <a:endParaRPr kumimoji="0" lang="en-US" altLang="id-ID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Jadi...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d-ID" sz="2800" b="1" dirty="0" smtClean="0"/>
              <a:t>Error Tipe I</a:t>
            </a:r>
          </a:p>
          <a:p>
            <a:pPr marL="352425" indent="-352425" algn="just">
              <a:buNone/>
            </a:pPr>
            <a:r>
              <a:rPr lang="id-ID" sz="2800" b="1" dirty="0" smtClean="0">
                <a:sym typeface="Wingdings" panose="05000000000000000000" pitchFamily="2" charset="2"/>
              </a:rPr>
              <a:t></a:t>
            </a:r>
            <a:r>
              <a:rPr lang="id-ID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Ada perbedaan </a:t>
            </a:r>
            <a:r>
              <a:rPr lang="id-ID" sz="2800" b="1" dirty="0" smtClean="0">
                <a:sym typeface="Wingdings" panose="05000000000000000000" pitchFamily="2" charset="2"/>
              </a:rPr>
              <a:t>padahal hakekatnya </a:t>
            </a:r>
            <a:r>
              <a:rPr lang="id-ID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tidak ada perbedaan</a:t>
            </a:r>
          </a:p>
          <a:p>
            <a:pPr marL="352425" indent="-352425" algn="just">
              <a:buNone/>
            </a:pPr>
            <a:endParaRPr lang="id-ID" sz="2800" b="1" dirty="0" smtClean="0"/>
          </a:p>
          <a:p>
            <a:pPr algn="just"/>
            <a:r>
              <a:rPr lang="id-ID" sz="2800" b="1" dirty="0" smtClean="0"/>
              <a:t>Error Tipe II</a:t>
            </a:r>
          </a:p>
          <a:p>
            <a:pPr marL="352425" indent="-352425" algn="just">
              <a:buNone/>
            </a:pPr>
            <a:r>
              <a:rPr lang="id-ID" sz="2800" b="1" dirty="0" smtClean="0">
                <a:sym typeface="Wingdings" panose="05000000000000000000" pitchFamily="2" charset="2"/>
              </a:rPr>
              <a:t></a:t>
            </a:r>
            <a:r>
              <a:rPr lang="id-ID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Tidak ada perbedaan </a:t>
            </a:r>
            <a:r>
              <a:rPr lang="id-ID" sz="2800" b="1" dirty="0" smtClean="0">
                <a:sym typeface="Wingdings" panose="05000000000000000000" pitchFamily="2" charset="2"/>
              </a:rPr>
              <a:t>padahal hakekatnya </a:t>
            </a:r>
            <a:r>
              <a:rPr lang="id-ID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ada perbedaan 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5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 err="1"/>
              <a:t>Keputusan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Ho </a:t>
            </a:r>
            <a:r>
              <a:rPr lang="en-US" altLang="id-ID" sz="2800" b="1" dirty="0" err="1"/>
              <a:t>ditolak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atau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tidak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berhasil</a:t>
            </a:r>
            <a:r>
              <a:rPr lang="en-US" altLang="id-ID" sz="2800" b="1" dirty="0"/>
              <a:t> (</a:t>
            </a:r>
            <a:r>
              <a:rPr lang="en-US" altLang="id-ID" sz="2800" b="1" dirty="0" err="1"/>
              <a:t>gagal</a:t>
            </a:r>
            <a:r>
              <a:rPr lang="en-US" altLang="id-ID" sz="2800" b="1" dirty="0"/>
              <a:t>) </a:t>
            </a:r>
            <a:r>
              <a:rPr lang="en-US" altLang="id-ID" sz="2800" b="1" dirty="0" err="1"/>
              <a:t>ditolak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caranya</a:t>
            </a:r>
            <a:r>
              <a:rPr lang="en-US" altLang="id-ID" sz="2800" b="1" dirty="0"/>
              <a:t>:</a:t>
            </a:r>
          </a:p>
          <a:p>
            <a:endParaRPr lang="en-US" altLang="id-ID" sz="2800" b="1" dirty="0"/>
          </a:p>
          <a:p>
            <a:pPr lvl="1">
              <a:buFont typeface="Tahoma" charset="0"/>
              <a:buNone/>
            </a:pPr>
            <a:r>
              <a:rPr lang="en-US" altLang="id-ID" b="1" dirty="0" err="1"/>
              <a:t>Bila</a:t>
            </a:r>
            <a:r>
              <a:rPr lang="en-US" altLang="id-ID" b="1" dirty="0"/>
              <a:t> </a:t>
            </a:r>
            <a:r>
              <a:rPr lang="en-US" altLang="id-ID" b="1" dirty="0" err="1"/>
              <a:t>P</a:t>
            </a:r>
            <a:r>
              <a:rPr lang="en-US" altLang="id-ID" b="1" baseline="-25000" dirty="0" err="1"/>
              <a:t>v</a:t>
            </a:r>
            <a:r>
              <a:rPr lang="en-US" altLang="id-ID" b="1" baseline="-25000" dirty="0"/>
              <a:t> </a:t>
            </a:r>
            <a:r>
              <a:rPr lang="en-US" altLang="id-ID" b="1" dirty="0"/>
              <a:t>≤ </a:t>
            </a:r>
            <a:r>
              <a:rPr lang="el-GR" altLang="id-ID" b="1" dirty="0">
                <a:latin typeface="Times New Roman" charset="0"/>
                <a:cs typeface="Times New Roman" charset="0"/>
              </a:rPr>
              <a:t>α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   	        Ho </a:t>
            </a:r>
            <a:r>
              <a:rPr lang="en-US" altLang="id-ID" b="1" dirty="0" err="1" smtClean="0">
                <a:latin typeface="Times New Roman" charset="0"/>
                <a:cs typeface="Times New Roman" charset="0"/>
              </a:rPr>
              <a:t>ditolak</a:t>
            </a:r>
            <a:r>
              <a:rPr lang="id-ID" altLang="id-ID" b="1" dirty="0" smtClean="0">
                <a:latin typeface="Times New Roman" charset="0"/>
                <a:cs typeface="Times New Roman" charset="0"/>
              </a:rPr>
              <a:t> (Hafalkan!)</a:t>
            </a:r>
            <a:endParaRPr lang="en-US" altLang="id-ID" b="1" dirty="0">
              <a:latin typeface="Times New Roman" charset="0"/>
              <a:cs typeface="Times New Roman" charset="0"/>
            </a:endParaRPr>
          </a:p>
          <a:p>
            <a:pPr lvl="1"/>
            <a:endParaRPr lang="en-US" altLang="id-ID" b="1" dirty="0">
              <a:latin typeface="Times New Roman" charset="0"/>
              <a:cs typeface="Times New Roman" charset="0"/>
            </a:endParaRPr>
          </a:p>
          <a:p>
            <a:pPr lvl="1">
              <a:buFont typeface="Tahoma" charset="0"/>
              <a:buNone/>
            </a:pPr>
            <a:r>
              <a:rPr lang="en-US" altLang="id-ID" b="1" dirty="0" err="1"/>
              <a:t>Bila</a:t>
            </a:r>
            <a:r>
              <a:rPr lang="en-US" altLang="id-ID" b="1" dirty="0"/>
              <a:t> </a:t>
            </a:r>
            <a:r>
              <a:rPr lang="en-US" altLang="id-ID" b="1" dirty="0" err="1"/>
              <a:t>P</a:t>
            </a:r>
            <a:r>
              <a:rPr lang="en-US" altLang="id-ID" b="1" baseline="-25000" dirty="0" err="1"/>
              <a:t>v</a:t>
            </a:r>
            <a:r>
              <a:rPr lang="en-US" altLang="id-ID" b="1" baseline="-25000" dirty="0"/>
              <a:t> </a:t>
            </a:r>
            <a:r>
              <a:rPr lang="en-US" altLang="id-ID" b="1" dirty="0"/>
              <a:t>&gt; </a:t>
            </a:r>
            <a:r>
              <a:rPr lang="el-GR" altLang="id-ID" b="1" dirty="0">
                <a:latin typeface="Times New Roman" charset="0"/>
                <a:cs typeface="Times New Roman" charset="0"/>
              </a:rPr>
              <a:t>α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   	        Ho </a:t>
            </a:r>
            <a:r>
              <a:rPr lang="en-US" altLang="id-ID" b="1" dirty="0" err="1">
                <a:latin typeface="Times New Roman" charset="0"/>
                <a:cs typeface="Times New Roman" charset="0"/>
              </a:rPr>
              <a:t>gagal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 </a:t>
            </a:r>
            <a:r>
              <a:rPr lang="en-US" altLang="id-ID" b="1" dirty="0" err="1">
                <a:latin typeface="Times New Roman" charset="0"/>
                <a:cs typeface="Times New Roman" charset="0"/>
              </a:rPr>
              <a:t>ditolak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 </a:t>
            </a:r>
            <a:r>
              <a:rPr lang="en-US" altLang="id-ID" b="1" dirty="0"/>
              <a:t>	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869704" y="3284984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843808" y="436510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2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953000"/>
          </a:xfrm>
        </p:spPr>
        <p:txBody>
          <a:bodyPr>
            <a:normAutofit/>
          </a:bodyPr>
          <a:lstStyle/>
          <a:p>
            <a:r>
              <a:rPr lang="en-US" altLang="id-ID" sz="2800" b="1" dirty="0" err="1"/>
              <a:t>Dalam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statistik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dikenal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sisi</a:t>
            </a:r>
            <a:r>
              <a:rPr lang="en-US" altLang="id-ID" sz="2800" b="1" dirty="0"/>
              <a:t> (</a:t>
            </a:r>
            <a:r>
              <a:rPr lang="en-US" altLang="id-ID" sz="2800" b="1" i="1" dirty="0"/>
              <a:t>one side test</a:t>
            </a:r>
            <a:r>
              <a:rPr lang="en-US" altLang="id-ID" sz="2800" b="1" dirty="0"/>
              <a:t>) </a:t>
            </a:r>
            <a:r>
              <a:rPr lang="en-US" altLang="id-ID" sz="2800" b="1" dirty="0" err="1"/>
              <a:t>dan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dua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sisi</a:t>
            </a:r>
            <a:r>
              <a:rPr lang="en-US" altLang="id-ID" sz="2800" b="1" dirty="0"/>
              <a:t> (</a:t>
            </a:r>
            <a:r>
              <a:rPr lang="en-US" altLang="id-ID" sz="2800" b="1" i="1" dirty="0"/>
              <a:t>two side test</a:t>
            </a:r>
            <a:r>
              <a:rPr lang="en-US" altLang="id-ID" sz="2800" b="1" dirty="0"/>
              <a:t>)</a:t>
            </a:r>
          </a:p>
          <a:p>
            <a:r>
              <a:rPr lang="en-US" altLang="id-ID" sz="2800" b="1" dirty="0" err="1"/>
              <a:t>Pedoman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untuk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ini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melihat</a:t>
            </a:r>
            <a:r>
              <a:rPr lang="en-US" altLang="id-ID" sz="2800" b="1" dirty="0"/>
              <a:t> Ha</a:t>
            </a:r>
          </a:p>
          <a:p>
            <a:pPr lvl="1">
              <a:buFont typeface="Tahoma" charset="0"/>
              <a:buNone/>
            </a:pPr>
            <a:r>
              <a:rPr lang="en-US" altLang="id-ID" b="1" dirty="0"/>
              <a:t>Ho: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1</a:t>
            </a:r>
            <a:r>
              <a:rPr lang="en-US" altLang="id-ID" b="1" dirty="0"/>
              <a:t>=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2,  </a:t>
            </a:r>
            <a:r>
              <a:rPr lang="en-US" altLang="id-ID" b="1" dirty="0"/>
              <a:t>Ha: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1</a:t>
            </a:r>
            <a:r>
              <a:rPr lang="en-US" altLang="id-ID" b="1" dirty="0"/>
              <a:t>≠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2 </a:t>
            </a:r>
            <a:r>
              <a:rPr lang="en-US" altLang="id-ID" b="1" dirty="0"/>
              <a:t>..... </a:t>
            </a:r>
            <a:r>
              <a:rPr lang="en-US" altLang="id-ID" b="1" dirty="0" err="1"/>
              <a:t>dari</a:t>
            </a:r>
            <a:r>
              <a:rPr lang="en-US" altLang="id-ID" b="1" dirty="0"/>
              <a:t> Ha </a:t>
            </a:r>
            <a:r>
              <a:rPr lang="en-US" altLang="id-ID" b="1" dirty="0" err="1"/>
              <a:t>ini</a:t>
            </a:r>
            <a:r>
              <a:rPr lang="en-US" altLang="id-ID" b="1" dirty="0"/>
              <a:t> </a:t>
            </a:r>
            <a:r>
              <a:rPr lang="en-US" altLang="id-ID" b="1" dirty="0" err="1"/>
              <a:t>berarti</a:t>
            </a:r>
            <a:r>
              <a:rPr lang="en-US" altLang="id-ID" b="1" dirty="0"/>
              <a:t> </a:t>
            </a:r>
            <a:r>
              <a:rPr lang="en-US" altLang="id-ID" b="1" dirty="0" smtClean="0"/>
              <a:t>kit</a:t>
            </a:r>
            <a:r>
              <a:rPr lang="id-ID" altLang="id-ID" b="1" dirty="0" smtClean="0"/>
              <a:t>a </a:t>
            </a:r>
            <a:r>
              <a:rPr lang="en-US" altLang="id-ID" b="1" dirty="0" err="1" smtClean="0"/>
              <a:t>melakukan</a:t>
            </a:r>
            <a:r>
              <a:rPr lang="en-US" altLang="id-ID" b="1" dirty="0" smtClean="0"/>
              <a:t> </a:t>
            </a:r>
            <a:r>
              <a:rPr lang="en-US" altLang="id-ID" b="1" dirty="0" err="1"/>
              <a:t>uji</a:t>
            </a:r>
            <a:r>
              <a:rPr lang="en-US" altLang="id-ID" b="1" dirty="0"/>
              <a:t> </a:t>
            </a:r>
            <a:r>
              <a:rPr lang="en-US" altLang="id-ID" b="1" dirty="0" err="1"/>
              <a:t>dua</a:t>
            </a:r>
            <a:r>
              <a:rPr lang="en-US" altLang="id-ID" b="1" dirty="0"/>
              <a:t> </a:t>
            </a:r>
            <a:r>
              <a:rPr lang="en-US" altLang="id-ID" b="1" dirty="0" err="1"/>
              <a:t>sisi</a:t>
            </a:r>
            <a:r>
              <a:rPr lang="en-US" altLang="id-ID" b="1" dirty="0"/>
              <a:t>, </a:t>
            </a:r>
            <a:r>
              <a:rPr lang="en-US" altLang="id-ID" b="1" dirty="0" err="1"/>
              <a:t>karena</a:t>
            </a:r>
            <a:r>
              <a:rPr lang="en-US" altLang="id-ID" b="1" dirty="0"/>
              <a:t> </a:t>
            </a:r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jelas</a:t>
            </a:r>
            <a:r>
              <a:rPr lang="en-US" altLang="id-ID" b="1" dirty="0"/>
              <a:t> </a:t>
            </a:r>
            <a:r>
              <a:rPr lang="en-US" altLang="id-ID" b="1" dirty="0" err="1"/>
              <a:t>arah</a:t>
            </a:r>
            <a:endParaRPr lang="el-GR" altLang="id-ID" b="1" dirty="0"/>
          </a:p>
        </p:txBody>
      </p: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1371600" y="4037013"/>
            <a:ext cx="5715000" cy="1835150"/>
            <a:chOff x="864" y="2543"/>
            <a:chExt cx="3600" cy="1156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648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648" y="3351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/>
                <a:t>½ </a:t>
              </a:r>
              <a:r>
                <a:rPr lang="el-GR" altLang="id-ID">
                  <a:latin typeface="Times New Roman" charset="0"/>
                  <a:cs typeface="Times New Roman" charset="0"/>
                </a:rPr>
                <a:t>α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00" y="331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/>
                <a:t>½ </a:t>
              </a:r>
              <a:r>
                <a:rPr lang="el-GR" altLang="id-ID">
                  <a:latin typeface="Times New Roman" charset="0"/>
                  <a:cs typeface="Times New Roman" charset="0"/>
                </a:rPr>
                <a:t>α</a:t>
              </a: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864" y="3696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864" y="2543"/>
              <a:ext cx="3552" cy="1153"/>
            </a:xfrm>
            <a:custGeom>
              <a:avLst/>
              <a:gdLst>
                <a:gd name="T0" fmla="*/ 0 w 3552"/>
                <a:gd name="T1" fmla="*/ 1153 h 1153"/>
                <a:gd name="T2" fmla="*/ 933 w 3552"/>
                <a:gd name="T3" fmla="*/ 887 h 1153"/>
                <a:gd name="T4" fmla="*/ 1776 w 3552"/>
                <a:gd name="T5" fmla="*/ 1 h 1153"/>
                <a:gd name="T6" fmla="*/ 2601 w 3552"/>
                <a:gd name="T7" fmla="*/ 879 h 1153"/>
                <a:gd name="T8" fmla="*/ 3552 w 3552"/>
                <a:gd name="T9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2" h="1153">
                  <a:moveTo>
                    <a:pt x="0" y="1153"/>
                  </a:moveTo>
                  <a:cubicBezTo>
                    <a:pt x="155" y="1109"/>
                    <a:pt x="637" y="1079"/>
                    <a:pt x="933" y="887"/>
                  </a:cubicBezTo>
                  <a:cubicBezTo>
                    <a:pt x="1229" y="695"/>
                    <a:pt x="1498" y="2"/>
                    <a:pt x="1776" y="1"/>
                  </a:cubicBezTo>
                  <a:cubicBezTo>
                    <a:pt x="2054" y="0"/>
                    <a:pt x="2305" y="687"/>
                    <a:pt x="2601" y="879"/>
                  </a:cubicBezTo>
                  <a:cubicBezTo>
                    <a:pt x="2897" y="1071"/>
                    <a:pt x="3354" y="1096"/>
                    <a:pt x="3552" y="115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629" y="350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3648" y="3504"/>
              <a:ext cx="768" cy="192"/>
            </a:xfrm>
            <a:custGeom>
              <a:avLst/>
              <a:gdLst>
                <a:gd name="T0" fmla="*/ 0 w 768"/>
                <a:gd name="T1" fmla="*/ 0 h 192"/>
                <a:gd name="T2" fmla="*/ 293 w 768"/>
                <a:gd name="T3" fmla="*/ 107 h 192"/>
                <a:gd name="T4" fmla="*/ 768 w 768"/>
                <a:gd name="T5" fmla="*/ 192 h 192"/>
                <a:gd name="T6" fmla="*/ 0 w 768"/>
                <a:gd name="T7" fmla="*/ 192 h 192"/>
                <a:gd name="T8" fmla="*/ 0 w 768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192">
                  <a:moveTo>
                    <a:pt x="0" y="0"/>
                  </a:moveTo>
                  <a:lnTo>
                    <a:pt x="293" y="107"/>
                  </a:lnTo>
                  <a:lnTo>
                    <a:pt x="76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auto">
            <a:xfrm flipH="1">
              <a:off x="864" y="3504"/>
              <a:ext cx="768" cy="192"/>
            </a:xfrm>
            <a:custGeom>
              <a:avLst/>
              <a:gdLst>
                <a:gd name="T0" fmla="*/ 0 w 768"/>
                <a:gd name="T1" fmla="*/ 0 h 192"/>
                <a:gd name="T2" fmla="*/ 293 w 768"/>
                <a:gd name="T3" fmla="*/ 107 h 192"/>
                <a:gd name="T4" fmla="*/ 768 w 768"/>
                <a:gd name="T5" fmla="*/ 192 h 192"/>
                <a:gd name="T6" fmla="*/ 0 w 768"/>
                <a:gd name="T7" fmla="*/ 192 h 192"/>
                <a:gd name="T8" fmla="*/ 0 w 768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192">
                  <a:moveTo>
                    <a:pt x="0" y="0"/>
                  </a:moveTo>
                  <a:lnTo>
                    <a:pt x="293" y="107"/>
                  </a:lnTo>
                  <a:lnTo>
                    <a:pt x="76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56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384300"/>
          </a:xfrm>
        </p:spPr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Ho: </a:t>
            </a:r>
            <a:r>
              <a:rPr lang="el-GR" altLang="id-ID" sz="2800" b="1" dirty="0"/>
              <a:t>μ</a:t>
            </a:r>
            <a:r>
              <a:rPr lang="en-US" altLang="id-ID" sz="2800" b="1" baseline="-25000" dirty="0"/>
              <a:t>1</a:t>
            </a:r>
            <a:r>
              <a:rPr lang="en-US" altLang="id-ID" sz="2800" b="1" dirty="0"/>
              <a:t>=</a:t>
            </a:r>
            <a:r>
              <a:rPr lang="el-GR" altLang="id-ID" sz="2800" b="1" dirty="0"/>
              <a:t>μ</a:t>
            </a:r>
            <a:r>
              <a:rPr lang="en-US" altLang="id-ID" sz="2800" b="1" baseline="-25000" dirty="0"/>
              <a:t>2, </a:t>
            </a:r>
            <a:r>
              <a:rPr lang="en-US" altLang="id-ID" sz="2800" b="1" dirty="0"/>
              <a:t>Ha: </a:t>
            </a:r>
            <a:r>
              <a:rPr lang="el-GR" altLang="id-ID" sz="2800" b="1" dirty="0"/>
              <a:t>μ</a:t>
            </a:r>
            <a:r>
              <a:rPr lang="en-US" altLang="id-ID" sz="2800" b="1" baseline="-25000" dirty="0"/>
              <a:t>1</a:t>
            </a:r>
            <a:r>
              <a:rPr lang="en-US" altLang="id-ID" sz="2800" b="1" dirty="0"/>
              <a:t>&gt;</a:t>
            </a:r>
            <a:r>
              <a:rPr lang="el-GR" altLang="id-ID" sz="2800" b="1" dirty="0"/>
              <a:t>μ</a:t>
            </a:r>
            <a:r>
              <a:rPr lang="en-US" altLang="id-ID" sz="2800" b="1" baseline="-25000" dirty="0"/>
              <a:t>2</a:t>
            </a:r>
            <a:r>
              <a:rPr lang="en-US" altLang="id-ID" sz="2800" b="1" dirty="0"/>
              <a:t>.....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Ha </a:t>
            </a:r>
            <a:r>
              <a:rPr lang="en-US" altLang="id-ID" sz="2800" b="1" dirty="0" err="1"/>
              <a:t>ini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kita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berarti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melakukan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1 </a:t>
            </a:r>
            <a:r>
              <a:rPr lang="en-US" altLang="id-ID" sz="2800" b="1" dirty="0" err="1"/>
              <a:t>sisi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kanan</a:t>
            </a:r>
            <a:r>
              <a:rPr lang="en-US" altLang="id-ID" sz="2800" b="1" dirty="0"/>
              <a:t>, </a:t>
            </a:r>
            <a:r>
              <a:rPr lang="en-US" altLang="id-ID" sz="2800" b="1" dirty="0" err="1"/>
              <a:t>karena</a:t>
            </a:r>
            <a:r>
              <a:rPr lang="en-US" altLang="id-ID" sz="2800" b="1" dirty="0"/>
              <a:t> </a:t>
            </a:r>
            <a:r>
              <a:rPr lang="el-GR" altLang="id-ID" b="1" dirty="0" smtClean="0"/>
              <a:t>μ</a:t>
            </a:r>
            <a:r>
              <a:rPr lang="en-US" altLang="id-ID" b="1" baseline="-25000" dirty="0"/>
              <a:t>1</a:t>
            </a:r>
            <a:r>
              <a:rPr lang="en-US" altLang="id-ID" b="1" dirty="0"/>
              <a:t> </a:t>
            </a:r>
            <a:r>
              <a:rPr lang="en-US" altLang="id-ID" b="1" dirty="0" err="1"/>
              <a:t>lebih</a:t>
            </a:r>
            <a:r>
              <a:rPr lang="en-US" altLang="id-ID" b="1" dirty="0"/>
              <a:t> </a:t>
            </a:r>
            <a:r>
              <a:rPr lang="en-US" altLang="id-ID" b="1" dirty="0" err="1"/>
              <a:t>besar</a:t>
            </a:r>
            <a:r>
              <a:rPr lang="en-US" altLang="id-ID" b="1" dirty="0"/>
              <a:t>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2</a:t>
            </a: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1371600" y="3581400"/>
            <a:ext cx="5867400" cy="2284413"/>
            <a:chOff x="864" y="2256"/>
            <a:chExt cx="3696" cy="1439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792" y="316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id-ID" sz="2400">
                  <a:latin typeface="Times New Roman" charset="0"/>
                  <a:cs typeface="Times New Roman" charset="0"/>
                </a:rPr>
                <a:t>α</a:t>
              </a:r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864" y="3695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2687" y="2257"/>
              <a:ext cx="0" cy="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auto">
            <a:xfrm>
              <a:off x="864" y="2256"/>
              <a:ext cx="3647" cy="1439"/>
            </a:xfrm>
            <a:custGeom>
              <a:avLst/>
              <a:gdLst>
                <a:gd name="T0" fmla="*/ 0 w 3552"/>
                <a:gd name="T1" fmla="*/ 1153 h 1153"/>
                <a:gd name="T2" fmla="*/ 933 w 3552"/>
                <a:gd name="T3" fmla="*/ 887 h 1153"/>
                <a:gd name="T4" fmla="*/ 1776 w 3552"/>
                <a:gd name="T5" fmla="*/ 1 h 1153"/>
                <a:gd name="T6" fmla="*/ 2601 w 3552"/>
                <a:gd name="T7" fmla="*/ 879 h 1153"/>
                <a:gd name="T8" fmla="*/ 3552 w 3552"/>
                <a:gd name="T9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2" h="1153">
                  <a:moveTo>
                    <a:pt x="0" y="1153"/>
                  </a:moveTo>
                  <a:cubicBezTo>
                    <a:pt x="155" y="1109"/>
                    <a:pt x="637" y="1079"/>
                    <a:pt x="933" y="887"/>
                  </a:cubicBezTo>
                  <a:cubicBezTo>
                    <a:pt x="1229" y="695"/>
                    <a:pt x="1498" y="2"/>
                    <a:pt x="1776" y="1"/>
                  </a:cubicBezTo>
                  <a:cubicBezTo>
                    <a:pt x="2054" y="0"/>
                    <a:pt x="2305" y="687"/>
                    <a:pt x="2601" y="879"/>
                  </a:cubicBezTo>
                  <a:cubicBezTo>
                    <a:pt x="2897" y="1071"/>
                    <a:pt x="3354" y="1096"/>
                    <a:pt x="3552" y="115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auto">
            <a:xfrm>
              <a:off x="3447" y="3273"/>
              <a:ext cx="1064" cy="422"/>
            </a:xfrm>
            <a:custGeom>
              <a:avLst/>
              <a:gdLst>
                <a:gd name="T0" fmla="*/ 0 w 1064"/>
                <a:gd name="T1" fmla="*/ 0 h 422"/>
                <a:gd name="T2" fmla="*/ 201 w 1064"/>
                <a:gd name="T3" fmla="*/ 156 h 422"/>
                <a:gd name="T4" fmla="*/ 382 w 1064"/>
                <a:gd name="T5" fmla="*/ 252 h 422"/>
                <a:gd name="T6" fmla="*/ 1064 w 1064"/>
                <a:gd name="T7" fmla="*/ 422 h 422"/>
                <a:gd name="T8" fmla="*/ 0 w 1064"/>
                <a:gd name="T9" fmla="*/ 412 h 422"/>
                <a:gd name="T10" fmla="*/ 0 w 106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422">
                  <a:moveTo>
                    <a:pt x="0" y="0"/>
                  </a:moveTo>
                  <a:lnTo>
                    <a:pt x="201" y="156"/>
                  </a:lnTo>
                  <a:lnTo>
                    <a:pt x="382" y="252"/>
                  </a:lnTo>
                  <a:lnTo>
                    <a:pt x="1064" y="422"/>
                  </a:lnTo>
                  <a:lnTo>
                    <a:pt x="0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426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384300"/>
          </a:xfrm>
        </p:spPr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438400"/>
          </a:xfrm>
        </p:spPr>
        <p:txBody>
          <a:bodyPr>
            <a:normAutofit/>
          </a:bodyPr>
          <a:lstStyle/>
          <a:p>
            <a:endParaRPr lang="en-US" altLang="id-ID" sz="2800" b="1" dirty="0"/>
          </a:p>
          <a:p>
            <a:pPr lvl="1"/>
            <a:r>
              <a:rPr lang="en-US" altLang="id-ID" b="1" dirty="0"/>
              <a:t>Ho: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1</a:t>
            </a:r>
            <a:r>
              <a:rPr lang="en-US" altLang="id-ID" b="1" dirty="0"/>
              <a:t>=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2, </a:t>
            </a:r>
            <a:r>
              <a:rPr lang="en-US" altLang="id-ID" b="1" dirty="0"/>
              <a:t>Ha: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1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&lt; </a:t>
            </a:r>
            <a:r>
              <a:rPr lang="el-GR" altLang="id-ID" b="1" dirty="0"/>
              <a:t>μ</a:t>
            </a:r>
            <a:r>
              <a:rPr lang="en-US" altLang="id-ID" b="1" baseline="-25000" dirty="0"/>
              <a:t>2 </a:t>
            </a:r>
            <a:r>
              <a:rPr lang="en-US" altLang="id-ID" b="1" dirty="0"/>
              <a:t>..... </a:t>
            </a:r>
            <a:r>
              <a:rPr lang="en-US" altLang="id-ID" b="1" dirty="0" err="1"/>
              <a:t>dari</a:t>
            </a:r>
            <a:r>
              <a:rPr lang="en-US" altLang="id-ID" b="1" dirty="0"/>
              <a:t> Ha </a:t>
            </a:r>
            <a:r>
              <a:rPr lang="en-US" altLang="id-ID" b="1" dirty="0" err="1" smtClean="0"/>
              <a:t>ini</a:t>
            </a:r>
            <a:r>
              <a:rPr lang="en-US" altLang="id-ID" b="1" dirty="0" smtClean="0"/>
              <a:t> </a:t>
            </a:r>
            <a:r>
              <a:rPr lang="en-US" altLang="id-ID" b="1" dirty="0" err="1"/>
              <a:t>kita</a:t>
            </a:r>
            <a:r>
              <a:rPr lang="en-US" altLang="id-ID" b="1" dirty="0"/>
              <a:t> </a:t>
            </a:r>
            <a:r>
              <a:rPr lang="en-US" altLang="id-ID" b="1" dirty="0" err="1"/>
              <a:t>berarti</a:t>
            </a:r>
            <a:r>
              <a:rPr lang="en-US" altLang="id-ID" b="1" dirty="0"/>
              <a:t> </a:t>
            </a:r>
            <a:r>
              <a:rPr lang="en-US" altLang="id-ID" b="1" dirty="0" err="1"/>
              <a:t>melakukan</a:t>
            </a:r>
            <a:r>
              <a:rPr lang="en-US" altLang="id-ID" b="1" dirty="0"/>
              <a:t> </a:t>
            </a:r>
            <a:r>
              <a:rPr lang="en-US" altLang="id-ID" b="1" dirty="0" err="1"/>
              <a:t>uji</a:t>
            </a:r>
            <a:r>
              <a:rPr lang="en-US" altLang="id-ID" b="1" dirty="0"/>
              <a:t> 1 </a:t>
            </a:r>
            <a:r>
              <a:rPr lang="en-US" altLang="id-ID" b="1" dirty="0" err="1"/>
              <a:t>sisi</a:t>
            </a:r>
            <a:r>
              <a:rPr lang="en-US" altLang="id-ID" b="1" dirty="0"/>
              <a:t> </a:t>
            </a:r>
            <a:r>
              <a:rPr lang="en-US" altLang="id-ID" b="1" dirty="0" err="1"/>
              <a:t>kiri</a:t>
            </a:r>
            <a:endParaRPr lang="el-GR" altLang="id-ID" b="1" baseline="-25000" dirty="0"/>
          </a:p>
          <a:p>
            <a:pPr lvl="1">
              <a:buFont typeface="Tahoma" charset="0"/>
              <a:buNone/>
            </a:pPr>
            <a:r>
              <a:rPr lang="en-US" altLang="id-ID" b="1" dirty="0"/>
              <a:t> </a:t>
            </a: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1143000" y="3581400"/>
            <a:ext cx="6324600" cy="2590800"/>
            <a:chOff x="720" y="2256"/>
            <a:chExt cx="3984" cy="1632"/>
          </a:xfrm>
        </p:grpSpPr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 flipH="1">
              <a:off x="1248" y="3264"/>
              <a:ext cx="3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id-ID" sz="2400">
                  <a:latin typeface="Times New Roman" charset="0"/>
                  <a:cs typeface="Times New Roman" charset="0"/>
                </a:rPr>
                <a:t>α</a:t>
              </a:r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720" y="388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>
              <a:off x="2739" y="2257"/>
              <a:ext cx="0" cy="1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auto">
            <a:xfrm flipH="1">
              <a:off x="773" y="2256"/>
              <a:ext cx="3931" cy="1632"/>
            </a:xfrm>
            <a:custGeom>
              <a:avLst/>
              <a:gdLst>
                <a:gd name="T0" fmla="*/ 0 w 3552"/>
                <a:gd name="T1" fmla="*/ 1153 h 1153"/>
                <a:gd name="T2" fmla="*/ 933 w 3552"/>
                <a:gd name="T3" fmla="*/ 887 h 1153"/>
                <a:gd name="T4" fmla="*/ 1776 w 3552"/>
                <a:gd name="T5" fmla="*/ 1 h 1153"/>
                <a:gd name="T6" fmla="*/ 2601 w 3552"/>
                <a:gd name="T7" fmla="*/ 879 h 1153"/>
                <a:gd name="T8" fmla="*/ 3552 w 3552"/>
                <a:gd name="T9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2" h="1153">
                  <a:moveTo>
                    <a:pt x="0" y="1153"/>
                  </a:moveTo>
                  <a:cubicBezTo>
                    <a:pt x="155" y="1109"/>
                    <a:pt x="637" y="1079"/>
                    <a:pt x="933" y="887"/>
                  </a:cubicBezTo>
                  <a:cubicBezTo>
                    <a:pt x="1229" y="695"/>
                    <a:pt x="1498" y="2"/>
                    <a:pt x="1776" y="1"/>
                  </a:cubicBezTo>
                  <a:cubicBezTo>
                    <a:pt x="2054" y="0"/>
                    <a:pt x="2305" y="687"/>
                    <a:pt x="2601" y="879"/>
                  </a:cubicBezTo>
                  <a:cubicBezTo>
                    <a:pt x="2897" y="1071"/>
                    <a:pt x="3354" y="1096"/>
                    <a:pt x="3552" y="115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auto">
            <a:xfrm flipH="1">
              <a:off x="773" y="3409"/>
              <a:ext cx="1147" cy="479"/>
            </a:xfrm>
            <a:custGeom>
              <a:avLst/>
              <a:gdLst>
                <a:gd name="T0" fmla="*/ 0 w 1064"/>
                <a:gd name="T1" fmla="*/ 0 h 422"/>
                <a:gd name="T2" fmla="*/ 201 w 1064"/>
                <a:gd name="T3" fmla="*/ 156 h 422"/>
                <a:gd name="T4" fmla="*/ 382 w 1064"/>
                <a:gd name="T5" fmla="*/ 252 h 422"/>
                <a:gd name="T6" fmla="*/ 1064 w 1064"/>
                <a:gd name="T7" fmla="*/ 422 h 422"/>
                <a:gd name="T8" fmla="*/ 0 w 1064"/>
                <a:gd name="T9" fmla="*/ 412 h 422"/>
                <a:gd name="T10" fmla="*/ 0 w 106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422">
                  <a:moveTo>
                    <a:pt x="0" y="0"/>
                  </a:moveTo>
                  <a:lnTo>
                    <a:pt x="201" y="156"/>
                  </a:lnTo>
                  <a:lnTo>
                    <a:pt x="382" y="252"/>
                  </a:lnTo>
                  <a:lnTo>
                    <a:pt x="1064" y="422"/>
                  </a:lnTo>
                  <a:lnTo>
                    <a:pt x="0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8450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Ada </a:t>
            </a:r>
            <a:r>
              <a:rPr lang="en-US" sz="2400" b="1" dirty="0" err="1"/>
              <a:t>beragam</a:t>
            </a:r>
            <a:r>
              <a:rPr lang="en-US" sz="2400" b="1" dirty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uji</a:t>
            </a:r>
            <a:r>
              <a:rPr lang="en-US" sz="2400" b="1" dirty="0"/>
              <a:t> </a:t>
            </a:r>
            <a:r>
              <a:rPr lang="en-US" sz="2400" b="1" dirty="0" err="1"/>
              <a:t>statistik</a:t>
            </a:r>
            <a:r>
              <a:rPr lang="en-US" sz="2400" b="1" dirty="0"/>
              <a:t> yang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.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uji</a:t>
            </a:r>
            <a:r>
              <a:rPr lang="en-US" sz="2400" b="1" dirty="0"/>
              <a:t> </a:t>
            </a:r>
            <a:r>
              <a:rPr lang="en-US" sz="2400" b="1" dirty="0" err="1"/>
              <a:t>statistik</a:t>
            </a:r>
            <a:r>
              <a:rPr lang="en-US" sz="2400" b="1" dirty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tertentu</a:t>
            </a:r>
            <a:r>
              <a:rPr lang="en-US" sz="2400" b="1" dirty="0"/>
              <a:t> yang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 smtClean="0"/>
              <a:t>dipenuhi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uji</a:t>
            </a:r>
            <a:r>
              <a:rPr lang="en-US" sz="2400" b="1" dirty="0"/>
              <a:t> </a:t>
            </a:r>
            <a:r>
              <a:rPr lang="en-US" sz="2400" b="1" dirty="0" err="1"/>
              <a:t>statistik</a:t>
            </a:r>
            <a:r>
              <a:rPr lang="en-US" sz="2400" b="1" dirty="0"/>
              <a:t> </a:t>
            </a:r>
            <a:r>
              <a:rPr lang="en-US" sz="2400" b="1" dirty="0" err="1"/>
              <a:t>sangat</a:t>
            </a:r>
            <a:r>
              <a:rPr lang="en-US" sz="2400" b="1" dirty="0"/>
              <a:t> </a:t>
            </a:r>
            <a:r>
              <a:rPr lang="en-US" sz="2400" b="1" dirty="0" err="1"/>
              <a:t>tergantung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:</a:t>
            </a:r>
          </a:p>
          <a:p>
            <a:pPr marL="796925" lvl="0" algn="just">
              <a:buFont typeface="Wingdings" panose="05000000000000000000" pitchFamily="2" charset="2"/>
              <a:buChar char="ü"/>
            </a:pP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variabel</a:t>
            </a:r>
            <a:r>
              <a:rPr lang="en-US" sz="2400" b="1" dirty="0"/>
              <a:t> yang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dianalisis</a:t>
            </a:r>
            <a:endParaRPr lang="en-US" sz="2400" b="1" dirty="0"/>
          </a:p>
          <a:p>
            <a:pPr marL="796925" lvl="0" algn="just">
              <a:buFont typeface="Wingdings" panose="05000000000000000000" pitchFamily="2" charset="2"/>
              <a:buChar char="ü"/>
            </a:pPr>
            <a:r>
              <a:rPr lang="en-US" sz="2400" b="1" dirty="0" err="1"/>
              <a:t>Jenis</a:t>
            </a:r>
            <a:r>
              <a:rPr lang="en-US" sz="2400" b="1" dirty="0"/>
              <a:t> data </a:t>
            </a:r>
            <a:r>
              <a:rPr lang="en-US" sz="2400" b="1" dirty="0" err="1" smtClean="0"/>
              <a:t>dependen</a:t>
            </a:r>
            <a:r>
              <a:rPr lang="en-US" sz="2400" b="1" dirty="0" smtClean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independen</a:t>
            </a:r>
            <a:endParaRPr lang="en-US" sz="2400" b="1" dirty="0"/>
          </a:p>
          <a:p>
            <a:pPr marL="796925" lvl="0" algn="just">
              <a:buFont typeface="Wingdings" panose="05000000000000000000" pitchFamily="2" charset="2"/>
              <a:buChar char="ü"/>
            </a:pP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distribusi</a:t>
            </a:r>
            <a:r>
              <a:rPr lang="en-US" sz="2400" b="1" dirty="0"/>
              <a:t> </a:t>
            </a:r>
            <a:r>
              <a:rPr lang="en-US" sz="2400" b="1" dirty="0" smtClean="0"/>
              <a:t>normal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endParaRPr lang="en-US" sz="2400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044394"/>
              </p:ext>
            </p:extLst>
          </p:nvPr>
        </p:nvGraphicFramePr>
        <p:xfrm>
          <a:off x="827583" y="1916832"/>
          <a:ext cx="7704858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354264321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142950024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408553006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Variabel 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Variabel II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Uji Statistik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17014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Kategorik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Kategorik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Kai </a:t>
                      </a:r>
                      <a:r>
                        <a:rPr lang="en-US" sz="2000" dirty="0" err="1">
                          <a:effectLst/>
                        </a:rPr>
                        <a:t>Kuadrat</a:t>
                      </a:r>
                      <a:r>
                        <a:rPr lang="en-US" sz="2000" dirty="0">
                          <a:effectLst/>
                        </a:rPr>
                        <a:t>/Fisher Exact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1028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Kategorik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Numerik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Uji T/ANOVA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58639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Numerik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Numerik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Korelasi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en-US" sz="2000" dirty="0" err="1">
                          <a:effectLst/>
                        </a:rPr>
                        <a:t>Regresi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681592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836712"/>
            <a:ext cx="828092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statistik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bivariat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4005064"/>
            <a:ext cx="8363272" cy="2191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statistik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mean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berbeda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statistik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proporsi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persentase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beda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mean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t/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anova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proporsi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uji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kai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kuadrat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492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65100"/>
          </a:xfrm>
        </p:spPr>
        <p:txBody>
          <a:bodyPr>
            <a:normAutofit fontScale="90000"/>
          </a:bodyPr>
          <a:lstStyle/>
          <a:p>
            <a:endParaRPr lang="id-ID" altLang="id-ID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r>
              <a:rPr lang="en-US" altLang="id-ID"/>
              <a:t>Sekian</a:t>
            </a:r>
          </a:p>
        </p:txBody>
      </p:sp>
      <p:pic>
        <p:nvPicPr>
          <p:cNvPr id="34820" name="Picture 4" descr="j01863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3810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1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id-ID" sz="2800" b="1" dirty="0" err="1"/>
              <a:t>Tujuan</a:t>
            </a:r>
            <a:r>
              <a:rPr lang="en-US" altLang="id-ID" sz="2800" b="1" dirty="0"/>
              <a:t>: </a:t>
            </a:r>
            <a:r>
              <a:rPr lang="en-US" altLang="id-ID" sz="2800" b="1" dirty="0" err="1"/>
              <a:t>apakah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dugaan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tentang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karakter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populasi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didukung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oleh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informasi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diperoleh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data </a:t>
            </a:r>
            <a:r>
              <a:rPr lang="en-US" altLang="id-ID" sz="2800" b="1" dirty="0" err="1"/>
              <a:t>sampel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atau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tidak</a:t>
            </a:r>
            <a:r>
              <a:rPr lang="en-US" altLang="id-ID" sz="2800" b="1" dirty="0" smtClean="0"/>
              <a:t>.</a:t>
            </a:r>
            <a:endParaRPr lang="id-ID" altLang="id-ID" sz="2800" b="1" dirty="0" smtClean="0"/>
          </a:p>
          <a:p>
            <a:pPr algn="just"/>
            <a:endParaRPr lang="en-US" altLang="id-ID" sz="2800" b="1" dirty="0"/>
          </a:p>
          <a:p>
            <a:pPr algn="just"/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pernyataan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sementara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terhadap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id-ID" altLang="id-ID" sz="2800" b="1" dirty="0" err="1"/>
              <a:t>f</a:t>
            </a:r>
            <a:r>
              <a:rPr lang="en-US" altLang="id-ID" sz="2800" b="1" dirty="0" err="1" smtClean="0"/>
              <a:t>enomena</a:t>
            </a:r>
            <a:r>
              <a:rPr lang="en-US" altLang="id-ID" sz="2800" b="1" dirty="0" smtClean="0"/>
              <a:t> </a:t>
            </a:r>
            <a:r>
              <a:rPr lang="en-US" altLang="id-ID" sz="2800" b="1" dirty="0"/>
              <a:t>yang </a:t>
            </a:r>
            <a:r>
              <a:rPr lang="en-US" altLang="id-ID" sz="2800" b="1" dirty="0" err="1"/>
              <a:t>akan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dibuktikan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kebenarannya</a:t>
            </a:r>
            <a:endParaRPr lang="en-US" alt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06654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384300"/>
          </a:xfrm>
        </p:spPr>
        <p:txBody>
          <a:bodyPr/>
          <a:lstStyle/>
          <a:p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d-ID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alt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alt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endParaRPr lang="en-US" alt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ini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dibuktikan</a:t>
            </a:r>
            <a:r>
              <a:rPr lang="en-US" altLang="id-ID" sz="2800" b="1" dirty="0"/>
              <a:t>, </a:t>
            </a:r>
            <a:r>
              <a:rPr lang="en-US" altLang="id-ID" sz="2800" b="1" dirty="0" err="1"/>
              <a:t>membutuhkan</a:t>
            </a:r>
            <a:r>
              <a:rPr lang="en-US" altLang="id-ID" sz="2800" b="1" dirty="0"/>
              <a:t> </a:t>
            </a:r>
            <a:r>
              <a:rPr lang="en-US" altLang="id-ID" sz="2800" b="1" dirty="0" err="1" smtClean="0"/>
              <a:t>statistik</a:t>
            </a:r>
            <a:endParaRPr lang="id-ID" altLang="id-ID" sz="2800" b="1" dirty="0" smtClean="0"/>
          </a:p>
          <a:p>
            <a:endParaRPr lang="en-US" altLang="id-ID" sz="2800" b="1" dirty="0"/>
          </a:p>
          <a:p>
            <a:r>
              <a:rPr lang="en-US" altLang="id-ID" sz="2800" b="1" dirty="0" err="1"/>
              <a:t>Didalam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statistik</a:t>
            </a:r>
            <a:r>
              <a:rPr lang="en-US" altLang="id-ID" sz="2800" b="1" dirty="0"/>
              <a:t> …….. </a:t>
            </a:r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pernyataan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sementara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tentang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karakteristik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populasi</a:t>
            </a:r>
            <a:endParaRPr lang="en-US" alt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9243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 err="1"/>
              <a:t>Didalam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penelitian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kita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membuktikan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pernyataan</a:t>
            </a:r>
            <a:r>
              <a:rPr lang="en-US" altLang="id-ID" sz="2800" b="1" dirty="0"/>
              <a:t> …… </a:t>
            </a:r>
            <a:r>
              <a:rPr lang="en-US" altLang="id-ID" sz="2800" b="1" dirty="0" err="1"/>
              <a:t>hipotesis</a:t>
            </a:r>
            <a:r>
              <a:rPr lang="en-US" altLang="id-ID" sz="2800" b="1" dirty="0"/>
              <a:t> ……. </a:t>
            </a:r>
            <a:r>
              <a:rPr lang="id-ID" altLang="id-ID" sz="2800" b="1" dirty="0" smtClean="0"/>
              <a:t>Skripsi</a:t>
            </a:r>
          </a:p>
          <a:p>
            <a:endParaRPr lang="en-US" altLang="id-ID" sz="2800" b="1" dirty="0"/>
          </a:p>
          <a:p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statistik</a:t>
            </a:r>
            <a:r>
              <a:rPr lang="en-US" altLang="id-ID" sz="2800" b="1" dirty="0"/>
              <a:t> …… </a:t>
            </a:r>
            <a:r>
              <a:rPr lang="en-US" altLang="id-ID" sz="2800" b="1" dirty="0" err="1"/>
              <a:t>diuji</a:t>
            </a:r>
            <a:r>
              <a:rPr lang="en-US" altLang="id-ID" sz="2800" b="1" dirty="0"/>
              <a:t> … </a:t>
            </a:r>
            <a:r>
              <a:rPr lang="en-US" altLang="id-ID" sz="2800" b="1" dirty="0" err="1"/>
              <a:t>berakhir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dengan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ditolak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atau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gagal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ditolak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pernyataan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sementara</a:t>
            </a:r>
            <a:r>
              <a:rPr lang="en-US" altLang="id-ID" sz="2800" b="1" dirty="0"/>
              <a:t> </a:t>
            </a:r>
            <a:r>
              <a:rPr lang="en-US" altLang="id-ID" sz="2800" b="1" dirty="0" err="1" smtClean="0"/>
              <a:t>tersebut</a:t>
            </a:r>
            <a:endParaRPr lang="id-ID" altLang="id-ID" sz="2800" b="1" dirty="0" smtClean="0"/>
          </a:p>
          <a:p>
            <a:endParaRPr lang="en-US" altLang="id-ID" sz="2800" b="1" dirty="0"/>
          </a:p>
          <a:p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meminta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dukungan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hasil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uji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hipotesis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statistik</a:t>
            </a:r>
            <a:endParaRPr lang="en-US" alt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698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id-ID" sz="2800" b="1" dirty="0"/>
              <a:t>Ada </a:t>
            </a:r>
            <a:r>
              <a:rPr lang="en-US" altLang="id-ID" sz="2800" b="1" dirty="0" err="1"/>
              <a:t>dua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macam</a:t>
            </a:r>
            <a:r>
              <a:rPr lang="en-US" altLang="id-ID" sz="2800" b="1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id-ID" b="1" dirty="0" err="1"/>
              <a:t>Hipotesis</a:t>
            </a:r>
            <a:r>
              <a:rPr lang="en-US" altLang="id-ID" b="1" dirty="0"/>
              <a:t> </a:t>
            </a:r>
            <a:r>
              <a:rPr lang="en-US" altLang="id-ID" b="1" dirty="0" err="1"/>
              <a:t>nol</a:t>
            </a:r>
            <a:r>
              <a:rPr lang="en-US" altLang="id-ID" b="1" dirty="0"/>
              <a:t>/null hypothesis (Ho)</a:t>
            </a:r>
          </a:p>
          <a:p>
            <a:pPr lvl="1" algn="just">
              <a:lnSpc>
                <a:spcPct val="90000"/>
              </a:lnSpc>
            </a:pPr>
            <a:r>
              <a:rPr lang="en-US" altLang="id-ID" b="1" dirty="0" err="1"/>
              <a:t>Hipotesis</a:t>
            </a:r>
            <a:r>
              <a:rPr lang="en-US" altLang="id-ID" b="1" dirty="0"/>
              <a:t> </a:t>
            </a:r>
            <a:r>
              <a:rPr lang="en-US" altLang="id-ID" b="1" dirty="0" err="1"/>
              <a:t>alternatif</a:t>
            </a:r>
            <a:r>
              <a:rPr lang="en-US" altLang="id-ID" b="1" dirty="0"/>
              <a:t> (Ha= H1= H</a:t>
            </a:r>
            <a:r>
              <a:rPr lang="el-GR" altLang="id-ID" b="1" dirty="0">
                <a:latin typeface="Times New Roman" charset="0"/>
                <a:cs typeface="Times New Roman" charset="0"/>
              </a:rPr>
              <a:t>α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 )</a:t>
            </a:r>
            <a:endParaRPr lang="el-GR" altLang="id-ID" b="1" dirty="0">
              <a:latin typeface="Times New Roman" charset="0"/>
              <a:cs typeface="Times New Roman" charset="0"/>
            </a:endParaRPr>
          </a:p>
          <a:p>
            <a:pPr lvl="1" algn="just">
              <a:lnSpc>
                <a:spcPct val="90000"/>
              </a:lnSpc>
              <a:buFont typeface="Tahoma" charset="0"/>
              <a:buNone/>
            </a:pPr>
            <a:endParaRPr lang="en-US" altLang="id-ID" b="1" dirty="0"/>
          </a:p>
          <a:p>
            <a:pPr algn="just">
              <a:lnSpc>
                <a:spcPct val="90000"/>
              </a:lnSpc>
            </a:pPr>
            <a:r>
              <a:rPr lang="en-US" altLang="id-ID" sz="2800" b="1" dirty="0"/>
              <a:t>Ho </a:t>
            </a:r>
            <a:r>
              <a:rPr lang="en-US" altLang="id-ID" sz="2800" b="1" dirty="0" err="1"/>
              <a:t>dan</a:t>
            </a:r>
            <a:r>
              <a:rPr lang="en-US" altLang="id-ID" sz="2800" b="1" dirty="0"/>
              <a:t> Ha: </a:t>
            </a:r>
            <a:r>
              <a:rPr lang="en-US" altLang="id-ID" sz="2800" b="1" dirty="0" err="1"/>
              <a:t>dua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hal</a:t>
            </a:r>
            <a:r>
              <a:rPr lang="en-US" altLang="id-ID" sz="2800" b="1" dirty="0"/>
              <a:t> yang </a:t>
            </a:r>
            <a:r>
              <a:rPr lang="en-US" altLang="id-ID" sz="2800" b="1" i="1" dirty="0"/>
              <a:t>mutually exclusive</a:t>
            </a:r>
            <a:r>
              <a:rPr lang="en-US" altLang="id-ID" sz="2800" b="1" dirty="0"/>
              <a:t>, </a:t>
            </a:r>
            <a:r>
              <a:rPr lang="en-US" altLang="id-ID" sz="2800" b="1" dirty="0" err="1"/>
              <a:t>artinya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saling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meniadakan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tetapi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harus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terjadi</a:t>
            </a:r>
            <a:endParaRPr lang="en-US" altLang="id-ID" sz="2800" b="1" dirty="0"/>
          </a:p>
          <a:p>
            <a:pPr algn="just">
              <a:lnSpc>
                <a:spcPct val="90000"/>
              </a:lnSpc>
            </a:pPr>
            <a:r>
              <a:rPr lang="en-US" altLang="id-ID" sz="2800" b="1" dirty="0"/>
              <a:t>Ho vs Ha</a:t>
            </a:r>
          </a:p>
        </p:txBody>
      </p:sp>
    </p:spTree>
    <p:extLst>
      <p:ext uri="{BB962C8B-B14F-4D97-AF65-F5344CB8AC3E}">
        <p14:creationId xmlns:p14="http://schemas.microsoft.com/office/powerpoint/2010/main" val="209539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 err="1"/>
              <a:t>Hipotesis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diuji</a:t>
            </a:r>
            <a:endParaRPr lang="en-US" altLang="id-ID" sz="2800" b="1" dirty="0"/>
          </a:p>
          <a:p>
            <a:r>
              <a:rPr lang="en-US" altLang="id-ID" sz="2800" b="1" dirty="0" err="1"/>
              <a:t>Akhir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pengujian</a:t>
            </a:r>
            <a:r>
              <a:rPr lang="en-US" altLang="id-ID" sz="2800" b="1" dirty="0"/>
              <a:t> :</a:t>
            </a:r>
          </a:p>
          <a:p>
            <a:pPr lvl="1"/>
            <a:r>
              <a:rPr lang="en-US" altLang="id-ID" b="1" i="1" u="sng" dirty="0"/>
              <a:t>Ho </a:t>
            </a:r>
            <a:r>
              <a:rPr lang="en-US" altLang="id-ID" b="1" i="1" u="sng" dirty="0" err="1"/>
              <a:t>ditolak</a:t>
            </a:r>
            <a:r>
              <a:rPr lang="en-US" altLang="id-ID" b="1" dirty="0"/>
              <a:t> </a:t>
            </a:r>
            <a:r>
              <a:rPr lang="en-US" altLang="id-ID" b="1" dirty="0" err="1"/>
              <a:t>atau</a:t>
            </a:r>
            <a:r>
              <a:rPr lang="en-US" altLang="id-ID" b="1" dirty="0"/>
              <a:t> </a:t>
            </a:r>
          </a:p>
          <a:p>
            <a:pPr lvl="1"/>
            <a:r>
              <a:rPr lang="en-US" altLang="id-ID" b="1" dirty="0"/>
              <a:t>Ho </a:t>
            </a:r>
            <a:r>
              <a:rPr lang="en-US" altLang="id-ID" b="1" i="1" u="sng" dirty="0" err="1"/>
              <a:t>gagal</a:t>
            </a:r>
            <a:r>
              <a:rPr lang="en-US" altLang="id-ID" b="1" i="1" u="sng" dirty="0"/>
              <a:t> </a:t>
            </a:r>
            <a:r>
              <a:rPr lang="en-US" altLang="id-ID" b="1" i="1" u="sng" dirty="0" err="1"/>
              <a:t>ditolak</a:t>
            </a:r>
            <a:r>
              <a:rPr lang="en-US" altLang="id-ID" b="1" dirty="0"/>
              <a:t> </a:t>
            </a:r>
            <a:r>
              <a:rPr lang="en-US" altLang="id-ID" b="1" dirty="0" err="1"/>
              <a:t>atau</a:t>
            </a:r>
            <a:r>
              <a:rPr lang="en-US" altLang="id-ID" b="1" dirty="0"/>
              <a:t> </a:t>
            </a:r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cukup</a:t>
            </a:r>
            <a:r>
              <a:rPr lang="en-US" altLang="id-ID" b="1" dirty="0"/>
              <a:t> </a:t>
            </a:r>
            <a:r>
              <a:rPr lang="en-US" altLang="id-ID" b="1" dirty="0" err="1"/>
              <a:t>bukti</a:t>
            </a:r>
            <a:r>
              <a:rPr lang="en-US" altLang="id-ID" b="1" dirty="0"/>
              <a:t> data </a:t>
            </a:r>
            <a:r>
              <a:rPr lang="en-US" altLang="id-ID" b="1" dirty="0" err="1"/>
              <a:t>sampel</a:t>
            </a:r>
            <a:r>
              <a:rPr lang="en-US" altLang="id-ID" b="1" dirty="0"/>
              <a:t> </a:t>
            </a:r>
            <a:r>
              <a:rPr lang="en-US" altLang="id-ID" b="1" dirty="0" err="1"/>
              <a:t>untuk</a:t>
            </a:r>
            <a:r>
              <a:rPr lang="en-US" altLang="id-ID" b="1" dirty="0"/>
              <a:t> </a:t>
            </a:r>
            <a:r>
              <a:rPr lang="en-US" altLang="id-ID" b="1" dirty="0" err="1" smtClean="0"/>
              <a:t>menolaknya</a:t>
            </a:r>
            <a:r>
              <a:rPr lang="id-ID" altLang="id-ID" b="1" dirty="0" smtClean="0"/>
              <a:t> (diterima)</a:t>
            </a:r>
            <a:endParaRPr lang="en-US" altLang="id-ID" b="1" dirty="0"/>
          </a:p>
        </p:txBody>
      </p:sp>
    </p:spTree>
    <p:extLst>
      <p:ext uri="{BB962C8B-B14F-4D97-AF65-F5344CB8AC3E}">
        <p14:creationId xmlns:p14="http://schemas.microsoft.com/office/powerpoint/2010/main" val="165170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Formulasi</a:t>
            </a:r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 </a:t>
            </a:r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Ho: </a:t>
            </a:r>
          </a:p>
          <a:p>
            <a:pPr lvl="1"/>
            <a:r>
              <a:rPr lang="en-US" altLang="id-ID" b="1" dirty="0" err="1"/>
              <a:t>Obat</a:t>
            </a:r>
            <a:r>
              <a:rPr lang="en-US" altLang="id-ID" b="1" dirty="0"/>
              <a:t> A </a:t>
            </a:r>
            <a:r>
              <a:rPr lang="en-US" altLang="id-ID" b="1" dirty="0" err="1"/>
              <a:t>sama</a:t>
            </a:r>
            <a:r>
              <a:rPr lang="en-US" altLang="id-ID" b="1" dirty="0"/>
              <a:t> </a:t>
            </a:r>
            <a:r>
              <a:rPr lang="en-US" altLang="id-ID" b="1" dirty="0" err="1"/>
              <a:t>khasiatnya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B</a:t>
            </a:r>
          </a:p>
          <a:p>
            <a:pPr lvl="1"/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perbedaan</a:t>
            </a:r>
            <a:r>
              <a:rPr lang="en-US" altLang="id-ID" b="1" dirty="0"/>
              <a:t> lama </a:t>
            </a:r>
            <a:r>
              <a:rPr lang="en-US" altLang="id-ID" b="1" dirty="0" err="1"/>
              <a:t>penyembuhan</a:t>
            </a:r>
            <a:r>
              <a:rPr lang="en-US" altLang="id-ID" b="1" dirty="0"/>
              <a:t> </a:t>
            </a:r>
            <a:r>
              <a:rPr lang="en-US" altLang="id-ID" b="1" dirty="0" err="1"/>
              <a:t>memakai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A </a:t>
            </a:r>
            <a:r>
              <a:rPr lang="en-US" altLang="id-ID" b="1" dirty="0" err="1"/>
              <a:t>atau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B</a:t>
            </a:r>
          </a:p>
          <a:p>
            <a:pPr lvl="1"/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hubungan</a:t>
            </a:r>
            <a:r>
              <a:rPr lang="en-US" altLang="id-ID" b="1" dirty="0"/>
              <a:t> lama </a:t>
            </a:r>
            <a:r>
              <a:rPr lang="en-US" altLang="id-ID" b="1" dirty="0" err="1"/>
              <a:t>penyembuhan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</a:t>
            </a:r>
            <a:r>
              <a:rPr lang="en-US" altLang="id-ID" b="1" dirty="0" err="1"/>
              <a:t>dosis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endParaRPr lang="en-US" altLang="id-ID" b="1" dirty="0"/>
          </a:p>
          <a:p>
            <a:pPr lvl="1"/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ada</a:t>
            </a:r>
            <a:r>
              <a:rPr lang="en-US" altLang="id-ID" b="1" dirty="0"/>
              <a:t> </a:t>
            </a:r>
            <a:r>
              <a:rPr lang="en-US" altLang="id-ID" b="1" dirty="0" err="1"/>
              <a:t>hubungan</a:t>
            </a:r>
            <a:r>
              <a:rPr lang="en-US" altLang="id-ID" b="1" dirty="0"/>
              <a:t> </a:t>
            </a:r>
            <a:r>
              <a:rPr lang="en-US" altLang="id-ID" b="1" dirty="0" err="1"/>
              <a:t>antara</a:t>
            </a:r>
            <a:r>
              <a:rPr lang="en-US" altLang="id-ID" b="1" dirty="0"/>
              <a:t> </a:t>
            </a:r>
            <a:r>
              <a:rPr lang="en-US" altLang="id-ID" b="1" dirty="0" err="1"/>
              <a:t>jumlah</a:t>
            </a:r>
            <a:r>
              <a:rPr lang="en-US" altLang="id-ID" b="1" dirty="0"/>
              <a:t> </a:t>
            </a:r>
            <a:r>
              <a:rPr lang="en-US" altLang="id-ID" b="1" dirty="0" err="1"/>
              <a:t>rokok</a:t>
            </a:r>
            <a:r>
              <a:rPr lang="en-US" altLang="id-ID" b="1" dirty="0"/>
              <a:t> yang </a:t>
            </a:r>
            <a:r>
              <a:rPr lang="en-US" altLang="id-ID" b="1" dirty="0" err="1"/>
              <a:t>dihisap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stadium Ca </a:t>
            </a:r>
            <a:r>
              <a:rPr lang="en-US" altLang="id-ID" b="1" dirty="0" err="1"/>
              <a:t>paru</a:t>
            </a:r>
            <a:endParaRPr lang="en-US" altLang="id-ID" b="1" dirty="0"/>
          </a:p>
          <a:p>
            <a:pPr>
              <a:buFontTx/>
              <a:buNone/>
            </a:pPr>
            <a:endParaRPr lang="en-US" altLang="id-ID" sz="2800" b="1" dirty="0"/>
          </a:p>
          <a:p>
            <a:endParaRPr lang="en-US" alt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9103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Formulasi</a:t>
            </a:r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 </a:t>
            </a:r>
            <a:r>
              <a:rPr lang="en-US" altLang="id-ID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Ha:</a:t>
            </a:r>
          </a:p>
          <a:p>
            <a:pPr lvl="1"/>
            <a:r>
              <a:rPr lang="en-US" altLang="id-ID" b="1" dirty="0" err="1"/>
              <a:t>Obat</a:t>
            </a:r>
            <a:r>
              <a:rPr lang="en-US" altLang="id-ID" b="1" dirty="0"/>
              <a:t> A </a:t>
            </a:r>
            <a:r>
              <a:rPr lang="en-US" altLang="id-ID" b="1" dirty="0" err="1"/>
              <a:t>tidak</a:t>
            </a:r>
            <a:r>
              <a:rPr lang="en-US" altLang="id-ID" b="1" dirty="0"/>
              <a:t> </a:t>
            </a:r>
            <a:r>
              <a:rPr lang="en-US" altLang="id-ID" b="1" dirty="0" err="1"/>
              <a:t>sama</a:t>
            </a:r>
            <a:r>
              <a:rPr lang="en-US" altLang="id-ID" b="1" dirty="0"/>
              <a:t> </a:t>
            </a:r>
            <a:r>
              <a:rPr lang="en-US" altLang="id-ID" b="1" dirty="0" err="1"/>
              <a:t>khasiatnya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B</a:t>
            </a:r>
          </a:p>
          <a:p>
            <a:pPr lvl="1"/>
            <a:r>
              <a:rPr lang="en-US" altLang="id-ID" b="1" dirty="0"/>
              <a:t>Ada </a:t>
            </a:r>
            <a:r>
              <a:rPr lang="en-US" altLang="id-ID" b="1" dirty="0" err="1"/>
              <a:t>perbedaan</a:t>
            </a:r>
            <a:r>
              <a:rPr lang="en-US" altLang="id-ID" b="1" dirty="0"/>
              <a:t> lama </a:t>
            </a:r>
            <a:r>
              <a:rPr lang="en-US" altLang="id-ID" b="1" dirty="0" err="1"/>
              <a:t>penyembuhan</a:t>
            </a:r>
            <a:r>
              <a:rPr lang="en-US" altLang="id-ID" b="1" dirty="0"/>
              <a:t> </a:t>
            </a:r>
            <a:r>
              <a:rPr lang="en-US" altLang="id-ID" b="1" dirty="0" err="1"/>
              <a:t>memakai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A </a:t>
            </a:r>
            <a:r>
              <a:rPr lang="en-US" altLang="id-ID" b="1" dirty="0" err="1"/>
              <a:t>dan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r>
              <a:rPr lang="en-US" altLang="id-ID" b="1" dirty="0"/>
              <a:t> B</a:t>
            </a:r>
          </a:p>
          <a:p>
            <a:pPr lvl="1"/>
            <a:r>
              <a:rPr lang="en-US" altLang="id-ID" b="1" dirty="0"/>
              <a:t>Ada </a:t>
            </a:r>
            <a:r>
              <a:rPr lang="en-US" altLang="id-ID" b="1" dirty="0" err="1"/>
              <a:t>hubungan</a:t>
            </a:r>
            <a:r>
              <a:rPr lang="en-US" altLang="id-ID" b="1" dirty="0"/>
              <a:t> lama </a:t>
            </a:r>
            <a:r>
              <a:rPr lang="en-US" altLang="id-ID" b="1" dirty="0" err="1"/>
              <a:t>penyembuhan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</a:t>
            </a:r>
            <a:r>
              <a:rPr lang="en-US" altLang="id-ID" b="1" dirty="0" err="1"/>
              <a:t>dosis</a:t>
            </a:r>
            <a:r>
              <a:rPr lang="en-US" altLang="id-ID" b="1" dirty="0"/>
              <a:t> </a:t>
            </a:r>
            <a:r>
              <a:rPr lang="en-US" altLang="id-ID" b="1" dirty="0" err="1"/>
              <a:t>obat</a:t>
            </a:r>
            <a:endParaRPr lang="en-US" altLang="id-ID" b="1" dirty="0"/>
          </a:p>
          <a:p>
            <a:pPr lvl="1"/>
            <a:r>
              <a:rPr lang="en-US" altLang="id-ID" b="1" dirty="0"/>
              <a:t>Ada </a:t>
            </a:r>
            <a:r>
              <a:rPr lang="en-US" altLang="id-ID" b="1" dirty="0" err="1"/>
              <a:t>hubungan</a:t>
            </a:r>
            <a:r>
              <a:rPr lang="en-US" altLang="id-ID" b="1" dirty="0"/>
              <a:t> </a:t>
            </a:r>
            <a:r>
              <a:rPr lang="en-US" altLang="id-ID" b="1" dirty="0" err="1"/>
              <a:t>antara</a:t>
            </a:r>
            <a:r>
              <a:rPr lang="en-US" altLang="id-ID" b="1" dirty="0"/>
              <a:t> </a:t>
            </a:r>
            <a:r>
              <a:rPr lang="en-US" altLang="id-ID" b="1" dirty="0" err="1"/>
              <a:t>jumlah</a:t>
            </a:r>
            <a:r>
              <a:rPr lang="en-US" altLang="id-ID" b="1" dirty="0"/>
              <a:t> </a:t>
            </a:r>
            <a:r>
              <a:rPr lang="en-US" altLang="id-ID" b="1" dirty="0" err="1"/>
              <a:t>rokok</a:t>
            </a:r>
            <a:r>
              <a:rPr lang="en-US" altLang="id-ID" b="1" dirty="0"/>
              <a:t> yang </a:t>
            </a:r>
            <a:r>
              <a:rPr lang="en-US" altLang="id-ID" b="1" dirty="0" err="1"/>
              <a:t>dihisap</a:t>
            </a:r>
            <a:r>
              <a:rPr lang="en-US" altLang="id-ID" b="1" dirty="0"/>
              <a:t> </a:t>
            </a:r>
            <a:r>
              <a:rPr lang="en-US" altLang="id-ID" b="1" dirty="0" err="1"/>
              <a:t>dengan</a:t>
            </a:r>
            <a:r>
              <a:rPr lang="en-US" altLang="id-ID" b="1" dirty="0"/>
              <a:t> stadium Ca </a:t>
            </a:r>
            <a:r>
              <a:rPr lang="en-US" altLang="id-ID" b="1" dirty="0" err="1"/>
              <a:t>paru</a:t>
            </a:r>
            <a:endParaRPr lang="en-US" altLang="id-ID" b="1" dirty="0"/>
          </a:p>
          <a:p>
            <a:pPr lvl="1"/>
            <a:endParaRPr lang="en-US" altLang="id-ID" b="1" dirty="0"/>
          </a:p>
          <a:p>
            <a:pPr lvl="1"/>
            <a:endParaRPr lang="en-US" altLang="id-ID" b="1" dirty="0"/>
          </a:p>
          <a:p>
            <a:pPr lvl="1"/>
            <a:endParaRPr lang="en-US" altLang="id-ID" b="1" dirty="0"/>
          </a:p>
          <a:p>
            <a:pPr lvl="1"/>
            <a:endParaRPr lang="en-US" altLang="id-ID" b="1" dirty="0"/>
          </a:p>
        </p:txBody>
      </p:sp>
    </p:spTree>
    <p:extLst>
      <p:ext uri="{BB962C8B-B14F-4D97-AF65-F5344CB8AC3E}">
        <p14:creationId xmlns:p14="http://schemas.microsoft.com/office/powerpoint/2010/main" val="13929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altLang="id-ID" sz="2800" b="1" dirty="0" smtClean="0"/>
              <a:t>Membuktikan suatu hipotesis penelitian seharusnya yang diteliti adalah populasi</a:t>
            </a:r>
          </a:p>
          <a:p>
            <a:pPr algn="just"/>
            <a:r>
              <a:rPr lang="en-US" altLang="id-ID" sz="2800" b="1" dirty="0" err="1" smtClean="0"/>
              <a:t>Pada</a:t>
            </a:r>
            <a:r>
              <a:rPr lang="en-US" altLang="id-ID" sz="2800" b="1" dirty="0" smtClean="0"/>
              <a:t> </a:t>
            </a:r>
            <a:r>
              <a:rPr lang="en-US" altLang="id-ID" sz="2800" b="1" dirty="0" err="1" smtClean="0"/>
              <a:t>kenyataan</a:t>
            </a:r>
            <a:r>
              <a:rPr lang="id-ID" altLang="id-ID" sz="2800" b="1" dirty="0" smtClean="0"/>
              <a:t>nya</a:t>
            </a:r>
            <a:r>
              <a:rPr lang="en-US" altLang="id-ID" sz="2800" b="1" dirty="0" smtClean="0"/>
              <a:t> yang </a:t>
            </a:r>
            <a:r>
              <a:rPr lang="en-US" altLang="id-ID" sz="2800" b="1" dirty="0" err="1"/>
              <a:t>diteliti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sampel</a:t>
            </a:r>
            <a:r>
              <a:rPr lang="en-US" altLang="id-ID" sz="2800" b="1" dirty="0"/>
              <a:t> , </a:t>
            </a:r>
            <a:r>
              <a:rPr lang="en-US" altLang="id-ID" sz="2800" b="1" dirty="0" err="1"/>
              <a:t>karena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itu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akan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terjadi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kemungkinan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salah</a:t>
            </a:r>
            <a:r>
              <a:rPr lang="en-US" altLang="id-ID" sz="2800" b="1" dirty="0"/>
              <a:t> (Error)</a:t>
            </a:r>
          </a:p>
          <a:p>
            <a:pPr algn="just"/>
            <a:r>
              <a:rPr lang="en-US" altLang="id-ID" sz="2800" b="1" dirty="0" err="1"/>
              <a:t>Dua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macam</a:t>
            </a:r>
            <a:r>
              <a:rPr lang="en-US" altLang="id-ID" sz="2800" b="1" dirty="0"/>
              <a:t> Error yang </a:t>
            </a:r>
            <a:r>
              <a:rPr lang="en-US" altLang="id-ID" sz="2800" b="1" dirty="0" err="1"/>
              <a:t>dapat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terjadi</a:t>
            </a:r>
            <a:r>
              <a:rPr lang="en-US" altLang="id-ID" sz="2800" b="1" dirty="0"/>
              <a:t>:</a:t>
            </a:r>
          </a:p>
          <a:p>
            <a:pPr lvl="1" algn="just"/>
            <a:r>
              <a:rPr lang="en-US" altLang="id-ID" b="1" dirty="0"/>
              <a:t>Error </a:t>
            </a:r>
            <a:r>
              <a:rPr lang="en-US" altLang="id-ID" b="1" dirty="0" err="1"/>
              <a:t>tipe</a:t>
            </a:r>
            <a:r>
              <a:rPr lang="en-US" altLang="id-ID" b="1" dirty="0"/>
              <a:t> I (</a:t>
            </a:r>
            <a:r>
              <a:rPr lang="el-GR" altLang="id-ID" b="1" dirty="0">
                <a:latin typeface="Times New Roman" charset="0"/>
                <a:cs typeface="Times New Roman" charset="0"/>
              </a:rPr>
              <a:t>α</a:t>
            </a:r>
            <a:r>
              <a:rPr lang="en-US" altLang="id-ID" b="1" dirty="0">
                <a:latin typeface="Times New Roman" charset="0"/>
                <a:cs typeface="Times New Roman" charset="0"/>
              </a:rPr>
              <a:t>)</a:t>
            </a:r>
            <a:endParaRPr lang="el-GR" altLang="id-ID" b="1" dirty="0">
              <a:latin typeface="Times New Roman" charset="0"/>
              <a:cs typeface="Times New Roman" charset="0"/>
            </a:endParaRPr>
          </a:p>
          <a:p>
            <a:pPr lvl="1" algn="just"/>
            <a:r>
              <a:rPr lang="en-US" altLang="id-ID" b="1" dirty="0"/>
              <a:t>Error </a:t>
            </a:r>
            <a:r>
              <a:rPr lang="en-US" altLang="id-ID" b="1" dirty="0" err="1"/>
              <a:t>tipe</a:t>
            </a:r>
            <a:r>
              <a:rPr lang="en-US" altLang="id-ID" b="1" dirty="0"/>
              <a:t> II (</a:t>
            </a:r>
            <a:r>
              <a:rPr lang="el-GR" altLang="id-ID" b="1" dirty="0"/>
              <a:t>β</a:t>
            </a:r>
            <a:r>
              <a:rPr lang="en-US" altLang="id-ID" b="1" dirty="0"/>
              <a:t>)</a:t>
            </a:r>
          </a:p>
          <a:p>
            <a:pPr lvl="1">
              <a:buFont typeface="Tahoma" charset="0"/>
              <a:buNone/>
            </a:pPr>
            <a:r>
              <a:rPr lang="en-US" altLang="id-ID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2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660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Konsep Umum Uji Hipotesis</vt:lpstr>
      <vt:lpstr>Di Dalam Suatu Penelitian Sering Dibuat Suatu Hipotesis</vt:lpstr>
      <vt:lpstr>Uji Hipotesis</vt:lpstr>
      <vt:lpstr>Hipotesis Statistik</vt:lpstr>
      <vt:lpstr>Hipotesis Nol</vt:lpstr>
      <vt:lpstr>Formulasi Ho dan Ha</vt:lpstr>
      <vt:lpstr>Formulasi Ho dan Ha</vt:lpstr>
      <vt:lpstr>PowerPoint Presentation</vt:lpstr>
      <vt:lpstr>Error</vt:lpstr>
      <vt:lpstr>ERROR</vt:lpstr>
      <vt:lpstr>Jadi...</vt:lpstr>
      <vt:lpstr>Keputusan Uji</vt:lpstr>
      <vt:lpstr>Uji Satu Sisi / Uji Dua Sisi</vt:lpstr>
      <vt:lpstr>Uji Satu Sisi</vt:lpstr>
      <vt:lpstr>Uji Satu Sisi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Tito</dc:creator>
  <cp:lastModifiedBy>Windows User</cp:lastModifiedBy>
  <cp:revision>21</cp:revision>
  <dcterms:created xsi:type="dcterms:W3CDTF">2015-11-11T08:12:07Z</dcterms:created>
  <dcterms:modified xsi:type="dcterms:W3CDTF">2017-10-31T10:17:07Z</dcterms:modified>
</cp:coreProperties>
</file>