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8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8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6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9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6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2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5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0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347D-725B-4196-9F41-7AF752FD7F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6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347D-725B-4196-9F41-7AF752FD7F74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783C-BA48-46D1-9624-FC103B407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9500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147" y="3538664"/>
            <a:ext cx="6858000" cy="1655762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Pertemuan</a:t>
            </a:r>
            <a:r>
              <a:rPr lang="en-US" dirty="0" smtClean="0">
                <a:solidFill>
                  <a:schemeClr val="bg1"/>
                </a:solidFill>
              </a:rPr>
              <a:t> 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Laras </a:t>
            </a:r>
            <a:r>
              <a:rPr lang="en-US" dirty="0" err="1" smtClean="0">
                <a:solidFill>
                  <a:schemeClr val="bg1"/>
                </a:solidFill>
              </a:rPr>
              <a:t>Sitoayu</a:t>
            </a:r>
            <a:r>
              <a:rPr lang="en-US" dirty="0" smtClean="0">
                <a:solidFill>
                  <a:schemeClr val="bg1"/>
                </a:solidFill>
              </a:rPr>
              <a:t>, S. </a:t>
            </a:r>
            <a:r>
              <a:rPr lang="en-US" dirty="0" err="1" smtClean="0">
                <a:solidFill>
                  <a:schemeClr val="bg1"/>
                </a:solidFill>
              </a:rPr>
              <a:t>Gz</a:t>
            </a:r>
            <a:r>
              <a:rPr lang="en-US" dirty="0" smtClean="0">
                <a:solidFill>
                  <a:schemeClr val="bg1"/>
                </a:solidFill>
              </a:rPr>
              <a:t>., MKM., RD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Rachmanida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Nuzrina</a:t>
            </a:r>
            <a:r>
              <a:rPr lang="en-US" dirty="0" smtClean="0">
                <a:solidFill>
                  <a:schemeClr val="bg1"/>
                </a:solidFill>
              </a:rPr>
              <a:t>, S. </a:t>
            </a:r>
            <a:r>
              <a:rPr lang="en-US" dirty="0" err="1" smtClean="0">
                <a:solidFill>
                  <a:schemeClr val="bg1"/>
                </a:solidFill>
              </a:rPr>
              <a:t>Gz</a:t>
            </a:r>
            <a:r>
              <a:rPr lang="en-US" dirty="0" smtClean="0">
                <a:solidFill>
                  <a:schemeClr val="bg1"/>
                </a:solidFill>
              </a:rPr>
              <a:t>., M. </a:t>
            </a:r>
            <a:r>
              <a:rPr lang="en-US" dirty="0" err="1" smtClean="0">
                <a:solidFill>
                  <a:schemeClr val="bg1"/>
                </a:solidFill>
              </a:rPr>
              <a:t>Gizi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3947" y="905079"/>
            <a:ext cx="7772400" cy="2387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ANALISIS HUBUNGAN KATAGORIK 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DENGAN </a:t>
            </a:r>
            <a:r>
              <a:rPr lang="en-US" sz="3200" b="1" dirty="0">
                <a:solidFill>
                  <a:schemeClr val="bg1"/>
                </a:solidFill>
              </a:rPr>
              <a:t>NUMERIK</a:t>
            </a:r>
            <a:r>
              <a:rPr lang="en-GB" sz="3200" dirty="0">
                <a:solidFill>
                  <a:schemeClr val="bg1"/>
                </a:solidFill>
              </a:rPr>
              <a:t/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(UJI T/T-TEST)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11" t="22950" r="23680" b="24176"/>
          <a:stretch/>
        </p:blipFill>
        <p:spPr>
          <a:xfrm>
            <a:off x="433113" y="977462"/>
            <a:ext cx="8437880" cy="47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83324"/>
            <a:ext cx="7886700" cy="5593639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smtClean="0"/>
              <a:t>Rata-rata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10.358 g%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r>
              <a:rPr lang="en-US" dirty="0"/>
              <a:t> 1.3679 g%.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rata-rata </a:t>
            </a:r>
            <a:r>
              <a:rPr lang="en-US" dirty="0" err="1"/>
              <a:t>kadar</a:t>
            </a:r>
            <a:r>
              <a:rPr lang="en-US" dirty="0"/>
              <a:t> 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10.861 g%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r>
              <a:rPr lang="en-US" dirty="0"/>
              <a:t> 1.0544 g</a:t>
            </a:r>
            <a:r>
              <a:rPr lang="en-US" dirty="0" smtClean="0"/>
              <a:t>%</a:t>
            </a:r>
            <a:endParaRPr lang="en-GB" dirty="0"/>
          </a:p>
          <a:p>
            <a:pPr algn="just"/>
            <a:r>
              <a:rPr lang="en-US" dirty="0" err="1"/>
              <a:t>Uji</a:t>
            </a:r>
            <a:r>
              <a:rPr lang="en-US" dirty="0"/>
              <a:t> T </a:t>
            </a:r>
            <a:r>
              <a:rPr lang="en-US" dirty="0" err="1"/>
              <a:t>berpasangan</a:t>
            </a:r>
            <a:r>
              <a:rPr lang="en-US" dirty="0"/>
              <a:t> </a:t>
            </a:r>
            <a:r>
              <a:rPr lang="en-US" dirty="0" err="1"/>
              <a:t>dilaporkan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b="1" dirty="0" err="1"/>
              <a:t>nilai</a:t>
            </a:r>
            <a:r>
              <a:rPr lang="en-US" b="1" dirty="0"/>
              <a:t> mean </a:t>
            </a:r>
            <a:r>
              <a:rPr lang="en-US" b="1" dirty="0" err="1"/>
              <a:t>perbedaan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pengukuran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smtClean="0"/>
              <a:t>0.502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standar</a:t>
            </a:r>
            <a:r>
              <a:rPr lang="en-US" b="1" dirty="0"/>
              <a:t> </a:t>
            </a:r>
            <a:r>
              <a:rPr lang="en-US" b="1" dirty="0" err="1"/>
              <a:t>deviasi</a:t>
            </a:r>
            <a:r>
              <a:rPr lang="en-US" b="1" dirty="0"/>
              <a:t> </a:t>
            </a:r>
            <a:r>
              <a:rPr lang="en-US" b="1" dirty="0" smtClean="0"/>
              <a:t>0.970</a:t>
            </a:r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diuji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T </a:t>
            </a:r>
            <a:r>
              <a:rPr lang="en-US" dirty="0" err="1" smtClean="0"/>
              <a:t>berpasangan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p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sig (</a:t>
            </a:r>
            <a:r>
              <a:rPr lang="en-US" i="1" dirty="0" smtClean="0"/>
              <a:t>2-tailed</a:t>
            </a:r>
            <a:r>
              <a:rPr lang="en-US" dirty="0" smtClean="0"/>
              <a:t>).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p = 0.0001,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disimpulkan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yang </a:t>
            </a:r>
            <a:r>
              <a:rPr lang="en-US" dirty="0" err="1" smtClean="0"/>
              <a:t>signifikan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8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16990"/>
              </p:ext>
            </p:extLst>
          </p:nvPr>
        </p:nvGraphicFramePr>
        <p:xfrm>
          <a:off x="1027121" y="2049515"/>
          <a:ext cx="7170948" cy="1000799"/>
        </p:xfrm>
        <a:graphic>
          <a:graphicData uri="http://schemas.openxmlformats.org/drawingml/2006/table">
            <a:tbl>
              <a:tblPr firstRow="1" firstCol="1" bandRow="1"/>
              <a:tblGrid>
                <a:gridCol w="1195158"/>
                <a:gridCol w="1195158"/>
                <a:gridCol w="1195158"/>
                <a:gridCol w="1195158"/>
                <a:gridCol w="1195158"/>
                <a:gridCol w="1195158"/>
              </a:tblGrid>
              <a:tr h="250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Variabel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Kadar Hb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Pengukuran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Pengukuran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10.358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10.861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1.3679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1.0544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.1934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.1491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2944" y="799972"/>
            <a:ext cx="806233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Data:</a:t>
            </a: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Distribusi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Kadar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Sesudah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Penyuluhan</a:t>
            </a:r>
            <a:endParaRPr kumimoji="0" lang="en-GB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578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/>
              <a:t>Uji</a:t>
            </a:r>
            <a:r>
              <a:rPr lang="en-US" sz="3200" b="1" dirty="0" smtClean="0"/>
              <a:t> Data </a:t>
            </a:r>
            <a:r>
              <a:rPr lang="en-US" sz="3200" b="1" dirty="0" err="1" smtClean="0"/>
              <a:t>Dua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Sampel</a:t>
            </a:r>
            <a:r>
              <a:rPr lang="en-US" sz="3200" b="1" dirty="0" smtClean="0"/>
              <a:t> </a:t>
            </a:r>
            <a:r>
              <a:rPr lang="en-US" sz="3200" b="1" dirty="0" err="1"/>
              <a:t>B</a:t>
            </a:r>
            <a:r>
              <a:rPr lang="en-US" sz="3200" b="1" dirty="0" err="1" smtClean="0"/>
              <a:t>erpasangan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Berhubungan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Non </a:t>
            </a:r>
            <a:r>
              <a:rPr lang="en-US" sz="3200" b="1" dirty="0" err="1" smtClean="0"/>
              <a:t>Parametrik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6813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b="1" dirty="0" err="1"/>
              <a:t>Uji</a:t>
            </a:r>
            <a:r>
              <a:rPr lang="en-US" b="1" dirty="0"/>
              <a:t> Wilcoxon </a:t>
            </a:r>
            <a:endParaRPr lang="en-US" b="1" dirty="0" smtClean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US" b="1" dirty="0" err="1" smtClean="0"/>
              <a:t>Langkah-langkah</a:t>
            </a:r>
            <a:r>
              <a:rPr lang="en-US" b="1" dirty="0" smtClean="0"/>
              <a:t> </a:t>
            </a:r>
            <a:r>
              <a:rPr lang="en-US" b="1" dirty="0" err="1"/>
              <a:t>penyelesaian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endParaRPr lang="en-GB" dirty="0"/>
          </a:p>
          <a:p>
            <a:pPr lvl="0" algn="just"/>
            <a:r>
              <a:rPr lang="en-US" dirty="0" err="1"/>
              <a:t>Buka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caranya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i="1" dirty="0"/>
              <a:t>file-new</a:t>
            </a:r>
            <a:endParaRPr lang="en-GB" dirty="0"/>
          </a:p>
          <a:p>
            <a:pPr lvl="0" algn="just"/>
            <a:r>
              <a:rPr lang="en-US" dirty="0" err="1"/>
              <a:t>Isikan</a:t>
            </a:r>
            <a:r>
              <a:rPr lang="en-US" dirty="0"/>
              <a:t> data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yang </a:t>
            </a:r>
            <a:r>
              <a:rPr lang="en-US" dirty="0" err="1"/>
              <a:t>diperlukan</a:t>
            </a:r>
            <a:endParaRPr lang="en-GB" dirty="0"/>
          </a:p>
          <a:p>
            <a:pPr lvl="0" algn="just"/>
            <a:r>
              <a:rPr lang="en-US" dirty="0" err="1"/>
              <a:t>Isilah</a:t>
            </a:r>
            <a:r>
              <a:rPr lang="en-US" dirty="0"/>
              <a:t> data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Data View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yang </a:t>
            </a:r>
            <a:r>
              <a:rPr lang="en-US" dirty="0" err="1"/>
              <a:t>diperoleh</a:t>
            </a:r>
            <a:endParaRPr lang="en-GB" dirty="0"/>
          </a:p>
          <a:p>
            <a:pPr lvl="0"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menu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i="1" dirty="0"/>
              <a:t>Analyze</a:t>
            </a:r>
            <a:r>
              <a:rPr lang="en-US" dirty="0"/>
              <a:t> </a:t>
            </a:r>
            <a:r>
              <a:rPr lang="en-US" i="1" dirty="0"/>
              <a:t>–</a:t>
            </a:r>
            <a:r>
              <a:rPr lang="en-US" dirty="0"/>
              <a:t> </a:t>
            </a:r>
            <a:r>
              <a:rPr lang="en-US" i="1" dirty="0"/>
              <a:t>Nonparametric Test – 2 related samples </a:t>
            </a:r>
            <a:endParaRPr lang="en-GB" dirty="0"/>
          </a:p>
          <a:p>
            <a:pPr lvl="0" algn="just"/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i="1" dirty="0"/>
              <a:t>test pair(s) list,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test type</a:t>
            </a:r>
            <a:r>
              <a:rPr lang="en-US" dirty="0"/>
              <a:t> </a:t>
            </a:r>
            <a:r>
              <a:rPr lang="en-US" dirty="0" err="1"/>
              <a:t>pilihlah</a:t>
            </a:r>
            <a:r>
              <a:rPr lang="en-US" dirty="0"/>
              <a:t> </a:t>
            </a:r>
            <a:r>
              <a:rPr lang="en-US" dirty="0" err="1"/>
              <a:t>wilcoxon</a:t>
            </a:r>
            <a:endParaRPr lang="en-GB" dirty="0"/>
          </a:p>
          <a:p>
            <a:pPr algn="just"/>
            <a:r>
              <a:rPr lang="en-US" dirty="0" err="1"/>
              <a:t>Klik</a:t>
            </a:r>
            <a:r>
              <a:rPr lang="en-US" dirty="0"/>
              <a:t> 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252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/>
              <a:t>Uji</a:t>
            </a:r>
            <a:r>
              <a:rPr lang="en-US" sz="3200" b="1" dirty="0" smtClean="0"/>
              <a:t> Data </a:t>
            </a:r>
            <a:r>
              <a:rPr lang="en-US" sz="3200" b="1" dirty="0" err="1" smtClean="0"/>
              <a:t>Dua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Sampel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Berpasangan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Berhubungan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Non </a:t>
            </a:r>
            <a:r>
              <a:rPr lang="en-US" sz="3200" b="1" dirty="0" err="1" smtClean="0"/>
              <a:t>Parametrik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0066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b="1" dirty="0" err="1"/>
              <a:t>Uji</a:t>
            </a:r>
            <a:r>
              <a:rPr lang="en-US" b="1" dirty="0"/>
              <a:t> </a:t>
            </a:r>
            <a:r>
              <a:rPr lang="en-US" b="1" dirty="0" smtClean="0"/>
              <a:t>Mann-Whitney</a:t>
            </a:r>
            <a:r>
              <a:rPr lang="en-US" dirty="0"/>
              <a:t> </a:t>
            </a:r>
            <a:endParaRPr lang="en-US" dirty="0" smtClean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US" b="1" dirty="0" err="1"/>
              <a:t>Langkah-langkah</a:t>
            </a:r>
            <a:r>
              <a:rPr lang="en-US" b="1" dirty="0"/>
              <a:t> </a:t>
            </a:r>
            <a:r>
              <a:rPr lang="en-US" b="1" dirty="0" err="1"/>
              <a:t>penyelesaian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endParaRPr lang="en-GB" dirty="0"/>
          </a:p>
          <a:p>
            <a:pPr lvl="0" algn="just"/>
            <a:r>
              <a:rPr lang="en-US" dirty="0" err="1"/>
              <a:t>Buka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caranya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i="1" dirty="0"/>
              <a:t>file-new</a:t>
            </a:r>
            <a:endParaRPr lang="en-GB" dirty="0"/>
          </a:p>
          <a:p>
            <a:pPr lvl="0" algn="just"/>
            <a:r>
              <a:rPr lang="en-US" dirty="0" err="1"/>
              <a:t>Isikan</a:t>
            </a:r>
            <a:r>
              <a:rPr lang="en-US" dirty="0"/>
              <a:t> data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yang </a:t>
            </a:r>
            <a:r>
              <a:rPr lang="en-US" dirty="0" err="1"/>
              <a:t>diperlukan</a:t>
            </a:r>
            <a:endParaRPr lang="en-GB" dirty="0"/>
          </a:p>
          <a:p>
            <a:pPr lvl="0"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value </a:t>
            </a:r>
            <a:r>
              <a:rPr lang="en-US" dirty="0" err="1"/>
              <a:t>diisikan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(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)</a:t>
            </a:r>
            <a:endParaRPr lang="en-GB" dirty="0"/>
          </a:p>
          <a:p>
            <a:pPr lvl="0" algn="just"/>
            <a:r>
              <a:rPr lang="en-US" dirty="0" err="1"/>
              <a:t>Isilah</a:t>
            </a:r>
            <a:r>
              <a:rPr lang="en-US" dirty="0"/>
              <a:t> data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Data View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yang </a:t>
            </a:r>
            <a:r>
              <a:rPr lang="en-US" dirty="0" err="1"/>
              <a:t>diperoleh</a:t>
            </a:r>
            <a:endParaRPr lang="en-GB" dirty="0"/>
          </a:p>
          <a:p>
            <a:pPr lvl="0"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menu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i="1" dirty="0"/>
              <a:t>Analyze</a:t>
            </a:r>
            <a:r>
              <a:rPr lang="en-US" dirty="0"/>
              <a:t> </a:t>
            </a:r>
            <a:r>
              <a:rPr lang="en-US" i="1" dirty="0"/>
              <a:t>–</a:t>
            </a:r>
            <a:r>
              <a:rPr lang="en-US" dirty="0"/>
              <a:t> </a:t>
            </a:r>
            <a:r>
              <a:rPr lang="en-US" i="1" dirty="0"/>
              <a:t>Nonparametric Test – 2 independent samples </a:t>
            </a:r>
            <a:endParaRPr lang="en-GB" dirty="0"/>
          </a:p>
          <a:p>
            <a:pPr lvl="0" algn="just"/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Test Variable List</a:t>
            </a:r>
            <a:endParaRPr lang="en-GB" dirty="0"/>
          </a:p>
          <a:p>
            <a:pPr lvl="0" algn="just"/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, </a:t>
            </a: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grouping </a:t>
            </a:r>
            <a:r>
              <a:rPr lang="en-US" dirty="0" err="1"/>
              <a:t>variabel</a:t>
            </a:r>
            <a:r>
              <a:rPr lang="en-US" dirty="0"/>
              <a:t> </a:t>
            </a:r>
            <a:endParaRPr lang="en-GB" dirty="0"/>
          </a:p>
          <a:p>
            <a:pPr lvl="0" algn="just"/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 </a:t>
            </a:r>
            <a:r>
              <a:rPr lang="en-US" i="1" dirty="0"/>
              <a:t>test type</a:t>
            </a:r>
            <a:r>
              <a:rPr lang="en-US" dirty="0"/>
              <a:t> </a:t>
            </a:r>
            <a:r>
              <a:rPr lang="en-US" dirty="0" err="1"/>
              <a:t>pilihlah</a:t>
            </a:r>
            <a:r>
              <a:rPr lang="en-US" dirty="0"/>
              <a:t> Mann-Whitney</a:t>
            </a:r>
            <a:endParaRPr lang="en-GB" dirty="0"/>
          </a:p>
          <a:p>
            <a:pPr lvl="0" algn="just"/>
            <a:r>
              <a:rPr lang="en-US" dirty="0" err="1"/>
              <a:t>Klik</a:t>
            </a:r>
            <a:r>
              <a:rPr lang="en-US" dirty="0"/>
              <a:t> ok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2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36" y="147870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TERIMA KASIH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1029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800100"/>
            <a:ext cx="7886700" cy="5605463"/>
          </a:xfrm>
        </p:spPr>
        <p:txBody>
          <a:bodyPr/>
          <a:lstStyle/>
          <a:p>
            <a:pPr algn="just"/>
            <a:r>
              <a:rPr lang="en-US" dirty="0"/>
              <a:t>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parameter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endParaRPr lang="en-US" dirty="0" smtClean="0"/>
          </a:p>
          <a:p>
            <a:pPr marL="457200" algn="just">
              <a:buFont typeface="Wingdings" panose="05000000000000000000" pitchFamily="2" charset="2"/>
              <a:buChar char="ü"/>
            </a:pPr>
            <a:r>
              <a:rPr lang="en-US" dirty="0" err="1" smtClean="0"/>
              <a:t>Misalnya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orang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</a:t>
            </a:r>
            <a:r>
              <a:rPr lang="en-US" dirty="0" err="1" smtClean="0"/>
              <a:t>desa</a:t>
            </a:r>
            <a:endParaRPr lang="en-US" dirty="0" smtClean="0"/>
          </a:p>
          <a:p>
            <a:pPr marL="457200" algn="just">
              <a:buFont typeface="Wingdings" panose="05000000000000000000" pitchFamily="2" charset="2"/>
              <a:buChar char="ü"/>
            </a:pPr>
            <a:r>
              <a:rPr lang="en-US" dirty="0" err="1" smtClean="0"/>
              <a:t>Atau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program diet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sesudahnya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/>
              <a:t>statistik</a:t>
            </a:r>
            <a:r>
              <a:rPr lang="en-US" dirty="0"/>
              <a:t> yang </a:t>
            </a:r>
            <a:r>
              <a:rPr lang="en-US" dirty="0" err="1"/>
              <a:t>membandingkan</a:t>
            </a:r>
            <a:r>
              <a:rPr lang="en-US" dirty="0"/>
              <a:t> mean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data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smtClean="0"/>
              <a:t>mean</a:t>
            </a:r>
            <a:r>
              <a:rPr lang="en-US" dirty="0"/>
              <a:t> </a:t>
            </a:r>
            <a:r>
              <a:rPr lang="en-US" dirty="0" smtClean="0"/>
              <a:t>         (t-test)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4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8497"/>
            <a:ext cx="7886700" cy="863599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Perbedaan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Independen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Dependen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8725"/>
            <a:ext cx="7886700" cy="49482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K</a:t>
            </a:r>
            <a:r>
              <a:rPr lang="en-US" dirty="0" err="1" smtClean="0"/>
              <a:t>elompok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, </a:t>
            </a:r>
            <a:r>
              <a:rPr lang="en-US" dirty="0" err="1"/>
              <a:t>bila</a:t>
            </a:r>
            <a:r>
              <a:rPr lang="en-US" dirty="0"/>
              <a:t> data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tergantung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 smtClean="0"/>
              <a:t>kedua</a:t>
            </a:r>
            <a:endParaRPr lang="en-US" dirty="0" smtClean="0"/>
          </a:p>
          <a:p>
            <a:pPr marL="628650" indent="-400050" algn="just">
              <a:buFont typeface="Wingdings" panose="05000000000000000000" pitchFamily="2" charset="2"/>
              <a:buChar char="q"/>
            </a:pPr>
            <a:r>
              <a:rPr lang="en-US" dirty="0" err="1"/>
              <a:t>M</a:t>
            </a:r>
            <a:r>
              <a:rPr lang="en-US" dirty="0" err="1" smtClean="0"/>
              <a:t>isalnya</a:t>
            </a:r>
            <a:r>
              <a:rPr lang="en-US" dirty="0" smtClean="0"/>
              <a:t> </a:t>
            </a:r>
            <a:r>
              <a:rPr lang="en-US" dirty="0" err="1"/>
              <a:t>membandingkan</a:t>
            </a:r>
            <a:r>
              <a:rPr lang="en-US" dirty="0"/>
              <a:t> mean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sistolik</a:t>
            </a:r>
            <a:r>
              <a:rPr lang="en-US" dirty="0"/>
              <a:t> orang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</a:t>
            </a:r>
            <a:r>
              <a:rPr lang="en-US" dirty="0" err="1"/>
              <a:t>kota</a:t>
            </a:r>
            <a:r>
              <a:rPr lang="en-US" dirty="0"/>
              <a:t>.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orang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orang </a:t>
            </a:r>
            <a:r>
              <a:rPr lang="en-US" dirty="0" err="1"/>
              <a:t>desa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dependen</a:t>
            </a:r>
            <a:r>
              <a:rPr lang="en-US" dirty="0" smtClean="0"/>
              <a:t>/</a:t>
            </a:r>
            <a:r>
              <a:rPr lang="en-US" dirty="0" err="1" smtClean="0"/>
              <a:t>pasangan</a:t>
            </a:r>
            <a:r>
              <a:rPr lang="en-US" dirty="0" smtClean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saling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mempunyai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ketergantungan</a:t>
            </a:r>
            <a:endParaRPr lang="en-US" dirty="0" smtClean="0">
              <a:solidFill>
                <a:srgbClr val="FF0000"/>
              </a:solidFill>
            </a:endParaRPr>
          </a:p>
          <a:p>
            <a:pPr marL="628650" indent="-342900" algn="just">
              <a:buFont typeface="Wingdings" panose="05000000000000000000" pitchFamily="2" charset="2"/>
              <a:buChar char="q"/>
            </a:pPr>
            <a:r>
              <a:rPr lang="en-US" dirty="0" err="1"/>
              <a:t>Misalnya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program diet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orang yang </a:t>
            </a:r>
            <a:r>
              <a:rPr lang="en-US" dirty="0" err="1"/>
              <a:t>sama</a:t>
            </a:r>
            <a:r>
              <a:rPr lang="en-US" dirty="0"/>
              <a:t> (data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dependen</a:t>
            </a:r>
            <a:r>
              <a:rPr lang="en-US" dirty="0"/>
              <a:t>/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sebelum</a:t>
            </a:r>
            <a:r>
              <a:rPr lang="en-US" dirty="0"/>
              <a:t>).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8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4325"/>
            <a:ext cx="7886700" cy="76834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Langkah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Uji</a:t>
            </a:r>
            <a:r>
              <a:rPr lang="en-US" sz="3600" b="1" dirty="0" smtClean="0"/>
              <a:t> T-Test </a:t>
            </a:r>
            <a:r>
              <a:rPr lang="en-US" sz="3600" b="1" dirty="0" err="1" smtClean="0"/>
              <a:t>Independen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3476"/>
            <a:ext cx="7886700" cy="5043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Hb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BBLR,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Hb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BBLR </a:t>
            </a:r>
            <a:r>
              <a:rPr lang="en-US" sz="2400" dirty="0" err="1"/>
              <a:t>dan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BBLR, </a:t>
            </a:r>
            <a:r>
              <a:rPr lang="en-US" sz="2400" dirty="0" err="1"/>
              <a:t>caranya</a:t>
            </a:r>
            <a:r>
              <a:rPr lang="en-US" sz="2400" dirty="0"/>
              <a:t> :</a:t>
            </a:r>
            <a:endParaRPr lang="en-GB" sz="2400" dirty="0"/>
          </a:p>
          <a:p>
            <a:pPr lvl="0" algn="just"/>
            <a:r>
              <a:rPr lang="en-US" sz="2400" dirty="0" err="1"/>
              <a:t>Aktifkan</a:t>
            </a:r>
            <a:r>
              <a:rPr lang="en-US" sz="2400" dirty="0"/>
              <a:t> file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diuji</a:t>
            </a:r>
            <a:endParaRPr lang="en-GB" sz="2400" dirty="0"/>
          </a:p>
          <a:p>
            <a:pPr lvl="0" algn="just"/>
            <a:r>
              <a:rPr lang="en-US" sz="2400" dirty="0" err="1"/>
              <a:t>Pilih</a:t>
            </a:r>
            <a:r>
              <a:rPr lang="en-US" sz="2400" dirty="0"/>
              <a:t> analyze,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pilih</a:t>
            </a:r>
            <a:r>
              <a:rPr lang="en-US" sz="2400" dirty="0"/>
              <a:t> sub menu compare mean,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pilih</a:t>
            </a:r>
            <a:r>
              <a:rPr lang="en-US" sz="2400" dirty="0"/>
              <a:t> </a:t>
            </a:r>
            <a:r>
              <a:rPr lang="en-US" sz="2400" dirty="0" err="1"/>
              <a:t>Independen</a:t>
            </a:r>
            <a:r>
              <a:rPr lang="en-US" sz="2400" dirty="0"/>
              <a:t>-samples T Test</a:t>
            </a:r>
            <a:endParaRPr lang="en-GB" sz="2400" dirty="0"/>
          </a:p>
          <a:p>
            <a:pPr lvl="0"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layar</a:t>
            </a:r>
            <a:r>
              <a:rPr lang="en-US" sz="2400" dirty="0"/>
              <a:t> </a:t>
            </a:r>
            <a:r>
              <a:rPr lang="en-US" sz="2400" dirty="0" err="1"/>
              <a:t>tampak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yang di </a:t>
            </a:r>
            <a:r>
              <a:rPr lang="en-US" sz="2400" dirty="0" err="1"/>
              <a:t>dalamnya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Test Variable </a:t>
            </a:r>
            <a:r>
              <a:rPr lang="en-US" sz="2400" dirty="0" err="1"/>
              <a:t>dan</a:t>
            </a:r>
            <a:r>
              <a:rPr lang="en-US" sz="2400" dirty="0"/>
              <a:t> grouping variable. </a:t>
            </a:r>
            <a:r>
              <a:rPr lang="en-US" sz="2400" dirty="0" err="1"/>
              <a:t>Kotak</a:t>
            </a:r>
            <a:r>
              <a:rPr lang="en-US" sz="2400" dirty="0"/>
              <a:t> test variables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memasukkan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numeriknya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grouping variable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memasukkan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kategoriknya</a:t>
            </a:r>
            <a:r>
              <a:rPr lang="en-US" sz="2400" dirty="0"/>
              <a:t>, </a:t>
            </a:r>
            <a:r>
              <a:rPr lang="en-US" sz="2400" b="1" dirty="0" err="1"/>
              <a:t>jangan</a:t>
            </a:r>
            <a:r>
              <a:rPr lang="en-US" sz="2400" b="1" dirty="0"/>
              <a:t> </a:t>
            </a:r>
            <a:r>
              <a:rPr lang="en-US" sz="2400" b="1" dirty="0" err="1"/>
              <a:t>terbalik</a:t>
            </a:r>
            <a:endParaRPr lang="en-GB" sz="2400" b="1" dirty="0"/>
          </a:p>
          <a:p>
            <a:pPr lvl="0" algn="just"/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RataHb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kotak</a:t>
            </a:r>
            <a:r>
              <a:rPr lang="en-US" sz="2400" dirty="0" smtClean="0"/>
              <a:t> Test </a:t>
            </a:r>
            <a:r>
              <a:rPr lang="en-US" sz="2400" dirty="0"/>
              <a:t>Variable</a:t>
            </a:r>
            <a:endParaRPr lang="en-GB" sz="2400" dirty="0"/>
          </a:p>
          <a:p>
            <a:pPr lvl="0" algn="just"/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BBbayi2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masukkan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grouping variable</a:t>
            </a:r>
            <a:endParaRPr lang="en-GB" sz="2400" dirty="0"/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40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29258"/>
            <a:ext cx="7886700" cy="904875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sz="2000" dirty="0" err="1"/>
              <a:t>Klik</a:t>
            </a:r>
            <a:r>
              <a:rPr lang="en-US" sz="2000" dirty="0"/>
              <a:t> Define Group, </a:t>
            </a:r>
            <a:r>
              <a:rPr lang="en-US" sz="2000" dirty="0" err="1"/>
              <a:t>kemudian</a:t>
            </a:r>
            <a:r>
              <a:rPr lang="en-US" sz="2000" dirty="0"/>
              <a:t> di </a:t>
            </a:r>
            <a:r>
              <a:rPr lang="en-US" sz="2000" dirty="0" err="1"/>
              <a:t>layar</a:t>
            </a:r>
            <a:r>
              <a:rPr lang="en-US" sz="2000" dirty="0"/>
              <a:t> Nampak </a:t>
            </a:r>
            <a:r>
              <a:rPr lang="en-US" sz="2000" dirty="0" err="1"/>
              <a:t>kotak</a:t>
            </a:r>
            <a:r>
              <a:rPr lang="en-US" sz="2000" dirty="0"/>
              <a:t> </a:t>
            </a:r>
            <a:r>
              <a:rPr lang="en-US" sz="2000" dirty="0" err="1"/>
              <a:t>isian</a:t>
            </a:r>
            <a:r>
              <a:rPr lang="en-US" sz="2000" dirty="0"/>
              <a:t>.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diminta</a:t>
            </a:r>
            <a:r>
              <a:rPr lang="en-US" sz="2000" dirty="0"/>
              <a:t> </a:t>
            </a:r>
            <a:r>
              <a:rPr lang="en-US" sz="2000" dirty="0" err="1"/>
              <a:t>mengisi</a:t>
            </a:r>
            <a:r>
              <a:rPr lang="en-US" sz="2000" dirty="0"/>
              <a:t> </a:t>
            </a:r>
            <a:r>
              <a:rPr lang="en-US" sz="2000" dirty="0" err="1"/>
              <a:t>kode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Bbbayi2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kotak</a:t>
            </a:r>
            <a:r>
              <a:rPr lang="en-US" sz="2000" dirty="0"/>
              <a:t>.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kotak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isi</a:t>
            </a:r>
            <a:r>
              <a:rPr lang="en-US" sz="2000" dirty="0"/>
              <a:t> group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klasifikasi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, 1 = BBLR </a:t>
            </a:r>
            <a:r>
              <a:rPr lang="en-US" sz="2000" dirty="0" err="1"/>
              <a:t>dan</a:t>
            </a:r>
            <a:r>
              <a:rPr lang="en-US" sz="2000" dirty="0"/>
              <a:t> 2 = </a:t>
            </a:r>
            <a:r>
              <a:rPr lang="en-US" sz="2000" dirty="0" err="1"/>
              <a:t>Tidak</a:t>
            </a:r>
            <a:r>
              <a:rPr lang="en-US" sz="2000" dirty="0"/>
              <a:t> BBLR</a:t>
            </a:r>
            <a:endParaRPr lang="en-GB" sz="2000" dirty="0"/>
          </a:p>
          <a:p>
            <a:pPr algn="just"/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983807"/>
            <a:ext cx="4151736" cy="171922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41999" t="35166" r="41632" b="41762"/>
          <a:stretch/>
        </p:blipFill>
        <p:spPr bwMode="auto">
          <a:xfrm>
            <a:off x="899160" y="3939068"/>
            <a:ext cx="1897380" cy="1503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81050" y="5503844"/>
            <a:ext cx="7886700" cy="90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err="1"/>
              <a:t>Klik</a:t>
            </a:r>
            <a:r>
              <a:rPr lang="en-US" sz="2000" dirty="0"/>
              <a:t> continue</a:t>
            </a:r>
            <a:endParaRPr lang="en-GB" sz="2000" dirty="0"/>
          </a:p>
          <a:p>
            <a:pPr lvl="0"/>
            <a:r>
              <a:rPr lang="en-US" sz="2000" dirty="0" err="1"/>
              <a:t>Klik</a:t>
            </a:r>
            <a:r>
              <a:rPr lang="en-US" sz="2000" dirty="0"/>
              <a:t> ok, </a:t>
            </a:r>
            <a:r>
              <a:rPr lang="en-US" sz="2000" dirty="0" err="1"/>
              <a:t>lihat</a:t>
            </a:r>
            <a:r>
              <a:rPr lang="en-US" sz="2000" dirty="0"/>
              <a:t> </a:t>
            </a:r>
            <a:r>
              <a:rPr lang="en-US" sz="2000" dirty="0" err="1"/>
              <a:t>hasilnya</a:t>
            </a:r>
            <a:endParaRPr lang="en-GB" sz="2000" dirty="0"/>
          </a:p>
          <a:p>
            <a:pPr algn="just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712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778" t="24935" r="21180" b="22592"/>
          <a:stretch/>
        </p:blipFill>
        <p:spPr>
          <a:xfrm>
            <a:off x="767449" y="1403130"/>
            <a:ext cx="7662977" cy="4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53937"/>
            <a:ext cx="7886700" cy="576706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tampilan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rata-rata,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deviasi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error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Hb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. Rata-rata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Hb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BBLR </a:t>
            </a:r>
            <a:r>
              <a:rPr lang="en-US" sz="2400" dirty="0" err="1"/>
              <a:t>adalah</a:t>
            </a:r>
            <a:r>
              <a:rPr lang="en-US" sz="2400" dirty="0"/>
              <a:t> 10.98 g%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deviasi</a:t>
            </a:r>
            <a:r>
              <a:rPr lang="en-US" sz="2400" dirty="0"/>
              <a:t> 1.183 g%,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BBLR, rata-rata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Hb-nya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10.56 g%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deviasi</a:t>
            </a:r>
            <a:r>
              <a:rPr lang="en-US" sz="2400" dirty="0"/>
              <a:t> 1.116 g</a:t>
            </a:r>
            <a:r>
              <a:rPr lang="en-US" sz="2400" dirty="0" smtClean="0"/>
              <a:t>%.</a:t>
            </a:r>
          </a:p>
          <a:p>
            <a:pPr algn="just"/>
            <a:endParaRPr lang="en-GB" sz="2400" dirty="0"/>
          </a:p>
          <a:p>
            <a:pPr algn="just"/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/>
              <a:t>uji</a:t>
            </a:r>
            <a:r>
              <a:rPr lang="en-US" sz="2400" dirty="0"/>
              <a:t> T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, SPSS </a:t>
            </a:r>
            <a:r>
              <a:rPr lang="en-US" sz="2400" dirty="0" err="1" smtClean="0"/>
              <a:t>menampilkan</a:t>
            </a:r>
            <a:r>
              <a:rPr lang="en-US" sz="2400" dirty="0" smtClean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T,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T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asumsi</a:t>
            </a:r>
            <a:r>
              <a:rPr lang="en-US" sz="2400" dirty="0"/>
              <a:t> </a:t>
            </a:r>
            <a:r>
              <a:rPr lang="en-US" sz="2400" dirty="0" err="1"/>
              <a:t>varian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i="1" dirty="0"/>
              <a:t>equal variances assumed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T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asumsi</a:t>
            </a:r>
            <a:r>
              <a:rPr lang="en-US" sz="2400" dirty="0"/>
              <a:t> </a:t>
            </a:r>
            <a:r>
              <a:rPr lang="en-US" sz="2400" dirty="0" err="1"/>
              <a:t>varian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i="1" dirty="0"/>
              <a:t>equal variances not assumed</a:t>
            </a:r>
            <a:r>
              <a:rPr lang="en-US" sz="2400" dirty="0"/>
              <a:t>).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mana</a:t>
            </a:r>
            <a:r>
              <a:rPr lang="en-US" sz="2400" dirty="0"/>
              <a:t> yang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pakai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kesamaan</a:t>
            </a:r>
            <a:r>
              <a:rPr lang="en-US" sz="2400" dirty="0"/>
              <a:t> </a:t>
            </a:r>
            <a:r>
              <a:rPr lang="en-US" sz="2400" dirty="0" err="1"/>
              <a:t>varian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b="1" dirty="0" err="1"/>
              <a:t>uji</a:t>
            </a:r>
            <a:r>
              <a:rPr lang="en-US" sz="2400" b="1" dirty="0"/>
              <a:t> </a:t>
            </a:r>
            <a:r>
              <a:rPr lang="en-US" sz="2400" b="1" dirty="0" err="1"/>
              <a:t>Levene</a:t>
            </a:r>
            <a:r>
              <a:rPr lang="en-US" sz="2400" dirty="0"/>
              <a:t>. </a:t>
            </a:r>
            <a:r>
              <a:rPr lang="en-US" sz="2400" dirty="0" err="1"/>
              <a:t>Lihat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p </a:t>
            </a:r>
            <a:r>
              <a:rPr lang="en-US" sz="2400" dirty="0" err="1"/>
              <a:t>Levene</a:t>
            </a:r>
            <a:r>
              <a:rPr lang="en-US" sz="2400" dirty="0"/>
              <a:t> test, </a:t>
            </a:r>
            <a:r>
              <a:rPr lang="en-US" sz="2400" b="1" dirty="0" err="1"/>
              <a:t>nilai</a:t>
            </a:r>
            <a:r>
              <a:rPr lang="en-US" sz="2400" b="1" dirty="0"/>
              <a:t> p &lt; alpha (0.05) </a:t>
            </a:r>
            <a:r>
              <a:rPr lang="en-US" sz="2400" b="1" dirty="0" err="1"/>
              <a:t>maka</a:t>
            </a:r>
            <a:r>
              <a:rPr lang="en-US" sz="2400" b="1" dirty="0"/>
              <a:t> </a:t>
            </a:r>
            <a:r>
              <a:rPr lang="en-US" sz="2400" b="1" dirty="0" err="1"/>
              <a:t>varian</a:t>
            </a:r>
            <a:r>
              <a:rPr lang="en-US" sz="2400" b="1" dirty="0"/>
              <a:t> </a:t>
            </a:r>
            <a:r>
              <a:rPr lang="en-US" sz="2400" b="1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b="1" dirty="0"/>
              <a:t>p &gt; alpha (0.05) </a:t>
            </a:r>
            <a:r>
              <a:rPr lang="en-US" sz="2400" b="1" dirty="0" err="1"/>
              <a:t>maka</a:t>
            </a:r>
            <a:r>
              <a:rPr lang="en-US" sz="2400" b="1" dirty="0"/>
              <a:t> </a:t>
            </a:r>
            <a:r>
              <a:rPr lang="en-US" sz="2400" b="1" dirty="0" err="1"/>
              <a:t>varian</a:t>
            </a:r>
            <a:r>
              <a:rPr lang="en-US" sz="2400" b="1" dirty="0"/>
              <a:t> </a:t>
            </a:r>
            <a:r>
              <a:rPr lang="en-US" sz="2400" b="1" dirty="0" err="1"/>
              <a:t>sama</a:t>
            </a:r>
            <a:r>
              <a:rPr lang="en-US" sz="2400" b="1" dirty="0"/>
              <a:t> (</a:t>
            </a:r>
            <a:r>
              <a:rPr lang="en-US" sz="2400" b="1" i="1" dirty="0"/>
              <a:t>equal</a:t>
            </a:r>
            <a:r>
              <a:rPr lang="en-US" sz="2400" b="1" dirty="0"/>
              <a:t>)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62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44879"/>
            <a:ext cx="7886700" cy="576706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Levene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p = 0.843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disimpulkan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alpha 5%, </a:t>
            </a:r>
            <a:r>
              <a:rPr lang="en-US" sz="2400" dirty="0" err="1"/>
              <a:t>didapat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varian</a:t>
            </a:r>
            <a:r>
              <a:rPr lang="en-US" sz="2400" dirty="0"/>
              <a:t> (</a:t>
            </a:r>
            <a:r>
              <a:rPr lang="en-US" sz="2400" dirty="0" err="1"/>
              <a:t>varian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 smtClean="0"/>
              <a:t>)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/>
              <a:t>Selanjutkan</a:t>
            </a:r>
            <a:r>
              <a:rPr lang="en-US" sz="2400" dirty="0" smtClean="0"/>
              <a:t> </a:t>
            </a:r>
            <a:r>
              <a:rPr lang="en-US" sz="2400" dirty="0" err="1"/>
              <a:t>dicari</a:t>
            </a:r>
            <a:r>
              <a:rPr lang="en-US" sz="2400" dirty="0"/>
              <a:t> p value </a:t>
            </a:r>
            <a:r>
              <a:rPr lang="en-US" sz="2400" dirty="0" err="1"/>
              <a:t>uji</a:t>
            </a:r>
            <a:r>
              <a:rPr lang="en-US" sz="2400" dirty="0"/>
              <a:t> t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varian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(equal variances) di </a:t>
            </a:r>
            <a:r>
              <a:rPr lang="en-US" sz="2400" dirty="0" err="1"/>
              <a:t>kolom</a:t>
            </a:r>
            <a:r>
              <a:rPr lang="en-US" sz="2400" dirty="0"/>
              <a:t> sig (2 tailed),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p = 0.389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yang </a:t>
            </a:r>
            <a:r>
              <a:rPr lang="en-US" sz="2400" dirty="0" err="1"/>
              <a:t>signifikan</a:t>
            </a:r>
            <a:r>
              <a:rPr lang="en-US" sz="2400" dirty="0"/>
              <a:t> rata-rata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Hb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BBLR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smtClean="0"/>
              <a:t>BBLR</a:t>
            </a:r>
          </a:p>
          <a:p>
            <a:pPr algn="just"/>
            <a:endParaRPr lang="en-US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56330"/>
              </p:ext>
            </p:extLst>
          </p:nvPr>
        </p:nvGraphicFramePr>
        <p:xfrm>
          <a:off x="1962610" y="4582120"/>
          <a:ext cx="6080760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1013460"/>
                <a:gridCol w="1013460"/>
                <a:gridCol w="1013460"/>
                <a:gridCol w="1013460"/>
                <a:gridCol w="1013460"/>
                <a:gridCol w="101346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BB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Bayi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 Value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BBLR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 BBLR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10.98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10.56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1.183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1.116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.483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.168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.389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1148" y="3951930"/>
            <a:ext cx="7869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Penyajian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:</a:t>
            </a:r>
            <a:endParaRPr kumimoji="0" lang="en-GB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Tabel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Distribusi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Rata-rata Kadar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Hb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Ibu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BBLR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BBLR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0512"/>
            <a:ext cx="7886700" cy="6579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Langkah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Uji</a:t>
            </a:r>
            <a:r>
              <a:rPr lang="en-US" sz="3600" b="1" dirty="0" smtClean="0"/>
              <a:t> T-Test </a:t>
            </a:r>
            <a:r>
              <a:rPr lang="en-US" sz="3600" b="1" dirty="0" err="1" smtClean="0"/>
              <a:t>Dependen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7897"/>
            <a:ext cx="7886700" cy="206419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dirty="0" err="1"/>
              <a:t>beda</a:t>
            </a:r>
            <a:r>
              <a:rPr lang="en-US" sz="2000" dirty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/>
              <a:t>Hb</a:t>
            </a:r>
            <a:r>
              <a:rPr lang="en-US" sz="2000" dirty="0"/>
              <a:t> </a:t>
            </a:r>
            <a:r>
              <a:rPr lang="en-US" sz="2000" dirty="0" err="1"/>
              <a:t>pengukuran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Hb</a:t>
            </a:r>
            <a:r>
              <a:rPr lang="en-US" sz="2000" dirty="0"/>
              <a:t> </a:t>
            </a:r>
            <a:r>
              <a:rPr lang="en-US" sz="2000" dirty="0" err="1"/>
              <a:t>pengukuran</a:t>
            </a:r>
            <a:r>
              <a:rPr lang="en-US" sz="2000" dirty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. </a:t>
            </a:r>
            <a:r>
              <a:rPr lang="en-US" sz="2000" dirty="0" err="1" smtClean="0"/>
              <a:t>Disini</a:t>
            </a:r>
            <a:r>
              <a:rPr lang="en-US" sz="2000" dirty="0" smtClean="0"/>
              <a:t> </a:t>
            </a:r>
            <a:r>
              <a:rPr lang="en-US" sz="2000" dirty="0" err="1"/>
              <a:t>terlihat</a:t>
            </a:r>
            <a:r>
              <a:rPr lang="en-US" sz="2000" dirty="0"/>
              <a:t> </a:t>
            </a:r>
            <a:r>
              <a:rPr lang="en-US" sz="2000" dirty="0" err="1"/>
              <a:t>sampelnya</a:t>
            </a:r>
            <a:r>
              <a:rPr lang="en-US" sz="2000" dirty="0"/>
              <a:t> </a:t>
            </a:r>
            <a:r>
              <a:rPr lang="en-US" sz="2000" dirty="0" err="1"/>
              <a:t>dependen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orangnya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diukur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smtClean="0"/>
              <a:t>kali</a:t>
            </a:r>
            <a:endParaRPr lang="en-GB" sz="2000" dirty="0"/>
          </a:p>
          <a:p>
            <a:pPr lvl="0" algn="just"/>
            <a:r>
              <a:rPr lang="en-US" sz="2000" dirty="0" err="1"/>
              <a:t>Aktifkan</a:t>
            </a:r>
            <a:r>
              <a:rPr lang="en-US" sz="2000" dirty="0"/>
              <a:t> file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diuji</a:t>
            </a:r>
            <a:endParaRPr lang="en-GB" sz="2000" dirty="0"/>
          </a:p>
          <a:p>
            <a:pPr lvl="0" algn="just"/>
            <a:r>
              <a:rPr lang="en-US" sz="2000" dirty="0" err="1"/>
              <a:t>Pilih</a:t>
            </a:r>
            <a:r>
              <a:rPr lang="en-US" sz="2000" dirty="0"/>
              <a:t> Analyze,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pilih</a:t>
            </a:r>
            <a:r>
              <a:rPr lang="en-US" sz="2000" dirty="0"/>
              <a:t> sub menu compare means,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pilih</a:t>
            </a:r>
            <a:r>
              <a:rPr lang="en-US" sz="2000" dirty="0"/>
              <a:t> Paired-Samples T Test</a:t>
            </a:r>
            <a:endParaRPr lang="en-GB" sz="2000" dirty="0"/>
          </a:p>
          <a:p>
            <a:pPr algn="just"/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24" y="3232087"/>
            <a:ext cx="3487214" cy="1743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4894217"/>
            <a:ext cx="7686958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Kadar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berbarengan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panah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kedua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variabel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kotak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sebelah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kanan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ok,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liat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hasilnya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3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867</Words>
  <Application>Microsoft Office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ANALISIS HUBUNGAN KATAGORIK  DENGAN NUMERIK (UJI T/T-TEST)</vt:lpstr>
      <vt:lpstr>PowerPoint Presentation</vt:lpstr>
      <vt:lpstr>Perbedaan Independen dan Dependen</vt:lpstr>
      <vt:lpstr>Langkah Uji T-Test Independen</vt:lpstr>
      <vt:lpstr>PowerPoint Presentation</vt:lpstr>
      <vt:lpstr>PowerPoint Presentation</vt:lpstr>
      <vt:lpstr>PowerPoint Presentation</vt:lpstr>
      <vt:lpstr>PowerPoint Presentation</vt:lpstr>
      <vt:lpstr>Langkah Uji T-Test Dependen</vt:lpstr>
      <vt:lpstr>PowerPoint Presentation</vt:lpstr>
      <vt:lpstr>PowerPoint Presentation</vt:lpstr>
      <vt:lpstr>PowerPoint Presentation</vt:lpstr>
      <vt:lpstr>Uji Data Dua Sampel Berpasangan/Berhubungan  Non Parametrik</vt:lpstr>
      <vt:lpstr>Uji Data Dua Sampel Tidak Berpasangan/Berhubungan  Non Parametrik 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HUBUNGAN KATAGORIK DENGAN NUMERIK (UJI T/T-TEST)</dc:title>
  <dc:creator>laras</dc:creator>
  <cp:lastModifiedBy>laras</cp:lastModifiedBy>
  <cp:revision>22</cp:revision>
  <dcterms:created xsi:type="dcterms:W3CDTF">2017-11-20T01:45:49Z</dcterms:created>
  <dcterms:modified xsi:type="dcterms:W3CDTF">2017-11-23T10:31:47Z</dcterms:modified>
</cp:coreProperties>
</file>