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6" r:id="rId2"/>
    <p:sldId id="378" r:id="rId3"/>
    <p:sldId id="379" r:id="rId4"/>
    <p:sldId id="380" r:id="rId5"/>
    <p:sldId id="382" r:id="rId6"/>
    <p:sldId id="383" r:id="rId7"/>
    <p:sldId id="384" r:id="rId8"/>
    <p:sldId id="257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85" r:id="rId23"/>
    <p:sldId id="386" r:id="rId24"/>
    <p:sldId id="387" r:id="rId25"/>
    <p:sldId id="388" r:id="rId26"/>
    <p:sldId id="389" r:id="rId27"/>
    <p:sldId id="392" r:id="rId28"/>
    <p:sldId id="391" r:id="rId29"/>
    <p:sldId id="390" r:id="rId30"/>
    <p:sldId id="394" r:id="rId31"/>
    <p:sldId id="393" r:id="rId32"/>
    <p:sldId id="395" r:id="rId33"/>
    <p:sldId id="396" r:id="rId34"/>
    <p:sldId id="398" r:id="rId35"/>
    <p:sldId id="39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D6F"/>
    <a:srgbClr val="AD1D87"/>
    <a:srgbClr val="91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029" autoAdjust="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EE6232-40FD-4A81-A44C-58AEEFAEF8F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6A31809-AF84-4965-A22D-DA5A2957B0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1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C3500-B875-45C2-A935-3809A0F1E30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1B2B67-6F8E-4A5E-956A-C7C103910C0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78AB0B-B4D0-44B0-A2C9-C9C7C3FF30BE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0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3AE313-EE45-4CCC-874A-E8CCD3124F1F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75F03-6DE8-490A-A67B-16B4A2FE198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9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87C41C-5CB7-4A59-A8D6-BE2FF2C417D6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C287D6-67DA-4E30-A2DF-CC548C276F3D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4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E281D5-AF02-4A87-AB8B-D94A6781C0F1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80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3EDF2B-429A-4CFD-9627-F5ABD59FC9AB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09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2E189-B095-4235-BE03-A70DD4BF1A8B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5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87FB4-429F-48A1-8814-1313F330E1FB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55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64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8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3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94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43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99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44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62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A8CFA-3BB6-4A4D-A7FB-7F1802CCE06C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6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78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66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61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27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0DF7C-6F8F-4655-B42A-FC4EA6405E32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5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C92D5-3C61-44A9-8996-C99FA371699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49856-8FEE-4DBD-8E7C-90A4F99516E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DD6247-F765-4DEC-8757-EB04AE92D1B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8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F30F7-B589-4CF9-91E4-7735D61B86D5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3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21E1A-4C19-483F-A958-6074CC876EE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6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4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E96-9C90-40D9-ABFD-B6EF68ACA39B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B851-BE20-4417-832F-D893B8757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D0C1-1E58-4116-8C52-483FE0D86666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3B60-1DA9-474E-98F4-AB8C80DAD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02FA-3C00-4B6A-9BDF-44BBE6A361E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F5D1-83F6-48CB-AF5E-C493D6B1D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4054-4AE8-4BA3-8E76-B2A79411AC0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AFB19-AD58-470F-B820-51CABF5EE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7ABE-ACFE-4BE3-95C3-62290DEE19A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0100-044F-4895-B1E0-B7CBFDEE3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2D9A-6134-4135-B5C1-464736BE9A9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6455-F9B6-45A2-B269-2A5380E91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051-1267-4D14-AB54-2FD95254DD0B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42D4-FCAB-4412-9E32-238C41F4F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ADF5-B7FD-4E67-B6B1-3470727CBC9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BBD8-6CA0-4FA1-92BC-8A4B2CE1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F4C-7294-4D27-9ACA-79E8FEE722D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89D3-722B-4490-BDFC-2399B68ED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669-5668-4366-A819-1BF03D44820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F221-FDF0-4C3C-BD41-70CE5D784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B206-27B2-46E2-BF43-BD7F3AF8BB6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D54D-9841-4E83-82DD-6C7A0A1D5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A8C40-D7E4-49D0-817D-48E4FF912F7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D91BB6A3-B7EB-48AD-B019-8BAACF8DA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jpe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76600" y="35052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PENGANTAR TIK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PERTEMUAN-1 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Ir. </a:t>
            </a:r>
            <a:r>
              <a:rPr lang="en-US" b="1" dirty="0" err="1">
                <a:solidFill>
                  <a:schemeClr val="bg1"/>
                </a:solidFill>
              </a:rPr>
              <a:t>Nizirwan</a:t>
            </a:r>
            <a:r>
              <a:rPr lang="en-US" b="1" dirty="0">
                <a:solidFill>
                  <a:schemeClr val="bg1"/>
                </a:solidFill>
              </a:rPr>
              <a:t> Anwar, </a:t>
            </a:r>
            <a:r>
              <a:rPr lang="en-US" b="1" dirty="0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</a:t>
            </a:r>
            <a:r>
              <a:rPr lang="en-US" b="1" dirty="0">
                <a:solidFill>
                  <a:schemeClr val="bg1"/>
                </a:solidFill>
              </a:rPr>
              <a:t>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5257" t="9977" r="35897" b="17047"/>
          <a:stretch/>
        </p:blipFill>
        <p:spPr bwMode="auto">
          <a:xfrm>
            <a:off x="990600" y="1600200"/>
            <a:ext cx="3243066" cy="445082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5416" t="19383" r="35737" b="12772"/>
          <a:stretch/>
        </p:blipFill>
        <p:spPr bwMode="auto">
          <a:xfrm>
            <a:off x="5061194" y="1600200"/>
            <a:ext cx="3327735" cy="4450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225" y="2208074"/>
            <a:ext cx="7788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Menurut</a:t>
            </a:r>
            <a:r>
              <a:rPr lang="en-US" dirty="0">
                <a:cs typeface="Arial" panose="020B0604020202020204" pitchFamily="34" charset="0"/>
              </a:rPr>
              <a:t> McLeod Data yang </a:t>
            </a:r>
            <a:r>
              <a:rPr lang="en-US" dirty="0" err="1">
                <a:cs typeface="Arial" panose="020B0604020202020204" pitchFamily="34" charset="0"/>
              </a:rPr>
              <a:t>sudah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diolah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menjadi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bentuk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memiliki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arti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penerima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bermanfaat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pengambilan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keputusan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saat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atau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mendatang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Menurut</a:t>
            </a:r>
            <a:r>
              <a:rPr lang="en-US" dirty="0">
                <a:cs typeface="Arial" panose="020B0604020202020204" pitchFamily="34" charset="0"/>
              </a:rPr>
              <a:t> George H. </a:t>
            </a:r>
            <a:r>
              <a:rPr lang="en-US" dirty="0" err="1">
                <a:cs typeface="Arial" panose="020B0604020202020204" pitchFamily="34" charset="0"/>
              </a:rPr>
              <a:t>Bodnar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adalah</a:t>
            </a:r>
            <a:r>
              <a:rPr lang="en-US" dirty="0">
                <a:cs typeface="Arial" panose="020B0604020202020204" pitchFamily="34" charset="0"/>
              </a:rPr>
              <a:t> Data yang </a:t>
            </a:r>
            <a:r>
              <a:rPr lang="en-US" dirty="0" err="1">
                <a:cs typeface="Arial" panose="020B0604020202020204" pitchFamily="34" charset="0"/>
              </a:rPr>
              <a:t>diolah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sehingga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dijadikan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sebagai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dasar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mengambil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suatu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keputusan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tepat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32" y="1688068"/>
            <a:ext cx="173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cs typeface="Arial" panose="020B0604020202020204" pitchFamily="34" charset="0"/>
              </a:rPr>
              <a:t>Informasi</a:t>
            </a:r>
            <a:endParaRPr lang="en-US" b="1" i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32" y="4237672"/>
            <a:ext cx="8147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adalah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577850"/>
            <a:r>
              <a:rPr lang="en-US" dirty="0">
                <a:cs typeface="Arial" panose="020B0604020202020204" pitchFamily="34" charset="0"/>
              </a:rPr>
              <a:t>Data </a:t>
            </a:r>
            <a:r>
              <a:rPr lang="en-US" dirty="0" err="1">
                <a:cs typeface="Arial" panose="020B0604020202020204" pitchFamily="34" charset="0"/>
              </a:rPr>
              <a:t>atau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objek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diproses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terlebih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dahulu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hingga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menjadi</a:t>
            </a:r>
            <a:r>
              <a:rPr lang="en-US" dirty="0">
                <a:cs typeface="Arial" panose="020B0604020202020204" pitchFamily="34" charset="0"/>
              </a:rPr>
              <a:t> data yang </a:t>
            </a:r>
            <a:r>
              <a:rPr lang="en-US" dirty="0" err="1">
                <a:cs typeface="Arial" panose="020B0604020202020204" pitchFamily="34" charset="0"/>
              </a:rPr>
              <a:t>tersusun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terklasifikasi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baik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sehingga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memiliki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arti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penerimanya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selanjutnya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menjadi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pengetahuan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penerima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membantu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pengambilan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keputusan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secara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tepat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511" y="1600200"/>
            <a:ext cx="767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Menurut</a:t>
            </a:r>
            <a:r>
              <a:rPr lang="en-US" dirty="0">
                <a:cs typeface="Arial" panose="020B0604020202020204" pitchFamily="34" charset="0"/>
              </a:rPr>
              <a:t> William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Sawyer 2007 </a:t>
            </a:r>
            <a:r>
              <a:rPr lang="en-US" dirty="0" err="1">
                <a:cs typeface="Arial" panose="020B0604020202020204" pitchFamily="34" charset="0"/>
              </a:rPr>
              <a:t>teknologi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adalah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menyatukan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komputasi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komunikasi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berkecepatan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tinggi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data, </a:t>
            </a:r>
            <a:r>
              <a:rPr lang="en-US" dirty="0" err="1">
                <a:cs typeface="Arial" panose="020B0604020202020204" pitchFamily="34" charset="0"/>
              </a:rPr>
              <a:t>suara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video.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3421" y="2971800"/>
            <a:ext cx="7282419" cy="1658390"/>
            <a:chOff x="446789" y="2958467"/>
            <a:chExt cx="11195645" cy="26735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89" y="3174182"/>
              <a:ext cx="1910971" cy="15782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684" y="3235859"/>
              <a:ext cx="2371750" cy="15782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0852" y="4677878"/>
              <a:ext cx="1808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+mj-lt"/>
                </a:rPr>
                <a:t>Microelectronika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2502570" y="3954972"/>
              <a:ext cx="1384201" cy="8356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08539" y="3985523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+mj-lt"/>
                </a:rPr>
                <a:t>Berbasis</a:t>
              </a:r>
              <a:endParaRPr lang="en-US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38359" y="3601028"/>
              <a:ext cx="521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&amp;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441" y="2958467"/>
              <a:ext cx="2778278" cy="20887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969062"/>
              <a:ext cx="2000250" cy="20781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74364" y="5047210"/>
              <a:ext cx="13964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+mj-lt"/>
                </a:rPr>
                <a:t>Komputasi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en-US" sz="1400" i="1" dirty="0" err="1">
                  <a:solidFill>
                    <a:srgbClr val="FF0000"/>
                  </a:solidFill>
                  <a:latin typeface="+mj-lt"/>
                </a:rPr>
                <a:t>Gentic</a:t>
              </a:r>
              <a:r>
                <a:rPr lang="en-US" sz="14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400" i="1" dirty="0" err="1">
                  <a:solidFill>
                    <a:srgbClr val="FF0000"/>
                  </a:solidFill>
                  <a:latin typeface="+mj-lt"/>
                </a:rPr>
                <a:t>Algoritme</a:t>
              </a:r>
              <a:endParaRPr lang="en-US" sz="1400" i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23734" y="4814151"/>
              <a:ext cx="158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Telekomunikasi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97064" y="5563105"/>
            <a:ext cx="7814673" cy="6198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Pengolahan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Penyebaran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bergambar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numerik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74955" y="4953000"/>
            <a:ext cx="0" cy="44933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6319" y="293908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Komunikasi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8564" y="1406141"/>
            <a:ext cx="4864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membangun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saling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pengertian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menciptakan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agar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terhubung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lain. 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5" y="1245713"/>
            <a:ext cx="2594354" cy="1697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4218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Komunikasi</a:t>
            </a:r>
            <a:r>
              <a:rPr 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 ICT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108" y="4006134"/>
            <a:ext cx="524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pengiriman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elektronik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lebi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terhubung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kedalam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media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20" y="3735611"/>
            <a:ext cx="2867025" cy="15906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085" y="1676400"/>
            <a:ext cx="451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B050"/>
                </a:solidFill>
                <a:cs typeface="Arial" panose="020B0604020202020204" pitchFamily="34" charset="0"/>
              </a:rPr>
              <a:t>Beberapa</a:t>
            </a:r>
            <a:r>
              <a:rPr lang="en-US" b="1" i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cs typeface="Arial" panose="020B0604020202020204" pitchFamily="34" charset="0"/>
              </a:rPr>
              <a:t>Tugas</a:t>
            </a:r>
            <a:r>
              <a:rPr lang="en-US" b="1" i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cs typeface="Arial" panose="020B0604020202020204" pitchFamily="34" charset="0"/>
              </a:rPr>
              <a:t>Teknologi</a:t>
            </a:r>
            <a:r>
              <a:rPr lang="en-US" b="1" i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cs typeface="Arial" panose="020B0604020202020204" pitchFamily="34" charset="0"/>
              </a:rPr>
              <a:t>Informasi</a:t>
            </a:r>
            <a:endParaRPr lang="en-US" b="1" i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438400"/>
            <a:ext cx="6098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825" indent="-5048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cs typeface="Arial" panose="020B0604020202020204" pitchFamily="34" charset="0"/>
              </a:rPr>
              <a:t>Manajemen</a:t>
            </a:r>
            <a:r>
              <a:rPr lang="en-US" dirty="0">
                <a:cs typeface="Arial" panose="020B0604020202020204" pitchFamily="34" charset="0"/>
              </a:rPr>
              <a:t> data</a:t>
            </a:r>
          </a:p>
          <a:p>
            <a:pPr marL="504825" indent="-5048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cs typeface="Arial" panose="020B0604020202020204" pitchFamily="34" charset="0"/>
              </a:rPr>
              <a:t>Manajemen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jaringan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504825" indent="-5048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cs typeface="Arial" panose="020B0604020202020204" pitchFamily="34" charset="0"/>
              </a:rPr>
              <a:t>Manajemen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rekayasa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perangkat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keras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komputer</a:t>
            </a:r>
            <a:endParaRPr lang="en-US" dirty="0">
              <a:cs typeface="Arial" panose="020B0604020202020204" pitchFamily="34" charset="0"/>
            </a:endParaRPr>
          </a:p>
          <a:p>
            <a:pPr marL="504825" indent="-5048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cs typeface="Arial" panose="020B0604020202020204" pitchFamily="34" charset="0"/>
              </a:rPr>
              <a:t>Database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desain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perangkat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lunak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504825" indent="-5048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cs typeface="Arial" panose="020B0604020202020204" pitchFamily="34" charset="0"/>
              </a:rPr>
              <a:t>Manajemen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administrasi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sistem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secara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keseluruhan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2988" t="34118" r="28238" b="17893"/>
          <a:stretch/>
        </p:blipFill>
        <p:spPr bwMode="auto">
          <a:xfrm>
            <a:off x="311605" y="1602248"/>
            <a:ext cx="8549363" cy="3653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506" y="5410544"/>
            <a:ext cx="56656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err="1" smtClean="0">
                <a:solidFill>
                  <a:schemeClr val="accent1">
                    <a:lumMod val="75000"/>
                  </a:schemeClr>
                </a:solidFill>
              </a:rPr>
              <a:t>Sumber</a:t>
            </a:r>
            <a:r>
              <a:rPr lang="en-US" sz="1500" b="1" i="1" dirty="0" smtClean="0">
                <a:solidFill>
                  <a:schemeClr val="accent1">
                    <a:lumMod val="75000"/>
                  </a:schemeClr>
                </a:solidFill>
              </a:rPr>
              <a:t>:  Ir. Mas </a:t>
            </a:r>
            <a:r>
              <a:rPr lang="en-US" sz="1500" b="1" i="1" dirty="0" err="1" smtClean="0">
                <a:solidFill>
                  <a:schemeClr val="accent1">
                    <a:lumMod val="75000"/>
                  </a:schemeClr>
                </a:solidFill>
              </a:rPr>
              <a:t>Wigrantoro</a:t>
            </a:r>
            <a:r>
              <a:rPr lang="en-US" sz="1500" b="1" i="1" dirty="0" smtClean="0">
                <a:solidFill>
                  <a:schemeClr val="accent1">
                    <a:lumMod val="75000"/>
                  </a:schemeClr>
                </a:solidFill>
              </a:rPr>
              <a:t> Roes </a:t>
            </a:r>
            <a:r>
              <a:rPr lang="en-US" sz="1500" b="1" i="1" dirty="0" err="1" smtClean="0">
                <a:solidFill>
                  <a:schemeClr val="accent1">
                    <a:lumMod val="75000"/>
                  </a:schemeClr>
                </a:solidFill>
              </a:rPr>
              <a:t>Setiyadi</a:t>
            </a:r>
            <a:r>
              <a:rPr lang="en-US" sz="1500" b="1" i="1" dirty="0" smtClean="0">
                <a:solidFill>
                  <a:schemeClr val="accent1">
                    <a:lumMod val="75000"/>
                  </a:schemeClr>
                </a:solidFill>
              </a:rPr>
              <a:t>, SE, </a:t>
            </a:r>
            <a:r>
              <a:rPr lang="en-US" sz="1500" b="1" i="1" dirty="0" err="1" smtClean="0">
                <a:solidFill>
                  <a:schemeClr val="accent1">
                    <a:lumMod val="75000"/>
                  </a:schemeClr>
                </a:solidFill>
              </a:rPr>
              <a:t>Msi</a:t>
            </a:r>
            <a:r>
              <a:rPr lang="en-US" sz="1500" b="1" i="1" dirty="0" smtClean="0">
                <a:solidFill>
                  <a:schemeClr val="accent1">
                    <a:lumMod val="75000"/>
                  </a:schemeClr>
                </a:solidFill>
              </a:rPr>
              <a:t>, MPP</a:t>
            </a:r>
            <a:endParaRPr lang="en-US" sz="15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098" y="921070"/>
            <a:ext cx="607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Arial" panose="020B0604020202020204" pitchFamily="34" charset="0"/>
              </a:rPr>
              <a:t>ERA 1 = Era </a:t>
            </a:r>
            <a:r>
              <a:rPr lang="en-US" b="1" i="1" dirty="0" err="1">
                <a:cs typeface="Arial" panose="020B0604020202020204" pitchFamily="34" charset="0"/>
              </a:rPr>
              <a:t>Komputerisasi</a:t>
            </a:r>
            <a:r>
              <a:rPr lang="en-US" b="1" i="1" dirty="0">
                <a:cs typeface="Arial" panose="020B0604020202020204" pitchFamily="34" charset="0"/>
              </a:rPr>
              <a:t> = Focus of Philosophy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423736"/>
            <a:ext cx="74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Dimulai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sejak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tahun</a:t>
            </a:r>
            <a:r>
              <a:rPr lang="en-US" dirty="0">
                <a:cs typeface="Arial" panose="020B0604020202020204" pitchFamily="34" charset="0"/>
              </a:rPr>
              <a:t> 1960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Minicomputer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mainframe </a:t>
            </a:r>
            <a:r>
              <a:rPr lang="en-US" dirty="0" err="1">
                <a:cs typeface="Arial" panose="020B0604020202020204" pitchFamily="34" charset="0"/>
              </a:rPr>
              <a:t>sudah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perkenalkan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perusahaan</a:t>
            </a:r>
            <a:r>
              <a:rPr lang="en-US" dirty="0">
                <a:cs typeface="Arial" panose="020B0604020202020204" pitchFamily="34" charset="0"/>
              </a:rPr>
              <a:t>. (IBM)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Data processing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834" y="2867532"/>
            <a:ext cx="720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Arial" panose="020B0604020202020204" pitchFamily="34" charset="0"/>
              </a:rPr>
              <a:t>ERA 2 = Era </a:t>
            </a:r>
            <a:r>
              <a:rPr lang="en-US" b="1" i="1" dirty="0" err="1">
                <a:cs typeface="Arial" panose="020B0604020202020204" pitchFamily="34" charset="0"/>
              </a:rPr>
              <a:t>Teknologi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en-US" b="1" i="1" dirty="0" err="1">
                <a:cs typeface="Arial" panose="020B0604020202020204" pitchFamily="34" charset="0"/>
              </a:rPr>
              <a:t>Informasi</a:t>
            </a:r>
            <a:r>
              <a:rPr lang="en-US" b="1" i="1" dirty="0">
                <a:cs typeface="Arial" panose="020B0604020202020204" pitchFamily="34" charset="0"/>
              </a:rPr>
              <a:t> = Administrative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429000"/>
            <a:ext cx="745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Dimulai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sejak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tahun</a:t>
            </a:r>
            <a:r>
              <a:rPr lang="en-US" dirty="0">
                <a:cs typeface="Arial" panose="020B0604020202020204" pitchFamily="34" charset="0"/>
              </a:rPr>
              <a:t> 1970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era </a:t>
            </a:r>
            <a:r>
              <a:rPr lang="en-US" dirty="0" err="1">
                <a:cs typeface="Arial" panose="020B0604020202020204" pitchFamily="34" charset="0"/>
              </a:rPr>
              <a:t>ke</a:t>
            </a:r>
            <a:r>
              <a:rPr lang="en-US" dirty="0">
                <a:cs typeface="Arial" panose="020B0604020202020204" pitchFamily="34" charset="0"/>
              </a:rPr>
              <a:t> 2 minicomputer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mainframe </a:t>
            </a:r>
            <a:r>
              <a:rPr lang="en-US" dirty="0" err="1">
                <a:cs typeface="Arial" panose="020B0604020202020204" pitchFamily="34" charset="0"/>
              </a:rPr>
              <a:t>diganti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personal Computer </a:t>
            </a:r>
            <a:r>
              <a:rPr lang="en-US" dirty="0">
                <a:cs typeface="Arial" panose="020B0604020202020204" pitchFamily="34" charset="0"/>
              </a:rPr>
              <a:t>(PC)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dimanfaatkan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oleh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setiap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individu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i="1" dirty="0">
                <a:cs typeface="Arial" panose="020B0604020202020204" pitchFamily="34" charset="0"/>
              </a:rPr>
              <a:t> 	</a:t>
            </a:r>
            <a:r>
              <a:rPr lang="en-US" i="1" dirty="0" err="1">
                <a:cs typeface="Arial" panose="020B0604020202020204" pitchFamily="34" charset="0"/>
              </a:rPr>
              <a:t>seperti</a:t>
            </a:r>
            <a:r>
              <a:rPr lang="en-US" i="1" dirty="0">
                <a:cs typeface="Arial" panose="020B0604020202020204" pitchFamily="34" charset="0"/>
              </a:rPr>
              <a:t>: </a:t>
            </a:r>
            <a:r>
              <a:rPr lang="en-US" i="1" dirty="0" err="1">
                <a:cs typeface="Arial" panose="020B0604020202020204" pitchFamily="34" charset="0"/>
              </a:rPr>
              <a:t>pengolahan</a:t>
            </a:r>
            <a:r>
              <a:rPr lang="en-US" i="1" dirty="0">
                <a:cs typeface="Arial" panose="020B0604020202020204" pitchFamily="34" charset="0"/>
              </a:rPr>
              <a:t> database</a:t>
            </a:r>
          </a:p>
          <a:p>
            <a:r>
              <a:rPr lang="en-US" i="1" dirty="0">
                <a:cs typeface="Arial" panose="020B0604020202020204" pitchFamily="34" charset="0"/>
              </a:rPr>
              <a:t>		spreadsheet</a:t>
            </a:r>
          </a:p>
          <a:p>
            <a:r>
              <a:rPr lang="en-US" i="1" dirty="0">
                <a:cs typeface="Arial" panose="020B0604020202020204" pitchFamily="34" charset="0"/>
              </a:rPr>
              <a:t>		Data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Bersifat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regulated monopoly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0389" y="1381331"/>
            <a:ext cx="417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Arial" panose="020B0604020202020204" pitchFamily="34" charset="0"/>
              </a:rPr>
              <a:t>ERA 3 = Era </a:t>
            </a:r>
            <a:r>
              <a:rPr lang="en-US" b="1" i="1" dirty="0" err="1">
                <a:cs typeface="Arial" panose="020B0604020202020204" pitchFamily="34" charset="0"/>
              </a:rPr>
              <a:t>Sistem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en-US" b="1" i="1" dirty="0" err="1">
                <a:cs typeface="Arial" panose="020B0604020202020204" pitchFamily="34" charset="0"/>
              </a:rPr>
              <a:t>Informasi</a:t>
            </a:r>
            <a:r>
              <a:rPr lang="en-US" b="1" i="1" dirty="0">
                <a:cs typeface="Arial" panose="020B0604020202020204" pitchFamily="34" charset="0"/>
              </a:rPr>
              <a:t> = Primary Target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389" y="2199287"/>
            <a:ext cx="7852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Dimulai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awal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tahun</a:t>
            </a:r>
            <a:r>
              <a:rPr lang="en-US" dirty="0">
                <a:cs typeface="Arial" panose="020B0604020202020204" pitchFamily="34" charset="0"/>
              </a:rPr>
              <a:t> 1980-an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Mulai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memperkenalkan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teori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manajemen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perubahan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Terjadi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suatu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transaksi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seperti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dirty="0" err="1">
                <a:cs typeface="Arial" panose="020B0604020202020204" pitchFamily="34" charset="0"/>
              </a:rPr>
              <a:t>seorang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pelanggan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mencari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perusahaan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menjual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produk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atau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jasa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Menggabungkan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peranan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komputer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teknologi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komponen</a:t>
            </a:r>
            <a:r>
              <a:rPr lang="en-US" dirty="0">
                <a:cs typeface="Arial" panose="020B0604020202020204" pitchFamily="34" charset="0"/>
              </a:rPr>
              <a:t> lain </a:t>
            </a:r>
            <a:r>
              <a:rPr lang="en-US" dirty="0" err="1">
                <a:cs typeface="Arial" panose="020B0604020202020204" pitchFamily="34" charset="0"/>
              </a:rPr>
              <a:t>seperti</a:t>
            </a:r>
            <a:r>
              <a:rPr lang="en-US" dirty="0">
                <a:cs typeface="Arial" panose="020B0604020202020204" pitchFamily="34" charset="0"/>
              </a:rPr>
              <a:t>: proses, </a:t>
            </a:r>
            <a:r>
              <a:rPr lang="en-US" dirty="0" err="1">
                <a:cs typeface="Arial" panose="020B0604020202020204" pitchFamily="34" charset="0"/>
              </a:rPr>
              <a:t>prosedur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struktur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organisasi</a:t>
            </a:r>
            <a:r>
              <a:rPr lang="en-US" dirty="0">
                <a:cs typeface="Arial" panose="020B0604020202020204" pitchFamily="34" charset="0"/>
              </a:rPr>
              <a:t>, SDM, </a:t>
            </a:r>
            <a:r>
              <a:rPr lang="en-US" dirty="0" err="1">
                <a:cs typeface="Arial" panose="020B0604020202020204" pitchFamily="34" charset="0"/>
              </a:rPr>
              <a:t>budaya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perusahaan</a:t>
            </a:r>
            <a:r>
              <a:rPr lang="en-US" dirty="0">
                <a:cs typeface="Arial" panose="020B0604020202020204" pitchFamily="34" charset="0"/>
              </a:rPr>
              <a:t>.  </a:t>
            </a:r>
          </a:p>
          <a:p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dirty="0" err="1">
                <a:cs typeface="Arial" panose="020B0604020202020204" pitchFamily="34" charset="0"/>
              </a:rPr>
              <a:t>Tujuan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mencapai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keberhasilan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perusahaan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secara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			</a:t>
            </a:r>
            <a:r>
              <a:rPr lang="en-US" dirty="0" err="1" smtClean="0">
                <a:cs typeface="Arial" panose="020B0604020202020204" pitchFamily="34" charset="0"/>
              </a:rPr>
              <a:t>strategis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20257" r="62218" b="57322"/>
          <a:stretch/>
        </p:blipFill>
        <p:spPr bwMode="auto">
          <a:xfrm>
            <a:off x="609600" y="2263891"/>
            <a:ext cx="8005010" cy="3292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0063" y="5837733"/>
            <a:ext cx="379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cs typeface="Arial" panose="020B0604020202020204" pitchFamily="34" charset="0"/>
              </a:rPr>
              <a:t>Sumber</a:t>
            </a:r>
            <a:r>
              <a:rPr lang="en-US" b="1" i="1" dirty="0">
                <a:cs typeface="Arial" panose="020B0604020202020204" pitchFamily="34" charset="0"/>
              </a:rPr>
              <a:t>: James Cash et. Al, 1992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0422" y="155502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cs typeface="Arial" panose="020B0604020202020204" pitchFamily="34" charset="0"/>
              </a:rPr>
              <a:t>Sistem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cs typeface="Arial" panose="020B0604020202020204" pitchFamily="34" charset="0"/>
              </a:rPr>
              <a:t>Strategi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5300" y="149249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cs typeface="Arial" panose="020B0604020202020204" pitchFamily="34" charset="0"/>
              </a:rPr>
              <a:t>Mengatur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cs typeface="Arial" panose="020B0604020202020204" pitchFamily="34" charset="0"/>
              </a:rPr>
              <a:t>Pasar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Bebas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534" y="149249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Proses</a:t>
            </a:r>
          </a:p>
          <a:p>
            <a:pPr algn="ctr"/>
            <a:r>
              <a:rPr lang="en-US" dirty="0" err="1">
                <a:cs typeface="Arial" panose="020B0604020202020204" pitchFamily="34" charset="0"/>
              </a:rPr>
              <a:t>Bisnis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8574" y="149249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cs typeface="Arial" panose="020B0604020202020204" pitchFamily="34" charset="0"/>
              </a:rPr>
              <a:t>Keunggulan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cs typeface="Arial" panose="020B0604020202020204" pitchFamily="34" charset="0"/>
              </a:rPr>
              <a:t>Kompetitif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961" y="795394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cs typeface="Arial" panose="020B0604020202020204" pitchFamily="34" charset="0"/>
              </a:rPr>
              <a:t>Era </a:t>
            </a:r>
            <a:r>
              <a:rPr lang="en-US" b="1" i="1" dirty="0" err="1">
                <a:cs typeface="Arial" panose="020B0604020202020204" pitchFamily="34" charset="0"/>
              </a:rPr>
              <a:t>Globalisasi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en-US" b="1" i="1" dirty="0" err="1">
                <a:cs typeface="Arial" panose="020B0604020202020204" pitchFamily="34" charset="0"/>
              </a:rPr>
              <a:t>Informasi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154" y="1219200"/>
            <a:ext cx="648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cs typeface="Arial" panose="020B0604020202020204" pitchFamily="34" charset="0"/>
              </a:rPr>
              <a:t>ERA 4 = Era </a:t>
            </a:r>
            <a:r>
              <a:rPr lang="en-US" b="1" i="1" dirty="0" err="1">
                <a:cs typeface="Arial" panose="020B0604020202020204" pitchFamily="34" charset="0"/>
              </a:rPr>
              <a:t>Globalisasi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en-US" b="1" i="1" dirty="0" err="1">
                <a:cs typeface="Arial" panose="020B0604020202020204" pitchFamily="34" charset="0"/>
              </a:rPr>
              <a:t>Informasi</a:t>
            </a:r>
            <a:r>
              <a:rPr lang="en-US" b="1" i="1" dirty="0">
                <a:cs typeface="Arial" panose="020B0604020202020204" pitchFamily="34" charset="0"/>
              </a:rPr>
              <a:t> = Justification/purpose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191940"/>
            <a:ext cx="6476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Dimulai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sejak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tahun</a:t>
            </a:r>
            <a:r>
              <a:rPr lang="en-US" dirty="0">
                <a:cs typeface="Arial" panose="020B0604020202020204" pitchFamily="34" charset="0"/>
              </a:rPr>
              <a:t> 1990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ada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menghambat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laju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perkembangan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teknologi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Menerapkan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teknologi</a:t>
            </a:r>
            <a:r>
              <a:rPr lang="en-US" dirty="0">
                <a:cs typeface="Arial" panose="020B0604020202020204" pitchFamily="34" charset="0"/>
              </a:rPr>
              <a:t> LAN, MAN, WAN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globalnet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melakukan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payment electronic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menghasilkan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kebijakan-kebijakan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baru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harus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ditaati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oleh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perusahaan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UNIVERSITAS ESA UNGGUL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/>
              <a:t>Menjadi perguruan tinggi </a:t>
            </a:r>
            <a:r>
              <a:rPr lang="en-US" sz="4000" b="1" smtClean="0"/>
              <a:t>kelas dunia </a:t>
            </a:r>
            <a:r>
              <a:rPr lang="en-US" sz="4000" smtClean="0"/>
              <a:t>berbasis </a:t>
            </a:r>
            <a:r>
              <a:rPr lang="en-US" sz="4000" b="1" smtClean="0"/>
              <a:t>intelektualitas, kreatifitas dan kewirausahaan</a:t>
            </a:r>
            <a:r>
              <a:rPr lang="en-US" sz="4000" smtClean="0"/>
              <a:t>, yang unggul dalam mutu pengelolaan dan hasil pelaksanaan Tridarma Perguruan Tinggi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4215" y="1600981"/>
            <a:ext cx="4800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/>
              <a:t>Tren</a:t>
            </a:r>
            <a:r>
              <a:rPr lang="en-US" b="1" i="1" dirty="0"/>
              <a:t> </a:t>
            </a:r>
            <a:r>
              <a:rPr lang="en-US" b="1" i="1" dirty="0" err="1"/>
              <a:t>Teknologi</a:t>
            </a:r>
            <a:r>
              <a:rPr lang="en-US" b="1" i="1" dirty="0"/>
              <a:t> Global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86200"/>
            <a:ext cx="2610857" cy="16764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5" idx="2"/>
            <a:endCxn id="6" idx="0"/>
          </p:cNvCxnSpPr>
          <p:nvPr/>
        </p:nvCxnSpPr>
        <p:spPr>
          <a:xfrm flipH="1">
            <a:off x="4429629" y="1970313"/>
            <a:ext cx="154794" cy="19158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20" y="1970313"/>
            <a:ext cx="2320130" cy="1651147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stCxn id="5" idx="2"/>
          </p:cNvCxnSpPr>
          <p:nvPr/>
        </p:nvCxnSpPr>
        <p:spPr>
          <a:xfrm>
            <a:off x="4584423" y="1970313"/>
            <a:ext cx="1811603" cy="6441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06914" y="2928256"/>
            <a:ext cx="2015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Virtualisas</a:t>
            </a:r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1" name="Straight Arrow Connector 10"/>
          <p:cNvCxnSpPr>
            <a:cxnSpLocks/>
            <a:stCxn id="5" idx="2"/>
          </p:cNvCxnSpPr>
          <p:nvPr/>
        </p:nvCxnSpPr>
        <p:spPr>
          <a:xfrm flipH="1">
            <a:off x="2438400" y="1970313"/>
            <a:ext cx="2146023" cy="8255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227" y="2487147"/>
            <a:ext cx="1628698" cy="1448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282125" y="3122928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: Rounded Corners 15"/>
          <p:cNvSpPr/>
          <p:nvPr/>
        </p:nvSpPr>
        <p:spPr>
          <a:xfrm>
            <a:off x="1516428" y="3535700"/>
            <a:ext cx="1146697" cy="5293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6525" y="2506685"/>
            <a:ext cx="2254453" cy="1448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berfikir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pengolahan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558725" y="3122928"/>
            <a:ext cx="6858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: Rounded Corners 18"/>
          <p:cNvSpPr/>
          <p:nvPr/>
        </p:nvSpPr>
        <p:spPr>
          <a:xfrm>
            <a:off x="3348925" y="2222452"/>
            <a:ext cx="1446747" cy="529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6925" y="2487147"/>
            <a:ext cx="2007365" cy="14488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25" y="20121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8389" y="1981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Suppliers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918665"/>
            <a:ext cx="16594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cs typeface="Arial" panose="020B0604020202020204" pitchFamily="34" charset="0"/>
              </a:rPr>
              <a:t>Badan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Pengatur</a:t>
            </a:r>
            <a:endParaRPr lang="en-US" sz="1500" b="1" dirty="0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81992" y="3955495"/>
            <a:ext cx="1823" cy="51505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291525" y="4461423"/>
            <a:ext cx="6503774" cy="912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1291525" y="3970718"/>
            <a:ext cx="0" cy="4998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7416507" y="3509210"/>
            <a:ext cx="1446747" cy="529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9878" y="4546455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76505" y="4856202"/>
            <a:ext cx="2087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cs typeface="Arial" panose="020B0604020202020204" pitchFamily="34" charset="0"/>
              </a:rPr>
              <a:t>Stakeholders/</a:t>
            </a:r>
          </a:p>
          <a:p>
            <a:pPr algn="ctr"/>
            <a:r>
              <a:rPr lang="en-US" sz="1500" b="1" dirty="0" err="1">
                <a:cs typeface="Arial" panose="020B0604020202020204" pitchFamily="34" charset="0"/>
              </a:rPr>
              <a:t>Pemangku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kebijakan</a:t>
            </a:r>
            <a:endParaRPr lang="en-US" sz="1500" b="1" dirty="0"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2501" y="4915787"/>
            <a:ext cx="13179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cs typeface="Arial" panose="020B0604020202020204" pitchFamily="34" charset="0"/>
              </a:rPr>
              <a:t>Competitors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218" y="1752600"/>
            <a:ext cx="80159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Manfaat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teknologi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komunikasi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dilihat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Pendidikan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Pelatihan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kerja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Kesehatan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Ketahanan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pangan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Pengelolaan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lingkungan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Efisiensi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pemerintah</a:t>
            </a:r>
            <a:endParaRPr lang="en-US" dirty="0">
              <a:cs typeface="Arial" panose="020B0604020202020204" pitchFamily="34" charset="0"/>
            </a:endParaRPr>
          </a:p>
          <a:p>
            <a:pPr marL="504825"/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>
                <a:cs typeface="Arial" panose="020B0604020202020204" pitchFamily="34" charset="0"/>
              </a:rPr>
              <a:t>Dilihat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sains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teknolgi</a:t>
            </a:r>
            <a:r>
              <a:rPr lang="en-US" dirty="0">
                <a:cs typeface="Arial" panose="020B0604020202020204" pitchFamily="34" charset="0"/>
              </a:rPr>
              <a:t>, TIK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Mempercepat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penyebaran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hasil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ilmiah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diseluruh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dunia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melalui</a:t>
            </a:r>
            <a:r>
              <a:rPr lang="en-US" dirty="0">
                <a:cs typeface="Arial" panose="020B0604020202020204" pitchFamily="34" charset="0"/>
              </a:rPr>
              <a:t> sharing </a:t>
            </a:r>
            <a:r>
              <a:rPr lang="en-US" dirty="0" err="1">
                <a:cs typeface="Arial" panose="020B0604020202020204" pitchFamily="34" charset="0"/>
              </a:rPr>
              <a:t>ilmu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pengetahuan</a:t>
            </a:r>
            <a:endParaRPr lang="en-US" dirty="0">
              <a:cs typeface="Arial" panose="020B0604020202020204" pitchFamily="34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Memungkinkan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pemasangan</a:t>
            </a:r>
            <a:r>
              <a:rPr lang="en-US" dirty="0">
                <a:cs typeface="Arial" panose="020B0604020202020204" pitchFamily="34" charset="0"/>
              </a:rPr>
              <a:t> virtual labs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komunikasi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control instrument </a:t>
            </a:r>
            <a:r>
              <a:rPr lang="en-US" dirty="0" err="1">
                <a:cs typeface="Arial" panose="020B0604020202020204" pitchFamily="34" charset="0"/>
              </a:rPr>
              <a:t>jarak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jauh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402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42912" y="1143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Keseharian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065" y="2286000"/>
            <a:ext cx="6589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TI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dipakai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disemua</a:t>
            </a:r>
            <a:r>
              <a:rPr lang="en-US" dirty="0">
                <a:cs typeface="Arial" panose="020B0604020202020204" pitchFamily="34" charset="0"/>
              </a:rPr>
              <a:t> sector </a:t>
            </a:r>
            <a:r>
              <a:rPr lang="en-US" dirty="0" err="1">
                <a:cs typeface="Arial" panose="020B0604020202020204" pitchFamily="34" charset="0"/>
              </a:rPr>
              <a:t>kehidupan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>
                <a:cs typeface="Arial" panose="020B0604020202020204" pitchFamily="34" charset="0"/>
              </a:rPr>
              <a:t>Pengendalian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Pusat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pengatur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beban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listrik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Air traffic controller</a:t>
            </a: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Air </a:t>
            </a:r>
            <a:r>
              <a:rPr lang="en-US" dirty="0" err="1">
                <a:cs typeface="Arial" panose="020B0604020202020204" pitchFamily="34" charset="0"/>
              </a:rPr>
              <a:t>Ticketting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Perbankan</a:t>
            </a:r>
            <a:endParaRPr lang="en-US" dirty="0">
              <a:cs typeface="Arial" panose="020B0604020202020204" pitchFamily="34" charset="0"/>
            </a:endParaRP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Manufaktur</a:t>
            </a:r>
            <a:r>
              <a:rPr lang="en-US" dirty="0">
                <a:cs typeface="Arial" panose="020B0604020202020204" pitchFamily="34" charset="0"/>
              </a:rPr>
              <a:t> / industry proses</a:t>
            </a: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Restaurant</a:t>
            </a:r>
          </a:p>
          <a:p>
            <a:pPr marL="962025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Oil and Gas Refinery (</a:t>
            </a:r>
            <a:r>
              <a:rPr lang="en-US" dirty="0" err="1">
                <a:cs typeface="Arial" panose="020B0604020202020204" pitchFamily="34" charset="0"/>
              </a:rPr>
              <a:t>kilangan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minyak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37528251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Pengelompokkan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81000" y="1752600"/>
            <a:ext cx="8001000" cy="3946069"/>
            <a:chOff x="845017" y="863013"/>
            <a:chExt cx="9332964" cy="4683256"/>
          </a:xfrm>
        </p:grpSpPr>
        <p:grpSp>
          <p:nvGrpSpPr>
            <p:cNvPr id="78" name="Group 77"/>
            <p:cNvGrpSpPr/>
            <p:nvPr/>
          </p:nvGrpSpPr>
          <p:grpSpPr>
            <a:xfrm>
              <a:off x="845017" y="863013"/>
              <a:ext cx="9332964" cy="4683256"/>
              <a:chOff x="845017" y="863013"/>
              <a:chExt cx="9332964" cy="4683256"/>
            </a:xfrm>
          </p:grpSpPr>
          <p:sp>
            <p:nvSpPr>
              <p:cNvPr id="90" name="Flowchart: Terminator 89"/>
              <p:cNvSpPr/>
              <p:nvPr/>
            </p:nvSpPr>
            <p:spPr>
              <a:xfrm>
                <a:off x="5131847" y="863013"/>
                <a:ext cx="4301067" cy="643468"/>
              </a:xfrm>
              <a:prstGeom prst="flowChartTerminator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/>
              <p:cNvSpPr/>
              <p:nvPr/>
            </p:nvSpPr>
            <p:spPr>
              <a:xfrm>
                <a:off x="5470514" y="1675813"/>
                <a:ext cx="4301067" cy="64346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Terminator 91"/>
              <p:cNvSpPr/>
              <p:nvPr/>
            </p:nvSpPr>
            <p:spPr>
              <a:xfrm>
                <a:off x="5876914" y="2488613"/>
                <a:ext cx="4301067" cy="643468"/>
              </a:xfrm>
              <a:prstGeom prst="flowChartTerminator">
                <a:avLst/>
              </a:prstGeom>
              <a:solidFill>
                <a:srgbClr val="3FB5C1"/>
              </a:solidFill>
              <a:ln>
                <a:noFill/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Terminator 92"/>
              <p:cNvSpPr/>
              <p:nvPr/>
            </p:nvSpPr>
            <p:spPr>
              <a:xfrm>
                <a:off x="5876914" y="3277473"/>
                <a:ext cx="4301067" cy="643468"/>
              </a:xfrm>
              <a:prstGeom prst="flowChartTerminator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Terminator 93"/>
              <p:cNvSpPr/>
              <p:nvPr/>
            </p:nvSpPr>
            <p:spPr>
              <a:xfrm>
                <a:off x="5487451" y="4086682"/>
                <a:ext cx="4301067" cy="643468"/>
              </a:xfrm>
              <a:prstGeom prst="flowChartTerminator">
                <a:avLst/>
              </a:prstGeom>
              <a:solidFill>
                <a:srgbClr val="33DD2B"/>
              </a:solidFill>
              <a:ln>
                <a:noFill/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/>
              <p:cNvSpPr/>
              <p:nvPr/>
            </p:nvSpPr>
            <p:spPr>
              <a:xfrm>
                <a:off x="5151297" y="4902801"/>
                <a:ext cx="4301067" cy="643468"/>
              </a:xfrm>
              <a:prstGeom prst="flowChartTermina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12"/>
              <p:cNvSpPr/>
              <p:nvPr/>
            </p:nvSpPr>
            <p:spPr>
              <a:xfrm>
                <a:off x="2861186" y="885781"/>
                <a:ext cx="2290111" cy="4586748"/>
              </a:xfrm>
              <a:custGeom>
                <a:avLst/>
                <a:gdLst>
                  <a:gd name="connsiteX0" fmla="*/ 11485 w 2290111"/>
                  <a:gd name="connsiteY0" fmla="*/ 0 h 4586748"/>
                  <a:gd name="connsiteX1" fmla="*/ 2290111 w 2290111"/>
                  <a:gd name="connsiteY1" fmla="*/ 2293374 h 4586748"/>
                  <a:gd name="connsiteX2" fmla="*/ 11485 w 2290111"/>
                  <a:gd name="connsiteY2" fmla="*/ 4586748 h 4586748"/>
                  <a:gd name="connsiteX3" fmla="*/ 0 w 2290111"/>
                  <a:gd name="connsiteY3" fmla="*/ 4586165 h 4586748"/>
                  <a:gd name="connsiteX4" fmla="*/ 0 w 2290111"/>
                  <a:gd name="connsiteY4" fmla="*/ 4433405 h 4586748"/>
                  <a:gd name="connsiteX5" fmla="*/ 11484 w 2290111"/>
                  <a:gd name="connsiteY5" fmla="*/ 4433989 h 4586748"/>
                  <a:gd name="connsiteX6" fmla="*/ 2137350 w 2290111"/>
                  <a:gd name="connsiteY6" fmla="*/ 2293374 h 4586748"/>
                  <a:gd name="connsiteX7" fmla="*/ 11484 w 2290111"/>
                  <a:gd name="connsiteY7" fmla="*/ 152759 h 4586748"/>
                  <a:gd name="connsiteX8" fmla="*/ 0 w 2290111"/>
                  <a:gd name="connsiteY8" fmla="*/ 153343 h 4586748"/>
                  <a:gd name="connsiteX9" fmla="*/ 0 w 2290111"/>
                  <a:gd name="connsiteY9" fmla="*/ 584 h 458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0111" h="4586748">
                    <a:moveTo>
                      <a:pt x="11485" y="0"/>
                    </a:moveTo>
                    <a:cubicBezTo>
                      <a:pt x="1269935" y="0"/>
                      <a:pt x="2290111" y="1026779"/>
                      <a:pt x="2290111" y="2293374"/>
                    </a:cubicBezTo>
                    <a:cubicBezTo>
                      <a:pt x="2290111" y="3559969"/>
                      <a:pt x="1269935" y="4586748"/>
                      <a:pt x="11485" y="4586748"/>
                    </a:cubicBezTo>
                    <a:lnTo>
                      <a:pt x="0" y="4586165"/>
                    </a:lnTo>
                    <a:lnTo>
                      <a:pt x="0" y="4433405"/>
                    </a:lnTo>
                    <a:lnTo>
                      <a:pt x="11484" y="4433989"/>
                    </a:lnTo>
                    <a:cubicBezTo>
                      <a:pt x="1185567" y="4433989"/>
                      <a:pt x="2137350" y="3475603"/>
                      <a:pt x="2137350" y="2293374"/>
                    </a:cubicBezTo>
                    <a:cubicBezTo>
                      <a:pt x="2137350" y="1111145"/>
                      <a:pt x="1185567" y="152759"/>
                      <a:pt x="11484" y="152759"/>
                    </a:cubicBezTo>
                    <a:lnTo>
                      <a:pt x="0" y="153343"/>
                    </a:lnTo>
                    <a:lnTo>
                      <a:pt x="0" y="584"/>
                    </a:lnTo>
                    <a:close/>
                  </a:path>
                </a:pathLst>
              </a:custGeom>
              <a:gradFill>
                <a:gsLst>
                  <a:gs pos="62000">
                    <a:srgbClr val="FF6600"/>
                  </a:gs>
                  <a:gs pos="62000">
                    <a:srgbClr val="3FB5C1"/>
                  </a:gs>
                  <a:gs pos="57000">
                    <a:srgbClr val="D9EF07"/>
                  </a:gs>
                  <a:gs pos="46000">
                    <a:srgbClr val="FF0066"/>
                  </a:gs>
                  <a:gs pos="88000">
                    <a:srgbClr val="92D050"/>
                  </a:gs>
                  <a:gs pos="100000">
                    <a:srgbClr val="FF0000"/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727722" y="986600"/>
                <a:ext cx="427703" cy="396293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515167" y="1794544"/>
                <a:ext cx="427703" cy="396293"/>
              </a:xfrm>
              <a:prstGeom prst="ellipse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867338" y="2612200"/>
                <a:ext cx="427703" cy="396293"/>
              </a:xfrm>
              <a:prstGeom prst="ellipse">
                <a:avLst/>
              </a:prstGeom>
              <a:solidFill>
                <a:srgbClr val="3FB5C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872551" y="3401060"/>
                <a:ext cx="427703" cy="396293"/>
              </a:xfrm>
              <a:prstGeom prst="ellipse">
                <a:avLst/>
              </a:prstGeom>
              <a:solidFill>
                <a:srgbClr val="FF66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515168" y="4210269"/>
                <a:ext cx="427703" cy="396293"/>
              </a:xfrm>
              <a:prstGeom prst="ellipse">
                <a:avLst/>
              </a:prstGeom>
              <a:solidFill>
                <a:srgbClr val="1CEC3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556422" y="5026388"/>
                <a:ext cx="427703" cy="3962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>
                <a:stCxn id="97" idx="6"/>
                <a:endCxn id="90" idx="1"/>
              </p:cNvCxnSpPr>
              <p:nvPr/>
            </p:nvCxnSpPr>
            <p:spPr>
              <a:xfrm>
                <a:off x="4155425" y="1184747"/>
                <a:ext cx="976422" cy="0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8" idx="6"/>
                <a:endCxn id="91" idx="1"/>
              </p:cNvCxnSpPr>
              <p:nvPr/>
            </p:nvCxnSpPr>
            <p:spPr>
              <a:xfrm>
                <a:off x="4942870" y="1992691"/>
                <a:ext cx="527644" cy="4856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9" idx="6"/>
                <a:endCxn id="92" idx="1"/>
              </p:cNvCxnSpPr>
              <p:nvPr/>
            </p:nvCxnSpPr>
            <p:spPr>
              <a:xfrm>
                <a:off x="5295041" y="2810347"/>
                <a:ext cx="581873" cy="0"/>
              </a:xfrm>
              <a:prstGeom prst="line">
                <a:avLst/>
              </a:prstGeom>
              <a:ln w="38100">
                <a:solidFill>
                  <a:srgbClr val="3FB5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0" idx="6"/>
                <a:endCxn id="93" idx="1"/>
              </p:cNvCxnSpPr>
              <p:nvPr/>
            </p:nvCxnSpPr>
            <p:spPr>
              <a:xfrm>
                <a:off x="5300254" y="3599207"/>
                <a:ext cx="576660" cy="0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1" idx="6"/>
                <a:endCxn id="94" idx="1"/>
              </p:cNvCxnSpPr>
              <p:nvPr/>
            </p:nvCxnSpPr>
            <p:spPr>
              <a:xfrm>
                <a:off x="4942871" y="4408416"/>
                <a:ext cx="544580" cy="0"/>
              </a:xfrm>
              <a:prstGeom prst="line">
                <a:avLst/>
              </a:prstGeom>
              <a:ln w="38100">
                <a:solidFill>
                  <a:srgbClr val="1CEC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2" idx="6"/>
                <a:endCxn id="95" idx="1"/>
              </p:cNvCxnSpPr>
              <p:nvPr/>
            </p:nvCxnSpPr>
            <p:spPr>
              <a:xfrm>
                <a:off x="3984125" y="5224535"/>
                <a:ext cx="11671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112155" y="1168648"/>
                <a:ext cx="1019692" cy="0"/>
              </a:xfrm>
              <a:prstGeom prst="line">
                <a:avLst/>
              </a:prstGeom>
              <a:ln w="3810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845017" y="1184746"/>
                <a:ext cx="3948896" cy="39660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58086" y="1411165"/>
                <a:ext cx="3565567" cy="350997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7D6DD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410286" y="963306"/>
                <a:ext cx="500326" cy="4669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66275" y="1764781"/>
                <a:ext cx="500326" cy="4669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183888" y="2575884"/>
                <a:ext cx="500326" cy="4669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FB5C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193957" y="3365719"/>
                <a:ext cx="500326" cy="4669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777309" y="4178792"/>
                <a:ext cx="500326" cy="4669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1CEC3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410286" y="4985304"/>
                <a:ext cx="500326" cy="4669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868475" y="2702101"/>
                <a:ext cx="19003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Cambria" panose="02040503050406030204" pitchFamily="18" charset="0"/>
                  </a:rPr>
                  <a:t>Teknologi</a:t>
                </a:r>
                <a:r>
                  <a:rPr lang="en-US" sz="2800" b="1" dirty="0">
                    <a:latin typeface="Cambria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2800" b="1" dirty="0" err="1">
                    <a:latin typeface="Cambria" panose="02040503050406030204" pitchFamily="18" charset="0"/>
                  </a:rPr>
                  <a:t>Informasi</a:t>
                </a:r>
                <a:endParaRPr lang="en-US" sz="28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439047" y="1004875"/>
                <a:ext cx="457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</a:rPr>
                  <a:t>01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5794868" y="1814739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02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93957" y="2627539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03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221227" y="3422599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04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94868" y="4218344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05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25645" y="5035088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</a:rPr>
                <a:t>06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924984" y="1000080"/>
              <a:ext cx="2588413" cy="38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Teknologi</a:t>
              </a:r>
              <a:r>
                <a:rPr lang="en-US" sz="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Komunikasi</a:t>
              </a:r>
              <a:endParaRPr lang="en-US" sz="15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252044" y="1801217"/>
              <a:ext cx="3035311" cy="38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cs typeface="Arial" panose="020B0604020202020204" pitchFamily="34" charset="0"/>
                </a:rPr>
                <a:t>Teknologi</a:t>
              </a:r>
              <a:r>
                <a:rPr lang="en-US" sz="1500" b="1" dirty="0"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cs typeface="Arial" panose="020B0604020202020204" pitchFamily="34" charset="0"/>
                </a:rPr>
                <a:t>Masukan</a:t>
              </a:r>
              <a:r>
                <a:rPr lang="en-US" sz="1500" b="1" dirty="0">
                  <a:cs typeface="Arial" panose="020B0604020202020204" pitchFamily="34" charset="0"/>
                </a:rPr>
                <a:t> </a:t>
              </a:r>
              <a:r>
                <a:rPr lang="en-US" sz="1500" b="1" i="1" dirty="0">
                  <a:cs typeface="Arial" panose="020B0604020202020204" pitchFamily="34" charset="0"/>
                </a:rPr>
                <a:t>(Input)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651133" y="2613649"/>
              <a:ext cx="3222297" cy="38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cs typeface="Arial" panose="020B0604020202020204" pitchFamily="34" charset="0"/>
                </a:rPr>
                <a:t>Teknologi</a:t>
              </a:r>
              <a:r>
                <a:rPr lang="en-US" sz="1500" b="1" dirty="0"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cs typeface="Arial" panose="020B0604020202020204" pitchFamily="34" charset="0"/>
                </a:rPr>
                <a:t>Keluaran</a:t>
              </a:r>
              <a:r>
                <a:rPr lang="en-US" sz="1500" b="1" dirty="0">
                  <a:cs typeface="Arial" panose="020B0604020202020204" pitchFamily="34" charset="0"/>
                </a:rPr>
                <a:t> </a:t>
              </a:r>
              <a:r>
                <a:rPr lang="en-US" sz="1500" b="1" i="1" dirty="0">
                  <a:cs typeface="Arial" panose="020B0604020202020204" pitchFamily="34" charset="0"/>
                </a:rPr>
                <a:t>(Output)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94283" y="3412119"/>
              <a:ext cx="3125064" cy="38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Teknologi</a:t>
              </a:r>
              <a:r>
                <a:rPr lang="en-US" sz="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Perangkat</a:t>
              </a:r>
              <a:r>
                <a:rPr lang="en-US" sz="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Lunak</a:t>
              </a:r>
              <a:endParaRPr lang="en-US" sz="15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70022" y="4087179"/>
              <a:ext cx="3182342" cy="657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err="1">
                  <a:cs typeface="Arial" panose="020B0604020202020204" pitchFamily="34" charset="0"/>
                </a:rPr>
                <a:t>Teknologi</a:t>
              </a:r>
              <a:r>
                <a:rPr lang="en-US" sz="1500" b="1" dirty="0">
                  <a:cs typeface="Arial" panose="020B0604020202020204" pitchFamily="34" charset="0"/>
                </a:rPr>
                <a:t> </a:t>
              </a:r>
              <a:r>
                <a:rPr lang="en-US" sz="1500" b="1" dirty="0" err="1">
                  <a:cs typeface="Arial" panose="020B0604020202020204" pitchFamily="34" charset="0"/>
                </a:rPr>
                <a:t>Penyimpanan</a:t>
              </a:r>
              <a:r>
                <a:rPr lang="en-US" sz="1500" b="1" dirty="0">
                  <a:cs typeface="Arial" panose="020B0604020202020204" pitchFamily="34" charset="0"/>
                </a:rPr>
                <a:t> </a:t>
              </a:r>
              <a:r>
                <a:rPr lang="en-US" sz="1500" b="1" i="1" dirty="0">
                  <a:cs typeface="Arial" panose="020B0604020202020204" pitchFamily="34" charset="0"/>
                </a:rPr>
                <a:t>(Storage)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939732" y="5025848"/>
              <a:ext cx="2066721" cy="38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Teknologi</a:t>
              </a:r>
              <a:r>
                <a:rPr lang="en-US" sz="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Proses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45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Input Technology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34" y="1472001"/>
            <a:ext cx="2065232" cy="16807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8569" r="6837" b="22423"/>
          <a:stretch/>
        </p:blipFill>
        <p:spPr>
          <a:xfrm>
            <a:off x="3855362" y="4407202"/>
            <a:ext cx="1701684" cy="151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r="47328" b="38342"/>
          <a:stretch/>
        </p:blipFill>
        <p:spPr>
          <a:xfrm rot="20782420">
            <a:off x="1993142" y="1751251"/>
            <a:ext cx="1799224" cy="14075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/>
          <a:stretch/>
        </p:blipFill>
        <p:spPr>
          <a:xfrm>
            <a:off x="5966537" y="4168016"/>
            <a:ext cx="2796463" cy="1218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65" y="4421775"/>
            <a:ext cx="1129523" cy="1267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75" y="1777115"/>
            <a:ext cx="1067566" cy="7625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 descr="C:\Users\Isatal\AppData\Local\Temp\JoystickWirelesss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8110" y="2964342"/>
            <a:ext cx="1143821" cy="11438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4327" b="40897"/>
          <a:stretch/>
        </p:blipFill>
        <p:spPr>
          <a:xfrm rot="794344">
            <a:off x="4600839" y="1711953"/>
            <a:ext cx="1412013" cy="12008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59298" r="9434" b="1"/>
          <a:stretch/>
        </p:blipFill>
        <p:spPr>
          <a:xfrm>
            <a:off x="152689" y="2843933"/>
            <a:ext cx="1610321" cy="12971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r="48943"/>
          <a:stretch/>
        </p:blipFill>
        <p:spPr>
          <a:xfrm>
            <a:off x="1888522" y="4302900"/>
            <a:ext cx="1557349" cy="15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6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96" y="2609850"/>
            <a:ext cx="228467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0" y="3848100"/>
            <a:ext cx="228467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0" y="1371600"/>
            <a:ext cx="228467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2" y="4100229"/>
            <a:ext cx="2284670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7672"/>
            <a:ext cx="228467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0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Lunak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95735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Deretan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yang </a:t>
            </a: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pembuatnya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4" y="2819399"/>
            <a:ext cx="3777586" cy="2012777"/>
          </a:xfrm>
          <a:prstGeom prst="rect">
            <a:avLst/>
          </a:prstGeom>
          <a:effectLst>
            <a:outerShdw blurRad="12319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5788"/>
            <a:ext cx="3191834" cy="178742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441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(Storage)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3507" y="1653378"/>
            <a:ext cx="24693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</a:rPr>
              <a:t>Memori</a:t>
            </a:r>
            <a:r>
              <a:rPr lang="en-US" sz="2200" b="1" dirty="0">
                <a:latin typeface="Cambria" panose="02040503050406030204" pitchFamily="18" charset="0"/>
              </a:rPr>
              <a:t> Internal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3" y="2484732"/>
            <a:ext cx="2133600" cy="1598141"/>
          </a:xfrm>
          <a:prstGeom prst="rect">
            <a:avLst/>
          </a:prstGeom>
          <a:effectLst>
            <a:outerShdw blurRad="558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84732"/>
            <a:ext cx="2007751" cy="1443071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2280" y="4191764"/>
            <a:ext cx="31853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cs typeface="Arial" panose="020B0604020202020204" pitchFamily="34" charset="0"/>
              </a:rPr>
              <a:t>Random </a:t>
            </a:r>
            <a:r>
              <a:rPr lang="en-US" sz="1500" b="1" i="1" dirty="0" err="1">
                <a:cs typeface="Arial" panose="020B0604020202020204" pitchFamily="34" charset="0"/>
              </a:rPr>
              <a:t>Acces</a:t>
            </a:r>
            <a:r>
              <a:rPr lang="en-US" sz="1500" b="1" i="1" dirty="0">
                <a:cs typeface="Arial" panose="020B0604020202020204" pitchFamily="34" charset="0"/>
              </a:rPr>
              <a:t>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8601" y="4031545"/>
            <a:ext cx="3185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cs typeface="Arial" panose="020B0604020202020204" pitchFamily="34" charset="0"/>
              </a:rPr>
              <a:t>Read Only 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86" y="4473542"/>
            <a:ext cx="39330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cs typeface="Arial" panose="020B0604020202020204" pitchFamily="34" charset="0"/>
              </a:rPr>
              <a:t>Memori</a:t>
            </a:r>
            <a:r>
              <a:rPr lang="en-US" sz="1500" dirty="0">
                <a:cs typeface="Arial" panose="020B0604020202020204" pitchFamily="34" charset="0"/>
              </a:rPr>
              <a:t> yang </a:t>
            </a:r>
            <a:r>
              <a:rPr lang="en-US" sz="1500" dirty="0" err="1">
                <a:cs typeface="Arial" panose="020B0604020202020204" pitchFamily="34" charset="0"/>
              </a:rPr>
              <a:t>isinya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bisa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diperbaharui</a:t>
            </a:r>
            <a:endParaRPr lang="en-US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462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71" y="4191000"/>
            <a:ext cx="2377673" cy="1314806"/>
          </a:xfrm>
          <a:prstGeom prst="rect">
            <a:avLst/>
          </a:prstGeom>
          <a:effectLst>
            <a:outerShdw blurRad="8636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19" y="2041253"/>
            <a:ext cx="2377673" cy="1314806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/>
          <a:stretch/>
        </p:blipFill>
        <p:spPr>
          <a:xfrm>
            <a:off x="473730" y="2343703"/>
            <a:ext cx="4083982" cy="217059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436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PS MIK UNIVERSITAS ESA UNGGUL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800" smtClean="0"/>
              <a:t>Menjadi penyelenggara Program Studi Manajemen Informasi Kesehatan berbasis </a:t>
            </a:r>
            <a:r>
              <a:rPr lang="en-US" sz="3800" b="1" smtClean="0"/>
              <a:t>intelektualitas, kreatifitas dan kewirausahaan</a:t>
            </a:r>
            <a:r>
              <a:rPr lang="en-US" sz="3800" smtClean="0"/>
              <a:t>, yang unggul dalam mutu pengelolaan dan hasil pelaksanaan Tridarma Perguruan Tinggi</a:t>
            </a:r>
            <a:r>
              <a:rPr lang="en-US" sz="400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80" y="1595735"/>
            <a:ext cx="8141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cs typeface="Arial" panose="020B0604020202020204" pitchFamily="34" charset="0"/>
              </a:rPr>
              <a:t>Dikenal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Central Processing Unit </a:t>
            </a:r>
            <a:r>
              <a:rPr lang="en-US" dirty="0">
                <a:cs typeface="Arial" panose="020B0604020202020204" pitchFamily="34" charset="0"/>
              </a:rPr>
              <a:t>(CPU), </a:t>
            </a:r>
            <a:r>
              <a:rPr lang="en-US" dirty="0" err="1">
                <a:cs typeface="Arial" panose="020B0604020202020204" pitchFamily="34" charset="0"/>
              </a:rPr>
              <a:t>Mikroprosesor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atau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prosesor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cs typeface="Arial" panose="020B0604020202020204" pitchFamily="34" charset="0"/>
              </a:rPr>
              <a:t>Sebagai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pusat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pengolah</a:t>
            </a:r>
            <a:r>
              <a:rPr lang="en-US" dirty="0">
                <a:cs typeface="Arial" panose="020B0604020202020204" pitchFamily="34" charset="0"/>
              </a:rPr>
              <a:t> data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80" y="4499525"/>
            <a:ext cx="1907405" cy="1527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22" y="2985367"/>
            <a:ext cx="1319414" cy="1319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9" y="4707457"/>
            <a:ext cx="1742697" cy="1256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56" y="3116163"/>
            <a:ext cx="1023676" cy="1023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0" y="2922622"/>
            <a:ext cx="1464581" cy="1382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75" y="4573486"/>
            <a:ext cx="2104365" cy="14003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22472" y="3282371"/>
            <a:ext cx="3369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Tugas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FF0000"/>
                </a:solidFill>
                <a:cs typeface="Arial" panose="020B0604020202020204" pitchFamily="34" charset="0"/>
              </a:rPr>
              <a:t>Jelaskan</a:t>
            </a: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cs typeface="Arial" panose="020B0604020202020204" pitchFamily="34" charset="0"/>
              </a:rPr>
              <a:t>kelebihan</a:t>
            </a: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cs typeface="Arial" panose="020B0604020202020204" pitchFamily="34" charset="0"/>
              </a:rPr>
              <a:t>dan</a:t>
            </a: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cs typeface="Arial" panose="020B0604020202020204" pitchFamily="34" charset="0"/>
              </a:rPr>
              <a:t>kekuran</a:t>
            </a: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cs typeface="Arial" panose="020B0604020202020204" pitchFamily="34" charset="0"/>
              </a:rPr>
              <a:t>pada</a:t>
            </a: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;</a:t>
            </a:r>
          </a:p>
          <a:p>
            <a:pPr marL="1255713" indent="-342900">
              <a:buFont typeface="+mj-lt"/>
              <a:buAutoNum type="alphaLcPeriod"/>
            </a:pP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Intel Pentium 4</a:t>
            </a:r>
          </a:p>
          <a:p>
            <a:pPr marL="1255713" indent="-342900">
              <a:buFont typeface="+mj-lt"/>
              <a:buAutoNum type="alphaLcPeriod"/>
            </a:pP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Core 2 Duo</a:t>
            </a:r>
          </a:p>
          <a:p>
            <a:pPr marL="1255713" indent="-342900">
              <a:buFont typeface="+mj-lt"/>
              <a:buAutoNum type="alphaLcPeriod"/>
            </a:pP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Core i5</a:t>
            </a:r>
          </a:p>
          <a:p>
            <a:pPr marL="1255713" indent="-342900">
              <a:buFont typeface="+mj-lt"/>
              <a:buAutoNum type="alphaLcPeriod"/>
            </a:pP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Core i7</a:t>
            </a:r>
          </a:p>
          <a:p>
            <a:pPr marL="1255713" indent="-342900">
              <a:buFont typeface="+mj-lt"/>
              <a:buAutoNum type="alphaLcPeriod"/>
            </a:pPr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Intel Atom</a:t>
            </a:r>
          </a:p>
        </p:txBody>
      </p:sp>
    </p:spTree>
    <p:extLst>
      <p:ext uri="{BB962C8B-B14F-4D97-AF65-F5344CB8AC3E}">
        <p14:creationId xmlns:p14="http://schemas.microsoft.com/office/powerpoint/2010/main" val="2882441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Cara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Melayani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17068"/>
              </p:ext>
            </p:extLst>
          </p:nvPr>
        </p:nvGraphicFramePr>
        <p:xfrm>
          <a:off x="533400" y="1524000"/>
          <a:ext cx="8229600" cy="444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496">
                  <a:extLst>
                    <a:ext uri="{9D8B030D-6E8A-4147-A177-3AD203B41FA5}">
                      <a16:colId xmlns="" xmlns:a16="http://schemas.microsoft.com/office/drawing/2014/main" val="3886778880"/>
                    </a:ext>
                  </a:extLst>
                </a:gridCol>
                <a:gridCol w="1847930">
                  <a:extLst>
                    <a:ext uri="{9D8B030D-6E8A-4147-A177-3AD203B41FA5}">
                      <a16:colId xmlns="" xmlns:a16="http://schemas.microsoft.com/office/drawing/2014/main" val="2460312172"/>
                    </a:ext>
                  </a:extLst>
                </a:gridCol>
                <a:gridCol w="4568174">
                  <a:extLst>
                    <a:ext uri="{9D8B030D-6E8A-4147-A177-3AD203B41FA5}">
                      <a16:colId xmlns="" xmlns:a16="http://schemas.microsoft.com/office/drawing/2014/main" val="233140875"/>
                    </a:ext>
                  </a:extLst>
                </a:gridCol>
              </a:tblGrid>
              <a:tr h="100797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of Floating Point Operation Per Second (MFLOPS)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Utama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5472571"/>
                  </a:ext>
                </a:extLst>
              </a:tr>
              <a:tr h="775368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Mikrokomputer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Komputasi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perseorangan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aplikasi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client/server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skala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kecil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7273062"/>
                  </a:ext>
                </a:extLst>
              </a:tr>
              <a:tr h="542758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aplikasi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client/server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citra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0017543"/>
                  </a:ext>
                </a:extLst>
              </a:tr>
              <a:tr h="1240589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Minikomputer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Komputasi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departemen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perusahaan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Aplkasi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CAD (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desain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skala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menengah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aplikasi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client/server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8578260"/>
                  </a:ext>
                </a:extLst>
              </a:tr>
              <a:tr h="542758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Pemrosesan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skala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client/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servere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4435150"/>
                  </a:ext>
                </a:extLst>
              </a:tr>
              <a:tr h="310147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Superkomputer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1.000-20.000.000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sains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665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36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54" y="3465394"/>
            <a:ext cx="1752600" cy="116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6" y="2269767"/>
            <a:ext cx="2472555" cy="130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9" y="829140"/>
            <a:ext cx="1802372" cy="1356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90" y="914344"/>
            <a:ext cx="1912679" cy="1184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5854" y="870697"/>
            <a:ext cx="49669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Superkomputer</a:t>
            </a:r>
            <a:r>
              <a:rPr lang="en-US" sz="15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jenis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komputer</a:t>
            </a:r>
            <a:r>
              <a:rPr lang="en-US" sz="1500" dirty="0">
                <a:cs typeface="Arial" panose="020B0604020202020204" pitchFamily="34" charset="0"/>
              </a:rPr>
              <a:t> yang </a:t>
            </a:r>
            <a:r>
              <a:rPr lang="en-US" sz="1500" dirty="0" err="1">
                <a:cs typeface="Arial" panose="020B0604020202020204" pitchFamily="34" charset="0"/>
              </a:rPr>
              <a:t>mempunyai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kecepatan</a:t>
            </a:r>
            <a:r>
              <a:rPr lang="en-US" sz="1500" dirty="0">
                <a:cs typeface="Arial" panose="020B0604020202020204" pitchFamily="34" charset="0"/>
              </a:rPr>
              <a:t> proses yang </a:t>
            </a:r>
            <a:r>
              <a:rPr lang="en-US" sz="1500" dirty="0" err="1">
                <a:cs typeface="Arial" panose="020B0604020202020204" pitchFamily="34" charset="0"/>
              </a:rPr>
              <a:t>sangat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baik</a:t>
            </a:r>
            <a:r>
              <a:rPr lang="en-US" sz="1500" dirty="0">
                <a:cs typeface="Arial" panose="020B0604020202020204" pitchFamily="34" charset="0"/>
              </a:rPr>
              <a:t>. </a:t>
            </a:r>
            <a:r>
              <a:rPr lang="en-US" sz="1500" dirty="0" err="1">
                <a:cs typeface="Arial" panose="020B0604020202020204" pitchFamily="34" charset="0"/>
              </a:rPr>
              <a:t>Digunakan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untuk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menangani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aplikasi</a:t>
            </a:r>
            <a:r>
              <a:rPr lang="en-US" sz="1500" dirty="0">
                <a:cs typeface="Arial" panose="020B0604020202020204" pitchFamily="34" charset="0"/>
              </a:rPr>
              <a:t> yang </a:t>
            </a:r>
            <a:r>
              <a:rPr lang="en-US" sz="1500" dirty="0" err="1">
                <a:cs typeface="Arial" panose="020B0604020202020204" pitchFamily="34" charset="0"/>
              </a:rPr>
              <a:t>melibatkan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perhitungan</a:t>
            </a:r>
            <a:r>
              <a:rPr lang="en-US" sz="1500" dirty="0">
                <a:cs typeface="Arial" panose="020B0604020202020204" pitchFamily="34" charset="0"/>
              </a:rPr>
              <a:t> yang </a:t>
            </a:r>
            <a:r>
              <a:rPr lang="en-US" sz="1500" dirty="0" err="1">
                <a:cs typeface="Arial" panose="020B0604020202020204" pitchFamily="34" charset="0"/>
              </a:rPr>
              <a:t>kompleks</a:t>
            </a:r>
            <a:r>
              <a:rPr lang="en-US" sz="1500" dirty="0">
                <a:cs typeface="Arial" panose="020B0604020202020204" pitchFamily="34" charset="0"/>
              </a:rPr>
              <a:t>. </a:t>
            </a:r>
          </a:p>
          <a:p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Contoh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;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Peramalan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cuaca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dan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perancangan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roket</a:t>
            </a:r>
            <a:endParaRPr lang="en-US" sz="15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1090" y="2272001"/>
            <a:ext cx="5143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IBM ASCI White </a:t>
            </a:r>
            <a:r>
              <a:rPr lang="en-US" sz="1500" i="1" dirty="0">
                <a:solidFill>
                  <a:srgbClr val="FF0000"/>
                </a:solidFill>
                <a:cs typeface="Arial" panose="020B0604020202020204" pitchFamily="34" charset="0"/>
              </a:rPr>
              <a:t>(Accelerated Strategies Computing Initiative White)</a:t>
            </a:r>
          </a:p>
          <a:p>
            <a:r>
              <a:rPr lang="en-US" sz="1500" dirty="0" err="1">
                <a:cs typeface="Arial" panose="020B0604020202020204" pitchFamily="34" charset="0"/>
              </a:rPr>
              <a:t>Digunakan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untuk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melakukan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simulasi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pengujian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nuklir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pada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Departement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Energi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Amerka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Serikat</a:t>
            </a:r>
            <a:r>
              <a:rPr lang="en-US" sz="15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655" y="3616532"/>
            <a:ext cx="680454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Intel </a:t>
            </a:r>
            <a:r>
              <a:rPr lang="en-US" sz="1500" dirty="0" err="1">
                <a:cs typeface="Arial" panose="020B0604020202020204" pitchFamily="34" charset="0"/>
              </a:rPr>
              <a:t>memiliki</a:t>
            </a:r>
            <a:r>
              <a:rPr lang="en-US" sz="1500" dirty="0">
                <a:cs typeface="Arial" panose="020B0604020202020204" pitchFamily="34" charset="0"/>
              </a:rPr>
              <a:t> supercomputer yang </a:t>
            </a:r>
            <a:r>
              <a:rPr lang="en-US" sz="1500" dirty="0" err="1">
                <a:cs typeface="Arial" panose="020B0604020202020204" pitchFamily="34" charset="0"/>
              </a:rPr>
              <a:t>tersusun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atas</a:t>
            </a:r>
            <a:r>
              <a:rPr lang="en-US" sz="1500" dirty="0">
                <a:cs typeface="Arial" panose="020B0604020202020204" pitchFamily="34" charset="0"/>
              </a:rPr>
              <a:t> 9152 </a:t>
            </a:r>
            <a:r>
              <a:rPr lang="en-US" sz="1500" dirty="0" err="1">
                <a:cs typeface="Arial" panose="020B0604020202020204" pitchFamily="34" charset="0"/>
              </a:rPr>
              <a:t>prosesor</a:t>
            </a:r>
            <a:r>
              <a:rPr lang="en-US" sz="1500" dirty="0">
                <a:cs typeface="Arial" panose="020B0604020202020204" pitchFamily="34" charset="0"/>
              </a:rPr>
              <a:t> Pentium p6 </a:t>
            </a:r>
            <a:r>
              <a:rPr lang="en-US" sz="1500" dirty="0" err="1">
                <a:cs typeface="Arial" panose="020B0604020202020204" pitchFamily="34" charset="0"/>
              </a:rPr>
              <a:t>dengan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kecepatan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lebih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dari</a:t>
            </a:r>
            <a:r>
              <a:rPr lang="en-US" sz="1500" dirty="0">
                <a:cs typeface="Arial" panose="020B0604020202020204" pitchFamily="34" charset="0"/>
              </a:rPr>
              <a:t> 1,3 </a:t>
            </a:r>
            <a:r>
              <a:rPr lang="en-US" sz="1500" dirty="0" err="1">
                <a:cs typeface="Arial" panose="020B0604020202020204" pitchFamily="34" charset="0"/>
              </a:rPr>
              <a:t>triliun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instruksi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perdetik</a:t>
            </a:r>
            <a:r>
              <a:rPr lang="en-US" sz="1500" dirty="0"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FF0000"/>
                </a:solidFill>
                <a:cs typeface="Arial" panose="020B0604020202020204" pitchFamily="34" charset="0"/>
              </a:rPr>
              <a:t>2012 Titan (Cray Research) </a:t>
            </a:r>
            <a:r>
              <a:rPr lang="en-US" sz="1500" dirty="0" err="1">
                <a:cs typeface="Arial" panose="020B0604020202020204" pitchFamily="34" charset="0"/>
              </a:rPr>
              <a:t>memiliki</a:t>
            </a:r>
            <a:r>
              <a:rPr lang="en-US" sz="1500" dirty="0">
                <a:cs typeface="Arial" panose="020B0604020202020204" pitchFamily="34" charset="0"/>
              </a:rPr>
              <a:t> supercomputer </a:t>
            </a:r>
            <a:r>
              <a:rPr lang="en-US" sz="1500" dirty="0" err="1">
                <a:cs typeface="Arial" panose="020B0604020202020204" pitchFamily="34" charset="0"/>
              </a:rPr>
              <a:t>dengan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kecepatan</a:t>
            </a:r>
            <a:r>
              <a:rPr lang="en-US" sz="1500" dirty="0">
                <a:cs typeface="Arial" panose="020B0604020202020204" pitchFamily="34" charset="0"/>
              </a:rPr>
              <a:t> 17,59 </a:t>
            </a:r>
            <a:r>
              <a:rPr lang="en-US" sz="1500" dirty="0" err="1">
                <a:cs typeface="Arial" panose="020B0604020202020204" pitchFamily="34" charset="0"/>
              </a:rPr>
              <a:t>petafloaps</a:t>
            </a:r>
            <a:r>
              <a:rPr lang="en-US" sz="1500" dirty="0"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Tianhe-2 supercomputer </a:t>
            </a:r>
            <a:r>
              <a:rPr lang="en-US" sz="1500" dirty="0" err="1">
                <a:cs typeface="Arial" panose="020B0604020202020204" pitchFamily="34" charset="0"/>
              </a:rPr>
              <a:t>produksi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cina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dengan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kecepatan</a:t>
            </a:r>
            <a:r>
              <a:rPr lang="en-US" sz="1500" dirty="0">
                <a:cs typeface="Arial" panose="020B0604020202020204" pitchFamily="34" charset="0"/>
              </a:rPr>
              <a:t> 23,86 petaflop </a:t>
            </a:r>
            <a:r>
              <a:rPr lang="en-US" sz="1500" dirty="0" err="1">
                <a:cs typeface="Arial" panose="020B0604020202020204" pitchFamily="34" charset="0"/>
              </a:rPr>
              <a:t>perdetik</a:t>
            </a:r>
            <a:r>
              <a:rPr lang="en-US" sz="1500" dirty="0">
                <a:cs typeface="Arial" panose="020B0604020202020204" pitchFamily="34" charset="0"/>
              </a:rPr>
              <a:t>.</a:t>
            </a:r>
          </a:p>
          <a:p>
            <a:r>
              <a:rPr lang="en-US" sz="1500" dirty="0">
                <a:cs typeface="Arial" panose="020B0604020202020204" pitchFamily="34" charset="0"/>
              </a:rPr>
              <a:t>2016 (Sunway </a:t>
            </a:r>
            <a:r>
              <a:rPr lang="en-US" sz="1500" dirty="0" err="1">
                <a:cs typeface="Arial" panose="020B0604020202020204" pitchFamily="34" charset="0"/>
              </a:rPr>
              <a:t>Taihulight</a:t>
            </a:r>
            <a:r>
              <a:rPr lang="en-US" sz="1500" dirty="0">
                <a:cs typeface="Arial" panose="020B0604020202020204" pitchFamily="34" charset="0"/>
              </a:rPr>
              <a:t>) </a:t>
            </a:r>
            <a:r>
              <a:rPr lang="en-US" sz="1500" dirty="0" err="1">
                <a:cs typeface="Arial" panose="020B0604020202020204" pitchFamily="34" charset="0"/>
              </a:rPr>
              <a:t>dengan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kecepatan</a:t>
            </a:r>
            <a:r>
              <a:rPr lang="en-US" sz="1500" dirty="0">
                <a:cs typeface="Arial" panose="020B0604020202020204" pitchFamily="34" charset="0"/>
              </a:rPr>
              <a:t> 93 petaflop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80" y="4804221"/>
            <a:ext cx="1356841" cy="9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842" y="812805"/>
            <a:ext cx="138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Mainframe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351" y="1150318"/>
            <a:ext cx="7722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Jenis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komputer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perusahaan-perusahaan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berskala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besar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menangani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pemrosesan</a:t>
            </a:r>
            <a:r>
              <a:rPr lang="en-US" dirty="0">
                <a:cs typeface="Arial" panose="020B0604020202020204" pitchFamily="34" charset="0"/>
              </a:rPr>
              <a:t> data </a:t>
            </a:r>
            <a:r>
              <a:rPr lang="en-US" dirty="0" err="1">
                <a:cs typeface="Arial" panose="020B0604020202020204" pitchFamily="34" charset="0"/>
              </a:rPr>
              <a:t>dengan</a:t>
            </a:r>
            <a:r>
              <a:rPr lang="en-US" dirty="0">
                <a:cs typeface="Arial" panose="020B0604020202020204" pitchFamily="34" charset="0"/>
              </a:rPr>
              <a:t> volume yang </a:t>
            </a:r>
            <a:r>
              <a:rPr lang="en-US" dirty="0" err="1">
                <a:cs typeface="Arial" panose="020B0604020202020204" pitchFamily="34" charset="0"/>
              </a:rPr>
              <a:t>sangat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besar</a:t>
            </a:r>
            <a:r>
              <a:rPr lang="en-US" dirty="0">
                <a:cs typeface="Arial" panose="020B0604020202020204" pitchFamily="34" charset="0"/>
              </a:rPr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2" y="2297668"/>
            <a:ext cx="24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cs typeface="Arial" panose="020B0604020202020204" pitchFamily="34" charset="0"/>
              </a:rPr>
              <a:t>Minikomputer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4350" y="2754868"/>
            <a:ext cx="7379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perusahaan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berskala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menengah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sebagai</a:t>
            </a:r>
            <a:r>
              <a:rPr lang="en-US" dirty="0">
                <a:cs typeface="Arial" panose="020B0604020202020204" pitchFamily="34" charset="0"/>
              </a:rPr>
              <a:t> server.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197" y="3247672"/>
            <a:ext cx="2719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cs typeface="Arial" panose="020B0604020202020204" pitchFamily="34" charset="0"/>
              </a:rPr>
              <a:t>Workstation 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4350" y="3576714"/>
            <a:ext cx="7379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kepentingan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aplikasi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perancangan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berbasis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grafis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seperti</a:t>
            </a:r>
            <a:r>
              <a:rPr lang="en-US" dirty="0">
                <a:cs typeface="Arial" panose="020B0604020202020204" pitchFamily="34" charset="0"/>
              </a:rPr>
              <a:t> CAD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Banyak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dipakai</a:t>
            </a:r>
            <a:r>
              <a:rPr lang="en-US" dirty="0">
                <a:cs typeface="Arial" panose="020B0604020202020204" pitchFamily="34" charset="0"/>
              </a:rPr>
              <a:t> server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client/server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659868"/>
            <a:ext cx="202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cs typeface="Arial" panose="020B0604020202020204" pitchFamily="34" charset="0"/>
              </a:rPr>
              <a:t>Mikrokomputer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4350" y="5148734"/>
            <a:ext cx="2210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Desktop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Tower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Laptop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58351" y="5082374"/>
            <a:ext cx="2210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Notebook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Palmtop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Netbook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PDA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3344" y="5029200"/>
            <a:ext cx="2741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TUGAS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Desripsikan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jenis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mikrokompuer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tersebut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08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057400"/>
            <a:ext cx="5521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TI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dunia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perbankan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TI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dunia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pendidikan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TI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dunia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medis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TI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kepolisian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TI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perancangan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produk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230" y="4226867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Tugas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Cari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Peran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Fungsi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 IT di </a:t>
            </a:r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masing-masing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Bidang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20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Pustaka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cs typeface="Arial" panose="020B0604020202020204" pitchFamily="34" charset="0"/>
              </a:rPr>
              <a:t>Celebic</a:t>
            </a:r>
            <a:r>
              <a:rPr lang="en-US" dirty="0">
                <a:cs typeface="Arial" panose="020B0604020202020204" pitchFamily="34" charset="0"/>
              </a:rPr>
              <a:t> G, </a:t>
            </a:r>
            <a:r>
              <a:rPr lang="en-US" dirty="0" err="1">
                <a:cs typeface="Arial" panose="020B0604020202020204" pitchFamily="34" charset="0"/>
              </a:rPr>
              <a:t>Rendulic</a:t>
            </a:r>
            <a:r>
              <a:rPr lang="en-US" dirty="0">
                <a:cs typeface="Arial" panose="020B0604020202020204" pitchFamily="34" charset="0"/>
              </a:rPr>
              <a:t> ID. 2011. Basic Concept of Information and Communication Technology Handbook. ISBN: 978-953-56758-7-7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Brown G, Watson D. 2010. IGCSE Information and Communication Technology. ISBN: 978 0 340 983829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cs typeface="Arial" panose="020B0604020202020204" pitchFamily="34" charset="0"/>
              </a:rPr>
              <a:t>Materi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kuliah</a:t>
            </a:r>
            <a:r>
              <a:rPr lang="en-US" dirty="0">
                <a:cs typeface="Arial" panose="020B0604020202020204" pitchFamily="34" charset="0"/>
              </a:rPr>
              <a:t> Ir. Mas </a:t>
            </a:r>
            <a:r>
              <a:rPr lang="en-US" dirty="0" err="1">
                <a:cs typeface="Arial" panose="020B0604020202020204" pitchFamily="34" charset="0"/>
              </a:rPr>
              <a:t>Wigrantoro</a:t>
            </a:r>
            <a:r>
              <a:rPr lang="en-US" dirty="0">
                <a:cs typeface="Arial" panose="020B0604020202020204" pitchFamily="34" charset="0"/>
              </a:rPr>
              <a:t> Roes </a:t>
            </a:r>
            <a:r>
              <a:rPr lang="en-US" dirty="0" err="1">
                <a:cs typeface="Arial" panose="020B0604020202020204" pitchFamily="34" charset="0"/>
              </a:rPr>
              <a:t>Setiyadi</a:t>
            </a:r>
            <a:r>
              <a:rPr lang="en-US" dirty="0">
                <a:cs typeface="Arial" panose="020B0604020202020204" pitchFamily="34" charset="0"/>
              </a:rPr>
              <a:t>, SE, </a:t>
            </a:r>
            <a:r>
              <a:rPr lang="en-US" dirty="0" err="1">
                <a:cs typeface="Arial" panose="020B0604020202020204" pitchFamily="34" charset="0"/>
              </a:rPr>
              <a:t>Msi</a:t>
            </a:r>
            <a:r>
              <a:rPr lang="en-US" dirty="0">
                <a:cs typeface="Arial" panose="020B0604020202020204" pitchFamily="34" charset="0"/>
              </a:rPr>
              <a:t>., MPP</a:t>
            </a:r>
          </a:p>
        </p:txBody>
      </p:sp>
    </p:spTree>
    <p:extLst>
      <p:ext uri="{BB962C8B-B14F-4D97-AF65-F5344CB8AC3E}">
        <p14:creationId xmlns:p14="http://schemas.microsoft.com/office/powerpoint/2010/main" val="699431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MISI PS MIK UNIVERSITAS ESA UNGGUL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Menghasilkan Sarjana Manajemen Informasi Kesehatan dengan keunggulan prodi yang professional, bermoral tinggi, mandiri, inovatif dan mampu berkontribusi dalam pengembangan teknologi informasi dan komunikasi bidang kesehatan.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proses belajar mengajar yang bermutu, efektif, efisien, akuntabel dan berkelanjutan berbasis teknologi informasi dan komunikasi.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Tri Dharma perguruan tinggi yang berkualitas.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KEUNGGULAN PS MIK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Sarjana Manajemen Informasi Kesehatan Universitas Esa Unggul handal dalam </a:t>
            </a:r>
            <a:r>
              <a:rPr lang="en-US" sz="3600" b="1" smtClean="0">
                <a:solidFill>
                  <a:srgbClr val="FF0000"/>
                </a:solidFill>
              </a:rPr>
              <a:t>analisis data </a:t>
            </a:r>
            <a:r>
              <a:rPr lang="en-US" sz="3600" smtClean="0"/>
              <a:t>dan</a:t>
            </a:r>
            <a:r>
              <a:rPr lang="en-US" sz="3600" b="1" smtClean="0">
                <a:solidFill>
                  <a:srgbClr val="FF0000"/>
                </a:solidFill>
              </a:rPr>
              <a:t> tata kelola informasi kesehatan </a:t>
            </a:r>
            <a:r>
              <a:rPr lang="en-US" sz="3600" smtClean="0"/>
              <a:t>untuk</a:t>
            </a:r>
            <a:r>
              <a:rPr lang="en-US" sz="3600" b="1" smtClean="0"/>
              <a:t> peningkatan mutu </a:t>
            </a:r>
            <a:r>
              <a:rPr lang="en-US" sz="3600" smtClean="0"/>
              <a:t>dan</a:t>
            </a:r>
            <a:r>
              <a:rPr lang="en-US" sz="3600" b="1" smtClean="0"/>
              <a:t> efisiensi pelayanan serta keselamatan pasien </a:t>
            </a:r>
            <a:r>
              <a:rPr lang="en-US" sz="3600" smtClean="0"/>
              <a:t>sesuai kebutuhan lokal, nasional dan global.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PROFIL LULUSAN PS MIK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343400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Analis Data dan Manajer Informasi Kesehatan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Koding Klinis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Manajer Unit Kerja MIK (RMIK)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</a:t>
            </a:r>
            <a:r>
              <a:rPr lang="en-US" sz="2800" i="1" smtClean="0"/>
              <a:t>Clinical Documentation Improvement</a:t>
            </a:r>
            <a:r>
              <a:rPr lang="en-US" sz="2800" smtClean="0"/>
              <a:t> (CDI)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Inisiator Perancang dan Pengembang </a:t>
            </a:r>
            <a:r>
              <a:rPr lang="en-US" sz="2800" i="1" smtClean="0"/>
              <a:t>Electronic Health Records </a:t>
            </a:r>
            <a:r>
              <a:rPr lang="en-US" sz="2800" smtClean="0"/>
              <a:t>(EHR) atau</a:t>
            </a:r>
            <a:r>
              <a:rPr lang="en-US" sz="2800" i="1" smtClean="0"/>
              <a:t> Electronic Medical Records </a:t>
            </a:r>
            <a:r>
              <a:rPr lang="en-US" sz="2800" smtClean="0"/>
              <a:t>(EMR).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KETERKAITAN MK DG PROFIL LULUSAN PS MIK</a:t>
            </a:r>
          </a:p>
        </p:txBody>
      </p:sp>
      <p:sp>
        <p:nvSpPr>
          <p:cNvPr id="8198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MATA KULIAH</a:t>
            </a:r>
          </a:p>
        </p:txBody>
      </p:sp>
      <p:sp>
        <p:nvSpPr>
          <p:cNvPr id="819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733800" cy="2057400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smtClean="0"/>
              <a:t>MIK 445 : Rekam Kesehatan Elektronik 1 (2 sks)</a:t>
            </a:r>
          </a:p>
        </p:txBody>
      </p:sp>
      <p:sp>
        <p:nvSpPr>
          <p:cNvPr id="820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PROFIL LULUSAN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163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Analis</a:t>
            </a:r>
            <a:r>
              <a:rPr lang="en-US" sz="2000" dirty="0"/>
              <a:t> 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Koding</a:t>
            </a:r>
            <a:r>
              <a:rPr lang="en-US" sz="2000" dirty="0"/>
              <a:t> </a:t>
            </a:r>
            <a:r>
              <a:rPr lang="en-US" sz="2000" dirty="0" err="1"/>
              <a:t>Klinis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Manajer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r>
              <a:rPr lang="en-US" sz="2000" dirty="0"/>
              <a:t> MIK (RMIK)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i="1" dirty="0"/>
              <a:t>Clinical Documentation Improvement</a:t>
            </a:r>
            <a:r>
              <a:rPr lang="en-US" sz="2000" dirty="0"/>
              <a:t> (CDI)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b="1" dirty="0" err="1"/>
              <a:t>Inisiator</a:t>
            </a:r>
            <a:r>
              <a:rPr lang="en-US" sz="2000" b="1" dirty="0"/>
              <a:t> </a:t>
            </a:r>
            <a:r>
              <a:rPr lang="en-US" sz="2000" b="1" dirty="0" err="1"/>
              <a:t>Perancang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Pengembang</a:t>
            </a:r>
            <a:r>
              <a:rPr lang="en-US" sz="2000" b="1" dirty="0"/>
              <a:t> </a:t>
            </a:r>
            <a:r>
              <a:rPr lang="en-US" sz="2000" b="1" i="1" dirty="0"/>
              <a:t>Electronic Health Records </a:t>
            </a:r>
            <a:r>
              <a:rPr lang="en-US" sz="2000" b="1" dirty="0"/>
              <a:t>(EHR) </a:t>
            </a:r>
            <a:r>
              <a:rPr lang="en-US" sz="2000" b="1" dirty="0" err="1"/>
              <a:t>atau</a:t>
            </a:r>
            <a:r>
              <a:rPr lang="en-US" sz="2000" b="1" i="1" dirty="0"/>
              <a:t> Electronic Medical Records </a:t>
            </a:r>
            <a:r>
              <a:rPr lang="en-US" sz="2000" b="1" dirty="0"/>
              <a:t>(EMR</a:t>
            </a:r>
            <a:r>
              <a:rPr lang="en-US" sz="2000" dirty="0"/>
              <a:t>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819400" y="3810000"/>
            <a:ext cx="1766888" cy="6858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Pengenalan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Word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Storage Peripherals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Ms. Office Excel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Ms. Office Power Point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Input Peripherals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Output Peripherals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TIK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Aplikasi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Software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Computer Careers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&amp; Certification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Communication and Network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Internet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Computer Privacy &amp; Health Concern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Enterprise Computing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Operasi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1361</Words>
  <Application>Microsoft Office PowerPoint</Application>
  <PresentationFormat>On-screen Show (4:3)</PresentationFormat>
  <Paragraphs>284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Buku Bacaan</vt:lpstr>
      <vt:lpstr>Teknologi Informasi dan Komunikasi</vt:lpstr>
      <vt:lpstr>Teknologi Informasi</vt:lpstr>
      <vt:lpstr>PowerPoint Presentation</vt:lpstr>
      <vt:lpstr>PowerPoint Presentation</vt:lpstr>
      <vt:lpstr>Evolusi Teknologi Informasi dan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Organisasi Sistem Informasi</vt:lpstr>
      <vt:lpstr>Manfaat dan Peranan Teknologi Informasi</vt:lpstr>
      <vt:lpstr>Teknologi Informasi dalam Kehidupan Keseharian Manusia</vt:lpstr>
      <vt:lpstr>Pengelompokkan Teknologi Informasi</vt:lpstr>
      <vt:lpstr>Input Technology</vt:lpstr>
      <vt:lpstr>Output Technology</vt:lpstr>
      <vt:lpstr>Teknologi Perangkat Lunak</vt:lpstr>
      <vt:lpstr>Teknologi Penyimpanan (Storage)</vt:lpstr>
      <vt:lpstr>Memori Eksternal</vt:lpstr>
      <vt:lpstr>Teknologi Proses</vt:lpstr>
      <vt:lpstr>Menurut Ukuran &amp; Cara Melayani Permintaan</vt:lpstr>
      <vt:lpstr>PowerPoint Presentation</vt:lpstr>
      <vt:lpstr>PowerPoint Presentation</vt:lpstr>
      <vt:lpstr>Peran Teknologi Informasi</vt:lpstr>
      <vt:lpstr>Daftar Pustaka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232</cp:revision>
  <dcterms:created xsi:type="dcterms:W3CDTF">2010-08-24T06:47:44Z</dcterms:created>
  <dcterms:modified xsi:type="dcterms:W3CDTF">2018-09-10T09:55:13Z</dcterms:modified>
</cp:coreProperties>
</file>