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335" r:id="rId3"/>
    <p:sldId id="336" r:id="rId4"/>
    <p:sldId id="337" r:id="rId5"/>
    <p:sldId id="338" r:id="rId6"/>
    <p:sldId id="340" r:id="rId7"/>
    <p:sldId id="341" r:id="rId8"/>
    <p:sldId id="342" r:id="rId9"/>
    <p:sldId id="339" r:id="rId10"/>
    <p:sldId id="345" r:id="rId11"/>
    <p:sldId id="343" r:id="rId12"/>
    <p:sldId id="344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6" r:id="rId23"/>
    <p:sldId id="355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70" r:id="rId37"/>
    <p:sldId id="371" r:id="rId38"/>
    <p:sldId id="369" r:id="rId39"/>
    <p:sldId id="372" r:id="rId40"/>
    <p:sldId id="373" r:id="rId41"/>
    <p:sldId id="37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3190" autoAdjust="0"/>
  </p:normalViewPr>
  <p:slideViewPr>
    <p:cSldViewPr>
      <p:cViewPr varScale="1">
        <p:scale>
          <a:sx n="70" d="100"/>
          <a:sy n="70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7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8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2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0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5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5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3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51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71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20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78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78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29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84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73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60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44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66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28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5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22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15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12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95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8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33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77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87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5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5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0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29000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UNDERSTANDING COMMUNICATION AND NETWORKS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Ir. </a:t>
            </a:r>
            <a:r>
              <a:rPr lang="en-US" b="1" dirty="0" err="1">
                <a:solidFill>
                  <a:schemeClr val="bg1"/>
                </a:solidFill>
              </a:rPr>
              <a:t>Nizirwan</a:t>
            </a:r>
            <a:r>
              <a:rPr lang="en-US" b="1">
                <a:solidFill>
                  <a:schemeClr val="bg1"/>
                </a:solidFill>
              </a:rPr>
              <a:t> Anwar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MIK </a:t>
            </a:r>
            <a:r>
              <a:rPr lang="en-US" b="1" dirty="0" smtClean="0">
                <a:solidFill>
                  <a:schemeClr val="bg1"/>
                </a:solidFill>
              </a:rPr>
              <a:t>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530" y="762000"/>
            <a:ext cx="407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Penggnaan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9530" y="1219200"/>
            <a:ext cx="487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Global Positioning System </a:t>
            </a:r>
            <a:r>
              <a:rPr lang="en-US" sz="2000" dirty="0" smtClean="0"/>
              <a:t>(GPS)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  <a:endParaRPr lang="en-US" sz="2000" i="1" dirty="0"/>
          </a:p>
        </p:txBody>
      </p:sp>
      <p:pic>
        <p:nvPicPr>
          <p:cNvPr id="5" name="Picture 4" descr="Fig09-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9575"/>
            <a:ext cx="5334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2900" y="1981200"/>
            <a:ext cx="1790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kumimoji="1"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GPS satellites orbit Earth. Every thousandth of a second, each satellite sends a signal that indicates its current position to the GPS server.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43800" y="2209800"/>
            <a:ext cx="14478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kumimoji="1"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 GPS receiver (such as in a car, a PDA, a watch, a handheld device, or a collar) determines its location on Earth by analyzing at least 3 separate satellite signals from the 24 satellites in orbit.</a:t>
            </a:r>
          </a:p>
        </p:txBody>
      </p:sp>
    </p:spTree>
    <p:extLst>
      <p:ext uri="{BB962C8B-B14F-4D97-AF65-F5344CB8AC3E}">
        <p14:creationId xmlns:p14="http://schemas.microsoft.com/office/powerpoint/2010/main" val="1283454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143000"/>
            <a:ext cx="14558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Networks</a:t>
            </a:r>
            <a:endParaRPr lang="en-US" sz="2200" i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990779"/>
            <a:ext cx="31007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collection of computers and devices connected together via communications devices and transmission media.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846" y="1687750"/>
            <a:ext cx="27751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What is a Networks</a:t>
            </a:r>
            <a:endParaRPr lang="en-US" sz="2200" i="1" dirty="0">
              <a:cs typeface="Arial" panose="020B0604020202020204" pitchFamily="34" charset="0"/>
            </a:endParaRPr>
          </a:p>
        </p:txBody>
      </p:sp>
      <p:pic>
        <p:nvPicPr>
          <p:cNvPr id="7" name="Picture 4" descr="Fig09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5575"/>
            <a:ext cx="51816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59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990600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Local Area Network</a:t>
            </a:r>
            <a:endParaRPr lang="en-US" sz="2200" i="1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55916"/>
            <a:ext cx="282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Wireless LAN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WLAN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)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21797" t="27366" r="33653" b="10490"/>
          <a:stretch/>
        </p:blipFill>
        <p:spPr bwMode="auto">
          <a:xfrm>
            <a:off x="3552092" y="1676400"/>
            <a:ext cx="5386022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414" y="1439072"/>
            <a:ext cx="49705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What is a </a:t>
            </a:r>
            <a:r>
              <a:rPr lang="en-US" sz="2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Local Area Network </a:t>
            </a:r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??</a:t>
            </a:r>
            <a:endParaRPr lang="en-US" sz="2200" i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414" y="1899267"/>
            <a:ext cx="3598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Network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that connects computers and devices in a limited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geographical area such as a home, school computer laboratory, office building, or closely positioned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group of buildings.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862" y="5074851"/>
            <a:ext cx="3818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LAN that uses no physical wires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13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46802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Metropolitan Area Network </a:t>
            </a:r>
            <a:r>
              <a:rPr lang="en-US" sz="22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(</a:t>
            </a:r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MAN</a:t>
            </a:r>
            <a:r>
              <a:rPr lang="en-US" sz="22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)</a:t>
            </a:r>
            <a:endParaRPr lang="en-US" sz="2200" i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1862137"/>
            <a:ext cx="5476875" cy="3133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112960"/>
            <a:ext cx="3131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high-speed network that connects local area networks in a metropolitan area.</a:t>
            </a:r>
          </a:p>
          <a:p>
            <a:pPr marL="352425"/>
            <a:r>
              <a:rPr lang="en-US" sz="2000" dirty="0" smtClean="0"/>
              <a:t>Such as a city or town and handles the bulk of communications activity across that region.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1251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990600"/>
            <a:ext cx="3669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Wide Area Network </a:t>
            </a:r>
            <a:r>
              <a:rPr lang="en-US" sz="22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(</a:t>
            </a:r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WAN</a:t>
            </a:r>
            <a:r>
              <a:rPr lang="en-US" sz="22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)</a:t>
            </a:r>
            <a:endParaRPr lang="en-US" sz="2200" i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network that covers a large geographic area (such as a city, country, or the world) using a communications channel that combines many types of media </a:t>
            </a:r>
          </a:p>
          <a:p>
            <a:pPr marL="466725"/>
            <a:r>
              <a:rPr lang="en-US" sz="2000" dirty="0" smtClean="0"/>
              <a:t>Such as telephone lines, cables, and radio waves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737" t="27084" r="5710" b="9375"/>
          <a:stretch/>
        </p:blipFill>
        <p:spPr>
          <a:xfrm>
            <a:off x="4141402" y="990600"/>
            <a:ext cx="4697798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1780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WAN can be one large network or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can consist of two or more LANs connected together.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88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0020" y="1442650"/>
            <a:ext cx="3593548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Architectures</a:t>
            </a:r>
            <a:endParaRPr lang="en-US" sz="2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8884"/>
            <a:ext cx="35814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00300" y="2209800"/>
            <a:ext cx="0" cy="6659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3286660"/>
            <a:ext cx="3200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Dikategorikan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/ server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Peer to peer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794492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7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925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Client/Server</a:t>
            </a:r>
            <a:endParaRPr lang="en-US" sz="2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696761"/>
            <a:ext cx="2819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Server</a:t>
            </a:r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controls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access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to the </a:t>
            </a:r>
          </a:p>
          <a:p>
            <a:pPr marL="858838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Hardware</a:t>
            </a:r>
          </a:p>
          <a:p>
            <a:pPr marL="858838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Software and </a:t>
            </a:r>
          </a:p>
          <a:p>
            <a:pPr marL="858838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Other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resources on the network and provides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 centralized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storage area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for programs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, data,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and information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44551" t="28791" r="27564" b="15052"/>
          <a:stretch/>
        </p:blipFill>
        <p:spPr bwMode="auto">
          <a:xfrm>
            <a:off x="3352800" y="1600201"/>
            <a:ext cx="3124200" cy="418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3888" y="1997839"/>
            <a:ext cx="2017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241F1F"/>
                </a:solidFill>
                <a:cs typeface="Arial" panose="020B0604020202020204" pitchFamily="34" charset="0"/>
              </a:rPr>
              <a:t>clients</a:t>
            </a:r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are other computers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and mobile devices on the network that rely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on the server for its resources.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1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43000"/>
            <a:ext cx="1863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241F1F"/>
                </a:solidFill>
                <a:cs typeface="Arial" panose="020B0604020202020204" pitchFamily="34" charset="0"/>
              </a:rPr>
              <a:t>Peer-to-Peer</a:t>
            </a:r>
            <a:endParaRPr lang="en-US" sz="2200" i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673" t="45325" r="33173" b="13626"/>
          <a:stretch/>
        </p:blipFill>
        <p:spPr bwMode="auto">
          <a:xfrm>
            <a:off x="3886200" y="990600"/>
            <a:ext cx="497205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57388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Jaringan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10 </a:t>
            </a:r>
            <a:r>
              <a:rPr lang="en-US" sz="2000" dirty="0" err="1" smtClean="0"/>
              <a:t>komputer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2700278"/>
            <a:ext cx="3190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</a:t>
            </a:r>
            <a:r>
              <a:rPr lang="id-ID" sz="2000" dirty="0"/>
              <a:t>komputer, yang disebut peer, memiliki tanggung jawab dan kemampuan yang sama, berbagi perangkat keras (</a:t>
            </a:r>
            <a:r>
              <a:rPr lang="id-ID" sz="2000" i="1" dirty="0">
                <a:solidFill>
                  <a:srgbClr val="FF0000"/>
                </a:solidFill>
              </a:rPr>
              <a:t>seperti printer</a:t>
            </a:r>
            <a:r>
              <a:rPr lang="id-ID" sz="2000" dirty="0"/>
              <a:t>), data, atau informasi dengan komputer lain di jaringan peer-to-peer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337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990600"/>
            <a:ext cx="2719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241F1F"/>
                </a:solidFill>
                <a:cs typeface="Arial" panose="020B0604020202020204" pitchFamily="34" charset="0"/>
              </a:rPr>
              <a:t>Internet Peer-to-Peer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63141" t="36203" r="3366" b="9920"/>
          <a:stretch/>
        </p:blipFill>
        <p:spPr bwMode="auto">
          <a:xfrm>
            <a:off x="533401" y="1676400"/>
            <a:ext cx="4724400" cy="457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800" y="1390710"/>
            <a:ext cx="365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Menggambarkan jaringan internet dimana pengguna mengakses hard disk masing-masing dan bertukar file secara langsung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257800" y="3085236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Jaringan peer-to-peer jenis ini kadang disebut jaringan file sharing karena pengguna dengan perangkat lunak yang kompatibel dan salinan file koneksi internet dari hard disk orang lain ke hard disk mereka.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96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2866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241F1F"/>
                </a:solidFill>
                <a:cs typeface="Arial" panose="020B0604020202020204" pitchFamily="34" charset="0"/>
              </a:rPr>
              <a:t>Network Topologies</a:t>
            </a:r>
            <a:endParaRPr lang="en-US" sz="2200" i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43547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Refers to the layout of the computers and devices in a communications Network.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Three commonly used network topologies are:</a:t>
            </a:r>
          </a:p>
          <a:p>
            <a:pPr marL="695325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Star</a:t>
            </a:r>
          </a:p>
          <a:p>
            <a:pPr marL="695325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Bus, and </a:t>
            </a:r>
          </a:p>
          <a:p>
            <a:pPr marL="695325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Ring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5455" y="979015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Star Network</a:t>
            </a:r>
            <a:endParaRPr lang="en-US" sz="2000" i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87" y="4953000"/>
            <a:ext cx="3262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All of the computers and devices (nodes) on the network Connect to a central device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53526" t="25086" r="20513" b="34720"/>
          <a:stretch/>
        </p:blipFill>
        <p:spPr bwMode="auto">
          <a:xfrm>
            <a:off x="3657600" y="1524000"/>
            <a:ext cx="5029200" cy="4752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199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143000"/>
            <a:ext cx="23262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Outline </a:t>
            </a:r>
            <a:r>
              <a:rPr lang="en-US" sz="2500" b="1" dirty="0" err="1" smtClean="0"/>
              <a:t>Materi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1365" y="2105561"/>
            <a:ext cx="4006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Computer for Communications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Network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Communication Devices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Transmission Media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904" y="914400"/>
            <a:ext cx="19111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241F1F"/>
                </a:solidFill>
                <a:cs typeface="Arial" panose="020B0604020202020204" pitchFamily="34" charset="0"/>
              </a:rPr>
              <a:t>Bus Network</a:t>
            </a:r>
            <a:endParaRPr lang="en-US" sz="2200" i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20352" t="49601" r="40545" b="13341"/>
          <a:stretch/>
        </p:blipFill>
        <p:spPr bwMode="auto">
          <a:xfrm>
            <a:off x="381000" y="1524000"/>
            <a:ext cx="4495800" cy="4445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2423517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Bus network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consists of a single central cable, to which all computers and other Devices connect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9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163777"/>
            <a:ext cx="20056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241F1F"/>
                </a:solidFill>
                <a:cs typeface="Arial" panose="020B0604020202020204" pitchFamily="34" charset="0"/>
              </a:rPr>
              <a:t>Ring Network</a:t>
            </a:r>
            <a:endParaRPr lang="en-US" sz="2200" i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841" t="20833" r="7247" b="37500"/>
          <a:stretch/>
        </p:blipFill>
        <p:spPr>
          <a:xfrm>
            <a:off x="4191000" y="1036320"/>
            <a:ext cx="4267200" cy="5020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On a </a:t>
            </a:r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ring network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, a cable forms a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closed loop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(ring) with all computers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and devices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arranged along the ring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739" y="3365967"/>
            <a:ext cx="3683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Data transmitted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on a ring network travels from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device to device around the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entire ring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, in one direction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40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2157" y="1905000"/>
            <a:ext cx="3276600" cy="4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network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6629" y="2590800"/>
            <a:ext cx="39624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 indent="-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430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8363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3663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908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80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52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2463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All devices connect to a central device, called </a:t>
            </a:r>
            <a:r>
              <a:rPr kumimoji="1"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hub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endParaRPr kumimoji="1" 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All data transferred from one computer to another passes through hub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endParaRPr kumimoji="1" 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6" descr="Fig09-0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0"/>
          <a:stretch>
            <a:fillRect/>
          </a:stretch>
        </p:blipFill>
        <p:spPr bwMode="auto">
          <a:xfrm>
            <a:off x="4760913" y="914400"/>
            <a:ext cx="4094162" cy="5105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30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4" grpId="0" build="p" bldLvl="2" autoUpdateAnimBg="0" advAuto="3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4145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Intranets </a:t>
            </a:r>
            <a:r>
              <a:rPr lang="en-US" sz="2400" i="1" dirty="0"/>
              <a:t>(intra means within)</a:t>
            </a:r>
            <a:endParaRPr lang="en-US" sz="2200" i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94628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internal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network that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uses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Internet technologies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319826"/>
            <a:ext cx="4673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241F1F"/>
                </a:solidFill>
                <a:cs typeface="Arial" panose="020B0604020202020204" pitchFamily="34" charset="0"/>
              </a:rPr>
              <a:t>Network Communications Standards</a:t>
            </a:r>
            <a:endParaRPr lang="en-US" sz="2000" i="1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3887" y="2867191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network standard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defines guidelines that specify the</a:t>
            </a:r>
          </a:p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way computers access the medium to which they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are;</a:t>
            </a:r>
          </a:p>
          <a:p>
            <a:pPr marL="7493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Attached </a:t>
            </a:r>
          </a:p>
          <a:p>
            <a:pPr marL="7493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type(s) of medium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used </a:t>
            </a:r>
          </a:p>
          <a:p>
            <a:pPr marL="7493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The speeds used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on different types of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networks</a:t>
            </a:r>
          </a:p>
          <a:p>
            <a:pPr marL="7493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type(s) of physical cable and/or the wireless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technology used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01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0087" y="11430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TCP/IP</a:t>
            </a: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kumimoji="1" 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T</a:t>
            </a: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ransmission </a:t>
            </a:r>
            <a:r>
              <a:rPr kumimoji="1" 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C</a:t>
            </a: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ontrol </a:t>
            </a:r>
            <a:r>
              <a:rPr kumimoji="1" 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P</a:t>
            </a: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rotocol/</a:t>
            </a:r>
            <a:r>
              <a:rPr kumimoji="1" 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I</a:t>
            </a: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nternet </a:t>
            </a:r>
            <a:r>
              <a:rPr kumimoji="1" 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P</a:t>
            </a: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rotocol)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787" y="1997839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/>
              <a:t>Standar jaringan, khususnya protokol, yang mendefinisikan bagaimana pesan (data) diarahkan dari satu ujung jaringan ke ujung yang lain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/>
              <a:t>TCP / IP menjelaskan aturan untuk membagi pesan menjadi potongan kecil, yang disebut paket; menyediakan alamat untuk setiap paket; memeriksa dan mendeteksi kesalahan; paket sekuensing; dan mengatur arus pesan sepanjang jaringan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972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58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/>
              <a:t>What is </a:t>
            </a:r>
            <a:r>
              <a:rPr lang="en-US" smtClean="0">
                <a:solidFill>
                  <a:schemeClr val="hlink"/>
                </a:solidFill>
              </a:rPr>
              <a:t>Bluetooth</a:t>
            </a:r>
            <a:r>
              <a:rPr lang="en-US" smtClean="0"/>
              <a:t>?</a:t>
            </a:r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3375" y="1600200"/>
            <a:ext cx="4695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/>
              <a:t>Short-range radio waves transmit</a:t>
            </a:r>
            <a:br>
              <a:rPr lang="en-US"/>
            </a:br>
            <a:r>
              <a:rPr lang="en-US"/>
              <a:t>data</a:t>
            </a:r>
            <a:br>
              <a:rPr lang="en-US"/>
            </a:br>
            <a:r>
              <a:rPr lang="en-US"/>
              <a:t>between</a:t>
            </a:r>
            <a:br>
              <a:rPr lang="en-US"/>
            </a:br>
            <a:r>
              <a:rPr lang="en-US"/>
              <a:t>Bluetooth</a:t>
            </a:r>
            <a:br>
              <a:rPr lang="en-US"/>
            </a:br>
            <a:r>
              <a:rPr lang="en-US"/>
              <a:t>devices</a:t>
            </a:r>
          </a:p>
        </p:txBody>
      </p:sp>
      <p:pic>
        <p:nvPicPr>
          <p:cNvPr id="5" name="Picture 5" descr="Fig09-0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6019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45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4" grpId="0" build="p" bldLvl="2" autoUpdateAnimBg="0" advAuto="2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8800" y="735806"/>
            <a:ext cx="8585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IrDA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RFID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Applications Protocol (WAP)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219200" y="2133600"/>
            <a:ext cx="3276600" cy="350520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82880" anchor="ctr" anchorCtr="1"/>
          <a:lstStyle/>
          <a:p>
            <a:pPr>
              <a:defRPr/>
            </a:pP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IrDA</a:t>
            </a:r>
            <a:r>
              <a:rPr kumimoji="1" lang="en-US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/>
            </a:r>
            <a:br>
              <a:rPr kumimoji="1" lang="en-US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  <a:t>specification allows </a:t>
            </a:r>
            <a:b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  <a:t>data to be transferred </a:t>
            </a:r>
            <a:b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  <a:t>wirelessly via infrared </a:t>
            </a:r>
            <a:b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000">
                <a:solidFill>
                  <a:srgbClr val="000000"/>
                </a:solidFill>
                <a:cs typeface="Arial" panose="020B0604020202020204" pitchFamily="34" charset="0"/>
              </a:rPr>
              <a:t>light waves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419600" y="3505200"/>
            <a:ext cx="3810000" cy="2346325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Wireless Applications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Protocol (WAP)</a:t>
            </a:r>
            <a:r>
              <a:rPr kumimoji="1" lang="en-US" sz="2000">
                <a:solidFill>
                  <a:srgbClr val="FFFF66"/>
                </a:solidFill>
                <a:cs typeface="Arial" panose="020B0604020202020204" pitchFamily="34" charset="0"/>
              </a:rPr>
              <a:t> </a:t>
            </a:r>
            <a:br>
              <a:rPr kumimoji="1" lang="en-US" sz="2000">
                <a:solidFill>
                  <a:srgbClr val="FFFF66"/>
                </a:solidFill>
                <a:cs typeface="Arial" panose="020B0604020202020204" pitchFamily="34" charset="0"/>
              </a:rPr>
            </a:br>
            <a:r>
              <a:rPr kumimoji="1" lang="en-US" sz="2000">
                <a:cs typeface="Arial" panose="020B0604020202020204" pitchFamily="34" charset="0"/>
              </a:rPr>
              <a:t>allow wireless mobile devices </a:t>
            </a:r>
            <a:br>
              <a:rPr kumimoji="1" lang="en-US" sz="2000">
                <a:cs typeface="Arial" panose="020B0604020202020204" pitchFamily="34" charset="0"/>
              </a:rPr>
            </a:br>
            <a:r>
              <a:rPr kumimoji="1" lang="en-US" sz="2000">
                <a:cs typeface="Arial" panose="020B0604020202020204" pitchFamily="34" charset="0"/>
              </a:rPr>
              <a:t>to access Internet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43400" y="1828800"/>
            <a:ext cx="3886200" cy="1828800"/>
          </a:xfrm>
          <a:prstGeom prst="roundRect">
            <a:avLst>
              <a:gd name="adj" fmla="val 16667"/>
            </a:avLst>
          </a:prstGeom>
          <a:solidFill>
            <a:srgbClr val="2CBC6D"/>
          </a:solidFill>
          <a:ln w="9525">
            <a:solidFill>
              <a:srgbClr val="2CBC6D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Radio Frequency </a:t>
            </a:r>
            <a:br>
              <a:rPr kumimoji="1"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kumimoji="1"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Identification (RFID)</a:t>
            </a:r>
            <a:r>
              <a:rPr kumimoji="1" lang="en-US" sz="2000" dirty="0">
                <a:solidFill>
                  <a:srgbClr val="FFFF66"/>
                </a:solidFill>
                <a:cs typeface="Arial" panose="020B0604020202020204" pitchFamily="34" charset="0"/>
              </a:rPr>
              <a:t> </a:t>
            </a:r>
            <a:br>
              <a:rPr kumimoji="1" lang="en-US" sz="2000" dirty="0">
                <a:solidFill>
                  <a:srgbClr val="FFFF66"/>
                </a:solidFill>
                <a:cs typeface="Arial" panose="020B0604020202020204" pitchFamily="34" charset="0"/>
              </a:rPr>
            </a:br>
            <a:r>
              <a:rPr kumimoji="1" lang="en-US" dirty="0">
                <a:cs typeface="Arial" panose="020B0604020202020204" pitchFamily="34" charset="0"/>
              </a:rPr>
              <a:t>uses radio signals to communicate</a:t>
            </a:r>
            <a:br>
              <a:rPr kumimoji="1" lang="en-US" dirty="0">
                <a:cs typeface="Arial" panose="020B0604020202020204" pitchFamily="34" charset="0"/>
              </a:rPr>
            </a:br>
            <a:r>
              <a:rPr kumimoji="1" lang="en-US" dirty="0">
                <a:cs typeface="Arial" panose="020B0604020202020204" pitchFamily="34" charset="0"/>
              </a:rPr>
              <a:t>with a tag placed in an object</a:t>
            </a:r>
          </a:p>
        </p:txBody>
      </p:sp>
    </p:spTree>
    <p:extLst>
      <p:ext uri="{BB962C8B-B14F-4D97-AF65-F5344CB8AC3E}">
        <p14:creationId xmlns:p14="http://schemas.microsoft.com/office/powerpoint/2010/main" val="3237594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4" grpId="0" animBg="1" autoUpdateAnimBg="0"/>
      <p:bldP spid="5" grpId="0" animBg="1" autoUpdateAnimBg="0"/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4090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switched telephone network (PSTN)?</a:t>
            </a:r>
          </a:p>
        </p:txBody>
      </p:sp>
      <p:pic>
        <p:nvPicPr>
          <p:cNvPr id="4" name="Picture 4" descr="Fig09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965200"/>
            <a:ext cx="3919538" cy="52435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2743200"/>
            <a:ext cx="358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83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89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61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33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05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77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600" dirty="0">
                <a:cs typeface="Arial" panose="020B0604020202020204" pitchFamily="34" charset="0"/>
              </a:rPr>
              <a:t>Worldwide telephone system that handles voice-oriented telephone calls</a:t>
            </a:r>
          </a:p>
        </p:txBody>
      </p:sp>
    </p:spTree>
    <p:extLst>
      <p:ext uri="{BB962C8B-B14F-4D97-AF65-F5344CB8AC3E}">
        <p14:creationId xmlns:p14="http://schemas.microsoft.com/office/powerpoint/2010/main" val="4154565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 advAuto="3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dial-up line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4" descr="Fig09-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2725"/>
            <a:ext cx="352583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2742" y="1876425"/>
            <a:ext cx="4264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Temporary connection using telephone line for communications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3124200"/>
            <a:ext cx="381793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sz="2000" dirty="0">
                <a:cs typeface="Arial" panose="020B0604020202020204" pitchFamily="34" charset="0"/>
              </a:rPr>
              <a:t>Costs no more than making regular call</a:t>
            </a:r>
          </a:p>
          <a:p>
            <a:pPr lvl="2" eaLnBrk="1" hangingPunct="1"/>
            <a:r>
              <a:rPr lang="en-US" sz="2000" dirty="0">
                <a:cs typeface="Arial" panose="020B0604020202020204" pitchFamily="34" charset="0"/>
              </a:rPr>
              <a:t>Computers at any two locations can establish a connection using modems and telephone network</a:t>
            </a:r>
          </a:p>
        </p:txBody>
      </p:sp>
    </p:spTree>
    <p:extLst>
      <p:ext uri="{BB962C8B-B14F-4D97-AF65-F5344CB8AC3E}">
        <p14:creationId xmlns:p14="http://schemas.microsoft.com/office/powerpoint/2010/main" val="3210274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5" grpId="0" build="p" bldLvl="2" autoUpdateAnimBg="0" advAuto="3000"/>
      <p:bldP spid="6" grpId="0" build="p" bldLvl="3" autoUpdateAnimBg="0" advAuto="3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763587"/>
            <a:ext cx="8153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ADSL (asymmetric digital subscriber line)?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2057400"/>
            <a:ext cx="31940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600" dirty="0">
                <a:cs typeface="Arial" panose="020B0604020202020204" pitchFamily="34" charset="0"/>
              </a:rPr>
              <a:t>Popular type of DSL (Digital Subscriber Line)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3657600"/>
            <a:ext cx="3194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600" dirty="0">
                <a:cs typeface="Arial" panose="020B0604020202020204" pitchFamily="34" charset="0"/>
              </a:rPr>
              <a:t>Faster when receiving data than when sending data</a:t>
            </a:r>
          </a:p>
          <a:p>
            <a:pPr lvl="2" eaLnBrk="1" hangingPunct="1"/>
            <a:r>
              <a:rPr lang="en-US" sz="2200" dirty="0">
                <a:cs typeface="Arial" panose="020B0604020202020204" pitchFamily="34" charset="0"/>
              </a:rPr>
              <a:t>Ideal for Internet access</a:t>
            </a:r>
          </a:p>
        </p:txBody>
      </p:sp>
      <p:pic>
        <p:nvPicPr>
          <p:cNvPr id="6" name="Picture 6" descr="Fig09-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181600" cy="4064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07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4" grpId="0" build="p" bldLvl="3" autoUpdateAnimBg="0" advAuto="3000"/>
      <p:bldP spid="5" grpId="0" build="p" bldLvl="3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719" y="718706"/>
            <a:ext cx="1786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Komunikasi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9704" y="114959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melancarkan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828801"/>
            <a:ext cx="7437104" cy="4267200"/>
            <a:chOff x="914400" y="1828800"/>
            <a:chExt cx="7556500" cy="4441825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914400" y="1860550"/>
              <a:ext cx="2755900" cy="2384425"/>
              <a:chOff x="576" y="1172"/>
              <a:chExt cx="1736" cy="1502"/>
            </a:xfrm>
          </p:grpSpPr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 rot="-1800000">
                <a:off x="576" y="1172"/>
                <a:ext cx="1736" cy="1502"/>
              </a:xfrm>
              <a:prstGeom prst="hexagon">
                <a:avLst>
                  <a:gd name="adj" fmla="val 28895"/>
                  <a:gd name="vf" fmla="val 115470"/>
                </a:avLst>
              </a:prstGeom>
              <a:solidFill>
                <a:srgbClr val="CCFFFF"/>
              </a:solidFill>
              <a:ln>
                <a:noFill/>
              </a:ln>
              <a:effectLst/>
              <a:scene3d>
                <a:camera prst="legacyObliqueLeft"/>
                <a:lightRig rig="legacyFlat2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1573" cy="1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rgbClr val="D94439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kumimoji="1"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Sending </a:t>
                </a:r>
                <a:br>
                  <a:rPr kumimoji="1"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device</a:t>
                </a:r>
                <a:r>
                  <a:rPr kumimoji="1" lang="en-US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— initiates instruction to </a:t>
                </a:r>
                <a:br>
                  <a:rPr kumimoji="1"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transmit data, instructions, or information</a:t>
                </a: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81200" y="3886200"/>
              <a:ext cx="2755900" cy="2384425"/>
              <a:chOff x="1248" y="2544"/>
              <a:chExt cx="1736" cy="1502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 rot="-1800000">
                <a:off x="1248" y="2544"/>
                <a:ext cx="1736" cy="1502"/>
              </a:xfrm>
              <a:prstGeom prst="hexagon">
                <a:avLst>
                  <a:gd name="adj" fmla="val 28895"/>
                  <a:gd name="vf" fmla="val 115470"/>
                </a:avLst>
              </a:prstGeom>
              <a:solidFill>
                <a:srgbClr val="CCFFFF"/>
              </a:solidFill>
              <a:ln>
                <a:noFill/>
              </a:ln>
              <a:effectLst/>
              <a:scene3d>
                <a:camera prst="legacyObliqueLeft"/>
                <a:lightRig rig="legacyFlat2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248" y="2869"/>
                <a:ext cx="1584" cy="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rgbClr val="D94439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Communications </a:t>
                </a:r>
                <a:b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device</a:t>
                </a:r>
                <a:r>
                  <a:rPr kumimoji="1" lang="en-US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— connects </a:t>
                </a:r>
                <a:b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communications channel to the </a:t>
                </a:r>
                <a:b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receiving device</a:t>
                </a: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343400" y="3886200"/>
              <a:ext cx="2755900" cy="2384425"/>
              <a:chOff x="2736" y="2544"/>
              <a:chExt cx="1736" cy="1502"/>
            </a:xfrm>
          </p:grpSpPr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 rot="-1800000">
                <a:off x="2736" y="2544"/>
                <a:ext cx="1736" cy="1502"/>
              </a:xfrm>
              <a:prstGeom prst="hexagon">
                <a:avLst>
                  <a:gd name="adj" fmla="val 28895"/>
                  <a:gd name="vf" fmla="val 115470"/>
                </a:avLst>
              </a:prstGeom>
              <a:solidFill>
                <a:srgbClr val="CCFFFF"/>
              </a:solidFill>
              <a:ln>
                <a:noFill/>
              </a:ln>
              <a:effectLst/>
              <a:scene3d>
                <a:camera prst="legacyObliqueLeft"/>
                <a:lightRig rig="legacyFlat2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824" y="2869"/>
                <a:ext cx="1584" cy="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rgbClr val="D94439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Receiving </a:t>
                </a:r>
                <a:b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device</a:t>
                </a:r>
                <a:r>
                  <a:rPr kumimoji="1" lang="en-US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— accepts transmission of data, instructions, or information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200400" y="1828800"/>
              <a:ext cx="2755900" cy="2384425"/>
              <a:chOff x="2016" y="1248"/>
              <a:chExt cx="1736" cy="1502"/>
            </a:xfrm>
          </p:grpSpPr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 rot="-1800000">
                <a:off x="2016" y="1248"/>
                <a:ext cx="1736" cy="1502"/>
              </a:xfrm>
              <a:prstGeom prst="hexagon">
                <a:avLst>
                  <a:gd name="adj" fmla="val 28895"/>
                  <a:gd name="vf" fmla="val 115470"/>
                </a:avLst>
              </a:prstGeom>
              <a:solidFill>
                <a:srgbClr val="CCFFFF"/>
              </a:solidFill>
              <a:ln>
                <a:noFill/>
              </a:ln>
              <a:effectLst/>
              <a:scene3d>
                <a:camera prst="legacyObliqueLeft"/>
                <a:lightRig rig="legacyFlat2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024" y="1440"/>
                <a:ext cx="1624" cy="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rgbClr val="D94439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Communications </a:t>
                </a:r>
                <a:b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device</a:t>
                </a:r>
                <a:r>
                  <a:rPr kumimoji="1" lang="en-US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— connects </a:t>
                </a:r>
                <a:b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sending device to </a:t>
                </a:r>
                <a:b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communications channel</a:t>
                </a: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5715000" y="1828800"/>
              <a:ext cx="2755900" cy="2384425"/>
              <a:chOff x="3600" y="1248"/>
              <a:chExt cx="1736" cy="1502"/>
            </a:xfrm>
          </p:grpSpPr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 rot="-1800000">
                <a:off x="3600" y="1248"/>
                <a:ext cx="1736" cy="1502"/>
              </a:xfrm>
              <a:prstGeom prst="hexagon">
                <a:avLst>
                  <a:gd name="adj" fmla="val 28895"/>
                  <a:gd name="vf" fmla="val 115470"/>
                </a:avLst>
              </a:prstGeom>
              <a:solidFill>
                <a:srgbClr val="CCFFFF"/>
              </a:solidFill>
              <a:ln>
                <a:noFill/>
              </a:ln>
              <a:effectLst/>
              <a:scene3d>
                <a:camera prst="legacyObliqueLeft"/>
                <a:lightRig rig="legacyFlat2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656" y="1488"/>
                <a:ext cx="1624" cy="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rgbClr val="D94439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kumimoji="1" lang="en-US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Communications channel</a:t>
                </a:r>
                <a:r>
                  <a:rPr kumimoji="1" lang="en-US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— media </a:t>
                </a:r>
                <a:b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kumimoji="1" 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on which data, instructions, or information travel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696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914400"/>
            <a:ext cx="579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modem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Fig09-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31950"/>
            <a:ext cx="5581650" cy="42878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0513" y="1600200"/>
            <a:ext cx="28956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Sends and receives data over cable television network</a:t>
            </a: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Much faster than dial-up modem or ISDN</a:t>
            </a: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Sometimes called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 broadband modem</a:t>
            </a:r>
          </a:p>
        </p:txBody>
      </p:sp>
    </p:spTree>
    <p:extLst>
      <p:ext uri="{BB962C8B-B14F-4D97-AF65-F5344CB8AC3E}">
        <p14:creationId xmlns:p14="http://schemas.microsoft.com/office/powerpoint/2010/main" val="6485041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22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access point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4" descr="Fig09-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609725"/>
            <a:ext cx="4033837" cy="4362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1524000"/>
            <a:ext cx="39687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dirty="0">
                <a:cs typeface="Arial" panose="020B0604020202020204" pitchFamily="34" charset="0"/>
              </a:rPr>
              <a:t>Central communications device that allows computers and devices to transfer data wirelessly among themselves or to wired network</a:t>
            </a:r>
          </a:p>
        </p:txBody>
      </p:sp>
    </p:spTree>
    <p:extLst>
      <p:ext uri="{BB962C8B-B14F-4D97-AF65-F5344CB8AC3E}">
        <p14:creationId xmlns:p14="http://schemas.microsoft.com/office/powerpoint/2010/main" val="27237448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 advAuto="1000"/>
      <p:bldP spid="8" grpId="0" build="p" bldLvl="2" autoUpdateAnimBg="0" advAuto="2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547813"/>
            <a:ext cx="3810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>
                <a:cs typeface="Arial" panose="020B0604020202020204" pitchFamily="34" charset="0"/>
              </a:rPr>
              <a:t>Connects computers and transmits data to correct destination on network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3733800"/>
            <a:ext cx="3810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>
                <a:cs typeface="Arial" panose="020B0604020202020204" pitchFamily="34" charset="0"/>
              </a:rPr>
              <a:t>Routers forward data on Internet using fastest available path</a:t>
            </a:r>
          </a:p>
        </p:txBody>
      </p:sp>
      <p:pic>
        <p:nvPicPr>
          <p:cNvPr id="6" name="Picture 6" descr="Fig09-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252913" cy="45005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628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4" grpId="0" build="p" bldLvl="2" autoUpdateAnimBg="0" advAuto="3000"/>
      <p:bldP spid="5" grpId="0" build="p" bldLvl="2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22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4" descr="Fig09-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762000"/>
            <a:ext cx="34162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6863" y="1524000"/>
            <a:ext cx="5180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dirty="0">
                <a:cs typeface="Arial" panose="020B0604020202020204" pitchFamily="34" charset="0"/>
              </a:rPr>
              <a:t>Device that provides central point for cables in network</a:t>
            </a:r>
          </a:p>
        </p:txBody>
      </p:sp>
    </p:spTree>
    <p:extLst>
      <p:ext uri="{BB962C8B-B14F-4D97-AF65-F5344CB8AC3E}">
        <p14:creationId xmlns:p14="http://schemas.microsoft.com/office/powerpoint/2010/main" val="3449234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762000"/>
            <a:ext cx="8229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network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Fig09-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953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1628775"/>
            <a:ext cx="43465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600" dirty="0">
                <a:cs typeface="Arial" panose="020B0604020202020204" pitchFamily="34" charset="0"/>
              </a:rPr>
              <a:t>Multiple computers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cs typeface="Arial" panose="020B0604020202020204" pitchFamily="34" charset="0"/>
              </a:rPr>
              <a:t>connected in home</a:t>
            </a:r>
          </a:p>
          <a:p>
            <a:pPr lvl="1" eaLnBrk="1" hangingPunct="1"/>
            <a:r>
              <a:rPr lang="en-US" sz="2600" dirty="0">
                <a:cs typeface="Arial" panose="020B0604020202020204" pitchFamily="34" charset="0"/>
              </a:rPr>
              <a:t>Several types of home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cs typeface="Arial" panose="020B0604020202020204" pitchFamily="34" charset="0"/>
              </a:rPr>
              <a:t>networks</a:t>
            </a:r>
          </a:p>
          <a:p>
            <a:pPr lvl="2" eaLnBrk="1" hangingPunct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Ethernet</a:t>
            </a:r>
            <a:r>
              <a:rPr 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— connect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computers via cable</a:t>
            </a:r>
          </a:p>
          <a:p>
            <a:pPr lvl="2" eaLnBrk="1" hangingPunct="1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Powerline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cable </a:t>
            </a:r>
            <a:r>
              <a:rPr lang="en-US" sz="2000" dirty="0">
                <a:cs typeface="Arial" panose="020B0604020202020204" pitchFamily="34" charset="0"/>
              </a:rPr>
              <a:t>—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use electrical lines in house</a:t>
            </a:r>
          </a:p>
          <a:p>
            <a:pPr lvl="2" eaLnBrk="1" hangingPunct="1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Phoneline</a:t>
            </a:r>
            <a:r>
              <a:rPr 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— use telephone lines</a:t>
            </a:r>
          </a:p>
          <a:p>
            <a:pPr lvl="2" eaLnBrk="1" hangingPunct="1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HomeRF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(radio frequency) </a:t>
            </a:r>
            <a:r>
              <a:rPr lang="en-US" sz="2000" dirty="0">
                <a:cs typeface="Arial" panose="020B0604020202020204" pitchFamily="34" charset="0"/>
              </a:rPr>
              <a:t>— wireless</a:t>
            </a:r>
          </a:p>
        </p:txBody>
      </p:sp>
    </p:spTree>
    <p:extLst>
      <p:ext uri="{BB962C8B-B14F-4D97-AF65-F5344CB8AC3E}">
        <p14:creationId xmlns:p14="http://schemas.microsoft.com/office/powerpoint/2010/main" val="31934483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7" y="609600"/>
            <a:ext cx="6985000" cy="504825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Transmission Media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twisted-pair cable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coaxial cable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Fig09-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627438" cy="3429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09-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611563" cy="3429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538287"/>
            <a:ext cx="8585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solidFill>
                  <a:schemeClr val="hlink"/>
                </a:solidFill>
                <a:cs typeface="Arial" panose="020B0604020202020204" pitchFamily="34" charset="0"/>
              </a:rPr>
              <a:t>Twisted-pair cable</a:t>
            </a:r>
            <a:r>
              <a:rPr lang="en-US" sz="2000" dirty="0">
                <a:cs typeface="Arial" panose="020B0604020202020204" pitchFamily="34" charset="0"/>
              </a:rPr>
              <a:t> is used for telephone systems and network cabling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213360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solidFill>
                  <a:schemeClr val="hlink"/>
                </a:solidFill>
                <a:cs typeface="Arial" panose="020B0604020202020204" pitchFamily="34" charset="0"/>
              </a:rPr>
              <a:t>Coaxial cable</a:t>
            </a:r>
            <a:r>
              <a:rPr lang="en-US" sz="2000" dirty="0">
                <a:cs typeface="Arial" panose="020B0604020202020204" pitchFamily="34" charset="0"/>
              </a:rPr>
              <a:t> is often used for cable television wiring</a:t>
            </a:r>
          </a:p>
        </p:txBody>
      </p:sp>
    </p:spTree>
    <p:extLst>
      <p:ext uri="{BB962C8B-B14F-4D97-AF65-F5344CB8AC3E}">
        <p14:creationId xmlns:p14="http://schemas.microsoft.com/office/powerpoint/2010/main" val="12982464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 advAuto="1000"/>
      <p:bldP spid="7" grpId="0" build="p" bldLvl="2" autoUpdateAnimBg="0" advAuto="3000"/>
      <p:bldP spid="8" grpId="0" build="p" bldLvl="2" autoUpdateAnimBg="0" advAuto="3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0740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fiber-optic cable</a:t>
            </a:r>
            <a:r>
              <a:rPr lang="en-US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Fig09-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905000"/>
            <a:ext cx="4578350" cy="3578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038" y="1676400"/>
            <a:ext cx="57959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Capable of carrying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significantly more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data at faster speeds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than wire cables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2971800"/>
            <a:ext cx="38909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Less susceptible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to interference (noise) and, therefore, more secure</a:t>
            </a: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Smaller size (thinner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and lighter)</a:t>
            </a:r>
          </a:p>
        </p:txBody>
      </p:sp>
    </p:spTree>
    <p:extLst>
      <p:ext uri="{BB962C8B-B14F-4D97-AF65-F5344CB8AC3E}">
        <p14:creationId xmlns:p14="http://schemas.microsoft.com/office/powerpoint/2010/main" val="39167517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5" grpId="0" build="p" bldLvl="2" autoUpdateAnimBg="0" advAuto="3000"/>
      <p:bldP spid="6" grpId="0" build="p" bldLvl="2" autoUpdateAnimBg="0" advAuto="3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9665" y="864870"/>
            <a:ext cx="6985000" cy="504825"/>
          </a:xfrm>
        </p:spPr>
        <p:txBody>
          <a:bodyPr/>
          <a:lstStyle/>
          <a:p>
            <a:pPr algn="l" eaLnBrk="1" hangingPunct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Wireless Transmission Media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691" y="1673225"/>
            <a:ext cx="3429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radio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radio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Fig09-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219200"/>
            <a:ext cx="4724400" cy="4876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9665" y="2438400"/>
            <a:ext cx="32264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Broadcast radio distributes radio signals over long and short distances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9665" y="3733800"/>
            <a:ext cx="322649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Cellular radio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is form of broadcast radio used for mobile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945880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 advAuto="1000"/>
      <p:bldP spid="6" grpId="0" build="p" bldLvl="2" autoUpdateAnimBg="0" advAuto="3000"/>
      <p:bldP spid="7" grpId="0" build="p" bldLvl="2" autoUpdateAnimBg="0" advAuto="3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838200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station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4" descr="Fig09-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714500"/>
            <a:ext cx="4914900" cy="4381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533525"/>
            <a:ext cx="3378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dirty="0">
                <a:cs typeface="Arial" panose="020B0604020202020204" pitchFamily="34" charset="0"/>
              </a:rPr>
              <a:t>Earth-based reflective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dish used for microwave communications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3810000"/>
            <a:ext cx="33782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dirty="0">
                <a:cs typeface="Arial" panose="020B0604020202020204" pitchFamily="34" charset="0"/>
              </a:rPr>
              <a:t>Must transmit in straight line with no obstructions</a:t>
            </a:r>
          </a:p>
        </p:txBody>
      </p:sp>
    </p:spTree>
    <p:extLst>
      <p:ext uri="{BB962C8B-B14F-4D97-AF65-F5344CB8AC3E}">
        <p14:creationId xmlns:p14="http://schemas.microsoft.com/office/powerpoint/2010/main" val="3810058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5" grpId="0" build="p" bldLvl="2" autoUpdateAnimBg="0" advAuto="3000"/>
      <p:bldP spid="6" grpId="0" build="p" bldLvl="2" autoUpdateAnimBg="0" advAuto="3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982663"/>
            <a:ext cx="6096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satellite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4" descr="Fig09-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6588"/>
            <a:ext cx="5105400" cy="37496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224087"/>
            <a:ext cx="3225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Space station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that receives microwave signals from earth-based station, amplifies signals, and broadcasts signals back to any number of earth-based stations</a:t>
            </a:r>
          </a:p>
        </p:txBody>
      </p:sp>
    </p:spTree>
    <p:extLst>
      <p:ext uri="{BB962C8B-B14F-4D97-AF65-F5344CB8AC3E}">
        <p14:creationId xmlns:p14="http://schemas.microsoft.com/office/powerpoint/2010/main" val="23032769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5" grpId="0" build="p" bldLvl="2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90600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bertukar</a:t>
            </a:r>
            <a:r>
              <a:rPr lang="en-US" sz="2000" dirty="0" smtClean="0"/>
              <a:t> data, </a:t>
            </a:r>
            <a:r>
              <a:rPr lang="en-US" sz="2000" dirty="0" err="1" smtClean="0"/>
              <a:t>instruksi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/>
          </a:p>
        </p:txBody>
      </p:sp>
      <p:pic>
        <p:nvPicPr>
          <p:cNvPr id="5" name="Picture 4" descr="Fig09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590800"/>
            <a:ext cx="7239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06500" y="5457825"/>
            <a:ext cx="1504950" cy="517525"/>
            <a:chOff x="666" y="3438"/>
            <a:chExt cx="948" cy="326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66" y="3552"/>
              <a:ext cx="9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set-top boxes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152" y="3438"/>
              <a:ext cx="432" cy="1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77825" y="4724400"/>
            <a:ext cx="1222375" cy="776288"/>
            <a:chOff x="144" y="2976"/>
            <a:chExt cx="770" cy="489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4" y="3099"/>
              <a:ext cx="77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mainframe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computers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00" y="2976"/>
              <a:ext cx="432" cy="1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0188" y="2743200"/>
            <a:ext cx="1062037" cy="762000"/>
            <a:chOff x="51" y="1728"/>
            <a:chExt cx="669" cy="480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1" y="1728"/>
              <a:ext cx="57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smart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phones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36" y="2112"/>
              <a:ext cx="384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654426" y="2649538"/>
            <a:ext cx="1550988" cy="627062"/>
            <a:chOff x="2208" y="1669"/>
            <a:chExt cx="977" cy="395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493" y="1669"/>
              <a:ext cx="692" cy="34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notebook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computers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2208" y="1824"/>
              <a:ext cx="336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407025" y="2895600"/>
            <a:ext cx="1284288" cy="838200"/>
            <a:chOff x="3312" y="1824"/>
            <a:chExt cx="809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550" y="1824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B97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servers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312" y="2002"/>
              <a:ext cx="501" cy="3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092825" y="2667000"/>
            <a:ext cx="2362200" cy="1698625"/>
            <a:chOff x="3744" y="1680"/>
            <a:chExt cx="1488" cy="1070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320" y="1680"/>
              <a:ext cx="912" cy="36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Web-enabled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PDAs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3744" y="1968"/>
              <a:ext cx="720" cy="78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02488" y="4572000"/>
            <a:ext cx="1712912" cy="1163638"/>
            <a:chOff x="4443" y="2880"/>
            <a:chExt cx="1079" cy="733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752" y="2880"/>
              <a:ext cx="77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desktop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computers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4443" y="3263"/>
              <a:ext cx="501" cy="3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806825" y="5638800"/>
            <a:ext cx="1233488" cy="793750"/>
            <a:chOff x="2304" y="3552"/>
            <a:chExt cx="777" cy="500"/>
          </a:xfrm>
        </p:grpSpPr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304" y="3840"/>
              <a:ext cx="7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Tablet PCs</a:t>
              </a: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rot="-2911791">
              <a:off x="2784" y="3696"/>
              <a:ext cx="384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187825" y="3810000"/>
            <a:ext cx="1076325" cy="685800"/>
            <a:chOff x="2538" y="2544"/>
            <a:chExt cx="678" cy="432"/>
          </a:xfrm>
        </p:grpSpPr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538" y="2544"/>
              <a:ext cx="678" cy="36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0000"/>
                  </a:solidFill>
                </a:rPr>
                <a:t>GPS 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receivers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880" y="2880"/>
              <a:ext cx="28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7815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6590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568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791086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Yang </a:t>
            </a:r>
            <a:r>
              <a:rPr lang="en-US" sz="2000" b="1" dirty="0" err="1" smtClean="0"/>
              <a:t>Dibutuhkan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Komputer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Komunikasi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: </a:t>
            </a:r>
            <a:endParaRPr lang="en-US" sz="20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4039" t="25940" r="28045" b="6215"/>
          <a:stretch/>
        </p:blipFill>
        <p:spPr bwMode="auto">
          <a:xfrm>
            <a:off x="4572000" y="1498972"/>
            <a:ext cx="4343400" cy="4444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4748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buFont typeface="Wingdings" panose="05000000000000000000" pitchFamily="2" charset="2"/>
              <a:buChar char="q"/>
            </a:pPr>
            <a:r>
              <a:rPr lang="en-US" altLang="en-US" sz="2000" dirty="0" err="1" smtClean="0">
                <a:cs typeface="Calibri" panose="020F0502020204030204" pitchFamily="34" charset="0"/>
              </a:rPr>
              <a:t>Perangkat</a:t>
            </a: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pengirim</a:t>
            </a:r>
            <a:r>
              <a:rPr lang="en-US" altLang="en-US" sz="2000" dirty="0">
                <a:cs typeface="Calibri" panose="020F0502020204030204" pitchFamily="34" charset="0"/>
              </a:rPr>
              <a:t> yang </a:t>
            </a:r>
            <a:r>
              <a:rPr lang="en-US" altLang="en-US" sz="2000" dirty="0" err="1">
                <a:cs typeface="Calibri" panose="020F0502020204030204" pitchFamily="34" charset="0"/>
              </a:rPr>
              <a:t>memulai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instruksi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 smtClean="0">
                <a:cs typeface="Calibri" panose="020F0502020204030204" pitchFamily="34" charset="0"/>
              </a:rPr>
              <a:t>untuk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 smtClean="0">
                <a:cs typeface="Calibri" panose="020F0502020204030204" pitchFamily="34" charset="0"/>
              </a:rPr>
              <a:t>mengirim</a:t>
            </a: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cs typeface="Calibri" panose="020F0502020204030204" pitchFamily="34" charset="0"/>
              </a:rPr>
              <a:t>data</a:t>
            </a:r>
            <a:r>
              <a:rPr lang="id-ID" altLang="en-US" sz="2000" dirty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marL="457200" lvl="0" indent="-457200" eaLnBrk="0" hangingPunct="0">
              <a:buFont typeface="Wingdings" panose="05000000000000000000" pitchFamily="2" charset="2"/>
              <a:buChar char="q"/>
            </a:pPr>
            <a:r>
              <a:rPr lang="en-US" altLang="en-US" sz="2000" dirty="0" err="1" smtClean="0">
                <a:cs typeface="Calibri" panose="020F0502020204030204" pitchFamily="34" charset="0"/>
              </a:rPr>
              <a:t>Perangkat</a:t>
            </a: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komunikasi</a:t>
            </a:r>
            <a:r>
              <a:rPr lang="en-US" altLang="en-US" sz="2000" dirty="0">
                <a:cs typeface="Calibri" panose="020F0502020204030204" pitchFamily="34" charset="0"/>
              </a:rPr>
              <a:t> yang </a:t>
            </a:r>
            <a:r>
              <a:rPr lang="en-US" altLang="en-US" sz="2000" dirty="0" err="1">
                <a:cs typeface="Calibri" panose="020F0502020204030204" pitchFamily="34" charset="0"/>
              </a:rPr>
              <a:t>menghubungkan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pengirim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ke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komunikasi</a:t>
            </a:r>
            <a:r>
              <a:rPr lang="id-ID" altLang="en-US" sz="2000" dirty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marL="457200" lvl="0" indent="-457200" eaLnBrk="0" hangingPunct="0">
              <a:buFont typeface="Wingdings" panose="05000000000000000000" pitchFamily="2" charset="2"/>
              <a:buChar char="q"/>
            </a:pPr>
            <a:r>
              <a:rPr lang="en-US" altLang="en-US" sz="2000" dirty="0" err="1" smtClean="0">
                <a:cs typeface="Calibri" panose="020F0502020204030204" pitchFamily="34" charset="0"/>
              </a:rPr>
              <a:t>Saluran</a:t>
            </a: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komunikasi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atau</a:t>
            </a:r>
            <a:r>
              <a:rPr lang="en-US" altLang="en-US" sz="2000" dirty="0">
                <a:cs typeface="Calibri" panose="020F0502020204030204" pitchFamily="34" charset="0"/>
              </a:rPr>
              <a:t> media </a:t>
            </a:r>
            <a:r>
              <a:rPr lang="en-US" altLang="en-US" sz="2000" dirty="0" err="1">
                <a:cs typeface="Calibri" panose="020F0502020204030204" pitchFamily="34" charset="0"/>
              </a:rPr>
              <a:t>tranmisi</a:t>
            </a:r>
            <a:r>
              <a:rPr lang="id-ID" altLang="en-US" sz="2000" dirty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marL="457200" lvl="0" indent="-457200" eaLnBrk="0" hangingPunct="0">
              <a:buFont typeface="Wingdings" panose="05000000000000000000" pitchFamily="2" charset="2"/>
              <a:buChar char="q"/>
            </a:pPr>
            <a:r>
              <a:rPr lang="en-US" altLang="en-US" sz="2000" dirty="0" err="1" smtClean="0">
                <a:cs typeface="Calibri" panose="020F0502020204030204" pitchFamily="34" charset="0"/>
              </a:rPr>
              <a:t>Perangkat</a:t>
            </a: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komunikasi</a:t>
            </a:r>
            <a:r>
              <a:rPr lang="en-US" altLang="en-US" sz="2000" dirty="0">
                <a:cs typeface="Calibri" panose="020F0502020204030204" pitchFamily="34" charset="0"/>
              </a:rPr>
              <a:t> yang </a:t>
            </a:r>
            <a:r>
              <a:rPr lang="en-US" altLang="en-US" sz="2000" dirty="0" err="1">
                <a:cs typeface="Calibri" panose="020F0502020204030204" pitchFamily="34" charset="0"/>
              </a:rPr>
              <a:t>menghubungkan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komunikasi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kepenerima</a:t>
            </a:r>
            <a:r>
              <a:rPr lang="id-ID" altLang="en-US" sz="2000" dirty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marL="457200" lvl="0" indent="-457200" eaLnBrk="0" hangingPunct="0">
              <a:buFont typeface="Wingdings" panose="05000000000000000000" pitchFamily="2" charset="2"/>
              <a:buChar char="q"/>
            </a:pPr>
            <a:r>
              <a:rPr lang="en-US" altLang="en-US" sz="2000" dirty="0" err="1" smtClean="0">
                <a:cs typeface="Calibri" panose="020F0502020204030204" pitchFamily="34" charset="0"/>
              </a:rPr>
              <a:t>Perangkat</a:t>
            </a: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penerima</a:t>
            </a:r>
            <a:r>
              <a:rPr lang="en-US" altLang="en-US" sz="2000" dirty="0">
                <a:cs typeface="Calibri" panose="020F0502020204030204" pitchFamily="34" charset="0"/>
              </a:rPr>
              <a:t> yang </a:t>
            </a:r>
            <a:r>
              <a:rPr lang="en-US" altLang="en-US" sz="2000" dirty="0" err="1">
                <a:cs typeface="Calibri" panose="020F0502020204030204" pitchFamily="34" charset="0"/>
              </a:rPr>
              <a:t>menerima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cs typeface="Calibri" panose="020F0502020204030204" pitchFamily="34" charset="0"/>
              </a:rPr>
              <a:t>pengiriman</a:t>
            </a:r>
            <a:r>
              <a:rPr lang="en-US" altLang="en-US" sz="2000" dirty="0">
                <a:cs typeface="Calibri" panose="020F0502020204030204" pitchFamily="34" charset="0"/>
              </a:rPr>
              <a:t> data</a:t>
            </a:r>
            <a:r>
              <a:rPr lang="id-ID" altLang="en-US" sz="2000" dirty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86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990600"/>
            <a:ext cx="353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Wireless Messaging Services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28045" t="27366" r="29327" b="9350"/>
          <a:stretch/>
        </p:blipFill>
        <p:spPr bwMode="auto">
          <a:xfrm>
            <a:off x="3657600" y="1390710"/>
            <a:ext cx="5334000" cy="4781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381310"/>
            <a:ext cx="3534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Tiga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teknik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send and receive wireless messages: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Text messaging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Picture/video messaging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Wireless instant messaging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64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66800"/>
            <a:ext cx="19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Text Messaging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7888" y="1466910"/>
            <a:ext cx="7830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Opsi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i="1" dirty="0" smtClean="0"/>
              <a:t>Text Messaging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yaitu</a:t>
            </a:r>
            <a:r>
              <a:rPr lang="en-US" sz="2000" i="1" dirty="0" smtClean="0"/>
              <a:t>:</a:t>
            </a:r>
          </a:p>
          <a:p>
            <a:pPr marL="804863" indent="-457200">
              <a:buAutoNum type="arabicPeriod"/>
            </a:pPr>
            <a:r>
              <a:rPr lang="en-US" sz="2000" dirty="0" smtClean="0"/>
              <a:t>Mobile to Mobile</a:t>
            </a:r>
          </a:p>
          <a:p>
            <a:pPr marL="804863" indent="-457200">
              <a:buAutoNum type="arabicPeriod"/>
            </a:pPr>
            <a:r>
              <a:rPr lang="en-US" sz="2000" dirty="0" smtClean="0"/>
              <a:t>Mobile to Email</a:t>
            </a:r>
          </a:p>
          <a:p>
            <a:pPr marL="804863" indent="-457200">
              <a:buAutoNum type="arabicPeriod"/>
            </a:pPr>
            <a:r>
              <a:rPr lang="en-US" sz="2000" dirty="0" smtClean="0"/>
              <a:t>Web to Mobile</a:t>
            </a:r>
          </a:p>
          <a:p>
            <a:pPr marL="804863" indent="-457200">
              <a:buAutoNum type="arabicPeriod"/>
            </a:pPr>
            <a:r>
              <a:rPr lang="en-US" sz="2000" dirty="0" smtClean="0"/>
              <a:t>Mobile to Provider</a:t>
            </a:r>
          </a:p>
          <a:p>
            <a:pPr marL="347663">
              <a:tabLst>
                <a:tab pos="804863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	lima digit yang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</a:t>
            </a:r>
            <a:r>
              <a:rPr lang="en-US" sz="2000" dirty="0" smtClean="0"/>
              <a:t> 	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nirkabel</a:t>
            </a:r>
            <a:r>
              <a:rPr lang="en-US" sz="2000" dirty="0" smtClean="0"/>
              <a:t>, </a:t>
            </a:r>
            <a:r>
              <a:rPr lang="en-US" sz="2000" dirty="0" err="1" smtClean="0"/>
              <a:t>diikuti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 marL="347663">
              <a:tabLst>
                <a:tab pos="804863" algn="l"/>
              </a:tabLst>
            </a:pPr>
            <a:r>
              <a:rPr lang="en-US" sz="2000" b="1" i="1" dirty="0" err="1" smtClean="0"/>
              <a:t>Contoh</a:t>
            </a:r>
            <a:r>
              <a:rPr lang="en-US" sz="2000" b="1" i="1" dirty="0" smtClean="0"/>
              <a:t>:</a:t>
            </a:r>
          </a:p>
          <a:p>
            <a:pPr marL="347663">
              <a:tabLst>
                <a:tab pos="8048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televisi</a:t>
            </a:r>
            <a:r>
              <a:rPr lang="en-US" sz="2000" dirty="0" smtClean="0"/>
              <a:t> (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kontestan</a:t>
            </a:r>
            <a:r>
              <a:rPr lang="en-US" sz="2000" dirty="0" smtClean="0"/>
              <a:t> 	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bakat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3957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381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241F1F"/>
                </a:solidFill>
                <a:cs typeface="Arial" panose="020B0604020202020204" pitchFamily="34" charset="0"/>
              </a:rPr>
              <a:t>Picture/Video </a:t>
            </a:r>
            <a:r>
              <a:rPr lang="en-US" sz="2400" b="1" i="1" dirty="0" smtClean="0">
                <a:solidFill>
                  <a:srgbClr val="241F1F"/>
                </a:solidFill>
                <a:cs typeface="Arial" panose="020B0604020202020204" pitchFamily="34" charset="0"/>
              </a:rPr>
              <a:t>Messaging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104" y="2274838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</a:t>
            </a:r>
            <a:r>
              <a:rPr lang="en-US" b="1" dirty="0"/>
              <a:t>picture </a:t>
            </a:r>
            <a:r>
              <a:rPr lang="en-US" b="1" dirty="0" smtClean="0"/>
              <a:t>messaging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users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can send pictures and sound </a:t>
            </a: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files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/>
              <a:t>short text </a:t>
            </a:r>
            <a:r>
              <a:rPr lang="en-US" dirty="0" smtClean="0"/>
              <a:t>messages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/>
              <a:t>With </a:t>
            </a:r>
            <a:r>
              <a:rPr lang="en-US" b="1" dirty="0"/>
              <a:t>video </a:t>
            </a:r>
            <a:r>
              <a:rPr lang="en-US" b="1" dirty="0" smtClean="0"/>
              <a:t>messaging</a:t>
            </a:r>
            <a:endParaRPr lang="en-US" dirty="0"/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/>
              <a:t>users can send short video clips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494342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MMS</a:t>
            </a:r>
          </a:p>
          <a:p>
            <a:pPr algn="ctr"/>
            <a:r>
              <a:rPr lang="en-US" i="1" dirty="0" smtClean="0"/>
              <a:t>(Multimedia Message Service)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55008" y="2140673"/>
            <a:ext cx="1155192" cy="1137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26433" y="3906924"/>
            <a:ext cx="2398413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/>
              <a:t>Mobile to Mobile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/>
              <a:t>Mobile to Email</a:t>
            </a:r>
            <a:endParaRPr lang="en-US" sz="20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25639" y="2274838"/>
            <a:ext cx="1" cy="1382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41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530" y="762000"/>
            <a:ext cx="407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Penggnaan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9530" y="1629519"/>
            <a:ext cx="360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Global Positioning System </a:t>
            </a:r>
            <a:r>
              <a:rPr lang="en-US" sz="2000" b="1" dirty="0" smtClean="0"/>
              <a:t>(GPS)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9530" y="2593062"/>
            <a:ext cx="2971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navigasi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i="1" dirty="0" smtClean="0"/>
              <a:t>earth-based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dikirim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satelit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geografis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4680" t="26796" r="25801" b="11346"/>
          <a:stretch/>
        </p:blipFill>
        <p:spPr bwMode="auto">
          <a:xfrm>
            <a:off x="3588924" y="1928292"/>
            <a:ext cx="5326476" cy="4320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5301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1193</Words>
  <Application>Microsoft Office PowerPoint</Application>
  <PresentationFormat>On-screen Show (4:3)</PresentationFormat>
  <Paragraphs>230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(W1)</vt:lpstr>
      <vt:lpstr>Calibri</vt:lpstr>
      <vt:lpstr>JansonTextLTStd-Roman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Transmission Media</vt:lpstr>
      <vt:lpstr>PowerPoint Presentation</vt:lpstr>
      <vt:lpstr>Wireless Transmission Media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264</cp:revision>
  <dcterms:created xsi:type="dcterms:W3CDTF">2010-08-24T06:47:44Z</dcterms:created>
  <dcterms:modified xsi:type="dcterms:W3CDTF">2018-09-10T10:01:47Z</dcterms:modified>
</cp:coreProperties>
</file>