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6" r:id="rId2"/>
    <p:sldId id="335" r:id="rId3"/>
    <p:sldId id="336" r:id="rId4"/>
    <p:sldId id="337" r:id="rId5"/>
    <p:sldId id="338" r:id="rId6"/>
    <p:sldId id="339" r:id="rId7"/>
    <p:sldId id="340" r:id="rId8"/>
    <p:sldId id="341" r:id="rId9"/>
    <p:sldId id="342" r:id="rId10"/>
    <p:sldId id="355" r:id="rId11"/>
    <p:sldId id="343" r:id="rId12"/>
    <p:sldId id="356" r:id="rId13"/>
    <p:sldId id="344" r:id="rId14"/>
    <p:sldId id="358" r:id="rId15"/>
    <p:sldId id="359" r:id="rId16"/>
    <p:sldId id="360" r:id="rId17"/>
    <p:sldId id="361" r:id="rId18"/>
    <p:sldId id="362" r:id="rId19"/>
    <p:sldId id="363" r:id="rId20"/>
    <p:sldId id="345" r:id="rId21"/>
    <p:sldId id="346" r:id="rId22"/>
    <p:sldId id="347" r:id="rId23"/>
    <p:sldId id="348" r:id="rId24"/>
    <p:sldId id="349" r:id="rId25"/>
    <p:sldId id="350" r:id="rId26"/>
    <p:sldId id="351" r:id="rId27"/>
    <p:sldId id="352" r:id="rId28"/>
    <p:sldId id="353" r:id="rId29"/>
    <p:sldId id="357" r:id="rId30"/>
    <p:sldId id="354" r:id="rId31"/>
    <p:sldId id="364"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70" d="100"/>
          <a:sy n="70" d="100"/>
        </p:scale>
        <p:origin x="13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1A5E374-1B37-4D6C-8E28-2C9DF5F8AD3A}" type="datetimeFigureOut">
              <a:rPr lang="id-ID"/>
              <a:pPr>
                <a:defRPr/>
              </a:pPr>
              <a:t>10/09/2018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697D523-8C1C-46B8-9118-54132A62D73B}" type="slidenum">
              <a:rPr lang="id-ID"/>
              <a:pPr/>
              <a:t>‹#›</a:t>
            </a:fld>
            <a:endParaRPr lang="id-ID"/>
          </a:p>
        </p:txBody>
      </p:sp>
    </p:spTree>
    <p:extLst>
      <p:ext uri="{BB962C8B-B14F-4D97-AF65-F5344CB8AC3E}">
        <p14:creationId xmlns:p14="http://schemas.microsoft.com/office/powerpoint/2010/main" val="3157391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d.wikipedia.org/wiki/Radiasi_elektromagnetik"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id.wikipedia.org/w/index.php?title=Crosstalk&amp;action=edit&amp;redlink=1"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d.wikipedia.org/wiki/Radiasi_elektromagnetik"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id.wikipedia.org/w/index.php?title=Crosstalk&amp;action=edit&amp;redlink=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1270138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11</a:t>
            </a:fld>
            <a:endParaRPr lang="id-ID">
              <a:latin typeface="Calibri" panose="020F0502020204030204" pitchFamily="34" charset="0"/>
            </a:endParaRPr>
          </a:p>
        </p:txBody>
      </p:sp>
    </p:spTree>
    <p:extLst>
      <p:ext uri="{BB962C8B-B14F-4D97-AF65-F5344CB8AC3E}">
        <p14:creationId xmlns:p14="http://schemas.microsoft.com/office/powerpoint/2010/main" val="1953536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Backbone </a:t>
            </a:r>
            <a:r>
              <a:rPr lang="en-US" b="1" dirty="0" err="1" smtClean="0"/>
              <a:t>adalah</a:t>
            </a:r>
            <a:r>
              <a:rPr lang="en-US" dirty="0" smtClean="0"/>
              <a:t> </a:t>
            </a:r>
            <a:r>
              <a:rPr lang="en-US" dirty="0" err="1" smtClean="0"/>
              <a:t>saluran</a:t>
            </a:r>
            <a:r>
              <a:rPr lang="en-US" dirty="0" smtClean="0"/>
              <a:t> </a:t>
            </a:r>
            <a:r>
              <a:rPr lang="en-US" dirty="0" err="1" smtClean="0"/>
              <a:t>atau</a:t>
            </a:r>
            <a:r>
              <a:rPr lang="en-US" dirty="0" smtClean="0"/>
              <a:t> </a:t>
            </a:r>
            <a:r>
              <a:rPr lang="en-US" dirty="0" err="1" smtClean="0"/>
              <a:t>koneksi</a:t>
            </a:r>
            <a:r>
              <a:rPr lang="en-US" dirty="0" smtClean="0"/>
              <a:t> </a:t>
            </a:r>
            <a:r>
              <a:rPr lang="en-US" dirty="0" err="1" smtClean="0"/>
              <a:t>berkecepatan</a:t>
            </a:r>
            <a:r>
              <a:rPr lang="en-US" dirty="0" smtClean="0"/>
              <a:t> </a:t>
            </a:r>
            <a:r>
              <a:rPr lang="en-US" dirty="0" err="1" smtClean="0"/>
              <a:t>tinggi</a:t>
            </a:r>
            <a:r>
              <a:rPr lang="en-US" dirty="0" smtClean="0"/>
              <a:t> yang </a:t>
            </a:r>
            <a:r>
              <a:rPr lang="en-US" dirty="0" err="1" smtClean="0"/>
              <a:t>menjadi</a:t>
            </a:r>
            <a:r>
              <a:rPr lang="en-US" dirty="0" smtClean="0"/>
              <a:t> </a:t>
            </a:r>
            <a:r>
              <a:rPr lang="en-US" dirty="0" err="1" smtClean="0"/>
              <a:t>lintasan</a:t>
            </a:r>
            <a:r>
              <a:rPr lang="en-US" dirty="0" smtClean="0"/>
              <a:t> </a:t>
            </a:r>
            <a:r>
              <a:rPr lang="en-US" dirty="0" err="1" smtClean="0"/>
              <a:t>utama</a:t>
            </a:r>
            <a:r>
              <a:rPr lang="en-US" dirty="0" smtClean="0"/>
              <a:t> </a:t>
            </a:r>
            <a:r>
              <a:rPr lang="en-US" dirty="0" err="1" smtClean="0"/>
              <a:t>dalam</a:t>
            </a:r>
            <a:r>
              <a:rPr lang="en-US" dirty="0" smtClean="0"/>
              <a:t> </a:t>
            </a:r>
            <a:r>
              <a:rPr lang="en-US" dirty="0" err="1" smtClean="0"/>
              <a:t>sebuah</a:t>
            </a:r>
            <a:r>
              <a:rPr lang="en-US" dirty="0" smtClean="0"/>
              <a:t> </a:t>
            </a:r>
            <a:r>
              <a:rPr lang="en-US" dirty="0" err="1" smtClean="0"/>
              <a:t>jaringan</a:t>
            </a:r>
            <a:r>
              <a:rPr lang="en-US" dirty="0" smtClean="0"/>
              <a:t>. Network </a:t>
            </a:r>
            <a:r>
              <a:rPr lang="en-US" b="1" dirty="0" smtClean="0"/>
              <a:t>backbone </a:t>
            </a:r>
            <a:r>
              <a:rPr lang="en-US" b="1" dirty="0" err="1" smtClean="0"/>
              <a:t>adalah</a:t>
            </a:r>
            <a:r>
              <a:rPr lang="en-US" dirty="0" smtClean="0"/>
              <a:t> network yang </a:t>
            </a:r>
            <a:r>
              <a:rPr lang="en-US" dirty="0" err="1" smtClean="0"/>
              <a:t>menghubungkan</a:t>
            </a:r>
            <a:r>
              <a:rPr lang="en-US" dirty="0" smtClean="0"/>
              <a:t> </a:t>
            </a:r>
            <a:r>
              <a:rPr lang="en-US" dirty="0" err="1" smtClean="0"/>
              <a:t>beberapa</a:t>
            </a:r>
            <a:r>
              <a:rPr lang="en-US" dirty="0" smtClean="0"/>
              <a:t> </a:t>
            </a:r>
            <a:r>
              <a:rPr lang="en-US" dirty="0" err="1" smtClean="0"/>
              <a:t>jaringan</a:t>
            </a:r>
            <a:r>
              <a:rPr lang="en-US" dirty="0" smtClean="0"/>
              <a:t> </a:t>
            </a:r>
            <a:r>
              <a:rPr lang="en-US" dirty="0" err="1" smtClean="0"/>
              <a:t>dengan</a:t>
            </a:r>
            <a:r>
              <a:rPr lang="en-US" dirty="0" smtClean="0"/>
              <a:t> </a:t>
            </a:r>
            <a:r>
              <a:rPr lang="en-US" dirty="0" err="1" smtClean="0"/>
              <a:t>berkecepatan</a:t>
            </a:r>
            <a:r>
              <a:rPr lang="en-US" dirty="0" smtClean="0"/>
              <a:t> </a:t>
            </a:r>
            <a:r>
              <a:rPr lang="en-US" dirty="0" err="1" smtClean="0"/>
              <a:t>rendah</a:t>
            </a:r>
            <a:r>
              <a:rPr lang="en-US" dirty="0" smtClean="0"/>
              <a:t> </a:t>
            </a:r>
            <a:r>
              <a:rPr lang="en-US" dirty="0" err="1" smtClean="0"/>
              <a:t>melalui</a:t>
            </a:r>
            <a:r>
              <a:rPr lang="en-US" dirty="0" smtClean="0"/>
              <a:t> gateway.</a:t>
            </a:r>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12</a:t>
            </a:fld>
            <a:endParaRPr lang="id-ID">
              <a:latin typeface="Calibri" panose="020F0502020204030204" pitchFamily="34" charset="0"/>
            </a:endParaRPr>
          </a:p>
        </p:txBody>
      </p:sp>
    </p:spTree>
    <p:extLst>
      <p:ext uri="{BB962C8B-B14F-4D97-AF65-F5344CB8AC3E}">
        <p14:creationId xmlns:p14="http://schemas.microsoft.com/office/powerpoint/2010/main" val="207099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13</a:t>
            </a:fld>
            <a:endParaRPr lang="id-ID">
              <a:latin typeface="Calibri" panose="020F0502020204030204" pitchFamily="34" charset="0"/>
            </a:endParaRPr>
          </a:p>
        </p:txBody>
      </p:sp>
    </p:spTree>
    <p:extLst>
      <p:ext uri="{BB962C8B-B14F-4D97-AF65-F5344CB8AC3E}">
        <p14:creationId xmlns:p14="http://schemas.microsoft.com/office/powerpoint/2010/main" val="4128432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14</a:t>
            </a:fld>
            <a:endParaRPr lang="id-ID">
              <a:latin typeface="Calibri" panose="020F0502020204030204" pitchFamily="34" charset="0"/>
            </a:endParaRPr>
          </a:p>
        </p:txBody>
      </p:sp>
    </p:spTree>
    <p:extLst>
      <p:ext uri="{BB962C8B-B14F-4D97-AF65-F5344CB8AC3E}">
        <p14:creationId xmlns:p14="http://schemas.microsoft.com/office/powerpoint/2010/main" val="2756380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15</a:t>
            </a:fld>
            <a:endParaRPr lang="id-ID">
              <a:latin typeface="Calibri" panose="020F0502020204030204" pitchFamily="34" charset="0"/>
            </a:endParaRPr>
          </a:p>
        </p:txBody>
      </p:sp>
    </p:spTree>
    <p:extLst>
      <p:ext uri="{BB962C8B-B14F-4D97-AF65-F5344CB8AC3E}">
        <p14:creationId xmlns:p14="http://schemas.microsoft.com/office/powerpoint/2010/main" val="950125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16</a:t>
            </a:fld>
            <a:endParaRPr lang="id-ID">
              <a:latin typeface="Calibri" panose="020F0502020204030204" pitchFamily="34" charset="0"/>
            </a:endParaRPr>
          </a:p>
        </p:txBody>
      </p:sp>
    </p:spTree>
    <p:extLst>
      <p:ext uri="{BB962C8B-B14F-4D97-AF65-F5344CB8AC3E}">
        <p14:creationId xmlns:p14="http://schemas.microsoft.com/office/powerpoint/2010/main" val="564864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17</a:t>
            </a:fld>
            <a:endParaRPr lang="id-ID">
              <a:latin typeface="Calibri" panose="020F0502020204030204" pitchFamily="34" charset="0"/>
            </a:endParaRPr>
          </a:p>
        </p:txBody>
      </p:sp>
    </p:spTree>
    <p:extLst>
      <p:ext uri="{BB962C8B-B14F-4D97-AF65-F5344CB8AC3E}">
        <p14:creationId xmlns:p14="http://schemas.microsoft.com/office/powerpoint/2010/main" val="3659479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18</a:t>
            </a:fld>
            <a:endParaRPr lang="id-ID">
              <a:latin typeface="Calibri" panose="020F0502020204030204" pitchFamily="34" charset="0"/>
            </a:endParaRPr>
          </a:p>
        </p:txBody>
      </p:sp>
    </p:spTree>
    <p:extLst>
      <p:ext uri="{BB962C8B-B14F-4D97-AF65-F5344CB8AC3E}">
        <p14:creationId xmlns:p14="http://schemas.microsoft.com/office/powerpoint/2010/main" val="876082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19</a:t>
            </a:fld>
            <a:endParaRPr lang="id-ID">
              <a:latin typeface="Calibri" panose="020F0502020204030204" pitchFamily="34" charset="0"/>
            </a:endParaRPr>
          </a:p>
        </p:txBody>
      </p:sp>
    </p:spTree>
    <p:extLst>
      <p:ext uri="{BB962C8B-B14F-4D97-AF65-F5344CB8AC3E}">
        <p14:creationId xmlns:p14="http://schemas.microsoft.com/office/powerpoint/2010/main" val="4123301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20</a:t>
            </a:fld>
            <a:endParaRPr lang="id-ID">
              <a:latin typeface="Calibri" panose="020F0502020204030204" pitchFamily="34" charset="0"/>
            </a:endParaRPr>
          </a:p>
        </p:txBody>
      </p:sp>
    </p:spTree>
    <p:extLst>
      <p:ext uri="{BB962C8B-B14F-4D97-AF65-F5344CB8AC3E}">
        <p14:creationId xmlns:p14="http://schemas.microsoft.com/office/powerpoint/2010/main" val="250821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3</a:t>
            </a:fld>
            <a:endParaRPr lang="id-ID">
              <a:latin typeface="Calibri" panose="020F0502020204030204" pitchFamily="34" charset="0"/>
            </a:endParaRPr>
          </a:p>
        </p:txBody>
      </p:sp>
    </p:spTree>
    <p:extLst>
      <p:ext uri="{BB962C8B-B14F-4D97-AF65-F5344CB8AC3E}">
        <p14:creationId xmlns:p14="http://schemas.microsoft.com/office/powerpoint/2010/main" val="2585009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21</a:t>
            </a:fld>
            <a:endParaRPr lang="id-ID">
              <a:latin typeface="Calibri" panose="020F0502020204030204" pitchFamily="34" charset="0"/>
            </a:endParaRPr>
          </a:p>
        </p:txBody>
      </p:sp>
    </p:spTree>
    <p:extLst>
      <p:ext uri="{BB962C8B-B14F-4D97-AF65-F5344CB8AC3E}">
        <p14:creationId xmlns:p14="http://schemas.microsoft.com/office/powerpoint/2010/main" val="819602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22</a:t>
            </a:fld>
            <a:endParaRPr lang="id-ID">
              <a:latin typeface="Calibri" panose="020F0502020204030204" pitchFamily="34" charset="0"/>
            </a:endParaRPr>
          </a:p>
        </p:txBody>
      </p:sp>
    </p:spTree>
    <p:extLst>
      <p:ext uri="{BB962C8B-B14F-4D97-AF65-F5344CB8AC3E}">
        <p14:creationId xmlns:p14="http://schemas.microsoft.com/office/powerpoint/2010/main" val="1547094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23</a:t>
            </a:fld>
            <a:endParaRPr lang="id-ID">
              <a:latin typeface="Calibri" panose="020F0502020204030204" pitchFamily="34" charset="0"/>
            </a:endParaRPr>
          </a:p>
        </p:txBody>
      </p:sp>
    </p:spTree>
    <p:extLst>
      <p:ext uri="{BB962C8B-B14F-4D97-AF65-F5344CB8AC3E}">
        <p14:creationId xmlns:p14="http://schemas.microsoft.com/office/powerpoint/2010/main" val="3173653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24</a:t>
            </a:fld>
            <a:endParaRPr lang="id-ID">
              <a:latin typeface="Calibri" panose="020F0502020204030204" pitchFamily="34" charset="0"/>
            </a:endParaRPr>
          </a:p>
        </p:txBody>
      </p:sp>
    </p:spTree>
    <p:extLst>
      <p:ext uri="{BB962C8B-B14F-4D97-AF65-F5344CB8AC3E}">
        <p14:creationId xmlns:p14="http://schemas.microsoft.com/office/powerpoint/2010/main" val="1035408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25</a:t>
            </a:fld>
            <a:endParaRPr lang="id-ID">
              <a:latin typeface="Calibri" panose="020F0502020204030204" pitchFamily="34" charset="0"/>
            </a:endParaRPr>
          </a:p>
        </p:txBody>
      </p:sp>
    </p:spTree>
    <p:extLst>
      <p:ext uri="{BB962C8B-B14F-4D97-AF65-F5344CB8AC3E}">
        <p14:creationId xmlns:p14="http://schemas.microsoft.com/office/powerpoint/2010/main" val="765028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26</a:t>
            </a:fld>
            <a:endParaRPr lang="id-ID">
              <a:latin typeface="Calibri" panose="020F0502020204030204" pitchFamily="34" charset="0"/>
            </a:endParaRPr>
          </a:p>
        </p:txBody>
      </p:sp>
    </p:spTree>
    <p:extLst>
      <p:ext uri="{BB962C8B-B14F-4D97-AF65-F5344CB8AC3E}">
        <p14:creationId xmlns:p14="http://schemas.microsoft.com/office/powerpoint/2010/main" val="60948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27</a:t>
            </a:fld>
            <a:endParaRPr lang="id-ID">
              <a:latin typeface="Calibri" panose="020F0502020204030204" pitchFamily="34" charset="0"/>
            </a:endParaRPr>
          </a:p>
        </p:txBody>
      </p:sp>
    </p:spTree>
    <p:extLst>
      <p:ext uri="{BB962C8B-B14F-4D97-AF65-F5344CB8AC3E}">
        <p14:creationId xmlns:p14="http://schemas.microsoft.com/office/powerpoint/2010/main" val="3781592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28</a:t>
            </a:fld>
            <a:endParaRPr lang="id-ID">
              <a:latin typeface="Calibri" panose="020F0502020204030204" pitchFamily="34" charset="0"/>
            </a:endParaRPr>
          </a:p>
        </p:txBody>
      </p:sp>
    </p:spTree>
    <p:extLst>
      <p:ext uri="{BB962C8B-B14F-4D97-AF65-F5344CB8AC3E}">
        <p14:creationId xmlns:p14="http://schemas.microsoft.com/office/powerpoint/2010/main" val="360248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29</a:t>
            </a:fld>
            <a:endParaRPr lang="id-ID">
              <a:latin typeface="Calibri" panose="020F0502020204030204" pitchFamily="34" charset="0"/>
            </a:endParaRPr>
          </a:p>
        </p:txBody>
      </p:sp>
    </p:spTree>
    <p:extLst>
      <p:ext uri="{BB962C8B-B14F-4D97-AF65-F5344CB8AC3E}">
        <p14:creationId xmlns:p14="http://schemas.microsoft.com/office/powerpoint/2010/main" val="3746096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30</a:t>
            </a:fld>
            <a:endParaRPr lang="id-ID">
              <a:latin typeface="Calibri" panose="020F0502020204030204" pitchFamily="34" charset="0"/>
            </a:endParaRPr>
          </a:p>
        </p:txBody>
      </p:sp>
    </p:spTree>
    <p:extLst>
      <p:ext uri="{BB962C8B-B14F-4D97-AF65-F5344CB8AC3E}">
        <p14:creationId xmlns:p14="http://schemas.microsoft.com/office/powerpoint/2010/main" val="290773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4</a:t>
            </a:fld>
            <a:endParaRPr lang="id-ID">
              <a:latin typeface="Calibri" panose="020F0502020204030204" pitchFamily="34" charset="0"/>
            </a:endParaRPr>
          </a:p>
        </p:txBody>
      </p:sp>
    </p:spTree>
    <p:extLst>
      <p:ext uri="{BB962C8B-B14F-4D97-AF65-F5344CB8AC3E}">
        <p14:creationId xmlns:p14="http://schemas.microsoft.com/office/powerpoint/2010/main" val="2223146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31</a:t>
            </a:fld>
            <a:endParaRPr lang="id-ID">
              <a:latin typeface="Calibri" panose="020F0502020204030204" pitchFamily="34" charset="0"/>
            </a:endParaRPr>
          </a:p>
        </p:txBody>
      </p:sp>
    </p:spTree>
    <p:extLst>
      <p:ext uri="{BB962C8B-B14F-4D97-AF65-F5344CB8AC3E}">
        <p14:creationId xmlns:p14="http://schemas.microsoft.com/office/powerpoint/2010/main" val="56729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5</a:t>
            </a:fld>
            <a:endParaRPr lang="id-ID">
              <a:latin typeface="Calibri" panose="020F0502020204030204" pitchFamily="34" charset="0"/>
            </a:endParaRPr>
          </a:p>
        </p:txBody>
      </p:sp>
    </p:spTree>
    <p:extLst>
      <p:ext uri="{BB962C8B-B14F-4D97-AF65-F5344CB8AC3E}">
        <p14:creationId xmlns:p14="http://schemas.microsoft.com/office/powerpoint/2010/main" val="341631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6</a:t>
            </a:fld>
            <a:endParaRPr lang="id-ID">
              <a:latin typeface="Calibri" panose="020F0502020204030204" pitchFamily="34" charset="0"/>
            </a:endParaRPr>
          </a:p>
        </p:txBody>
      </p:sp>
    </p:spTree>
    <p:extLst>
      <p:ext uri="{BB962C8B-B14F-4D97-AF65-F5344CB8AC3E}">
        <p14:creationId xmlns:p14="http://schemas.microsoft.com/office/powerpoint/2010/main" val="88824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7</a:t>
            </a:fld>
            <a:endParaRPr lang="id-ID">
              <a:latin typeface="Calibri" panose="020F0502020204030204" pitchFamily="34" charset="0"/>
            </a:endParaRPr>
          </a:p>
        </p:txBody>
      </p:sp>
    </p:spTree>
    <p:extLst>
      <p:ext uri="{BB962C8B-B14F-4D97-AF65-F5344CB8AC3E}">
        <p14:creationId xmlns:p14="http://schemas.microsoft.com/office/powerpoint/2010/main" val="328298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8</a:t>
            </a:fld>
            <a:endParaRPr lang="id-ID">
              <a:latin typeface="Calibri" panose="020F0502020204030204" pitchFamily="34" charset="0"/>
            </a:endParaRPr>
          </a:p>
        </p:txBody>
      </p:sp>
    </p:spTree>
    <p:extLst>
      <p:ext uri="{BB962C8B-B14F-4D97-AF65-F5344CB8AC3E}">
        <p14:creationId xmlns:p14="http://schemas.microsoft.com/office/powerpoint/2010/main" val="91862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Twisted pair cable </a:t>
            </a:r>
            <a:r>
              <a:rPr lang="en-US" dirty="0" err="1" smtClean="0"/>
              <a:t>atau</a:t>
            </a:r>
            <a:r>
              <a:rPr lang="en-US" dirty="0" smtClean="0"/>
              <a:t> </a:t>
            </a:r>
            <a:r>
              <a:rPr lang="en-US" dirty="0" err="1" smtClean="0"/>
              <a:t>kabel</a:t>
            </a:r>
            <a:r>
              <a:rPr lang="en-US" dirty="0" smtClean="0"/>
              <a:t> </a:t>
            </a:r>
            <a:r>
              <a:rPr lang="en-US" dirty="0" err="1" smtClean="0"/>
              <a:t>pasangan</a:t>
            </a:r>
            <a:r>
              <a:rPr lang="en-US" dirty="0" smtClean="0"/>
              <a:t> </a:t>
            </a:r>
            <a:r>
              <a:rPr lang="en-US" dirty="0" err="1" smtClean="0"/>
              <a:t>berpilin</a:t>
            </a:r>
            <a:r>
              <a:rPr lang="en-US" dirty="0" smtClean="0"/>
              <a:t> </a:t>
            </a:r>
            <a:r>
              <a:rPr lang="en-US" dirty="0" err="1" smtClean="0"/>
              <a:t>terdiri</a:t>
            </a:r>
            <a:r>
              <a:rPr lang="en-US" dirty="0" smtClean="0"/>
              <a:t> </a:t>
            </a:r>
            <a:r>
              <a:rPr lang="en-US" dirty="0" err="1" smtClean="0"/>
              <a:t>dari</a:t>
            </a:r>
            <a:r>
              <a:rPr lang="en-US" dirty="0" smtClean="0"/>
              <a:t> </a:t>
            </a:r>
            <a:r>
              <a:rPr lang="en-US" dirty="0" err="1" smtClean="0"/>
              <a:t>dua</a:t>
            </a:r>
            <a:r>
              <a:rPr lang="en-US" dirty="0" smtClean="0"/>
              <a:t> </a:t>
            </a:r>
            <a:r>
              <a:rPr lang="en-US" dirty="0" err="1" smtClean="0"/>
              <a:t>buah</a:t>
            </a:r>
            <a:r>
              <a:rPr lang="en-US" dirty="0" smtClean="0"/>
              <a:t> </a:t>
            </a:r>
            <a:r>
              <a:rPr lang="en-US" dirty="0" err="1" smtClean="0"/>
              <a:t>konduktor</a:t>
            </a:r>
            <a:r>
              <a:rPr lang="en-US" dirty="0" smtClean="0"/>
              <a:t> yang </a:t>
            </a:r>
            <a:r>
              <a:rPr lang="en-US" dirty="0" err="1" smtClean="0"/>
              <a:t>digabungkan</a:t>
            </a:r>
            <a:r>
              <a:rPr lang="en-US" dirty="0" smtClean="0"/>
              <a:t> </a:t>
            </a:r>
            <a:r>
              <a:rPr lang="en-US" dirty="0" err="1" smtClean="0"/>
              <a:t>dengan</a:t>
            </a:r>
            <a:r>
              <a:rPr lang="en-US" dirty="0" smtClean="0"/>
              <a:t> </a:t>
            </a:r>
            <a:r>
              <a:rPr lang="en-US" dirty="0" err="1" smtClean="0"/>
              <a:t>tujuan</a:t>
            </a:r>
            <a:r>
              <a:rPr lang="en-US" dirty="0" smtClean="0"/>
              <a:t> </a:t>
            </a:r>
            <a:r>
              <a:rPr lang="en-US" dirty="0" err="1" smtClean="0"/>
              <a:t>untuk</a:t>
            </a:r>
            <a:r>
              <a:rPr lang="en-US" dirty="0" smtClean="0"/>
              <a:t> </a:t>
            </a:r>
            <a:r>
              <a:rPr lang="en-US" dirty="0" err="1" smtClean="0"/>
              <a:t>mengurangi</a:t>
            </a:r>
            <a:r>
              <a:rPr lang="en-US" dirty="0" smtClean="0"/>
              <a:t> </a:t>
            </a:r>
            <a:r>
              <a:rPr lang="en-US" dirty="0" err="1" smtClean="0"/>
              <a:t>atau</a:t>
            </a:r>
            <a:r>
              <a:rPr lang="en-US" dirty="0" smtClean="0"/>
              <a:t> </a:t>
            </a:r>
            <a:r>
              <a:rPr lang="en-US" dirty="0" err="1" smtClean="0"/>
              <a:t>meniadakan</a:t>
            </a:r>
            <a:r>
              <a:rPr lang="en-US" dirty="0" smtClean="0"/>
              <a:t> </a:t>
            </a:r>
            <a:r>
              <a:rPr lang="en-US" dirty="0" err="1" smtClean="0"/>
              <a:t>interferensi</a:t>
            </a:r>
            <a:r>
              <a:rPr lang="en-US" dirty="0" smtClean="0"/>
              <a:t> </a:t>
            </a:r>
            <a:r>
              <a:rPr lang="en-US" dirty="0" err="1" smtClean="0"/>
              <a:t>elektromagnetik</a:t>
            </a:r>
            <a:r>
              <a:rPr lang="en-US" dirty="0" smtClean="0"/>
              <a:t> </a:t>
            </a:r>
            <a:r>
              <a:rPr lang="en-US" dirty="0" err="1" smtClean="0"/>
              <a:t>dari</a:t>
            </a:r>
            <a:r>
              <a:rPr lang="en-US" dirty="0" smtClean="0"/>
              <a:t> </a:t>
            </a:r>
            <a:r>
              <a:rPr lang="en-US" dirty="0" err="1" smtClean="0"/>
              <a:t>luar</a:t>
            </a:r>
            <a:r>
              <a:rPr lang="en-US" dirty="0" smtClean="0"/>
              <a:t> </a:t>
            </a:r>
            <a:r>
              <a:rPr lang="en-US" dirty="0" err="1" smtClean="0"/>
              <a:t>seperti</a:t>
            </a:r>
            <a:r>
              <a:rPr lang="en-US" dirty="0" smtClean="0"/>
              <a:t> </a:t>
            </a:r>
            <a:r>
              <a:rPr lang="en-US" dirty="0" err="1" smtClean="0">
                <a:hlinkClick r:id="rId3" tooltip="Radiasi elektromagnetik"/>
              </a:rPr>
              <a:t>radiasi</a:t>
            </a:r>
            <a:r>
              <a:rPr lang="en-US" dirty="0" smtClean="0">
                <a:hlinkClick r:id="rId3" tooltip="Radiasi elektromagnetik"/>
              </a:rPr>
              <a:t> </a:t>
            </a:r>
            <a:r>
              <a:rPr lang="en-US" dirty="0" err="1" smtClean="0">
                <a:hlinkClick r:id="rId3" tooltip="Radiasi elektromagnetik"/>
              </a:rPr>
              <a:t>elektromagnetik</a:t>
            </a:r>
            <a:r>
              <a:rPr lang="en-US" dirty="0" smtClean="0"/>
              <a:t> </a:t>
            </a:r>
            <a:r>
              <a:rPr lang="en-US" dirty="0" err="1" smtClean="0"/>
              <a:t>dari</a:t>
            </a:r>
            <a:r>
              <a:rPr lang="en-US" dirty="0" smtClean="0"/>
              <a:t> </a:t>
            </a:r>
            <a:r>
              <a:rPr lang="en-US" dirty="0" err="1" smtClean="0"/>
              <a:t>kabel</a:t>
            </a:r>
            <a:r>
              <a:rPr lang="en-US" dirty="0" smtClean="0"/>
              <a:t> Unshielded Twisted Pair (UTP), </a:t>
            </a:r>
            <a:r>
              <a:rPr lang="en-US" dirty="0" err="1" smtClean="0"/>
              <a:t>dan</a:t>
            </a:r>
            <a:r>
              <a:rPr lang="en-US" dirty="0" smtClean="0"/>
              <a:t> </a:t>
            </a:r>
            <a:r>
              <a:rPr lang="en-US" i="1" dirty="0" smtClean="0">
                <a:hlinkClick r:id="rId4" tooltip="Crosstalk (halaman belum tersedia)"/>
              </a:rPr>
              <a:t>crosstalk</a:t>
            </a:r>
            <a:r>
              <a:rPr lang="en-US" dirty="0" smtClean="0"/>
              <a:t> yang </a:t>
            </a:r>
            <a:r>
              <a:rPr lang="en-US" dirty="0" err="1" smtClean="0"/>
              <a:t>terjadi</a:t>
            </a:r>
            <a:r>
              <a:rPr lang="en-US" dirty="0" smtClean="0"/>
              <a:t> di </a:t>
            </a:r>
            <a:r>
              <a:rPr lang="en-US" dirty="0" err="1" smtClean="0"/>
              <a:t>antara</a:t>
            </a:r>
            <a:r>
              <a:rPr lang="en-US" dirty="0" smtClean="0"/>
              <a:t> </a:t>
            </a:r>
            <a:r>
              <a:rPr lang="en-US" dirty="0" err="1" smtClean="0"/>
              <a:t>kabel</a:t>
            </a:r>
            <a:r>
              <a:rPr lang="en-US" dirty="0" smtClean="0"/>
              <a:t> yang </a:t>
            </a:r>
            <a:r>
              <a:rPr lang="en-US" dirty="0" err="1" smtClean="0"/>
              <a:t>berdekatan</a:t>
            </a:r>
            <a:r>
              <a:rPr lang="en-US" dirty="0" smtClean="0"/>
              <a:t>.</a:t>
            </a:r>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9</a:t>
            </a:fld>
            <a:endParaRPr lang="id-ID">
              <a:latin typeface="Calibri" panose="020F0502020204030204" pitchFamily="34" charset="0"/>
            </a:endParaRPr>
          </a:p>
        </p:txBody>
      </p:sp>
    </p:spTree>
    <p:extLst>
      <p:ext uri="{BB962C8B-B14F-4D97-AF65-F5344CB8AC3E}">
        <p14:creationId xmlns:p14="http://schemas.microsoft.com/office/powerpoint/2010/main" val="54973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Twisted pair cable </a:t>
            </a:r>
            <a:r>
              <a:rPr lang="en-US" dirty="0" err="1" smtClean="0"/>
              <a:t>atau</a:t>
            </a:r>
            <a:r>
              <a:rPr lang="en-US" dirty="0" smtClean="0"/>
              <a:t> </a:t>
            </a:r>
            <a:r>
              <a:rPr lang="en-US" dirty="0" err="1" smtClean="0"/>
              <a:t>kabel</a:t>
            </a:r>
            <a:r>
              <a:rPr lang="en-US" dirty="0" smtClean="0"/>
              <a:t> </a:t>
            </a:r>
            <a:r>
              <a:rPr lang="en-US" dirty="0" err="1" smtClean="0"/>
              <a:t>pasangan</a:t>
            </a:r>
            <a:r>
              <a:rPr lang="en-US" dirty="0" smtClean="0"/>
              <a:t> </a:t>
            </a:r>
            <a:r>
              <a:rPr lang="en-US" dirty="0" err="1" smtClean="0"/>
              <a:t>berpilin</a:t>
            </a:r>
            <a:r>
              <a:rPr lang="en-US" dirty="0" smtClean="0"/>
              <a:t> </a:t>
            </a:r>
            <a:r>
              <a:rPr lang="en-US" dirty="0" err="1" smtClean="0"/>
              <a:t>terdiri</a:t>
            </a:r>
            <a:r>
              <a:rPr lang="en-US" dirty="0" smtClean="0"/>
              <a:t> </a:t>
            </a:r>
            <a:r>
              <a:rPr lang="en-US" dirty="0" err="1" smtClean="0"/>
              <a:t>dari</a:t>
            </a:r>
            <a:r>
              <a:rPr lang="en-US" dirty="0" smtClean="0"/>
              <a:t> </a:t>
            </a:r>
            <a:r>
              <a:rPr lang="en-US" dirty="0" err="1" smtClean="0"/>
              <a:t>dua</a:t>
            </a:r>
            <a:r>
              <a:rPr lang="en-US" dirty="0" smtClean="0"/>
              <a:t> </a:t>
            </a:r>
            <a:r>
              <a:rPr lang="en-US" dirty="0" err="1" smtClean="0"/>
              <a:t>buah</a:t>
            </a:r>
            <a:r>
              <a:rPr lang="en-US" dirty="0" smtClean="0"/>
              <a:t> </a:t>
            </a:r>
            <a:r>
              <a:rPr lang="en-US" dirty="0" err="1" smtClean="0"/>
              <a:t>konduktor</a:t>
            </a:r>
            <a:r>
              <a:rPr lang="en-US" dirty="0" smtClean="0"/>
              <a:t> yang </a:t>
            </a:r>
            <a:r>
              <a:rPr lang="en-US" dirty="0" err="1" smtClean="0"/>
              <a:t>digabungkan</a:t>
            </a:r>
            <a:r>
              <a:rPr lang="en-US" dirty="0" smtClean="0"/>
              <a:t> </a:t>
            </a:r>
            <a:r>
              <a:rPr lang="en-US" dirty="0" err="1" smtClean="0"/>
              <a:t>dengan</a:t>
            </a:r>
            <a:r>
              <a:rPr lang="en-US" dirty="0" smtClean="0"/>
              <a:t> </a:t>
            </a:r>
            <a:r>
              <a:rPr lang="en-US" dirty="0" err="1" smtClean="0"/>
              <a:t>tujuan</a:t>
            </a:r>
            <a:r>
              <a:rPr lang="en-US" dirty="0" smtClean="0"/>
              <a:t> </a:t>
            </a:r>
            <a:r>
              <a:rPr lang="en-US" dirty="0" err="1" smtClean="0"/>
              <a:t>untuk</a:t>
            </a:r>
            <a:r>
              <a:rPr lang="en-US" dirty="0" smtClean="0"/>
              <a:t> </a:t>
            </a:r>
            <a:r>
              <a:rPr lang="en-US" dirty="0" err="1" smtClean="0"/>
              <a:t>mengurangi</a:t>
            </a:r>
            <a:r>
              <a:rPr lang="en-US" dirty="0" smtClean="0"/>
              <a:t> </a:t>
            </a:r>
            <a:r>
              <a:rPr lang="en-US" dirty="0" err="1" smtClean="0"/>
              <a:t>atau</a:t>
            </a:r>
            <a:r>
              <a:rPr lang="en-US" dirty="0" smtClean="0"/>
              <a:t> </a:t>
            </a:r>
            <a:r>
              <a:rPr lang="en-US" dirty="0" err="1" smtClean="0"/>
              <a:t>meniadakan</a:t>
            </a:r>
            <a:r>
              <a:rPr lang="en-US" dirty="0" smtClean="0"/>
              <a:t> </a:t>
            </a:r>
            <a:r>
              <a:rPr lang="en-US" dirty="0" err="1" smtClean="0"/>
              <a:t>interferensi</a:t>
            </a:r>
            <a:r>
              <a:rPr lang="en-US" dirty="0" smtClean="0"/>
              <a:t> </a:t>
            </a:r>
            <a:r>
              <a:rPr lang="en-US" dirty="0" err="1" smtClean="0"/>
              <a:t>elektromagnetik</a:t>
            </a:r>
            <a:r>
              <a:rPr lang="en-US" dirty="0" smtClean="0"/>
              <a:t> </a:t>
            </a:r>
            <a:r>
              <a:rPr lang="en-US" dirty="0" err="1" smtClean="0"/>
              <a:t>dari</a:t>
            </a:r>
            <a:r>
              <a:rPr lang="en-US" dirty="0" smtClean="0"/>
              <a:t> </a:t>
            </a:r>
            <a:r>
              <a:rPr lang="en-US" dirty="0" err="1" smtClean="0"/>
              <a:t>luar</a:t>
            </a:r>
            <a:r>
              <a:rPr lang="en-US" dirty="0" smtClean="0"/>
              <a:t> </a:t>
            </a:r>
            <a:r>
              <a:rPr lang="en-US" dirty="0" err="1" smtClean="0"/>
              <a:t>seperti</a:t>
            </a:r>
            <a:r>
              <a:rPr lang="en-US" dirty="0" smtClean="0"/>
              <a:t> </a:t>
            </a:r>
            <a:r>
              <a:rPr lang="en-US" dirty="0" err="1" smtClean="0">
                <a:hlinkClick r:id="rId3" tooltip="Radiasi elektromagnetik"/>
              </a:rPr>
              <a:t>radiasi</a:t>
            </a:r>
            <a:r>
              <a:rPr lang="en-US" dirty="0" smtClean="0">
                <a:hlinkClick r:id="rId3" tooltip="Radiasi elektromagnetik"/>
              </a:rPr>
              <a:t> </a:t>
            </a:r>
            <a:r>
              <a:rPr lang="en-US" dirty="0" err="1" smtClean="0">
                <a:hlinkClick r:id="rId3" tooltip="Radiasi elektromagnetik"/>
              </a:rPr>
              <a:t>elektromagnetik</a:t>
            </a:r>
            <a:r>
              <a:rPr lang="en-US" dirty="0" smtClean="0"/>
              <a:t> </a:t>
            </a:r>
            <a:r>
              <a:rPr lang="en-US" dirty="0" err="1" smtClean="0"/>
              <a:t>dari</a:t>
            </a:r>
            <a:r>
              <a:rPr lang="en-US" dirty="0" smtClean="0"/>
              <a:t> </a:t>
            </a:r>
            <a:r>
              <a:rPr lang="en-US" dirty="0" err="1" smtClean="0"/>
              <a:t>kabel</a:t>
            </a:r>
            <a:r>
              <a:rPr lang="en-US" dirty="0" smtClean="0"/>
              <a:t> Unshielded Twisted Pair (UTP), </a:t>
            </a:r>
            <a:r>
              <a:rPr lang="en-US" dirty="0" err="1" smtClean="0"/>
              <a:t>dan</a:t>
            </a:r>
            <a:r>
              <a:rPr lang="en-US" dirty="0" smtClean="0"/>
              <a:t> </a:t>
            </a:r>
            <a:r>
              <a:rPr lang="en-US" i="1" dirty="0" smtClean="0">
                <a:hlinkClick r:id="rId4" tooltip="Crosstalk (halaman belum tersedia)"/>
              </a:rPr>
              <a:t>crosstalk</a:t>
            </a:r>
            <a:r>
              <a:rPr lang="en-US" dirty="0" smtClean="0"/>
              <a:t> yang </a:t>
            </a:r>
            <a:r>
              <a:rPr lang="en-US" dirty="0" err="1" smtClean="0"/>
              <a:t>terjadi</a:t>
            </a:r>
            <a:r>
              <a:rPr lang="en-US" dirty="0" smtClean="0"/>
              <a:t> di </a:t>
            </a:r>
            <a:r>
              <a:rPr lang="en-US" dirty="0" err="1" smtClean="0"/>
              <a:t>antara</a:t>
            </a:r>
            <a:r>
              <a:rPr lang="en-US" dirty="0" smtClean="0"/>
              <a:t> </a:t>
            </a:r>
            <a:r>
              <a:rPr lang="en-US" dirty="0" err="1" smtClean="0"/>
              <a:t>kabel</a:t>
            </a:r>
            <a:r>
              <a:rPr lang="en-US" dirty="0" smtClean="0"/>
              <a:t> yang </a:t>
            </a:r>
            <a:r>
              <a:rPr lang="en-US" dirty="0" err="1" smtClean="0"/>
              <a:t>berdekatan</a:t>
            </a:r>
            <a:r>
              <a:rPr lang="en-US" smtClean="0"/>
              <a:t>.</a:t>
            </a:r>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10</a:t>
            </a:fld>
            <a:endParaRPr lang="id-ID">
              <a:latin typeface="Calibri" panose="020F0502020204030204" pitchFamily="34" charset="0"/>
            </a:endParaRPr>
          </a:p>
        </p:txBody>
      </p:sp>
    </p:spTree>
    <p:extLst>
      <p:ext uri="{BB962C8B-B14F-4D97-AF65-F5344CB8AC3E}">
        <p14:creationId xmlns:p14="http://schemas.microsoft.com/office/powerpoint/2010/main" val="285311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2EE2E1-A160-4904-BA89-B9A8484ADFFF}" type="datetime1">
              <a:rPr lang="en-US"/>
              <a:pPr>
                <a:defRPr/>
              </a:pPr>
              <a:t>9/10/2018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1EECDA3-008F-421C-A570-6FCE684E1EB7}" type="slidenum">
              <a:rPr lang="en-US"/>
              <a:pPr/>
              <a:t>‹#›</a:t>
            </a:fld>
            <a:endParaRPr lang="en-US"/>
          </a:p>
        </p:txBody>
      </p:sp>
    </p:spTree>
    <p:extLst>
      <p:ext uri="{BB962C8B-B14F-4D97-AF65-F5344CB8AC3E}">
        <p14:creationId xmlns:p14="http://schemas.microsoft.com/office/powerpoint/2010/main" val="372843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8F9428-EC85-40FF-A381-331FC41227C9}" type="datetime1">
              <a:rPr lang="en-US"/>
              <a:pPr>
                <a:defRPr/>
              </a:pPr>
              <a:t>9/10/2018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1CC3B7-433E-411C-B9D8-6C1699380798}" type="slidenum">
              <a:rPr lang="en-US"/>
              <a:pPr/>
              <a:t>‹#›</a:t>
            </a:fld>
            <a:endParaRPr lang="en-US"/>
          </a:p>
        </p:txBody>
      </p:sp>
    </p:spTree>
    <p:extLst>
      <p:ext uri="{BB962C8B-B14F-4D97-AF65-F5344CB8AC3E}">
        <p14:creationId xmlns:p14="http://schemas.microsoft.com/office/powerpoint/2010/main" val="407226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2BD2B4-6300-4442-A22F-EE64D093C96E}" type="datetime1">
              <a:rPr lang="en-US"/>
              <a:pPr>
                <a:defRPr/>
              </a:pPr>
              <a:t>9/10/2018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2124ACB-195B-4C1A-90D1-D619F3208A21}" type="slidenum">
              <a:rPr lang="en-US"/>
              <a:pPr/>
              <a:t>‹#›</a:t>
            </a:fld>
            <a:endParaRPr lang="en-US"/>
          </a:p>
        </p:txBody>
      </p:sp>
    </p:spTree>
    <p:extLst>
      <p:ext uri="{BB962C8B-B14F-4D97-AF65-F5344CB8AC3E}">
        <p14:creationId xmlns:p14="http://schemas.microsoft.com/office/powerpoint/2010/main" val="283754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CDFD4D-D6A9-4672-A1D1-8CD4A1AE413D}" type="datetime1">
              <a:rPr lang="en-US"/>
              <a:pPr>
                <a:defRPr/>
              </a:pPr>
              <a:t>9/10/2018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A346D7-235B-446B-AFD1-4C35D7F56C2C}" type="slidenum">
              <a:rPr lang="en-US"/>
              <a:pPr/>
              <a:t>‹#›</a:t>
            </a:fld>
            <a:endParaRPr lang="en-US"/>
          </a:p>
        </p:txBody>
      </p:sp>
    </p:spTree>
    <p:extLst>
      <p:ext uri="{BB962C8B-B14F-4D97-AF65-F5344CB8AC3E}">
        <p14:creationId xmlns:p14="http://schemas.microsoft.com/office/powerpoint/2010/main" val="51878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61B2AD-CA66-4C0C-913E-192E19FA8A57}" type="datetime1">
              <a:rPr lang="en-US"/>
              <a:pPr>
                <a:defRPr/>
              </a:pPr>
              <a:t>9/10/2018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1E5741-2733-4448-B3D9-4279E47BCB97}" type="slidenum">
              <a:rPr lang="en-US"/>
              <a:pPr/>
              <a:t>‹#›</a:t>
            </a:fld>
            <a:endParaRPr lang="en-US"/>
          </a:p>
        </p:txBody>
      </p:sp>
    </p:spTree>
    <p:extLst>
      <p:ext uri="{BB962C8B-B14F-4D97-AF65-F5344CB8AC3E}">
        <p14:creationId xmlns:p14="http://schemas.microsoft.com/office/powerpoint/2010/main" val="190491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F079CE-D010-4B13-A4D7-4EE2CD9C9307}" type="datetime1">
              <a:rPr lang="en-US"/>
              <a:pPr>
                <a:defRPr/>
              </a:pPr>
              <a:t>9/10/2018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9335798-2385-4BCB-8F89-C1EF1D52EADB}" type="slidenum">
              <a:rPr lang="en-US"/>
              <a:pPr/>
              <a:t>‹#›</a:t>
            </a:fld>
            <a:endParaRPr lang="en-US"/>
          </a:p>
        </p:txBody>
      </p:sp>
    </p:spTree>
    <p:extLst>
      <p:ext uri="{BB962C8B-B14F-4D97-AF65-F5344CB8AC3E}">
        <p14:creationId xmlns:p14="http://schemas.microsoft.com/office/powerpoint/2010/main" val="330304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772AC66-E06B-46FC-BF75-05CC7E00AC69}" type="datetime1">
              <a:rPr lang="en-US"/>
              <a:pPr>
                <a:defRPr/>
              </a:pPr>
              <a:t>9/10/2018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657E5A7-C866-4D4E-B1A9-FBBB655221DE}" type="slidenum">
              <a:rPr lang="en-US"/>
              <a:pPr/>
              <a:t>‹#›</a:t>
            </a:fld>
            <a:endParaRPr lang="en-US"/>
          </a:p>
        </p:txBody>
      </p:sp>
    </p:spTree>
    <p:extLst>
      <p:ext uri="{BB962C8B-B14F-4D97-AF65-F5344CB8AC3E}">
        <p14:creationId xmlns:p14="http://schemas.microsoft.com/office/powerpoint/2010/main" val="59001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251235-586F-47AE-8349-97DB26CDC6C2}" type="datetime1">
              <a:rPr lang="en-US"/>
              <a:pPr>
                <a:defRPr/>
              </a:pPr>
              <a:t>9/10/2018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FA92E88-4AC8-4C07-AF10-F92011E4908A}" type="slidenum">
              <a:rPr lang="en-US"/>
              <a:pPr/>
              <a:t>‹#›</a:t>
            </a:fld>
            <a:endParaRPr lang="en-US"/>
          </a:p>
        </p:txBody>
      </p:sp>
    </p:spTree>
    <p:extLst>
      <p:ext uri="{BB962C8B-B14F-4D97-AF65-F5344CB8AC3E}">
        <p14:creationId xmlns:p14="http://schemas.microsoft.com/office/powerpoint/2010/main" val="332718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32CA6C-7DBA-43DC-B829-E13A20D2614C}" type="datetime1">
              <a:rPr lang="en-US"/>
              <a:pPr>
                <a:defRPr/>
              </a:pPr>
              <a:t>9/10/2018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7A843F8-2497-493A-95A5-B7182F0160BA}" type="slidenum">
              <a:rPr lang="en-US"/>
              <a:pPr/>
              <a:t>‹#›</a:t>
            </a:fld>
            <a:endParaRPr lang="en-US"/>
          </a:p>
        </p:txBody>
      </p:sp>
    </p:spTree>
    <p:extLst>
      <p:ext uri="{BB962C8B-B14F-4D97-AF65-F5344CB8AC3E}">
        <p14:creationId xmlns:p14="http://schemas.microsoft.com/office/powerpoint/2010/main" val="361091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3B5158-9E87-4E52-B176-1F43CB32E527}" type="datetime1">
              <a:rPr lang="en-US"/>
              <a:pPr>
                <a:defRPr/>
              </a:pPr>
              <a:t>9/10/2018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F82F41-1D87-4961-B091-7522E9E38CC3}" type="slidenum">
              <a:rPr lang="en-US"/>
              <a:pPr/>
              <a:t>‹#›</a:t>
            </a:fld>
            <a:endParaRPr lang="en-US"/>
          </a:p>
        </p:txBody>
      </p:sp>
    </p:spTree>
    <p:extLst>
      <p:ext uri="{BB962C8B-B14F-4D97-AF65-F5344CB8AC3E}">
        <p14:creationId xmlns:p14="http://schemas.microsoft.com/office/powerpoint/2010/main" val="301973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08BA88-B66C-4912-BB73-F494779CC05D}" type="datetime1">
              <a:rPr lang="en-US"/>
              <a:pPr>
                <a:defRPr/>
              </a:pPr>
              <a:t>9/10/2018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F348C39-7EF0-42DE-9176-C3F4E64A5DAC}" type="slidenum">
              <a:rPr lang="en-US"/>
              <a:pPr/>
              <a:t>‹#›</a:t>
            </a:fld>
            <a:endParaRPr lang="en-US"/>
          </a:p>
        </p:txBody>
      </p:sp>
    </p:spTree>
    <p:extLst>
      <p:ext uri="{BB962C8B-B14F-4D97-AF65-F5344CB8AC3E}">
        <p14:creationId xmlns:p14="http://schemas.microsoft.com/office/powerpoint/2010/main" val="197733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88F49BA-6011-4781-A985-21D5A0603358}" type="datetime1">
              <a:rPr lang="en-US"/>
              <a:pPr>
                <a:defRPr/>
              </a:pPr>
              <a:t>9/10/2018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33C3D02F-F9FD-4962-A28C-6490518E3C5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22625" y="3477161"/>
            <a:ext cx="5638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dirty="0" smtClean="0">
                <a:solidFill>
                  <a:schemeClr val="bg1"/>
                </a:solidFill>
              </a:rPr>
              <a:t>INTERNET AND WORLD WIDE WEB</a:t>
            </a:r>
            <a:endParaRPr lang="en-US" sz="2000" b="1" dirty="0">
              <a:solidFill>
                <a:schemeClr val="bg1"/>
              </a:solidFill>
            </a:endParaRPr>
          </a:p>
          <a:p>
            <a:pPr algn="ctr" eaLnBrk="1" hangingPunct="1"/>
            <a:r>
              <a:rPr lang="en-US" sz="2000" b="1" dirty="0" smtClean="0">
                <a:solidFill>
                  <a:schemeClr val="bg1"/>
                </a:solidFill>
              </a:rPr>
              <a:t>PERTEMUAN 11</a:t>
            </a:r>
            <a:endParaRPr lang="en-US" sz="2000" b="1" dirty="0">
              <a:solidFill>
                <a:schemeClr val="bg1"/>
              </a:solidFill>
            </a:endParaRPr>
          </a:p>
          <a:p>
            <a:pPr algn="ctr" eaLnBrk="1" hangingPunct="1"/>
            <a:r>
              <a:rPr lang="en-US" sz="2000" b="1" dirty="0">
                <a:solidFill>
                  <a:schemeClr val="bg1"/>
                </a:solidFill>
              </a:rPr>
              <a:t>Ir. </a:t>
            </a:r>
            <a:r>
              <a:rPr lang="en-US" sz="2000" b="1" dirty="0" err="1">
                <a:solidFill>
                  <a:schemeClr val="bg1"/>
                </a:solidFill>
              </a:rPr>
              <a:t>Nizirwan</a:t>
            </a:r>
            <a:r>
              <a:rPr lang="en-US" sz="2000" b="1">
                <a:solidFill>
                  <a:schemeClr val="bg1"/>
                </a:solidFill>
              </a:rPr>
              <a:t> Anwar</a:t>
            </a:r>
            <a:r>
              <a:rPr lang="en-US" sz="2000" b="1">
                <a:solidFill>
                  <a:schemeClr val="bg1"/>
                </a:solidFill>
              </a:rPr>
              <a:t>, </a:t>
            </a:r>
            <a:r>
              <a:rPr lang="en-US" sz="2000" b="1" smtClean="0">
                <a:solidFill>
                  <a:schemeClr val="bg1"/>
                </a:solidFill>
              </a:rPr>
              <a:t>MT</a:t>
            </a:r>
          </a:p>
          <a:p>
            <a:pPr algn="ctr" eaLnBrk="1" hangingPunct="1"/>
            <a:r>
              <a:rPr lang="en-US" sz="2000" b="1" smtClean="0">
                <a:solidFill>
                  <a:schemeClr val="bg1"/>
                </a:solidFill>
              </a:rPr>
              <a:t>MIK </a:t>
            </a:r>
            <a:r>
              <a:rPr lang="en-US" sz="2000" b="1" dirty="0" smtClean="0">
                <a:solidFill>
                  <a:schemeClr val="bg1"/>
                </a:solidFill>
              </a:rPr>
              <a:t>| FAKULTAS ILMU-ILMU KESEHATAN</a:t>
            </a:r>
            <a:endParaRPr lang="en-US" sz="20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3899" y="990600"/>
            <a:ext cx="4114800" cy="830997"/>
          </a:xfrm>
          <a:prstGeom prst="rect">
            <a:avLst/>
          </a:prstGeom>
          <a:noFill/>
        </p:spPr>
        <p:txBody>
          <a:bodyPr wrap="square" rtlCol="0">
            <a:spAutoFit/>
          </a:bodyPr>
          <a:lstStyle/>
          <a:p>
            <a:r>
              <a:rPr lang="en-US" sz="2400" dirty="0" smtClean="0"/>
              <a:t>How </a:t>
            </a:r>
            <a:r>
              <a:rPr lang="en-US" sz="2400" dirty="0" smtClean="0">
                <a:solidFill>
                  <a:srgbClr val="FF0000"/>
                </a:solidFill>
              </a:rPr>
              <a:t>Data and Information </a:t>
            </a:r>
            <a:r>
              <a:rPr lang="en-US" sz="2400" dirty="0" smtClean="0"/>
              <a:t>Travel the Internet??</a:t>
            </a:r>
            <a:endParaRPr lang="en-US" sz="2400" dirty="0"/>
          </a:p>
        </p:txBody>
      </p:sp>
      <p:sp>
        <p:nvSpPr>
          <p:cNvPr id="3" name="Rectangle 2"/>
          <p:cNvSpPr/>
          <p:nvPr/>
        </p:nvSpPr>
        <p:spPr>
          <a:xfrm>
            <a:off x="493899" y="2176457"/>
            <a:ext cx="7583302" cy="400110"/>
          </a:xfrm>
          <a:prstGeom prst="rect">
            <a:avLst/>
          </a:prstGeom>
        </p:spPr>
        <p:txBody>
          <a:bodyPr wrap="square">
            <a:spAutoFit/>
          </a:bodyPr>
          <a:lstStyle/>
          <a:p>
            <a:pPr marL="342900" indent="-342900">
              <a:buFont typeface="Wingdings" panose="05000000000000000000" pitchFamily="2" charset="2"/>
              <a:buChar char="§"/>
            </a:pPr>
            <a:r>
              <a:rPr lang="en-US" sz="2000" dirty="0" smtClean="0"/>
              <a:t>Media </a:t>
            </a:r>
            <a:r>
              <a:rPr lang="en-US" sz="2000" dirty="0" err="1" smtClean="0"/>
              <a:t>transmisi</a:t>
            </a:r>
            <a:r>
              <a:rPr lang="en-US" sz="2000" dirty="0" smtClean="0"/>
              <a:t> N</a:t>
            </a:r>
            <a:r>
              <a:rPr lang="id-ID" sz="2000" dirty="0" smtClean="0"/>
              <a:t>irkabel</a:t>
            </a:r>
            <a:r>
              <a:rPr lang="id-ID" sz="2000" dirty="0"/>
              <a:t>.</a:t>
            </a:r>
            <a:endParaRPr lang="en-US" sz="2000" dirty="0"/>
          </a:p>
        </p:txBody>
      </p:sp>
      <p:sp>
        <p:nvSpPr>
          <p:cNvPr id="7" name="Rectangle 6"/>
          <p:cNvSpPr/>
          <p:nvPr/>
        </p:nvSpPr>
        <p:spPr>
          <a:xfrm>
            <a:off x="838200" y="2690010"/>
            <a:ext cx="3346044" cy="2400657"/>
          </a:xfrm>
          <a:prstGeom prst="rect">
            <a:avLst/>
          </a:prstGeom>
        </p:spPr>
        <p:txBody>
          <a:bodyPr wrap="square">
            <a:spAutoFit/>
          </a:bodyPr>
          <a:lstStyle/>
          <a:p>
            <a:pPr>
              <a:lnSpc>
                <a:spcPct val="150000"/>
              </a:lnSpc>
            </a:pPr>
            <a:r>
              <a:rPr lang="en-US" sz="2000" dirty="0" err="1" smtClean="0"/>
              <a:t>Bidang</a:t>
            </a:r>
            <a:r>
              <a:rPr lang="en-US" sz="2000" dirty="0" smtClean="0"/>
              <a:t> </a:t>
            </a:r>
            <a:r>
              <a:rPr lang="en-US" sz="2000" dirty="0" err="1" smtClean="0"/>
              <a:t>disiplin</a:t>
            </a:r>
            <a:r>
              <a:rPr lang="en-US" sz="2000" dirty="0" smtClean="0"/>
              <a:t> yang </a:t>
            </a:r>
            <a:r>
              <a:rPr lang="en-US" sz="2000" dirty="0" err="1" smtClean="0"/>
              <a:t>berkaitan</a:t>
            </a:r>
            <a:r>
              <a:rPr lang="en-US" sz="2000" dirty="0" smtClean="0"/>
              <a:t> </a:t>
            </a:r>
            <a:r>
              <a:rPr lang="en-US" sz="2000" dirty="0" err="1" smtClean="0"/>
              <a:t>dengan</a:t>
            </a:r>
            <a:r>
              <a:rPr lang="en-US" sz="2000" dirty="0" smtClean="0"/>
              <a:t> </a:t>
            </a:r>
            <a:r>
              <a:rPr lang="en-US" sz="2000" dirty="0" err="1" smtClean="0"/>
              <a:t>komunikasi</a:t>
            </a:r>
            <a:r>
              <a:rPr lang="en-US" sz="2000" dirty="0" smtClean="0"/>
              <a:t> </a:t>
            </a:r>
            <a:r>
              <a:rPr lang="en-US" sz="2000" dirty="0" err="1" smtClean="0"/>
              <a:t>antar</a:t>
            </a:r>
            <a:r>
              <a:rPr lang="en-US" sz="2000" dirty="0" smtClean="0"/>
              <a:t> </a:t>
            </a:r>
            <a:r>
              <a:rPr lang="en-US" sz="2000" dirty="0" err="1" smtClean="0"/>
              <a:t>sistem</a:t>
            </a:r>
            <a:r>
              <a:rPr lang="en-US" sz="2000" dirty="0" smtClean="0"/>
              <a:t> </a:t>
            </a:r>
            <a:r>
              <a:rPr lang="en-US" sz="2000" dirty="0" err="1" smtClean="0"/>
              <a:t>komputer</a:t>
            </a:r>
            <a:r>
              <a:rPr lang="en-US" sz="2000" dirty="0" smtClean="0"/>
              <a:t> </a:t>
            </a:r>
            <a:r>
              <a:rPr lang="en-US" sz="2000" dirty="0" err="1" smtClean="0"/>
              <a:t>tanpa</a:t>
            </a:r>
            <a:r>
              <a:rPr lang="en-US" sz="2000" dirty="0" smtClean="0"/>
              <a:t> </a:t>
            </a:r>
            <a:r>
              <a:rPr lang="en-US" sz="2000" dirty="0" err="1" smtClean="0"/>
              <a:t>menggunakan</a:t>
            </a:r>
            <a:r>
              <a:rPr lang="en-US" sz="2000" dirty="0" smtClean="0"/>
              <a:t> </a:t>
            </a:r>
            <a:r>
              <a:rPr lang="en-US" sz="2000" dirty="0" err="1" smtClean="0"/>
              <a:t>kabel</a:t>
            </a:r>
            <a:r>
              <a:rPr lang="en-US" sz="2000" dirty="0" smtClean="0"/>
              <a:t>.</a:t>
            </a:r>
            <a:endParaRPr lang="en-US" sz="2000" dirty="0">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2054394"/>
            <a:ext cx="4814888" cy="3671888"/>
          </a:xfrm>
          <a:prstGeom prst="rect">
            <a:avLst/>
          </a:prstGeom>
        </p:spPr>
      </p:pic>
    </p:spTree>
    <p:extLst>
      <p:ext uri="{BB962C8B-B14F-4D97-AF65-F5344CB8AC3E}">
        <p14:creationId xmlns:p14="http://schemas.microsoft.com/office/powerpoint/2010/main" val="299277916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790104"/>
            <a:ext cx="7543800" cy="769441"/>
          </a:xfrm>
          <a:prstGeom prst="rect">
            <a:avLst/>
          </a:prstGeom>
        </p:spPr>
        <p:txBody>
          <a:bodyPr wrap="square">
            <a:spAutoFit/>
          </a:bodyPr>
          <a:lstStyle/>
          <a:p>
            <a:r>
              <a:rPr lang="en-US" sz="2200" dirty="0" smtClean="0"/>
              <a:t>Cara Proses </a:t>
            </a:r>
            <a:r>
              <a:rPr lang="id-ID" sz="2200" dirty="0" smtClean="0"/>
              <a:t>Data </a:t>
            </a:r>
            <a:r>
              <a:rPr lang="id-ID" sz="2200" dirty="0"/>
              <a:t>dan Informasi </a:t>
            </a:r>
            <a:r>
              <a:rPr lang="id-ID" sz="2200" dirty="0" smtClean="0"/>
              <a:t>Berjalan </a:t>
            </a:r>
            <a:r>
              <a:rPr lang="en-US" sz="2200" dirty="0" smtClean="0"/>
              <a:t>di </a:t>
            </a:r>
            <a:r>
              <a:rPr lang="id-ID" sz="2200" dirty="0" smtClean="0"/>
              <a:t>Internet </a:t>
            </a:r>
            <a:r>
              <a:rPr lang="id-ID" sz="2200" dirty="0"/>
              <a:t>Menggunakan Sambungan Modem Kabel</a:t>
            </a:r>
            <a:endParaRPr lang="en-US" sz="2200" dirty="0"/>
          </a:p>
        </p:txBody>
      </p:sp>
      <p:pic>
        <p:nvPicPr>
          <p:cNvPr id="4" name="Picture 3"/>
          <p:cNvPicPr/>
          <p:nvPr/>
        </p:nvPicPr>
        <p:blipFill rotWithShape="1">
          <a:blip r:embed="rId4"/>
          <a:srcRect l="51924" t="32497" r="1442" b="8495"/>
          <a:stretch/>
        </p:blipFill>
        <p:spPr bwMode="auto">
          <a:xfrm>
            <a:off x="0" y="1559545"/>
            <a:ext cx="9144000" cy="4765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1274704"/>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790104"/>
            <a:ext cx="7543800" cy="769441"/>
          </a:xfrm>
          <a:prstGeom prst="rect">
            <a:avLst/>
          </a:prstGeom>
        </p:spPr>
        <p:txBody>
          <a:bodyPr wrap="square">
            <a:spAutoFit/>
          </a:bodyPr>
          <a:lstStyle/>
          <a:p>
            <a:pPr algn="ctr"/>
            <a:r>
              <a:rPr lang="en-US" sz="2200" dirty="0" smtClean="0"/>
              <a:t>Cara Proses </a:t>
            </a:r>
            <a:r>
              <a:rPr lang="id-ID" sz="2200" dirty="0" smtClean="0"/>
              <a:t>Data </a:t>
            </a:r>
            <a:r>
              <a:rPr lang="id-ID" sz="2200" dirty="0"/>
              <a:t>dan Informasi </a:t>
            </a:r>
            <a:r>
              <a:rPr lang="id-ID" sz="2200" dirty="0" smtClean="0"/>
              <a:t>Berjalan </a:t>
            </a:r>
            <a:r>
              <a:rPr lang="en-US" sz="2200" dirty="0" smtClean="0"/>
              <a:t>di </a:t>
            </a:r>
            <a:r>
              <a:rPr lang="id-ID" sz="2200" dirty="0" smtClean="0"/>
              <a:t>Internet </a:t>
            </a:r>
            <a:r>
              <a:rPr lang="id-ID" sz="2200" dirty="0"/>
              <a:t>Menggunakan Sambungan Modem Kabel</a:t>
            </a:r>
            <a:endParaRPr lang="en-US" sz="2200" dirty="0"/>
          </a:p>
        </p:txBody>
      </p:sp>
      <p:sp>
        <p:nvSpPr>
          <p:cNvPr id="3" name="TextBox 2"/>
          <p:cNvSpPr txBox="1"/>
          <p:nvPr/>
        </p:nvSpPr>
        <p:spPr>
          <a:xfrm>
            <a:off x="533400" y="1676400"/>
            <a:ext cx="4114800"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Step 1:</a:t>
            </a:r>
          </a:p>
          <a:p>
            <a:pPr>
              <a:tabLst>
                <a:tab pos="457200" algn="l"/>
              </a:tabLst>
            </a:pPr>
            <a:r>
              <a:rPr lang="en-US" dirty="0" err="1" smtClean="0">
                <a:latin typeface="Arial" panose="020B0604020202020204" pitchFamily="34" charset="0"/>
                <a:cs typeface="Arial" panose="020B0604020202020204" pitchFamily="34" charset="0"/>
              </a:rPr>
              <a:t>Memanggil</a:t>
            </a:r>
            <a:r>
              <a:rPr lang="en-US" dirty="0" smtClean="0">
                <a:latin typeface="Arial" panose="020B0604020202020204" pitchFamily="34" charset="0"/>
                <a:cs typeface="Arial" panose="020B0604020202020204" pitchFamily="34" charset="0"/>
              </a:rPr>
              <a:t> data </a:t>
            </a:r>
            <a:r>
              <a:rPr lang="en-US" dirty="0" err="1" smtClean="0">
                <a:latin typeface="Arial" panose="020B0604020202020204" pitchFamily="34" charset="0"/>
                <a:cs typeface="Arial" panose="020B0604020202020204" pitchFamily="34" charset="0"/>
              </a:rPr>
              <a:t>atau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informasi</a:t>
            </a:r>
            <a:r>
              <a:rPr lang="en-US" dirty="0" smtClean="0">
                <a:latin typeface="Arial" panose="020B0604020202020204" pitchFamily="34" charset="0"/>
                <a:cs typeface="Arial" panose="020B0604020202020204" pitchFamily="34" charset="0"/>
              </a:rPr>
              <a:t> yang </a:t>
            </a:r>
            <a:r>
              <a:rPr lang="en-US" dirty="0" err="1" smtClean="0">
                <a:latin typeface="Arial" panose="020B0604020202020204" pitchFamily="34" charset="0"/>
                <a:cs typeface="Arial" panose="020B0604020202020204" pitchFamily="34" charset="0"/>
              </a:rPr>
              <a:t>dibutuhkan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dari</a:t>
            </a:r>
            <a:r>
              <a:rPr lang="en-US" dirty="0" smtClean="0">
                <a:latin typeface="Arial" panose="020B0604020202020204" pitchFamily="34" charset="0"/>
                <a:cs typeface="Arial" panose="020B0604020202020204" pitchFamily="34" charset="0"/>
              </a:rPr>
              <a:t> internet. </a:t>
            </a:r>
          </a:p>
        </p:txBody>
      </p:sp>
      <p:sp>
        <p:nvSpPr>
          <p:cNvPr id="6" name="TextBox 5"/>
          <p:cNvSpPr txBox="1"/>
          <p:nvPr/>
        </p:nvSpPr>
        <p:spPr>
          <a:xfrm>
            <a:off x="4811839" y="4489782"/>
            <a:ext cx="4114800"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tabLst>
                <a:tab pos="457200" algn="l"/>
              </a:tabLst>
            </a:pPr>
            <a:r>
              <a:rPr lang="en-US" dirty="0" smtClean="0">
                <a:latin typeface="Arial" panose="020B0604020202020204" pitchFamily="34" charset="0"/>
                <a:cs typeface="Arial" panose="020B0604020202020204" pitchFamily="34" charset="0"/>
              </a:rPr>
              <a:t>Step 6:</a:t>
            </a:r>
          </a:p>
          <a:p>
            <a:pPr>
              <a:tabLst>
                <a:tab pos="457200" algn="l"/>
              </a:tabLst>
            </a:pPr>
            <a:r>
              <a:rPr lang="en-US" dirty="0" smtClean="0">
                <a:latin typeface="Arial" panose="020B0604020202020204" pitchFamily="34" charset="0"/>
                <a:cs typeface="Arial" panose="020B0604020202020204" pitchFamily="34" charset="0"/>
              </a:rPr>
              <a:t>Server </a:t>
            </a:r>
            <a:r>
              <a:rPr lang="en-US" dirty="0" err="1" smtClean="0">
                <a:latin typeface="Arial" panose="020B0604020202020204" pitchFamily="34" charset="0"/>
                <a:cs typeface="Arial" panose="020B0604020202020204" pitchFamily="34" charset="0"/>
              </a:rPr>
              <a:t>mengambil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halaman</a:t>
            </a:r>
            <a:r>
              <a:rPr lang="en-US" dirty="0" smtClean="0">
                <a:latin typeface="Arial" panose="020B0604020202020204" pitchFamily="34" charset="0"/>
                <a:cs typeface="Arial" panose="020B0604020202020204" pitchFamily="34" charset="0"/>
              </a:rPr>
              <a:t> web yang </a:t>
            </a:r>
            <a:r>
              <a:rPr lang="en-US" dirty="0" err="1" smtClean="0">
                <a:latin typeface="Arial" panose="020B0604020202020204" pitchFamily="34" charset="0"/>
                <a:cs typeface="Arial" panose="020B0604020202020204" pitchFamily="34" charset="0"/>
              </a:rPr>
              <a:t>diminta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mengirimkan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a:t>
            </a:r>
            <a:r>
              <a:rPr 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internet backbone </a:t>
            </a:r>
            <a:r>
              <a:rPr lang="en-US" dirty="0" err="1" smtClean="0">
                <a:latin typeface="Arial" panose="020B0604020202020204" pitchFamily="34" charset="0"/>
                <a:cs typeface="Arial" panose="020B0604020202020204" pitchFamily="34" charset="0"/>
              </a:rPr>
              <a:t>anda</a:t>
            </a:r>
            <a:endParaRPr lang="en-US" dirty="0" smtClean="0">
              <a:latin typeface="Arial" panose="020B0604020202020204" pitchFamily="34" charset="0"/>
              <a:cs typeface="Arial" panose="020B0604020202020204" pitchFamily="34" charset="0"/>
            </a:endParaRPr>
          </a:p>
        </p:txBody>
      </p:sp>
      <p:sp>
        <p:nvSpPr>
          <p:cNvPr id="5" name="Rectangle 4"/>
          <p:cNvSpPr/>
          <p:nvPr/>
        </p:nvSpPr>
        <p:spPr>
          <a:xfrm>
            <a:off x="533400" y="2823777"/>
            <a:ext cx="4114800"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tabLst>
                <a:tab pos="457200" algn="l"/>
              </a:tabLst>
            </a:pPr>
            <a:r>
              <a:rPr lang="en-US" dirty="0">
                <a:latin typeface="Arial" panose="020B0604020202020204" pitchFamily="34" charset="0"/>
                <a:cs typeface="Arial" panose="020B0604020202020204" pitchFamily="34" charset="0"/>
              </a:rPr>
              <a:t>Step 2:</a:t>
            </a:r>
          </a:p>
          <a:p>
            <a:pPr>
              <a:tabLst>
                <a:tab pos="457200" algn="l"/>
              </a:tabLst>
            </a:pPr>
            <a:r>
              <a:rPr lang="en-US" dirty="0">
                <a:latin typeface="Arial" panose="020B0604020202020204" pitchFamily="34" charset="0"/>
                <a:cs typeface="Arial" panose="020B0604020202020204" pitchFamily="34" charset="0"/>
              </a:rPr>
              <a:t>Modem </a:t>
            </a:r>
            <a:r>
              <a:rPr lang="en-US" dirty="0" err="1">
                <a:latin typeface="Arial" panose="020B0604020202020204" pitchFamily="34" charset="0"/>
                <a:cs typeface="Arial" panose="020B0604020202020204" pitchFamily="34" charset="0"/>
              </a:rPr>
              <a:t>kabel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mentrasfer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sinyal</a:t>
            </a:r>
            <a:r>
              <a:rPr lang="en-US" dirty="0">
                <a:latin typeface="Arial" panose="020B0604020202020204" pitchFamily="34" charset="0"/>
                <a:cs typeface="Arial" panose="020B0604020202020204" pitchFamily="34" charset="0"/>
              </a:rPr>
              <a:t> digital </a:t>
            </a:r>
            <a:r>
              <a:rPr lang="en-US" dirty="0" err="1">
                <a:latin typeface="Arial" panose="020B0604020202020204" pitchFamily="34" charset="0"/>
                <a:cs typeface="Arial" panose="020B0604020202020204" pitchFamily="34" charset="0"/>
              </a:rPr>
              <a:t>komputer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saluran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kabel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televisi</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533400" y="3962010"/>
            <a:ext cx="41148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tabLst>
                <a:tab pos="457200" algn="l"/>
              </a:tabLst>
            </a:pPr>
            <a:r>
              <a:rPr lang="en-US" dirty="0">
                <a:latin typeface="Arial" panose="020B0604020202020204" pitchFamily="34" charset="0"/>
                <a:cs typeface="Arial" panose="020B0604020202020204" pitchFamily="34" charset="0"/>
              </a:rPr>
              <a:t>Step 3:</a:t>
            </a:r>
          </a:p>
          <a:p>
            <a:pPr>
              <a:tabLst>
                <a:tab pos="457200" algn="l"/>
              </a:tabLst>
            </a:pPr>
            <a:r>
              <a:rPr lang="en-US" dirty="0" err="1">
                <a:latin typeface="Arial" panose="020B0604020202020204" pitchFamily="34" charset="0"/>
                <a:cs typeface="Arial" panose="020B0604020202020204" pitchFamily="34" charset="0"/>
              </a:rPr>
              <a:t>Sinyal</a:t>
            </a:r>
            <a:r>
              <a:rPr lang="en-US" dirty="0">
                <a:latin typeface="Arial" panose="020B0604020202020204" pitchFamily="34" charset="0"/>
                <a:cs typeface="Arial" panose="020B0604020202020204" pitchFamily="34" charset="0"/>
              </a:rPr>
              <a:t> digital </a:t>
            </a:r>
            <a:r>
              <a:rPr lang="en-US" dirty="0" err="1">
                <a:latin typeface="Arial" panose="020B0604020202020204" pitchFamily="34" charset="0"/>
                <a:cs typeface="Arial" panose="020B0604020202020204" pitchFamily="34" charset="0"/>
              </a:rPr>
              <a:t>berjalan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melalui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jalur</a:t>
            </a:r>
            <a:r>
              <a:rPr lang="en-US" dirty="0">
                <a:latin typeface="Arial" panose="020B0604020202020204" pitchFamily="34" charset="0"/>
                <a:cs typeface="Arial" panose="020B0604020202020204" pitchFamily="34" charset="0"/>
              </a:rPr>
              <a:t> televise </a:t>
            </a:r>
            <a:r>
              <a:rPr lang="en-US" dirty="0" err="1">
                <a:latin typeface="Arial" panose="020B0604020202020204" pitchFamily="34" charset="0"/>
                <a:cs typeface="Arial" panose="020B0604020202020204" pitchFamily="34" charset="0"/>
              </a:rPr>
              <a:t>kabel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sistem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kabel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pusat</a:t>
            </a:r>
            <a:r>
              <a:rPr lang="en-US" dirty="0">
                <a:latin typeface="Arial" panose="020B0604020202020204" pitchFamily="34" charset="0"/>
                <a:cs typeface="Arial" panose="020B0604020202020204" pitchFamily="34" charset="0"/>
              </a:rPr>
              <a:t>.</a:t>
            </a:r>
          </a:p>
        </p:txBody>
      </p:sp>
      <p:sp>
        <p:nvSpPr>
          <p:cNvPr id="8" name="Rectangle 7"/>
          <p:cNvSpPr/>
          <p:nvPr/>
        </p:nvSpPr>
        <p:spPr>
          <a:xfrm>
            <a:off x="4814887" y="1676400"/>
            <a:ext cx="4111752" cy="147732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dirty="0">
                <a:latin typeface="Arial" panose="020B0604020202020204" pitchFamily="34" charset="0"/>
                <a:cs typeface="Arial" panose="020B0604020202020204" pitchFamily="34" charset="0"/>
              </a:rPr>
              <a:t>Step 4:</a:t>
            </a:r>
          </a:p>
          <a:p>
            <a:pPr>
              <a:tabLst>
                <a:tab pos="457200" algn="l"/>
              </a:tabLst>
            </a:pPr>
            <a:r>
              <a:rPr lang="en-US" dirty="0" err="1">
                <a:latin typeface="Arial" panose="020B0604020202020204" pitchFamily="34" charset="0"/>
                <a:cs typeface="Arial" panose="020B0604020202020204" pitchFamily="34" charset="0"/>
              </a:rPr>
              <a:t>Sistem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kabel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pusat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mengirimkan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permintaan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melalui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jalur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serat</a:t>
            </a:r>
            <a:r>
              <a:rPr lang="en-US" dirty="0">
                <a:latin typeface="Arial" panose="020B0604020202020204" pitchFamily="34" charset="0"/>
                <a:cs typeface="Arial" panose="020B0604020202020204" pitchFamily="34" charset="0"/>
              </a:rPr>
              <a:t> optic </a:t>
            </a:r>
            <a:r>
              <a:rPr lang="en-US" dirty="0" err="1">
                <a:latin typeface="Arial" panose="020B0604020202020204" pitchFamily="34" charset="0"/>
                <a:cs typeface="Arial" panose="020B0604020202020204" pitchFamily="34" charset="0"/>
              </a:rPr>
              <a:t>berkecepatan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tinggi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a:t>
            </a:r>
            <a:r>
              <a:rPr lang="en-US" dirty="0">
                <a:latin typeface="Arial" panose="020B0604020202020204" pitchFamily="34" charset="0"/>
                <a:cs typeface="Arial" panose="020B0604020202020204" pitchFamily="34" charset="0"/>
              </a:rPr>
              <a:t> operator </a:t>
            </a:r>
            <a:r>
              <a:rPr lang="en-US" dirty="0" err="1">
                <a:latin typeface="Arial" panose="020B0604020202020204" pitchFamily="34" charset="0"/>
                <a:cs typeface="Arial" panose="020B0604020202020204" pitchFamily="34" charset="0"/>
              </a:rPr>
              <a:t>kabel</a:t>
            </a:r>
            <a:r>
              <a:rPr lang="en-US" dirty="0">
                <a:latin typeface="Arial" panose="020B0604020202020204" pitchFamily="34" charset="0"/>
                <a:cs typeface="Arial" panose="020B0604020202020204" pitchFamily="34" charset="0"/>
              </a:rPr>
              <a:t>, yang </a:t>
            </a:r>
            <a:r>
              <a:rPr lang="en-US" dirty="0" err="1">
                <a:latin typeface="Arial" panose="020B0604020202020204" pitchFamily="34" charset="0"/>
                <a:cs typeface="Arial" panose="020B0604020202020204" pitchFamily="34" charset="0"/>
              </a:rPr>
              <a:t>sering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disebut</a:t>
            </a:r>
            <a:r>
              <a:rPr lang="en-US" dirty="0">
                <a:latin typeface="Arial" panose="020B0604020202020204" pitchFamily="34" charset="0"/>
                <a:cs typeface="Arial" panose="020B0604020202020204" pitchFamily="34" charset="0"/>
              </a:rPr>
              <a:t> ISP</a:t>
            </a:r>
          </a:p>
        </p:txBody>
      </p:sp>
      <p:sp>
        <p:nvSpPr>
          <p:cNvPr id="9" name="Rectangle 8"/>
          <p:cNvSpPr/>
          <p:nvPr/>
        </p:nvSpPr>
        <p:spPr>
          <a:xfrm>
            <a:off x="4814887" y="3360090"/>
            <a:ext cx="4111752"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tabLst>
                <a:tab pos="457200" algn="l"/>
              </a:tabLst>
            </a:pPr>
            <a:r>
              <a:rPr lang="en-US" dirty="0">
                <a:cs typeface="Arial" panose="020B0604020202020204" pitchFamily="34" charset="0"/>
              </a:rPr>
              <a:t>Step 5:</a:t>
            </a:r>
          </a:p>
          <a:p>
            <a:pPr>
              <a:tabLst>
                <a:tab pos="457200" algn="l"/>
              </a:tabLst>
            </a:pPr>
            <a:r>
              <a:rPr lang="en-US" dirty="0">
                <a:cs typeface="Arial" panose="020B0604020202020204" pitchFamily="34" charset="0"/>
              </a:rPr>
              <a:t>ISP </a:t>
            </a:r>
            <a:r>
              <a:rPr lang="en-US" dirty="0" err="1">
                <a:cs typeface="Arial" panose="020B0604020202020204" pitchFamily="34" charset="0"/>
              </a:rPr>
              <a:t>mengarahkan</a:t>
            </a:r>
            <a:r>
              <a:rPr lang="en-US" dirty="0">
                <a:cs typeface="Arial" panose="020B0604020202020204" pitchFamily="34" charset="0"/>
              </a:rPr>
              <a:t> </a:t>
            </a:r>
            <a:r>
              <a:rPr lang="en-US" dirty="0" err="1">
                <a:cs typeface="Arial" panose="020B0604020202020204" pitchFamily="34" charset="0"/>
              </a:rPr>
              <a:t>permintaan</a:t>
            </a:r>
            <a:r>
              <a:rPr lang="en-US" dirty="0">
                <a:cs typeface="Arial" panose="020B0604020202020204" pitchFamily="34" charset="0"/>
              </a:rPr>
              <a:t> </a:t>
            </a:r>
            <a:r>
              <a:rPr lang="en-US" dirty="0" err="1">
                <a:cs typeface="Arial" panose="020B0604020202020204" pitchFamily="34" charset="0"/>
              </a:rPr>
              <a:t>melalui</a:t>
            </a:r>
            <a:r>
              <a:rPr lang="en-US" dirty="0">
                <a:cs typeface="Arial" panose="020B0604020202020204" pitchFamily="34" charset="0"/>
              </a:rPr>
              <a:t> </a:t>
            </a:r>
            <a:r>
              <a:rPr lang="en-US" i="1" dirty="0">
                <a:cs typeface="Arial" panose="020B0604020202020204" pitchFamily="34" charset="0"/>
              </a:rPr>
              <a:t>internet backbone </a:t>
            </a:r>
            <a:r>
              <a:rPr lang="en-US" dirty="0" err="1">
                <a:cs typeface="Arial" panose="020B0604020202020204" pitchFamily="34" charset="0"/>
              </a:rPr>
              <a:t>ke</a:t>
            </a:r>
            <a:r>
              <a:rPr lang="en-US" dirty="0">
                <a:cs typeface="Arial" panose="020B0604020202020204" pitchFamily="34" charset="0"/>
              </a:rPr>
              <a:t> server </a:t>
            </a:r>
            <a:r>
              <a:rPr lang="en-US" dirty="0" err="1">
                <a:cs typeface="Arial" panose="020B0604020202020204" pitchFamily="34" charset="0"/>
              </a:rPr>
              <a:t>tujuan</a:t>
            </a:r>
            <a:r>
              <a:rPr lang="en-US" dirty="0">
                <a:cs typeface="Arial" panose="020B0604020202020204" pitchFamily="34" charset="0"/>
              </a:rPr>
              <a:t>.</a:t>
            </a:r>
          </a:p>
        </p:txBody>
      </p:sp>
    </p:spTree>
    <p:extLst>
      <p:ext uri="{BB962C8B-B14F-4D97-AF65-F5344CB8AC3E}">
        <p14:creationId xmlns:p14="http://schemas.microsoft.com/office/powerpoint/2010/main" val="240477023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1143000"/>
            <a:ext cx="2618474" cy="430887"/>
          </a:xfrm>
          <a:prstGeom prst="rect">
            <a:avLst/>
          </a:prstGeom>
        </p:spPr>
        <p:txBody>
          <a:bodyPr wrap="none">
            <a:spAutoFit/>
          </a:bodyPr>
          <a:lstStyle/>
          <a:p>
            <a:r>
              <a:rPr lang="en-US" sz="2200" dirty="0"/>
              <a:t>Internet Addresses </a:t>
            </a:r>
          </a:p>
        </p:txBody>
      </p:sp>
      <p:pic>
        <p:nvPicPr>
          <p:cNvPr id="4" name="Picture 3"/>
          <p:cNvPicPr/>
          <p:nvPr/>
        </p:nvPicPr>
        <p:blipFill rotWithShape="1">
          <a:blip r:embed="rId4"/>
          <a:srcRect l="69011" t="56731" r="8963" b="33623"/>
          <a:stretch/>
        </p:blipFill>
        <p:spPr bwMode="auto">
          <a:xfrm>
            <a:off x="1762124" y="1962150"/>
            <a:ext cx="5648325" cy="139065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966786" y="3886200"/>
            <a:ext cx="7239000" cy="1015663"/>
          </a:xfrm>
          <a:prstGeom prst="rect">
            <a:avLst/>
          </a:prstGeom>
        </p:spPr>
        <p:txBody>
          <a:bodyPr wrap="square">
            <a:spAutoFit/>
          </a:bodyPr>
          <a:lstStyle/>
          <a:p>
            <a:r>
              <a:rPr lang="en-US" sz="2000" dirty="0" smtClean="0">
                <a:solidFill>
                  <a:srgbClr val="FF0000"/>
                </a:solidFill>
              </a:rPr>
              <a:t>IP </a:t>
            </a:r>
            <a:r>
              <a:rPr lang="en-US" sz="2000" dirty="0">
                <a:solidFill>
                  <a:srgbClr val="FF0000"/>
                </a:solidFill>
              </a:rPr>
              <a:t>address</a:t>
            </a:r>
            <a:r>
              <a:rPr lang="en-US" sz="2000" dirty="0"/>
              <a:t>, short for </a:t>
            </a:r>
            <a:r>
              <a:rPr lang="en-US" sz="2000" dirty="0">
                <a:solidFill>
                  <a:srgbClr val="FF0000"/>
                </a:solidFill>
              </a:rPr>
              <a:t>Internet Protocol address</a:t>
            </a:r>
            <a:r>
              <a:rPr lang="en-US" sz="2000" dirty="0"/>
              <a:t>, </a:t>
            </a:r>
            <a:endParaRPr lang="en-US" sz="2000" dirty="0" smtClean="0"/>
          </a:p>
          <a:p>
            <a:pPr marL="622300"/>
            <a:r>
              <a:rPr lang="en-US" sz="2000" dirty="0" smtClean="0"/>
              <a:t>is </a:t>
            </a:r>
            <a:r>
              <a:rPr lang="en-US" sz="2000" dirty="0"/>
              <a:t>a number that uniquely identifies each computer or device connected to the Internet</a:t>
            </a:r>
          </a:p>
        </p:txBody>
      </p:sp>
    </p:spTree>
    <p:extLst>
      <p:ext uri="{BB962C8B-B14F-4D97-AF65-F5344CB8AC3E}">
        <p14:creationId xmlns:p14="http://schemas.microsoft.com/office/powerpoint/2010/main" val="102464414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9600" y="990600"/>
            <a:ext cx="5005986" cy="397032"/>
          </a:xfrm>
          <a:prstGeom prst="rect">
            <a:avLst/>
          </a:prstGeom>
        </p:spPr>
        <p:txBody>
          <a:bodyPr wrap="none">
            <a:spAutoFit/>
          </a:bodyPr>
          <a:lstStyle/>
          <a:p>
            <a:pPr>
              <a:lnSpc>
                <a:spcPct val="90000"/>
              </a:lnSpc>
            </a:pPr>
            <a:r>
              <a:rPr lang="en-US" sz="2200" dirty="0"/>
              <a:t>What is the </a:t>
            </a:r>
            <a:r>
              <a:rPr lang="en-US" sz="2200" dirty="0">
                <a:solidFill>
                  <a:srgbClr val="D94439"/>
                </a:solidFill>
              </a:rPr>
              <a:t>World Wide Web (WWW)</a:t>
            </a:r>
            <a:r>
              <a:rPr lang="en-US" sz="2200" dirty="0"/>
              <a:t>?</a:t>
            </a:r>
          </a:p>
        </p:txBody>
      </p:sp>
      <p:grpSp>
        <p:nvGrpSpPr>
          <p:cNvPr id="7" name="Group 4"/>
          <p:cNvGrpSpPr>
            <a:grpSpLocks/>
          </p:cNvGrpSpPr>
          <p:nvPr/>
        </p:nvGrpSpPr>
        <p:grpSpPr bwMode="auto">
          <a:xfrm>
            <a:off x="914400" y="1524000"/>
            <a:ext cx="6934200" cy="849312"/>
            <a:chOff x="624" y="1008"/>
            <a:chExt cx="4368" cy="535"/>
          </a:xfrm>
        </p:grpSpPr>
        <p:sp>
          <p:nvSpPr>
            <p:cNvPr id="8" name="AutoShape 5"/>
            <p:cNvSpPr>
              <a:spLocks noChangeArrowheads="1"/>
            </p:cNvSpPr>
            <p:nvPr/>
          </p:nvSpPr>
          <p:spPr bwMode="auto">
            <a:xfrm>
              <a:off x="624" y="1008"/>
              <a:ext cx="4368" cy="535"/>
            </a:xfrm>
            <a:prstGeom prst="roundRect">
              <a:avLst>
                <a:gd name="adj" fmla="val 16667"/>
              </a:avLst>
            </a:prstGeom>
            <a:solidFill>
              <a:srgbClr val="0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cs typeface="Arial" panose="020B0604020202020204" pitchFamily="34" charset="0"/>
              </a:endParaRPr>
            </a:p>
          </p:txBody>
        </p:sp>
        <p:sp>
          <p:nvSpPr>
            <p:cNvPr id="9" name="AutoShape 6"/>
            <p:cNvSpPr>
              <a:spLocks noChangeArrowheads="1"/>
            </p:cNvSpPr>
            <p:nvPr/>
          </p:nvSpPr>
          <p:spPr bwMode="auto">
            <a:xfrm>
              <a:off x="1196" y="1140"/>
              <a:ext cx="3448" cy="279"/>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cs typeface="Arial" panose="020B0604020202020204" pitchFamily="34" charset="0"/>
                </a:rPr>
                <a:t>A worldwide collection of electronic documents</a:t>
              </a:r>
            </a:p>
          </p:txBody>
        </p:sp>
      </p:grpSp>
      <p:grpSp>
        <p:nvGrpSpPr>
          <p:cNvPr id="10" name="Group 7"/>
          <p:cNvGrpSpPr>
            <a:grpSpLocks/>
          </p:cNvGrpSpPr>
          <p:nvPr/>
        </p:nvGrpSpPr>
        <p:grpSpPr bwMode="auto">
          <a:xfrm>
            <a:off x="914400" y="3073400"/>
            <a:ext cx="6934200" cy="849312"/>
            <a:chOff x="624" y="2201"/>
            <a:chExt cx="4368" cy="535"/>
          </a:xfrm>
        </p:grpSpPr>
        <p:sp>
          <p:nvSpPr>
            <p:cNvPr id="11" name="AutoShape 8"/>
            <p:cNvSpPr>
              <a:spLocks noChangeArrowheads="1"/>
            </p:cNvSpPr>
            <p:nvPr/>
          </p:nvSpPr>
          <p:spPr bwMode="auto">
            <a:xfrm>
              <a:off x="624" y="2201"/>
              <a:ext cx="4368" cy="535"/>
            </a:xfrm>
            <a:prstGeom prst="roundRect">
              <a:avLst>
                <a:gd name="adj" fmla="val 16667"/>
              </a:avLst>
            </a:prstGeom>
            <a:solidFill>
              <a:srgbClr val="9933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cs typeface="Arial" panose="020B0604020202020204" pitchFamily="34" charset="0"/>
              </a:endParaRPr>
            </a:p>
          </p:txBody>
        </p:sp>
        <p:sp>
          <p:nvSpPr>
            <p:cNvPr id="12" name="AutoShape 9"/>
            <p:cNvSpPr>
              <a:spLocks noChangeArrowheads="1"/>
            </p:cNvSpPr>
            <p:nvPr/>
          </p:nvSpPr>
          <p:spPr bwMode="auto">
            <a:xfrm>
              <a:off x="1227" y="2331"/>
              <a:ext cx="3543" cy="279"/>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cs typeface="Arial" panose="020B0604020202020204" pitchFamily="34" charset="0"/>
                </a:rPr>
                <a:t>Each electronic document is called a </a:t>
              </a:r>
              <a:r>
                <a:rPr lang="en-US" sz="2000" b="1">
                  <a:solidFill>
                    <a:srgbClr val="66CCFF"/>
                  </a:solidFill>
                  <a:cs typeface="Arial" panose="020B0604020202020204" pitchFamily="34" charset="0"/>
                </a:rPr>
                <a:t>Web page</a:t>
              </a:r>
            </a:p>
          </p:txBody>
        </p:sp>
      </p:grpSp>
      <p:grpSp>
        <p:nvGrpSpPr>
          <p:cNvPr id="13" name="Group 10"/>
          <p:cNvGrpSpPr>
            <a:grpSpLocks/>
          </p:cNvGrpSpPr>
          <p:nvPr/>
        </p:nvGrpSpPr>
        <p:grpSpPr bwMode="auto">
          <a:xfrm>
            <a:off x="6292850" y="2133600"/>
            <a:ext cx="2286000" cy="798512"/>
            <a:chOff x="4012" y="1592"/>
            <a:chExt cx="1440" cy="503"/>
          </a:xfrm>
        </p:grpSpPr>
        <p:sp>
          <p:nvSpPr>
            <p:cNvPr id="14" name="AutoShape 11"/>
            <p:cNvSpPr>
              <a:spLocks noChangeArrowheads="1"/>
            </p:cNvSpPr>
            <p:nvPr/>
          </p:nvSpPr>
          <p:spPr bwMode="auto">
            <a:xfrm>
              <a:off x="4012" y="1592"/>
              <a:ext cx="1440" cy="503"/>
            </a:xfrm>
            <a:prstGeom prst="roundRect">
              <a:avLst>
                <a:gd name="adj" fmla="val 16667"/>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cs typeface="Arial" panose="020B0604020202020204" pitchFamily="34" charset="0"/>
              </a:endParaRPr>
            </a:p>
          </p:txBody>
        </p:sp>
        <p:sp>
          <p:nvSpPr>
            <p:cNvPr id="15" name="AutoShape 12"/>
            <p:cNvSpPr>
              <a:spLocks noChangeArrowheads="1"/>
            </p:cNvSpPr>
            <p:nvPr/>
          </p:nvSpPr>
          <p:spPr bwMode="auto">
            <a:xfrm>
              <a:off x="4069" y="1640"/>
              <a:ext cx="1259" cy="45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dirty="0">
                  <a:cs typeface="Arial" panose="020B0604020202020204" pitchFamily="34" charset="0"/>
                </a:rPr>
                <a:t>Also called the </a:t>
              </a:r>
              <a:r>
                <a:rPr lang="en-US" b="1" dirty="0">
                  <a:solidFill>
                    <a:srgbClr val="D94439"/>
                  </a:solidFill>
                  <a:cs typeface="Arial" panose="020B0604020202020204" pitchFamily="34" charset="0"/>
                </a:rPr>
                <a:t>Web</a:t>
              </a:r>
            </a:p>
          </p:txBody>
        </p:sp>
      </p:grpSp>
      <p:grpSp>
        <p:nvGrpSpPr>
          <p:cNvPr id="16" name="Group 13"/>
          <p:cNvGrpSpPr>
            <a:grpSpLocks/>
          </p:cNvGrpSpPr>
          <p:nvPr/>
        </p:nvGrpSpPr>
        <p:grpSpPr bwMode="auto">
          <a:xfrm>
            <a:off x="914400" y="4064000"/>
            <a:ext cx="6934200" cy="849312"/>
            <a:chOff x="624" y="2825"/>
            <a:chExt cx="4368" cy="535"/>
          </a:xfrm>
        </p:grpSpPr>
        <p:sp>
          <p:nvSpPr>
            <p:cNvPr id="17" name="AutoShape 14"/>
            <p:cNvSpPr>
              <a:spLocks noChangeArrowheads="1"/>
            </p:cNvSpPr>
            <p:nvPr/>
          </p:nvSpPr>
          <p:spPr bwMode="auto">
            <a:xfrm>
              <a:off x="624" y="2825"/>
              <a:ext cx="4368" cy="535"/>
            </a:xfrm>
            <a:prstGeom prst="roundRect">
              <a:avLst>
                <a:gd name="adj" fmla="val 16667"/>
              </a:avLst>
            </a:prstGeom>
            <a:solidFill>
              <a:srgbClr val="0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cs typeface="Arial" panose="020B0604020202020204" pitchFamily="34" charset="0"/>
              </a:endParaRPr>
            </a:p>
          </p:txBody>
        </p:sp>
        <p:sp>
          <p:nvSpPr>
            <p:cNvPr id="18" name="AutoShape 15"/>
            <p:cNvSpPr>
              <a:spLocks noChangeArrowheads="1"/>
            </p:cNvSpPr>
            <p:nvPr/>
          </p:nvSpPr>
          <p:spPr bwMode="auto">
            <a:xfrm>
              <a:off x="644" y="2857"/>
              <a:ext cx="4126" cy="493"/>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dirty="0">
                  <a:cs typeface="Arial" panose="020B0604020202020204" pitchFamily="34" charset="0"/>
                </a:rPr>
                <a:t>Can contain text, graphics, sound, video, and built-in connections</a:t>
              </a:r>
            </a:p>
          </p:txBody>
        </p:sp>
      </p:grpSp>
      <p:grpSp>
        <p:nvGrpSpPr>
          <p:cNvPr id="19" name="Group 16"/>
          <p:cNvGrpSpPr>
            <a:grpSpLocks/>
          </p:cNvGrpSpPr>
          <p:nvPr/>
        </p:nvGrpSpPr>
        <p:grpSpPr bwMode="auto">
          <a:xfrm>
            <a:off x="914400" y="5094294"/>
            <a:ext cx="6934200" cy="849313"/>
            <a:chOff x="624" y="3305"/>
            <a:chExt cx="4368" cy="535"/>
          </a:xfrm>
        </p:grpSpPr>
        <p:sp>
          <p:nvSpPr>
            <p:cNvPr id="20" name="AutoShape 17"/>
            <p:cNvSpPr>
              <a:spLocks noChangeArrowheads="1"/>
            </p:cNvSpPr>
            <p:nvPr/>
          </p:nvSpPr>
          <p:spPr bwMode="auto">
            <a:xfrm>
              <a:off x="624" y="3305"/>
              <a:ext cx="4368" cy="535"/>
            </a:xfrm>
            <a:prstGeom prst="roundRect">
              <a:avLst>
                <a:gd name="adj" fmla="val 16667"/>
              </a:avLst>
            </a:prstGeom>
            <a:solidFill>
              <a:srgbClr val="9933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cs typeface="Arial" panose="020B0604020202020204" pitchFamily="34" charset="0"/>
              </a:endParaRPr>
            </a:p>
          </p:txBody>
        </p:sp>
        <p:sp>
          <p:nvSpPr>
            <p:cNvPr id="21" name="AutoShape 18"/>
            <p:cNvSpPr>
              <a:spLocks noChangeArrowheads="1"/>
            </p:cNvSpPr>
            <p:nvPr/>
          </p:nvSpPr>
          <p:spPr bwMode="auto">
            <a:xfrm>
              <a:off x="1199" y="3432"/>
              <a:ext cx="3475" cy="279"/>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dirty="0">
                  <a:cs typeface="Arial" panose="020B0604020202020204" pitchFamily="34" charset="0"/>
                </a:rPr>
                <a:t>A Web site is a collection of related Web pages</a:t>
              </a:r>
            </a:p>
          </p:txBody>
        </p:sp>
      </p:grpSp>
    </p:spTree>
    <p:extLst>
      <p:ext uri="{BB962C8B-B14F-4D97-AF65-F5344CB8AC3E}">
        <p14:creationId xmlns:p14="http://schemas.microsoft.com/office/powerpoint/2010/main" val="38841378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2500"/>
                            </p:stCondLst>
                            <p:childTnLst>
                              <p:par>
                                <p:cTn id="9" presetID="22" presetClass="entr" presetSubtype="2" fill="hold" nodeType="afterEffect">
                                  <p:stCondLst>
                                    <p:cond delay="20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5000"/>
                            </p:stCondLst>
                            <p:childTnLst>
                              <p:par>
                                <p:cTn id="13" presetID="22" presetClass="entr" presetSubtype="8" fill="hold" nodeType="afterEffect">
                                  <p:stCondLst>
                                    <p:cond delay="300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8500"/>
                            </p:stCondLst>
                            <p:childTnLst>
                              <p:par>
                                <p:cTn id="17" presetID="22" presetClass="entr" presetSubtype="8" fill="hold" nodeType="afterEffect">
                                  <p:stCondLst>
                                    <p:cond delay="3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2000"/>
                            </p:stCondLst>
                            <p:childTnLst>
                              <p:par>
                                <p:cTn id="21" presetID="22" presetClass="entr" presetSubtype="8" fill="hold" nodeType="afterEffect">
                                  <p:stCondLst>
                                    <p:cond delay="300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9600" y="990600"/>
            <a:ext cx="3255763" cy="397032"/>
          </a:xfrm>
          <a:prstGeom prst="rect">
            <a:avLst/>
          </a:prstGeom>
        </p:spPr>
        <p:txBody>
          <a:bodyPr wrap="none">
            <a:spAutoFit/>
          </a:bodyPr>
          <a:lstStyle/>
          <a:p>
            <a:pPr>
              <a:lnSpc>
                <a:spcPct val="90000"/>
              </a:lnSpc>
            </a:pPr>
            <a:r>
              <a:rPr lang="en-US" sz="2200" dirty="0"/>
              <a:t>What </a:t>
            </a:r>
            <a:r>
              <a:rPr lang="en-US" sz="2200" dirty="0" smtClean="0"/>
              <a:t>is a </a:t>
            </a:r>
            <a:r>
              <a:rPr lang="en-US" sz="2200" dirty="0" smtClean="0">
                <a:solidFill>
                  <a:srgbClr val="FF0000"/>
                </a:solidFill>
              </a:rPr>
              <a:t>Web browser</a:t>
            </a:r>
            <a:r>
              <a:rPr lang="en-US" sz="2200" dirty="0" smtClean="0"/>
              <a:t>?</a:t>
            </a:r>
            <a:endParaRPr lang="en-US" sz="2200" dirty="0"/>
          </a:p>
        </p:txBody>
      </p:sp>
      <p:sp>
        <p:nvSpPr>
          <p:cNvPr id="2" name="Rectangle 1"/>
          <p:cNvSpPr/>
          <p:nvPr/>
        </p:nvSpPr>
        <p:spPr>
          <a:xfrm>
            <a:off x="609600" y="1517056"/>
            <a:ext cx="6096000" cy="400110"/>
          </a:xfrm>
          <a:prstGeom prst="rect">
            <a:avLst/>
          </a:prstGeom>
        </p:spPr>
        <p:txBody>
          <a:bodyPr wrap="square">
            <a:spAutoFit/>
          </a:bodyPr>
          <a:lstStyle/>
          <a:p>
            <a:pPr marL="0" lvl="1" eaLnBrk="0" hangingPunct="0">
              <a:spcBef>
                <a:spcPct val="5000"/>
              </a:spcBef>
              <a:buClr>
                <a:srgbClr val="D94439"/>
              </a:buClr>
              <a:buSzPct val="75000"/>
            </a:pPr>
            <a:r>
              <a:rPr kumimoji="1" lang="en-US" sz="2000" b="1" dirty="0">
                <a:solidFill>
                  <a:srgbClr val="000000"/>
                </a:solidFill>
                <a:cs typeface="Arial" panose="020B0604020202020204" pitchFamily="34" charset="0"/>
              </a:rPr>
              <a:t>Program that allows you to view </a:t>
            </a:r>
            <a:r>
              <a:rPr kumimoji="1" lang="en-US" sz="2000" b="1" dirty="0">
                <a:solidFill>
                  <a:srgbClr val="D94439"/>
                </a:solidFill>
                <a:cs typeface="Arial" panose="020B0604020202020204" pitchFamily="34" charset="0"/>
              </a:rPr>
              <a:t>Web pages</a:t>
            </a:r>
            <a:r>
              <a:rPr kumimoji="1" lang="en-US" sz="2000" b="1" dirty="0">
                <a:solidFill>
                  <a:srgbClr val="000000"/>
                </a:solidFill>
                <a:cs typeface="Arial" panose="020B0604020202020204" pitchFamily="34" charset="0"/>
              </a:rPr>
              <a:t> </a:t>
            </a:r>
          </a:p>
        </p:txBody>
      </p:sp>
      <p:pic>
        <p:nvPicPr>
          <p:cNvPr id="22" name="Picture 4" descr="Fig01-3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514600"/>
            <a:ext cx="4038600" cy="3030538"/>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grpSp>
        <p:nvGrpSpPr>
          <p:cNvPr id="23" name="Group 5"/>
          <p:cNvGrpSpPr>
            <a:grpSpLocks/>
          </p:cNvGrpSpPr>
          <p:nvPr/>
        </p:nvGrpSpPr>
        <p:grpSpPr bwMode="auto">
          <a:xfrm>
            <a:off x="1447800" y="1981200"/>
            <a:ext cx="1447800" cy="1403350"/>
            <a:chOff x="528" y="1344"/>
            <a:chExt cx="912" cy="884"/>
          </a:xfrm>
        </p:grpSpPr>
        <p:sp>
          <p:nvSpPr>
            <p:cNvPr id="24" name="Oval 6"/>
            <p:cNvSpPr>
              <a:spLocks noChangeArrowheads="1"/>
            </p:cNvSpPr>
            <p:nvPr/>
          </p:nvSpPr>
          <p:spPr bwMode="auto">
            <a:xfrm>
              <a:off x="528" y="1344"/>
              <a:ext cx="912" cy="884"/>
            </a:xfrm>
            <a:prstGeom prst="ellipse">
              <a:avLst/>
            </a:prstGeom>
            <a:solidFill>
              <a:srgbClr val="0099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spcBef>
                  <a:spcPct val="5000"/>
                </a:spcBef>
                <a:buClr>
                  <a:srgbClr val="D94439"/>
                </a:buClr>
                <a:buSzPct val="75000"/>
                <a:buFont typeface="Wingdings" panose="05000000000000000000" pitchFamily="2" charset="2"/>
                <a:buNone/>
              </a:pPr>
              <a:endParaRPr kumimoji="1" lang="id-ID" sz="2400" b="1">
                <a:solidFill>
                  <a:srgbClr val="000000"/>
                </a:solidFill>
                <a:latin typeface="Times New Roman" panose="02020603050405020304" pitchFamily="18" charset="0"/>
              </a:endParaRPr>
            </a:p>
          </p:txBody>
        </p:sp>
        <p:sp>
          <p:nvSpPr>
            <p:cNvPr id="25" name="Text Box 7"/>
            <p:cNvSpPr txBox="1">
              <a:spLocks noChangeArrowheads="1"/>
            </p:cNvSpPr>
            <p:nvPr/>
          </p:nvSpPr>
          <p:spPr bwMode="auto">
            <a:xfrm>
              <a:off x="642" y="1498"/>
              <a:ext cx="684"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atin typeface="Times" panose="02020603050405020304" pitchFamily="18" charset="0"/>
                </a:rPr>
                <a:t>Microsoft</a:t>
              </a:r>
              <a:br>
                <a:rPr lang="en-US">
                  <a:latin typeface="Times" panose="02020603050405020304" pitchFamily="18" charset="0"/>
                </a:rPr>
              </a:br>
              <a:r>
                <a:rPr lang="en-US">
                  <a:latin typeface="Times" panose="02020603050405020304" pitchFamily="18" charset="0"/>
                </a:rPr>
                <a:t>Internet</a:t>
              </a:r>
              <a:br>
                <a:rPr lang="en-US">
                  <a:latin typeface="Times" panose="02020603050405020304" pitchFamily="18" charset="0"/>
                </a:rPr>
              </a:br>
              <a:r>
                <a:rPr lang="en-US">
                  <a:latin typeface="Times" panose="02020603050405020304" pitchFamily="18" charset="0"/>
                </a:rPr>
                <a:t>Explorer</a:t>
              </a:r>
            </a:p>
          </p:txBody>
        </p:sp>
      </p:grpSp>
      <p:grpSp>
        <p:nvGrpSpPr>
          <p:cNvPr id="26" name="Group 8"/>
          <p:cNvGrpSpPr>
            <a:grpSpLocks/>
          </p:cNvGrpSpPr>
          <p:nvPr/>
        </p:nvGrpSpPr>
        <p:grpSpPr bwMode="auto">
          <a:xfrm>
            <a:off x="5943600" y="1828800"/>
            <a:ext cx="1447800" cy="1403350"/>
            <a:chOff x="1632" y="2112"/>
            <a:chExt cx="912" cy="884"/>
          </a:xfrm>
        </p:grpSpPr>
        <p:sp>
          <p:nvSpPr>
            <p:cNvPr id="27" name="Oval 9"/>
            <p:cNvSpPr>
              <a:spLocks noChangeArrowheads="1"/>
            </p:cNvSpPr>
            <p:nvPr/>
          </p:nvSpPr>
          <p:spPr bwMode="auto">
            <a:xfrm>
              <a:off x="1632" y="2112"/>
              <a:ext cx="912" cy="884"/>
            </a:xfrm>
            <a:prstGeom prst="ellipse">
              <a:avLst/>
            </a:prstGeom>
            <a:solidFill>
              <a:srgbClr val="0099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spcBef>
                  <a:spcPct val="5000"/>
                </a:spcBef>
                <a:buClr>
                  <a:srgbClr val="D94439"/>
                </a:buClr>
                <a:buSzPct val="75000"/>
                <a:buFont typeface="Wingdings" panose="05000000000000000000" pitchFamily="2" charset="2"/>
                <a:buNone/>
              </a:pPr>
              <a:endParaRPr kumimoji="1" lang="id-ID" sz="2400" b="1">
                <a:solidFill>
                  <a:srgbClr val="000000"/>
                </a:solidFill>
                <a:latin typeface="Times New Roman" panose="02020603050405020304" pitchFamily="18" charset="0"/>
              </a:endParaRPr>
            </a:p>
          </p:txBody>
        </p:sp>
        <p:sp>
          <p:nvSpPr>
            <p:cNvPr id="28" name="Text Box 10"/>
            <p:cNvSpPr txBox="1">
              <a:spLocks noChangeArrowheads="1"/>
            </p:cNvSpPr>
            <p:nvPr/>
          </p:nvSpPr>
          <p:spPr bwMode="auto">
            <a:xfrm>
              <a:off x="1766" y="2438"/>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atin typeface="Times" panose="02020603050405020304" pitchFamily="18" charset="0"/>
                </a:rPr>
                <a:t>Netscape</a:t>
              </a:r>
            </a:p>
          </p:txBody>
        </p:sp>
      </p:grpSp>
      <p:grpSp>
        <p:nvGrpSpPr>
          <p:cNvPr id="29" name="Group 11"/>
          <p:cNvGrpSpPr>
            <a:grpSpLocks/>
          </p:cNvGrpSpPr>
          <p:nvPr/>
        </p:nvGrpSpPr>
        <p:grpSpPr bwMode="auto">
          <a:xfrm>
            <a:off x="1600200" y="4800600"/>
            <a:ext cx="1447800" cy="1403350"/>
            <a:chOff x="528" y="2544"/>
            <a:chExt cx="912" cy="884"/>
          </a:xfrm>
        </p:grpSpPr>
        <p:sp>
          <p:nvSpPr>
            <p:cNvPr id="30" name="Oval 12"/>
            <p:cNvSpPr>
              <a:spLocks noChangeArrowheads="1"/>
            </p:cNvSpPr>
            <p:nvPr/>
          </p:nvSpPr>
          <p:spPr bwMode="auto">
            <a:xfrm>
              <a:off x="528" y="2544"/>
              <a:ext cx="912" cy="884"/>
            </a:xfrm>
            <a:prstGeom prst="ellipse">
              <a:avLst/>
            </a:prstGeom>
            <a:solidFill>
              <a:srgbClr val="0099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spcBef>
                  <a:spcPct val="5000"/>
                </a:spcBef>
                <a:buClr>
                  <a:srgbClr val="D94439"/>
                </a:buClr>
                <a:buSzPct val="75000"/>
                <a:buFont typeface="Wingdings" panose="05000000000000000000" pitchFamily="2" charset="2"/>
                <a:buNone/>
              </a:pPr>
              <a:endParaRPr kumimoji="1" lang="id-ID" sz="2400" b="1">
                <a:solidFill>
                  <a:srgbClr val="000000"/>
                </a:solidFill>
                <a:latin typeface="Times New Roman" panose="02020603050405020304" pitchFamily="18" charset="0"/>
              </a:endParaRPr>
            </a:p>
          </p:txBody>
        </p:sp>
        <p:sp>
          <p:nvSpPr>
            <p:cNvPr id="31" name="Text Box 13"/>
            <p:cNvSpPr txBox="1">
              <a:spLocks noChangeArrowheads="1"/>
            </p:cNvSpPr>
            <p:nvPr/>
          </p:nvSpPr>
          <p:spPr bwMode="auto">
            <a:xfrm>
              <a:off x="702" y="2871"/>
              <a:ext cx="5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atin typeface="Times" panose="02020603050405020304" pitchFamily="18" charset="0"/>
                </a:rPr>
                <a:t>Mozilla</a:t>
              </a:r>
            </a:p>
          </p:txBody>
        </p:sp>
      </p:grpSp>
      <p:grpSp>
        <p:nvGrpSpPr>
          <p:cNvPr id="32" name="Group 15"/>
          <p:cNvGrpSpPr>
            <a:grpSpLocks/>
          </p:cNvGrpSpPr>
          <p:nvPr/>
        </p:nvGrpSpPr>
        <p:grpSpPr bwMode="auto">
          <a:xfrm>
            <a:off x="5867400" y="4648200"/>
            <a:ext cx="1447800" cy="1403350"/>
            <a:chOff x="528" y="2544"/>
            <a:chExt cx="912" cy="884"/>
          </a:xfrm>
        </p:grpSpPr>
        <p:sp>
          <p:nvSpPr>
            <p:cNvPr id="33" name="Oval 16"/>
            <p:cNvSpPr>
              <a:spLocks noChangeArrowheads="1"/>
            </p:cNvSpPr>
            <p:nvPr/>
          </p:nvSpPr>
          <p:spPr bwMode="auto">
            <a:xfrm>
              <a:off x="528" y="2544"/>
              <a:ext cx="912" cy="884"/>
            </a:xfrm>
            <a:prstGeom prst="ellipse">
              <a:avLst/>
            </a:prstGeom>
            <a:solidFill>
              <a:srgbClr val="0099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spcBef>
                  <a:spcPct val="5000"/>
                </a:spcBef>
                <a:buClr>
                  <a:srgbClr val="D94439"/>
                </a:buClr>
                <a:buSzPct val="75000"/>
                <a:buFont typeface="Wingdings" panose="05000000000000000000" pitchFamily="2" charset="2"/>
                <a:buNone/>
              </a:pPr>
              <a:endParaRPr kumimoji="1" lang="id-ID" sz="2400" b="1">
                <a:solidFill>
                  <a:srgbClr val="000000"/>
                </a:solidFill>
                <a:latin typeface="Times New Roman" panose="02020603050405020304" pitchFamily="18" charset="0"/>
              </a:endParaRPr>
            </a:p>
          </p:txBody>
        </p:sp>
        <p:sp>
          <p:nvSpPr>
            <p:cNvPr id="34" name="Text Box 17"/>
            <p:cNvSpPr txBox="1">
              <a:spLocks noChangeArrowheads="1"/>
            </p:cNvSpPr>
            <p:nvPr/>
          </p:nvSpPr>
          <p:spPr bwMode="auto">
            <a:xfrm>
              <a:off x="750" y="2871"/>
              <a:ext cx="4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atin typeface="Times" panose="02020603050405020304" pitchFamily="18" charset="0"/>
                </a:rPr>
                <a:t>Opera</a:t>
              </a:r>
            </a:p>
          </p:txBody>
        </p:sp>
      </p:grpSp>
    </p:spTree>
    <p:extLst>
      <p:ext uri="{BB962C8B-B14F-4D97-AF65-F5344CB8AC3E}">
        <p14:creationId xmlns:p14="http://schemas.microsoft.com/office/powerpoint/2010/main" val="8052029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200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4" presetClass="entr" presetSubtype="32" fill="hold" nodeType="afterEffect">
                                  <p:stCondLst>
                                    <p:cond delay="2000"/>
                                  </p:stCondLst>
                                  <p:childTnLst>
                                    <p:set>
                                      <p:cBhvr>
                                        <p:cTn id="11" dur="1" fill="hold">
                                          <p:stCondLst>
                                            <p:cond delay="0"/>
                                          </p:stCondLst>
                                        </p:cTn>
                                        <p:tgtEl>
                                          <p:spTgt spid="23"/>
                                        </p:tgtEl>
                                        <p:attrNameLst>
                                          <p:attrName>style.visibility</p:attrName>
                                        </p:attrNameLst>
                                      </p:cBhvr>
                                      <p:to>
                                        <p:strVal val="visible"/>
                                      </p:to>
                                    </p:set>
                                    <p:animEffect transition="in" filter="box(out)">
                                      <p:cBhvr>
                                        <p:cTn id="12" dur="500"/>
                                        <p:tgtEl>
                                          <p:spTgt spid="23"/>
                                        </p:tgtEl>
                                      </p:cBhvr>
                                    </p:animEffect>
                                  </p:childTnLst>
                                </p:cTn>
                              </p:par>
                            </p:childTnLst>
                          </p:cTn>
                        </p:par>
                        <p:par>
                          <p:cTn id="13" fill="hold">
                            <p:stCondLst>
                              <p:cond delay="5000"/>
                            </p:stCondLst>
                            <p:childTnLst>
                              <p:par>
                                <p:cTn id="14" presetID="4" presetClass="entr" presetSubtype="32" fill="hold" nodeType="afterEffect">
                                  <p:stCondLst>
                                    <p:cond delay="3000"/>
                                  </p:stCondLst>
                                  <p:childTnLst>
                                    <p:set>
                                      <p:cBhvr>
                                        <p:cTn id="15" dur="1" fill="hold">
                                          <p:stCondLst>
                                            <p:cond delay="0"/>
                                          </p:stCondLst>
                                        </p:cTn>
                                        <p:tgtEl>
                                          <p:spTgt spid="26"/>
                                        </p:tgtEl>
                                        <p:attrNameLst>
                                          <p:attrName>style.visibility</p:attrName>
                                        </p:attrNameLst>
                                      </p:cBhvr>
                                      <p:to>
                                        <p:strVal val="visible"/>
                                      </p:to>
                                    </p:set>
                                    <p:animEffect transition="in" filter="box(out)">
                                      <p:cBhvr>
                                        <p:cTn id="16" dur="500"/>
                                        <p:tgtEl>
                                          <p:spTgt spid="26"/>
                                        </p:tgtEl>
                                      </p:cBhvr>
                                    </p:animEffect>
                                  </p:childTnLst>
                                </p:cTn>
                              </p:par>
                            </p:childTnLst>
                          </p:cTn>
                        </p:par>
                        <p:par>
                          <p:cTn id="17" fill="hold">
                            <p:stCondLst>
                              <p:cond delay="8500"/>
                            </p:stCondLst>
                            <p:childTnLst>
                              <p:par>
                                <p:cTn id="18" presetID="4" presetClass="entr" presetSubtype="32" fill="hold" nodeType="afterEffect">
                                  <p:stCondLst>
                                    <p:cond delay="3000"/>
                                  </p:stCondLst>
                                  <p:childTnLst>
                                    <p:set>
                                      <p:cBhvr>
                                        <p:cTn id="19" dur="1" fill="hold">
                                          <p:stCondLst>
                                            <p:cond delay="0"/>
                                          </p:stCondLst>
                                        </p:cTn>
                                        <p:tgtEl>
                                          <p:spTgt spid="29"/>
                                        </p:tgtEl>
                                        <p:attrNameLst>
                                          <p:attrName>style.visibility</p:attrName>
                                        </p:attrNameLst>
                                      </p:cBhvr>
                                      <p:to>
                                        <p:strVal val="visible"/>
                                      </p:to>
                                    </p:set>
                                    <p:animEffect transition="in" filter="box(out)">
                                      <p:cBhvr>
                                        <p:cTn id="20" dur="500"/>
                                        <p:tgtEl>
                                          <p:spTgt spid="29"/>
                                        </p:tgtEl>
                                      </p:cBhvr>
                                    </p:animEffect>
                                  </p:childTnLst>
                                </p:cTn>
                              </p:par>
                            </p:childTnLst>
                          </p:cTn>
                        </p:par>
                        <p:par>
                          <p:cTn id="21" fill="hold">
                            <p:stCondLst>
                              <p:cond delay="12000"/>
                            </p:stCondLst>
                            <p:childTnLst>
                              <p:par>
                                <p:cTn id="22" presetID="4" presetClass="entr" presetSubtype="32" fill="hold" nodeType="afterEffect">
                                  <p:stCondLst>
                                    <p:cond delay="3000"/>
                                  </p:stCondLst>
                                  <p:childTnLst>
                                    <p:set>
                                      <p:cBhvr>
                                        <p:cTn id="23" dur="1" fill="hold">
                                          <p:stCondLst>
                                            <p:cond delay="0"/>
                                          </p:stCondLst>
                                        </p:cTn>
                                        <p:tgtEl>
                                          <p:spTgt spid="32"/>
                                        </p:tgtEl>
                                        <p:attrNameLst>
                                          <p:attrName>style.visibility</p:attrName>
                                        </p:attrNameLst>
                                      </p:cBhvr>
                                      <p:to>
                                        <p:strVal val="visible"/>
                                      </p:to>
                                    </p:set>
                                    <p:animEffect transition="in" filter="box(out)">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9600" y="990600"/>
            <a:ext cx="2775119" cy="397032"/>
          </a:xfrm>
          <a:prstGeom prst="rect">
            <a:avLst/>
          </a:prstGeom>
        </p:spPr>
        <p:txBody>
          <a:bodyPr wrap="none">
            <a:spAutoFit/>
          </a:bodyPr>
          <a:lstStyle/>
          <a:p>
            <a:pPr>
              <a:lnSpc>
                <a:spcPct val="90000"/>
              </a:lnSpc>
            </a:pPr>
            <a:r>
              <a:rPr lang="en-US" sz="2200" dirty="0"/>
              <a:t>What </a:t>
            </a:r>
            <a:r>
              <a:rPr lang="en-US" sz="2200" dirty="0" smtClean="0"/>
              <a:t>is </a:t>
            </a:r>
            <a:r>
              <a:rPr lang="en-US" sz="2200" dirty="0" smtClean="0">
                <a:solidFill>
                  <a:srgbClr val="FF0000"/>
                </a:solidFill>
              </a:rPr>
              <a:t>home page</a:t>
            </a:r>
            <a:r>
              <a:rPr lang="en-US" sz="2200" dirty="0" smtClean="0"/>
              <a:t>?</a:t>
            </a:r>
            <a:endParaRPr lang="en-US" sz="2200" dirty="0"/>
          </a:p>
        </p:txBody>
      </p:sp>
      <p:sp>
        <p:nvSpPr>
          <p:cNvPr id="3" name="Rectangle 2"/>
          <p:cNvSpPr/>
          <p:nvPr/>
        </p:nvSpPr>
        <p:spPr>
          <a:xfrm>
            <a:off x="457200" y="2092114"/>
            <a:ext cx="2590800" cy="2554545"/>
          </a:xfrm>
          <a:prstGeom prst="rect">
            <a:avLst/>
          </a:prstGeom>
        </p:spPr>
        <p:txBody>
          <a:bodyPr wrap="square">
            <a:spAutoFit/>
          </a:bodyPr>
          <a:lstStyle/>
          <a:p>
            <a:pPr marL="285750" indent="-285750">
              <a:buFont typeface="Wingdings" panose="05000000000000000000" pitchFamily="2" charset="2"/>
              <a:buChar char="§"/>
            </a:pPr>
            <a:r>
              <a:rPr lang="id-ID" sz="2000" dirty="0"/>
              <a:t>Halaman pertama yang disajikan oleh situs </a:t>
            </a:r>
            <a:r>
              <a:rPr lang="id-ID" sz="2000" dirty="0" smtClean="0"/>
              <a:t>Web</a:t>
            </a:r>
            <a:endParaRPr lang="en-US" sz="2000" dirty="0" smtClean="0"/>
          </a:p>
          <a:p>
            <a:pPr marL="285750" indent="-285750">
              <a:buFont typeface="Wingdings" panose="05000000000000000000" pitchFamily="2" charset="2"/>
              <a:buChar char="§"/>
            </a:pPr>
            <a:r>
              <a:rPr lang="en-US" sz="2000" dirty="0" smtClean="0"/>
              <a:t>S</a:t>
            </a:r>
            <a:r>
              <a:rPr lang="id-ID" sz="2000" dirty="0" smtClean="0"/>
              <a:t>eringkali </a:t>
            </a:r>
            <a:r>
              <a:rPr lang="id-ID" sz="2000" dirty="0"/>
              <a:t>menyediakan koneksi ke halaman Web lainnya</a:t>
            </a:r>
            <a:endParaRPr lang="en-US" sz="2000" dirty="0"/>
          </a:p>
        </p:txBody>
      </p:sp>
      <p:pic>
        <p:nvPicPr>
          <p:cNvPr id="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507" y="1619250"/>
            <a:ext cx="55626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788378"/>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9600" y="990600"/>
            <a:ext cx="3244799" cy="397032"/>
          </a:xfrm>
          <a:prstGeom prst="rect">
            <a:avLst/>
          </a:prstGeom>
        </p:spPr>
        <p:txBody>
          <a:bodyPr wrap="none">
            <a:spAutoFit/>
          </a:bodyPr>
          <a:lstStyle/>
          <a:p>
            <a:pPr>
              <a:lnSpc>
                <a:spcPct val="90000"/>
              </a:lnSpc>
            </a:pPr>
            <a:r>
              <a:rPr lang="en-US" sz="2200" dirty="0" err="1" smtClean="0"/>
              <a:t>Apa</a:t>
            </a:r>
            <a:r>
              <a:rPr lang="en-US" sz="2200" dirty="0" smtClean="0"/>
              <a:t> </a:t>
            </a:r>
            <a:r>
              <a:rPr lang="en-US" sz="2200" dirty="0" err="1" smtClean="0"/>
              <a:t>itu</a:t>
            </a:r>
            <a:r>
              <a:rPr lang="en-US" sz="2200" dirty="0" smtClean="0"/>
              <a:t> </a:t>
            </a:r>
            <a:r>
              <a:rPr lang="en-US" sz="2200" dirty="0" smtClean="0">
                <a:solidFill>
                  <a:srgbClr val="FF0000"/>
                </a:solidFill>
              </a:rPr>
              <a:t>Hyperlink (link) </a:t>
            </a:r>
            <a:r>
              <a:rPr lang="en-US" sz="2200" dirty="0" smtClean="0"/>
              <a:t>?</a:t>
            </a:r>
            <a:endParaRPr lang="en-US" sz="2200" dirty="0"/>
          </a:p>
        </p:txBody>
      </p:sp>
      <p:sp>
        <p:nvSpPr>
          <p:cNvPr id="2" name="Rectangle 1"/>
          <p:cNvSpPr/>
          <p:nvPr/>
        </p:nvSpPr>
        <p:spPr>
          <a:xfrm>
            <a:off x="1056434" y="1524000"/>
            <a:ext cx="7059706" cy="2246769"/>
          </a:xfrm>
          <a:prstGeom prst="rect">
            <a:avLst/>
          </a:prstGeom>
        </p:spPr>
        <p:txBody>
          <a:bodyPr wrap="square">
            <a:spAutoFit/>
          </a:bodyPr>
          <a:lstStyle/>
          <a:p>
            <a:pPr marL="342900" indent="-342900">
              <a:buFont typeface="Wingdings" panose="05000000000000000000" pitchFamily="2" charset="2"/>
              <a:buChar char="§"/>
            </a:pPr>
            <a:r>
              <a:rPr lang="id-ID" sz="2000" dirty="0"/>
              <a:t>Sambungan terintegrasi ke lokasi halaman Web terkait lainnya</a:t>
            </a:r>
            <a:br>
              <a:rPr lang="id-ID" sz="2000" dirty="0"/>
            </a:br>
            <a:endParaRPr lang="en-US" sz="2000" dirty="0" smtClean="0"/>
          </a:p>
          <a:p>
            <a:pPr marL="860425" indent="-342900">
              <a:buFont typeface="Wingdings" panose="05000000000000000000" pitchFamily="2" charset="2"/>
              <a:buChar char="Ø"/>
            </a:pPr>
            <a:r>
              <a:rPr lang="id-ID" sz="2000" dirty="0" smtClean="0"/>
              <a:t>Item </a:t>
            </a:r>
            <a:r>
              <a:rPr lang="id-ID" sz="2000" dirty="0"/>
              <a:t>ditemukan di tempat lain pada halaman Web yang </a:t>
            </a:r>
            <a:r>
              <a:rPr lang="id-ID" sz="2000" dirty="0" smtClean="0"/>
              <a:t>sama</a:t>
            </a:r>
            <a:endParaRPr lang="en-US" sz="2000" dirty="0" smtClean="0"/>
          </a:p>
          <a:p>
            <a:pPr marL="860425" indent="-342900">
              <a:buFont typeface="Wingdings" panose="05000000000000000000" pitchFamily="2" charset="2"/>
              <a:buChar char="Ø"/>
            </a:pPr>
            <a:r>
              <a:rPr lang="id-ID" sz="2000" dirty="0" smtClean="0"/>
              <a:t>Halaman </a:t>
            </a:r>
            <a:r>
              <a:rPr lang="id-ID" sz="2000" dirty="0"/>
              <a:t>Web yang berbeda di situs Web yang </a:t>
            </a:r>
            <a:r>
              <a:rPr lang="id-ID" sz="2000" dirty="0" smtClean="0"/>
              <a:t>sama</a:t>
            </a:r>
            <a:endParaRPr lang="en-US" sz="2000" dirty="0" smtClean="0"/>
          </a:p>
          <a:p>
            <a:pPr marL="860425" indent="-342900">
              <a:buFont typeface="Wingdings" panose="05000000000000000000" pitchFamily="2" charset="2"/>
              <a:buChar char="Ø"/>
            </a:pPr>
            <a:r>
              <a:rPr lang="id-ID" sz="2000" dirty="0" smtClean="0"/>
              <a:t>Halaman </a:t>
            </a:r>
            <a:r>
              <a:rPr lang="id-ID" sz="2000" dirty="0"/>
              <a:t>web di situs Web yang berbeda</a:t>
            </a:r>
            <a:endParaRPr lang="en-US" sz="2000" dirty="0"/>
          </a:p>
        </p:txBody>
      </p:sp>
      <p:sp>
        <p:nvSpPr>
          <p:cNvPr id="7" name="Rectangle 6"/>
          <p:cNvSpPr/>
          <p:nvPr/>
        </p:nvSpPr>
        <p:spPr>
          <a:xfrm>
            <a:off x="609600" y="4114800"/>
            <a:ext cx="1931106" cy="397032"/>
          </a:xfrm>
          <a:prstGeom prst="rect">
            <a:avLst/>
          </a:prstGeom>
        </p:spPr>
        <p:txBody>
          <a:bodyPr wrap="none">
            <a:spAutoFit/>
          </a:bodyPr>
          <a:lstStyle/>
          <a:p>
            <a:pPr>
              <a:lnSpc>
                <a:spcPct val="90000"/>
              </a:lnSpc>
            </a:pPr>
            <a:r>
              <a:rPr lang="en-US" sz="2200" dirty="0" err="1" smtClean="0"/>
              <a:t>Apa</a:t>
            </a:r>
            <a:r>
              <a:rPr lang="en-US" sz="2200" dirty="0" smtClean="0"/>
              <a:t> </a:t>
            </a:r>
            <a:r>
              <a:rPr lang="en-US" sz="2200" dirty="0" err="1" smtClean="0"/>
              <a:t>itu</a:t>
            </a:r>
            <a:r>
              <a:rPr lang="en-US" sz="2200" dirty="0" smtClean="0"/>
              <a:t> </a:t>
            </a:r>
            <a:r>
              <a:rPr lang="en-US" sz="2200" dirty="0" smtClean="0">
                <a:solidFill>
                  <a:srgbClr val="FF0000"/>
                </a:solidFill>
              </a:rPr>
              <a:t>URL </a:t>
            </a:r>
            <a:r>
              <a:rPr lang="en-US" sz="2200" dirty="0" smtClean="0"/>
              <a:t>?</a:t>
            </a:r>
            <a:endParaRPr lang="en-US" sz="2200" dirty="0"/>
          </a:p>
        </p:txBody>
      </p:sp>
      <p:sp>
        <p:nvSpPr>
          <p:cNvPr id="4" name="Rectangle 3"/>
          <p:cNvSpPr/>
          <p:nvPr/>
        </p:nvSpPr>
        <p:spPr>
          <a:xfrm>
            <a:off x="1056434" y="4852719"/>
            <a:ext cx="7059706" cy="1015663"/>
          </a:xfrm>
          <a:prstGeom prst="rect">
            <a:avLst/>
          </a:prstGeom>
        </p:spPr>
        <p:txBody>
          <a:bodyPr wrap="square">
            <a:spAutoFit/>
          </a:bodyPr>
          <a:lstStyle/>
          <a:p>
            <a:pPr marL="342900" indent="-342900">
              <a:buFont typeface="Wingdings" panose="05000000000000000000" pitchFamily="2" charset="2"/>
              <a:buChar char="§"/>
            </a:pPr>
            <a:r>
              <a:rPr lang="id-ID" sz="2000" dirty="0"/>
              <a:t>Alamat unik untuk halaman Web</a:t>
            </a:r>
            <a:r>
              <a:rPr lang="id-ID" sz="2000" dirty="0" smtClean="0"/>
              <a:t>?</a:t>
            </a:r>
            <a:endParaRPr lang="en-US" sz="2000" dirty="0" smtClean="0"/>
          </a:p>
          <a:p>
            <a:pPr marL="806450" indent="-342900">
              <a:buFont typeface="Wingdings" panose="05000000000000000000" pitchFamily="2" charset="2"/>
              <a:buChar char="Ø"/>
            </a:pPr>
            <a:r>
              <a:rPr lang="id-ID" sz="2000" dirty="0" smtClean="0"/>
              <a:t>Server web mengirimkan halaman Web ke komputer Anda</a:t>
            </a:r>
            <a:endParaRPr lang="en-US" sz="2000" dirty="0"/>
          </a:p>
        </p:txBody>
      </p:sp>
    </p:spTree>
    <p:extLst>
      <p:ext uri="{BB962C8B-B14F-4D97-AF65-F5344CB8AC3E}">
        <p14:creationId xmlns:p14="http://schemas.microsoft.com/office/powerpoint/2010/main" val="3673948093"/>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533400" y="1256735"/>
            <a:ext cx="426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smtClean="0">
                <a:latin typeface="Arial" panose="020B0604020202020204" pitchFamily="34" charset="0"/>
                <a:cs typeface="Arial" panose="020B0604020202020204" pitchFamily="34" charset="0"/>
              </a:rPr>
              <a:t>What are the eight basic types of Web sites?</a:t>
            </a:r>
            <a:endParaRPr lang="en-US" sz="2200" dirty="0">
              <a:latin typeface="Arial" panose="020B0604020202020204" pitchFamily="34" charset="0"/>
              <a:cs typeface="Arial" panose="020B0604020202020204" pitchFamily="34" charset="0"/>
            </a:endParaRPr>
          </a:p>
        </p:txBody>
      </p:sp>
      <p:pic>
        <p:nvPicPr>
          <p:cNvPr id="10" name="Picture 8" descr="Fig02-13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33500"/>
            <a:ext cx="2133600" cy="1603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Fig02-1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705100"/>
            <a:ext cx="2133600" cy="16081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7" descr="Fig02-13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238501"/>
            <a:ext cx="2133600" cy="16081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Fig02-13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3771901"/>
            <a:ext cx="2133600" cy="16081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3" descr="Fig02-13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4152901"/>
            <a:ext cx="2133600" cy="16081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6" descr="Fig02-13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4381501"/>
            <a:ext cx="2133600" cy="16113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52943" y="1712655"/>
            <a:ext cx="2710999" cy="2554545"/>
          </a:xfrm>
          <a:prstGeom prst="rect">
            <a:avLst/>
          </a:prstGeom>
          <a:noFill/>
        </p:spPr>
        <p:txBody>
          <a:bodyPr wrap="none" rtlCol="0">
            <a:spAutoFit/>
          </a:bodyPr>
          <a:lstStyle/>
          <a:p>
            <a:pPr marL="285750" indent="-285750">
              <a:buFont typeface="Wingdings" panose="05000000000000000000" pitchFamily="2" charset="2"/>
              <a:buChar char="§"/>
            </a:pPr>
            <a:r>
              <a:rPr lang="en-US" sz="2000" dirty="0" smtClean="0"/>
              <a:t>Portal</a:t>
            </a:r>
          </a:p>
          <a:p>
            <a:pPr marL="285750" indent="-285750">
              <a:buFont typeface="Wingdings" panose="05000000000000000000" pitchFamily="2" charset="2"/>
              <a:buChar char="§"/>
            </a:pPr>
            <a:r>
              <a:rPr lang="en-US" sz="2000" dirty="0" smtClean="0"/>
              <a:t>News</a:t>
            </a:r>
          </a:p>
          <a:p>
            <a:pPr marL="285750" indent="-285750">
              <a:buFont typeface="Wingdings" panose="05000000000000000000" pitchFamily="2" charset="2"/>
              <a:buChar char="§"/>
            </a:pPr>
            <a:r>
              <a:rPr lang="en-US" sz="2000" dirty="0" smtClean="0"/>
              <a:t>Informational</a:t>
            </a:r>
          </a:p>
          <a:p>
            <a:pPr marL="285750" indent="-285750">
              <a:buFont typeface="Wingdings" panose="05000000000000000000" pitchFamily="2" charset="2"/>
              <a:buChar char="§"/>
            </a:pPr>
            <a:r>
              <a:rPr lang="en-US" sz="2000" dirty="0" smtClean="0"/>
              <a:t>Business/marketing</a:t>
            </a:r>
          </a:p>
          <a:p>
            <a:pPr marL="285750" indent="-285750">
              <a:buFont typeface="Wingdings" panose="05000000000000000000" pitchFamily="2" charset="2"/>
              <a:buChar char="§"/>
            </a:pPr>
            <a:r>
              <a:rPr lang="en-US" sz="2000" dirty="0" smtClean="0"/>
              <a:t>Educational </a:t>
            </a:r>
          </a:p>
          <a:p>
            <a:pPr marL="285750" indent="-285750">
              <a:buFont typeface="Wingdings" panose="05000000000000000000" pitchFamily="2" charset="2"/>
              <a:buChar char="§"/>
            </a:pPr>
            <a:r>
              <a:rPr lang="en-US" sz="2000" dirty="0" smtClean="0"/>
              <a:t>Entertainment</a:t>
            </a:r>
          </a:p>
          <a:p>
            <a:pPr marL="285750" indent="-285750">
              <a:buFont typeface="Wingdings" panose="05000000000000000000" pitchFamily="2" charset="2"/>
              <a:buChar char="§"/>
            </a:pPr>
            <a:r>
              <a:rPr lang="en-US" sz="2000" dirty="0" smtClean="0"/>
              <a:t>Advocacy</a:t>
            </a:r>
          </a:p>
          <a:p>
            <a:pPr marL="285750" indent="-285750">
              <a:buFont typeface="Wingdings" panose="05000000000000000000" pitchFamily="2" charset="2"/>
              <a:buChar char="§"/>
            </a:pPr>
            <a:r>
              <a:rPr lang="en-US" sz="2000" dirty="0" smtClean="0"/>
              <a:t>Personal</a:t>
            </a:r>
          </a:p>
        </p:txBody>
      </p:sp>
    </p:spTree>
    <p:extLst>
      <p:ext uri="{BB962C8B-B14F-4D97-AF65-F5344CB8AC3E}">
        <p14:creationId xmlns:p14="http://schemas.microsoft.com/office/powerpoint/2010/main" val="4262775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685800" y="1143000"/>
            <a:ext cx="426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err="1" smtClean="0">
                <a:latin typeface="Arial" panose="020B0604020202020204" pitchFamily="34" charset="0"/>
                <a:cs typeface="Arial" panose="020B0604020202020204" pitchFamily="34" charset="0"/>
              </a:rPr>
              <a:t>Apa</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itu</a:t>
            </a:r>
            <a:r>
              <a:rPr lang="en-US" sz="2200" dirty="0" smtClean="0">
                <a:latin typeface="Arial" panose="020B0604020202020204" pitchFamily="34" charset="0"/>
                <a:cs typeface="Arial" panose="020B0604020202020204" pitchFamily="34" charset="0"/>
              </a:rPr>
              <a:t> Portal ?</a:t>
            </a:r>
            <a:endParaRPr lang="en-US" sz="2200" dirty="0">
              <a:latin typeface="Arial" panose="020B0604020202020204" pitchFamily="34" charset="0"/>
              <a:cs typeface="Arial" panose="020B0604020202020204" pitchFamily="34" charset="0"/>
            </a:endParaRPr>
          </a:p>
        </p:txBody>
      </p:sp>
      <p:sp>
        <p:nvSpPr>
          <p:cNvPr id="2" name="Rectangle 1"/>
          <p:cNvSpPr/>
          <p:nvPr/>
        </p:nvSpPr>
        <p:spPr>
          <a:xfrm>
            <a:off x="685800" y="1828800"/>
            <a:ext cx="3962400" cy="3785652"/>
          </a:xfrm>
          <a:prstGeom prst="rect">
            <a:avLst/>
          </a:prstGeom>
        </p:spPr>
        <p:txBody>
          <a:bodyPr wrap="square">
            <a:spAutoFit/>
          </a:bodyPr>
          <a:lstStyle/>
          <a:p>
            <a:r>
              <a:rPr lang="id-ID" sz="2000" dirty="0"/>
              <a:t>Situs Web yang menawarkan berbagai layanan dari satu </a:t>
            </a:r>
            <a:r>
              <a:rPr lang="id-ID" sz="2000" dirty="0" smtClean="0"/>
              <a:t>lokasi</a:t>
            </a:r>
            <a:r>
              <a:rPr lang="en-US" sz="2000" dirty="0" smtClean="0"/>
              <a:t> yang</a:t>
            </a:r>
            <a:r>
              <a:rPr lang="id-ID" sz="2000" dirty="0" smtClean="0"/>
              <a:t> nyaman</a:t>
            </a:r>
            <a:r>
              <a:rPr lang="en-US" sz="2000" dirty="0" smtClean="0"/>
              <a:t> </a:t>
            </a:r>
            <a:r>
              <a:rPr lang="en-US" sz="2000" dirty="0" err="1" smtClean="0"/>
              <a:t>dan</a:t>
            </a:r>
            <a:r>
              <a:rPr lang="id-ID" sz="2000" dirty="0" smtClean="0"/>
              <a:t> </a:t>
            </a:r>
            <a:r>
              <a:rPr lang="id-ID" sz="2000" dirty="0"/>
              <a:t>biasanya </a:t>
            </a:r>
            <a:r>
              <a:rPr lang="id-ID" sz="2000" dirty="0" smtClean="0"/>
              <a:t>gratis</a:t>
            </a:r>
            <a:endParaRPr lang="en-US" sz="2000" dirty="0" smtClean="0"/>
          </a:p>
          <a:p>
            <a:pPr marL="466725"/>
            <a:r>
              <a:rPr lang="en-US" sz="2000" i="1" dirty="0" err="1" smtClean="0"/>
              <a:t>Misal</a:t>
            </a:r>
            <a:r>
              <a:rPr lang="en-US" sz="2000" i="1" dirty="0" smtClean="0"/>
              <a:t>:</a:t>
            </a:r>
          </a:p>
          <a:p>
            <a:pPr marL="1201738" indent="-342900">
              <a:buFont typeface="Wingdings" panose="05000000000000000000" pitchFamily="2" charset="2"/>
              <a:buChar char="§"/>
            </a:pPr>
            <a:r>
              <a:rPr lang="en-US" sz="2000" i="1" dirty="0" err="1" smtClean="0"/>
              <a:t>Mencari</a:t>
            </a:r>
            <a:r>
              <a:rPr lang="en-US" sz="2000" i="1" dirty="0" smtClean="0"/>
              <a:t> </a:t>
            </a:r>
            <a:r>
              <a:rPr lang="en-US" sz="2000" i="1" dirty="0" err="1" smtClean="0"/>
              <a:t>lokasi</a:t>
            </a:r>
            <a:r>
              <a:rPr lang="en-US" sz="2000" i="1" dirty="0" smtClean="0"/>
              <a:t> </a:t>
            </a:r>
            <a:r>
              <a:rPr lang="en-US" sz="2000" i="1" dirty="0" err="1" smtClean="0"/>
              <a:t>olahraga</a:t>
            </a:r>
            <a:endParaRPr lang="en-US" sz="2000" i="1" dirty="0" smtClean="0"/>
          </a:p>
          <a:p>
            <a:pPr marL="1201738" indent="-342900">
              <a:buFont typeface="Wingdings" panose="05000000000000000000" pitchFamily="2" charset="2"/>
              <a:buChar char="§"/>
            </a:pPr>
            <a:r>
              <a:rPr lang="en-US" sz="2000" i="1" dirty="0" smtClean="0"/>
              <a:t>E-mail</a:t>
            </a:r>
          </a:p>
          <a:p>
            <a:pPr marL="1201738" indent="-342900">
              <a:buFont typeface="Wingdings" panose="05000000000000000000" pitchFamily="2" charset="2"/>
              <a:buChar char="§"/>
            </a:pPr>
            <a:r>
              <a:rPr lang="en-US" sz="2000" i="1" dirty="0" err="1" smtClean="0"/>
              <a:t>Berita</a:t>
            </a:r>
            <a:endParaRPr lang="en-US" sz="2000" i="1" dirty="0" smtClean="0"/>
          </a:p>
          <a:p>
            <a:pPr marL="1201738" indent="-342900">
              <a:buFont typeface="Wingdings" panose="05000000000000000000" pitchFamily="2" charset="2"/>
              <a:buChar char="§"/>
            </a:pPr>
            <a:r>
              <a:rPr lang="en-US" sz="2000" i="1" dirty="0" err="1" smtClean="0"/>
              <a:t>Cuaca</a:t>
            </a:r>
            <a:endParaRPr lang="en-US" sz="2000" i="1" dirty="0" smtClean="0"/>
          </a:p>
          <a:p>
            <a:pPr marL="1201738" indent="-342900">
              <a:buFont typeface="Wingdings" panose="05000000000000000000" pitchFamily="2" charset="2"/>
              <a:buChar char="§"/>
            </a:pPr>
            <a:r>
              <a:rPr lang="en-US" sz="2000" i="1" dirty="0" err="1" smtClean="0"/>
              <a:t>Lelang</a:t>
            </a:r>
            <a:endParaRPr lang="en-US" sz="2000" i="1" dirty="0" smtClean="0"/>
          </a:p>
          <a:p>
            <a:pPr marL="1201738" indent="-342900">
              <a:buFont typeface="Wingdings" panose="05000000000000000000" pitchFamily="2" charset="2"/>
              <a:buChar char="§"/>
            </a:pPr>
            <a:r>
              <a:rPr lang="en-US" sz="2000" i="1" dirty="0" err="1" smtClean="0"/>
              <a:t>Komunitas</a:t>
            </a:r>
            <a:r>
              <a:rPr lang="en-US" sz="2000" i="1" dirty="0" smtClean="0"/>
              <a:t> web</a:t>
            </a:r>
            <a:endParaRPr lang="en-US" sz="2000" i="1" dirty="0"/>
          </a:p>
        </p:txBody>
      </p:sp>
      <p:pic>
        <p:nvPicPr>
          <p:cNvPr id="12" name="Picture 4" descr="Fig02-1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129" y="1952625"/>
            <a:ext cx="3962400" cy="295275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946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6000" y="2328956"/>
            <a:ext cx="4572000" cy="2060885"/>
          </a:xfrm>
          <a:prstGeom prst="rect">
            <a:avLst/>
          </a:prstGeom>
        </p:spPr>
        <p:txBody>
          <a:bodyPr>
            <a:spAutoFit/>
          </a:bodyPr>
          <a:lstStyle/>
          <a:p>
            <a:pPr marL="342900" marR="0" lvl="0" indent="-342900">
              <a:lnSpc>
                <a:spcPct val="150000"/>
              </a:lnSpc>
              <a:spcBef>
                <a:spcPts val="0"/>
              </a:spcBef>
              <a:spcAft>
                <a:spcPts val="0"/>
              </a:spcAft>
              <a:buFont typeface="Wingdings" panose="05000000000000000000" pitchFamily="2" charset="2"/>
              <a:buChar char="§"/>
            </a:pPr>
            <a:r>
              <a:rPr lang="en-US" sz="2200" dirty="0">
                <a:ea typeface="Calibri" panose="020F0502020204030204" pitchFamily="34" charset="0"/>
                <a:cs typeface="Arial" panose="020B0604020202020204" pitchFamily="34" charset="0"/>
              </a:rPr>
              <a:t>History of the internet </a:t>
            </a:r>
          </a:p>
          <a:p>
            <a:pPr marL="342900" marR="0" lvl="0" indent="-342900">
              <a:lnSpc>
                <a:spcPct val="150000"/>
              </a:lnSpc>
              <a:spcBef>
                <a:spcPts val="0"/>
              </a:spcBef>
              <a:spcAft>
                <a:spcPts val="0"/>
              </a:spcAft>
              <a:buFont typeface="Wingdings" panose="05000000000000000000" pitchFamily="2" charset="2"/>
              <a:buChar char="§"/>
            </a:pPr>
            <a:r>
              <a:rPr lang="en-US" sz="2200" dirty="0">
                <a:ea typeface="Calibri" panose="020F0502020204030204" pitchFamily="34" charset="0"/>
                <a:cs typeface="Arial" panose="020B0604020202020204" pitchFamily="34" charset="0"/>
              </a:rPr>
              <a:t>How internet works </a:t>
            </a:r>
          </a:p>
          <a:p>
            <a:pPr marL="342900" marR="0" lvl="0" indent="-342900">
              <a:lnSpc>
                <a:spcPct val="150000"/>
              </a:lnSpc>
              <a:spcBef>
                <a:spcPts val="0"/>
              </a:spcBef>
              <a:spcAft>
                <a:spcPts val="0"/>
              </a:spcAft>
              <a:buFont typeface="Wingdings" panose="05000000000000000000" pitchFamily="2" charset="2"/>
              <a:buChar char="§"/>
            </a:pPr>
            <a:r>
              <a:rPr lang="en-US" sz="2200" dirty="0">
                <a:ea typeface="Calibri" panose="020F0502020204030204" pitchFamily="34" charset="0"/>
                <a:cs typeface="Arial" panose="020B0604020202020204" pitchFamily="34" charset="0"/>
              </a:rPr>
              <a:t>The World Wide Web </a:t>
            </a:r>
          </a:p>
          <a:p>
            <a:pPr marL="342900" marR="0" lvl="0" indent="-342900">
              <a:lnSpc>
                <a:spcPct val="150000"/>
              </a:lnSpc>
              <a:spcBef>
                <a:spcPts val="0"/>
              </a:spcBef>
              <a:spcAft>
                <a:spcPts val="800"/>
              </a:spcAft>
              <a:buFont typeface="Wingdings" panose="05000000000000000000" pitchFamily="2" charset="2"/>
              <a:buChar char="§"/>
            </a:pPr>
            <a:r>
              <a:rPr lang="en-US" sz="2200" dirty="0">
                <a:ea typeface="Calibri" panose="020F0502020204030204" pitchFamily="34" charset="0"/>
                <a:cs typeface="Arial" panose="020B0604020202020204" pitchFamily="34" charset="0"/>
              </a:rPr>
              <a:t>Other Internet Service </a:t>
            </a:r>
            <a:endParaRPr lang="en-US" sz="2200" dirty="0">
              <a:effectLst/>
              <a:ea typeface="Calibri" panose="020F0502020204030204" pitchFamily="34" charset="0"/>
              <a:cs typeface="Arial" panose="020B0604020202020204" pitchFamily="34" charset="0"/>
            </a:endParaRPr>
          </a:p>
        </p:txBody>
      </p:sp>
      <p:sp>
        <p:nvSpPr>
          <p:cNvPr id="4" name="TextBox 3"/>
          <p:cNvSpPr txBox="1"/>
          <p:nvPr/>
        </p:nvSpPr>
        <p:spPr>
          <a:xfrm>
            <a:off x="2281518" y="1898069"/>
            <a:ext cx="1332416" cy="430887"/>
          </a:xfrm>
          <a:prstGeom prst="rect">
            <a:avLst/>
          </a:prstGeom>
          <a:noFill/>
        </p:spPr>
        <p:txBody>
          <a:bodyPr wrap="none" rtlCol="0">
            <a:spAutoFit/>
          </a:bodyPr>
          <a:lstStyle/>
          <a:p>
            <a:r>
              <a:rPr lang="en-US" sz="2200" b="1" i="1" dirty="0" smtClean="0"/>
              <a:t>Outline :</a:t>
            </a:r>
            <a:endParaRPr lang="en-US" sz="2200" b="1" i="1"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66800" y="1121818"/>
            <a:ext cx="2857962" cy="430887"/>
          </a:xfrm>
          <a:prstGeom prst="rect">
            <a:avLst/>
          </a:prstGeom>
        </p:spPr>
        <p:txBody>
          <a:bodyPr wrap="none">
            <a:spAutoFit/>
          </a:bodyPr>
          <a:lstStyle/>
          <a:p>
            <a:r>
              <a:rPr lang="en-US" sz="2200" dirty="0"/>
              <a:t>The World Wide Web</a:t>
            </a:r>
          </a:p>
        </p:txBody>
      </p:sp>
      <p:sp>
        <p:nvSpPr>
          <p:cNvPr id="3" name="Rectangle 2"/>
          <p:cNvSpPr/>
          <p:nvPr/>
        </p:nvSpPr>
        <p:spPr>
          <a:xfrm>
            <a:off x="228600" y="1676400"/>
            <a:ext cx="4038600" cy="3477875"/>
          </a:xfrm>
          <a:prstGeom prst="rect">
            <a:avLst/>
          </a:prstGeom>
        </p:spPr>
        <p:txBody>
          <a:bodyPr wrap="square">
            <a:spAutoFit/>
          </a:bodyPr>
          <a:lstStyle/>
          <a:p>
            <a:pPr marL="342900" indent="-342900">
              <a:buFont typeface="Wingdings" panose="05000000000000000000" pitchFamily="2" charset="2"/>
              <a:buChar char="§"/>
            </a:pPr>
            <a:r>
              <a:rPr lang="en-US" sz="2000" dirty="0"/>
              <a:t>The World Wide Web (WWW), or Web, a widely used service on the </a:t>
            </a:r>
            <a:r>
              <a:rPr lang="en-US" sz="2000" dirty="0" smtClean="0"/>
              <a:t>Internet.</a:t>
            </a:r>
          </a:p>
          <a:p>
            <a:pPr marL="342900" indent="-342900">
              <a:buFont typeface="Wingdings" panose="05000000000000000000" pitchFamily="2" charset="2"/>
              <a:buChar char="§"/>
            </a:pPr>
            <a:r>
              <a:rPr lang="en-US" sz="2000" dirty="0" smtClean="0"/>
              <a:t>WWW consists </a:t>
            </a:r>
            <a:r>
              <a:rPr lang="en-US" sz="2000" dirty="0"/>
              <a:t>of a worldwide collection of electronic documents. </a:t>
            </a:r>
            <a:endParaRPr lang="en-US" sz="2000" dirty="0" smtClean="0"/>
          </a:p>
          <a:p>
            <a:pPr marL="342900" indent="-342900">
              <a:buFont typeface="Wingdings" panose="05000000000000000000" pitchFamily="2" charset="2"/>
              <a:buChar char="§"/>
            </a:pPr>
            <a:r>
              <a:rPr lang="en-US" sz="2000" dirty="0" smtClean="0"/>
              <a:t>Each </a:t>
            </a:r>
            <a:r>
              <a:rPr lang="en-US" sz="2000" dirty="0"/>
              <a:t>electronic document on the Web, called a Web page, </a:t>
            </a:r>
            <a:endParaRPr lang="en-US" sz="2000" dirty="0" smtClean="0"/>
          </a:p>
          <a:p>
            <a:pPr>
              <a:tabLst>
                <a:tab pos="804863" algn="l"/>
                <a:tab pos="1663700" algn="l"/>
              </a:tabLst>
            </a:pPr>
            <a:r>
              <a:rPr lang="en-US" sz="2000" dirty="0"/>
              <a:t>	</a:t>
            </a:r>
            <a:r>
              <a:rPr lang="en-US" sz="2000" i="1" dirty="0" smtClean="0">
                <a:solidFill>
                  <a:srgbClr val="FF0000"/>
                </a:solidFill>
              </a:rPr>
              <a:t>contain</a:t>
            </a:r>
            <a:r>
              <a:rPr lang="en-US" sz="2000" dirty="0" smtClean="0"/>
              <a:t> </a:t>
            </a:r>
            <a:r>
              <a:rPr lang="en-US" sz="2000" dirty="0"/>
              <a:t>text, graphics, </a:t>
            </a:r>
            <a:r>
              <a:rPr lang="en-US" sz="2000" dirty="0" smtClean="0"/>
              <a:t>			animation, audio, 		and </a:t>
            </a:r>
            <a:r>
              <a:rPr lang="en-US" sz="2000" dirty="0"/>
              <a:t>video. </a:t>
            </a:r>
          </a:p>
        </p:txBody>
      </p:sp>
      <p:sp>
        <p:nvSpPr>
          <p:cNvPr id="5" name="Rectangle 4"/>
          <p:cNvSpPr/>
          <p:nvPr/>
        </p:nvSpPr>
        <p:spPr>
          <a:xfrm>
            <a:off x="5622854" y="1121817"/>
            <a:ext cx="2470292" cy="430887"/>
          </a:xfrm>
          <a:prstGeom prst="rect">
            <a:avLst/>
          </a:prstGeom>
        </p:spPr>
        <p:txBody>
          <a:bodyPr wrap="none">
            <a:spAutoFit/>
          </a:bodyPr>
          <a:lstStyle/>
          <a:p>
            <a:r>
              <a:rPr lang="en-US" sz="2200" dirty="0" smtClean="0"/>
              <a:t>Browsing the Web</a:t>
            </a:r>
            <a:endParaRPr lang="en-US" sz="2200" dirty="0"/>
          </a:p>
        </p:txBody>
      </p:sp>
      <p:sp>
        <p:nvSpPr>
          <p:cNvPr id="4" name="Rectangle 3"/>
          <p:cNvSpPr/>
          <p:nvPr/>
        </p:nvSpPr>
        <p:spPr>
          <a:xfrm>
            <a:off x="4800600" y="1676400"/>
            <a:ext cx="4114800" cy="4401205"/>
          </a:xfrm>
          <a:prstGeom prst="rect">
            <a:avLst/>
          </a:prstGeom>
        </p:spPr>
        <p:txBody>
          <a:bodyPr wrap="square">
            <a:spAutoFit/>
          </a:bodyPr>
          <a:lstStyle/>
          <a:p>
            <a:pPr marL="342900" indent="-342900">
              <a:buFont typeface="Wingdings" panose="05000000000000000000" pitchFamily="2" charset="2"/>
              <a:buChar char="§"/>
            </a:pPr>
            <a:r>
              <a:rPr lang="en-US" sz="2000" dirty="0" smtClean="0"/>
              <a:t>Application </a:t>
            </a:r>
            <a:r>
              <a:rPr lang="en-US" sz="2000" dirty="0"/>
              <a:t>software that allows users to access and view Web pages or access Web 2.0 programs. </a:t>
            </a:r>
            <a:endParaRPr lang="en-US" sz="2000" dirty="0" smtClean="0"/>
          </a:p>
          <a:p>
            <a:pPr marL="342900" indent="-342900">
              <a:buFont typeface="Wingdings" panose="05000000000000000000" pitchFamily="2" charset="2"/>
              <a:buChar char="§"/>
            </a:pPr>
            <a:r>
              <a:rPr lang="en-US" sz="2000" dirty="0" smtClean="0"/>
              <a:t>To </a:t>
            </a:r>
            <a:r>
              <a:rPr lang="en-US" sz="2000" dirty="0"/>
              <a:t>browse the Web, you need a computer or mobile device that is connected to the Internet and that has a Web browser. </a:t>
            </a:r>
            <a:endParaRPr lang="en-US" sz="2000" dirty="0" smtClean="0"/>
          </a:p>
          <a:p>
            <a:pPr marL="342900" indent="-342900">
              <a:buFont typeface="Wingdings" panose="05000000000000000000" pitchFamily="2" charset="2"/>
              <a:buChar char="§"/>
            </a:pPr>
            <a:r>
              <a:rPr lang="en-US" sz="2000" dirty="0" smtClean="0"/>
              <a:t>The </a:t>
            </a:r>
            <a:r>
              <a:rPr lang="en-US" sz="2000" dirty="0"/>
              <a:t>more widely used Web browsers for personal computers </a:t>
            </a:r>
            <a:r>
              <a:rPr lang="en-US" sz="2000" dirty="0" smtClean="0"/>
              <a:t>are: </a:t>
            </a:r>
          </a:p>
          <a:p>
            <a:pPr>
              <a:tabLst>
                <a:tab pos="858838" algn="l"/>
              </a:tabLst>
            </a:pPr>
            <a:r>
              <a:rPr lang="en-US" sz="2000" i="1" dirty="0">
                <a:solidFill>
                  <a:srgbClr val="FF0000"/>
                </a:solidFill>
              </a:rPr>
              <a:t>	</a:t>
            </a:r>
            <a:r>
              <a:rPr lang="en-US" sz="2000" i="1" dirty="0" smtClean="0">
                <a:solidFill>
                  <a:srgbClr val="FF0000"/>
                </a:solidFill>
              </a:rPr>
              <a:t>Internet </a:t>
            </a:r>
            <a:r>
              <a:rPr lang="en-US" sz="2000" i="1" dirty="0">
                <a:solidFill>
                  <a:srgbClr val="FF0000"/>
                </a:solidFill>
              </a:rPr>
              <a:t>Explorer, Firefox, </a:t>
            </a:r>
            <a:r>
              <a:rPr lang="en-US" sz="2000" i="1" dirty="0" smtClean="0">
                <a:solidFill>
                  <a:srgbClr val="FF0000"/>
                </a:solidFill>
              </a:rPr>
              <a:t>	Opera</a:t>
            </a:r>
            <a:r>
              <a:rPr lang="en-US" sz="2000" i="1" dirty="0">
                <a:solidFill>
                  <a:srgbClr val="FF0000"/>
                </a:solidFill>
              </a:rPr>
              <a:t>, Safari, and Google </a:t>
            </a:r>
            <a:r>
              <a:rPr lang="en-US" sz="2000" i="1" dirty="0" smtClean="0">
                <a:solidFill>
                  <a:srgbClr val="FF0000"/>
                </a:solidFill>
              </a:rPr>
              <a:t>	Chrome</a:t>
            </a:r>
            <a:r>
              <a:rPr lang="en-US" sz="2000" dirty="0"/>
              <a:t>.</a:t>
            </a:r>
          </a:p>
        </p:txBody>
      </p:sp>
    </p:spTree>
    <p:extLst>
      <p:ext uri="{BB962C8B-B14F-4D97-AF65-F5344CB8AC3E}">
        <p14:creationId xmlns:p14="http://schemas.microsoft.com/office/powerpoint/2010/main" val="907171246"/>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990600"/>
            <a:ext cx="4572000" cy="769441"/>
          </a:xfrm>
          <a:prstGeom prst="rect">
            <a:avLst/>
          </a:prstGeom>
        </p:spPr>
        <p:txBody>
          <a:bodyPr>
            <a:spAutoFit/>
          </a:bodyPr>
          <a:lstStyle/>
          <a:p>
            <a:r>
              <a:rPr lang="en-US" sz="2200" i="1" dirty="0"/>
              <a:t>Which </a:t>
            </a:r>
            <a:r>
              <a:rPr lang="en-US" sz="2200" i="1" dirty="0">
                <a:solidFill>
                  <a:srgbClr val="FF0000"/>
                </a:solidFill>
              </a:rPr>
              <a:t>Web browser </a:t>
            </a:r>
            <a:r>
              <a:rPr lang="en-US" sz="2200" i="1" dirty="0" smtClean="0"/>
              <a:t>currently </a:t>
            </a:r>
            <a:r>
              <a:rPr lang="en-US" sz="2200" i="1" dirty="0"/>
              <a:t>has the highest market share? </a:t>
            </a:r>
          </a:p>
        </p:txBody>
      </p:sp>
      <p:pic>
        <p:nvPicPr>
          <p:cNvPr id="4" name="Picture 3"/>
          <p:cNvPicPr/>
          <p:nvPr/>
        </p:nvPicPr>
        <p:blipFill rotWithShape="1">
          <a:blip r:embed="rId4"/>
          <a:srcRect l="82317" t="50171" r="4880" b="32140"/>
          <a:stretch/>
        </p:blipFill>
        <p:spPr bwMode="auto">
          <a:xfrm>
            <a:off x="490728" y="2086292"/>
            <a:ext cx="4005072" cy="3247708"/>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846891" y="2413337"/>
            <a:ext cx="3974592" cy="2246769"/>
          </a:xfrm>
          <a:prstGeom prst="rect">
            <a:avLst/>
          </a:prstGeom>
        </p:spPr>
        <p:txBody>
          <a:bodyPr wrap="square">
            <a:spAutoFit/>
          </a:bodyPr>
          <a:lstStyle/>
          <a:p>
            <a:r>
              <a:rPr lang="en-US" sz="2000" dirty="0"/>
              <a:t>Windows Internet Explorer (IE) currently is the most popular browser, with approximately 68 percent of the market share. The chart to the right illustrates the market share of the more popular Web browsers.</a:t>
            </a:r>
          </a:p>
        </p:txBody>
      </p:sp>
    </p:spTree>
    <p:extLst>
      <p:ext uri="{BB962C8B-B14F-4D97-AF65-F5344CB8AC3E}">
        <p14:creationId xmlns:p14="http://schemas.microsoft.com/office/powerpoint/2010/main" val="382634987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90687" y="580464"/>
            <a:ext cx="5791200" cy="430887"/>
          </a:xfrm>
          <a:prstGeom prst="rect">
            <a:avLst/>
          </a:prstGeom>
        </p:spPr>
        <p:txBody>
          <a:bodyPr wrap="square">
            <a:spAutoFit/>
          </a:bodyPr>
          <a:lstStyle/>
          <a:p>
            <a:pPr algn="ctr"/>
            <a:r>
              <a:rPr lang="en-US" sz="2200" dirty="0"/>
              <a:t>How a Web Browser Displays a Home Page</a:t>
            </a:r>
          </a:p>
        </p:txBody>
      </p:sp>
      <p:pic>
        <p:nvPicPr>
          <p:cNvPr id="4" name="Picture 3"/>
          <p:cNvPicPr/>
          <p:nvPr/>
        </p:nvPicPr>
        <p:blipFill rotWithShape="1">
          <a:blip r:embed="rId4"/>
          <a:srcRect l="24199" t="12543" r="24038" b="6131"/>
          <a:stretch/>
        </p:blipFill>
        <p:spPr bwMode="auto">
          <a:xfrm>
            <a:off x="0" y="1011351"/>
            <a:ext cx="9172575" cy="53894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637044"/>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68737" y="811888"/>
            <a:ext cx="2235099" cy="430887"/>
          </a:xfrm>
          <a:prstGeom prst="rect">
            <a:avLst/>
          </a:prstGeom>
        </p:spPr>
        <p:txBody>
          <a:bodyPr wrap="none">
            <a:spAutoFit/>
          </a:bodyPr>
          <a:lstStyle/>
          <a:p>
            <a:pPr algn="ctr"/>
            <a:r>
              <a:rPr lang="en-US" sz="2200" i="1" dirty="0">
                <a:solidFill>
                  <a:srgbClr val="FF0000"/>
                </a:solidFill>
              </a:rPr>
              <a:t>Web Addresses </a:t>
            </a:r>
          </a:p>
        </p:txBody>
      </p:sp>
      <p:sp>
        <p:nvSpPr>
          <p:cNvPr id="3" name="Rectangle 2"/>
          <p:cNvSpPr/>
          <p:nvPr/>
        </p:nvSpPr>
        <p:spPr>
          <a:xfrm>
            <a:off x="322326" y="2026340"/>
            <a:ext cx="2819400" cy="2805320"/>
          </a:xfrm>
          <a:prstGeom prst="rect">
            <a:avLst/>
          </a:prstGeom>
        </p:spPr>
        <p:txBody>
          <a:bodyPr wrap="square">
            <a:spAutoFit/>
          </a:bodyPr>
          <a:lstStyle/>
          <a:p>
            <a:pPr>
              <a:lnSpc>
                <a:spcPct val="150000"/>
              </a:lnSpc>
            </a:pPr>
            <a:r>
              <a:rPr lang="en-US" sz="2000" dirty="0"/>
              <a:t>A </a:t>
            </a:r>
            <a:r>
              <a:rPr lang="en-US" sz="2000" dirty="0">
                <a:solidFill>
                  <a:srgbClr val="FF0000"/>
                </a:solidFill>
              </a:rPr>
              <a:t>Web page </a:t>
            </a:r>
            <a:r>
              <a:rPr lang="en-US" sz="2000" dirty="0"/>
              <a:t>has a unique address, which is called a URL (Uniform Resource Locator) or Web address</a:t>
            </a:r>
          </a:p>
        </p:txBody>
      </p:sp>
      <p:pic>
        <p:nvPicPr>
          <p:cNvPr id="5" name="Picture 4"/>
          <p:cNvPicPr/>
          <p:nvPr/>
        </p:nvPicPr>
        <p:blipFill rotWithShape="1">
          <a:blip r:embed="rId4"/>
          <a:srcRect l="51122" t="20240" r="9135" b="21037"/>
          <a:stretch/>
        </p:blipFill>
        <p:spPr bwMode="auto">
          <a:xfrm>
            <a:off x="2895601" y="1497688"/>
            <a:ext cx="6276974" cy="4674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0043870"/>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3672" y="838200"/>
            <a:ext cx="3129126" cy="430887"/>
          </a:xfrm>
          <a:prstGeom prst="rect">
            <a:avLst/>
          </a:prstGeom>
        </p:spPr>
        <p:txBody>
          <a:bodyPr wrap="none">
            <a:spAutoFit/>
          </a:bodyPr>
          <a:lstStyle/>
          <a:p>
            <a:pPr algn="ctr"/>
            <a:r>
              <a:rPr lang="en-US" sz="2200" dirty="0"/>
              <a:t>Navigating Web Pages </a:t>
            </a:r>
          </a:p>
        </p:txBody>
      </p:sp>
      <p:sp>
        <p:nvSpPr>
          <p:cNvPr id="3" name="Rectangle 2"/>
          <p:cNvSpPr/>
          <p:nvPr/>
        </p:nvSpPr>
        <p:spPr>
          <a:xfrm>
            <a:off x="408936" y="2574140"/>
            <a:ext cx="2466975" cy="2554545"/>
          </a:xfrm>
          <a:prstGeom prst="rect">
            <a:avLst/>
          </a:prstGeom>
        </p:spPr>
        <p:txBody>
          <a:bodyPr wrap="square">
            <a:spAutoFit/>
          </a:bodyPr>
          <a:lstStyle/>
          <a:p>
            <a:r>
              <a:rPr lang="en-US" sz="2000" dirty="0" smtClean="0"/>
              <a:t>The </a:t>
            </a:r>
            <a:r>
              <a:rPr lang="en-US" sz="2000" dirty="0"/>
              <a:t>website’s navigation system is like a road map to all the different areas and information contained within the website</a:t>
            </a:r>
            <a:r>
              <a:rPr lang="en-US" sz="2000" dirty="0" smtClean="0"/>
              <a:t>.</a:t>
            </a:r>
            <a:endParaRPr lang="en-US" sz="2000" dirty="0"/>
          </a:p>
        </p:txBody>
      </p:sp>
      <p:pic>
        <p:nvPicPr>
          <p:cNvPr id="4" name="Picture 3"/>
          <p:cNvPicPr>
            <a:picLocks noChangeAspect="1"/>
          </p:cNvPicPr>
          <p:nvPr/>
        </p:nvPicPr>
        <p:blipFill rotWithShape="1">
          <a:blip r:embed="rId4"/>
          <a:srcRect l="16031" t="19792" r="16619" b="7292"/>
          <a:stretch/>
        </p:blipFill>
        <p:spPr>
          <a:xfrm>
            <a:off x="2971800" y="1600200"/>
            <a:ext cx="5943600" cy="4502426"/>
          </a:xfrm>
          <a:prstGeom prst="rect">
            <a:avLst/>
          </a:prstGeom>
        </p:spPr>
      </p:pic>
    </p:spTree>
    <p:extLst>
      <p:ext uri="{BB962C8B-B14F-4D97-AF65-F5344CB8AC3E}">
        <p14:creationId xmlns:p14="http://schemas.microsoft.com/office/powerpoint/2010/main" val="1201792918"/>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1143000"/>
            <a:ext cx="3089307" cy="430887"/>
          </a:xfrm>
          <a:prstGeom prst="rect">
            <a:avLst/>
          </a:prstGeom>
        </p:spPr>
        <p:txBody>
          <a:bodyPr wrap="none">
            <a:spAutoFit/>
          </a:bodyPr>
          <a:lstStyle/>
          <a:p>
            <a:r>
              <a:rPr lang="en-US" sz="2200" dirty="0"/>
              <a:t>Other Internet Services</a:t>
            </a:r>
          </a:p>
        </p:txBody>
      </p:sp>
      <p:sp>
        <p:nvSpPr>
          <p:cNvPr id="3" name="TextBox 2"/>
          <p:cNvSpPr txBox="1"/>
          <p:nvPr/>
        </p:nvSpPr>
        <p:spPr>
          <a:xfrm>
            <a:off x="1621838" y="1519677"/>
            <a:ext cx="912429" cy="400110"/>
          </a:xfrm>
          <a:prstGeom prst="rect">
            <a:avLst/>
          </a:prstGeom>
          <a:noFill/>
        </p:spPr>
        <p:txBody>
          <a:bodyPr wrap="none" rtlCol="0">
            <a:spAutoFit/>
          </a:bodyPr>
          <a:lstStyle/>
          <a:p>
            <a:r>
              <a:rPr lang="en-US" sz="2000" dirty="0" smtClean="0">
                <a:solidFill>
                  <a:srgbClr val="FF0000"/>
                </a:solidFill>
              </a:rPr>
              <a:t>E-mail</a:t>
            </a:r>
            <a:endParaRPr lang="en-US" sz="2000" dirty="0">
              <a:solidFill>
                <a:srgbClr val="FF0000"/>
              </a:solidFill>
            </a:endParaRPr>
          </a:p>
        </p:txBody>
      </p:sp>
      <p:sp>
        <p:nvSpPr>
          <p:cNvPr id="4" name="Rectangle 3"/>
          <p:cNvSpPr/>
          <p:nvPr/>
        </p:nvSpPr>
        <p:spPr>
          <a:xfrm>
            <a:off x="4515971" y="1294686"/>
            <a:ext cx="4475629" cy="4801314"/>
          </a:xfrm>
          <a:prstGeom prst="rect">
            <a:avLst/>
          </a:prstGeom>
        </p:spPr>
        <p:txBody>
          <a:bodyPr wrap="square">
            <a:spAutoFit/>
          </a:bodyPr>
          <a:lstStyle/>
          <a:p>
            <a:r>
              <a:rPr lang="en-US" dirty="0"/>
              <a:t>How an E-Mail Message May Travel from a Sender to a </a:t>
            </a:r>
            <a:r>
              <a:rPr lang="en-US" dirty="0" smtClean="0"/>
              <a:t>Receiver</a:t>
            </a:r>
          </a:p>
          <a:p>
            <a:pPr marL="342900" indent="-342900">
              <a:buAutoNum type="arabicPeriod"/>
            </a:pPr>
            <a:r>
              <a:rPr lang="en-US" dirty="0" smtClean="0"/>
              <a:t>Using an email program, you create and send a message</a:t>
            </a:r>
          </a:p>
          <a:p>
            <a:pPr marL="342900" indent="-342900">
              <a:buAutoNum type="arabicPeriod"/>
            </a:pPr>
            <a:r>
              <a:rPr lang="en-US" dirty="0" smtClean="0"/>
              <a:t>Your e-mail program contacts software on your service providers outgoing mail server</a:t>
            </a:r>
          </a:p>
          <a:p>
            <a:pPr marL="342900" indent="-342900">
              <a:buAutoNum type="arabicPeriod"/>
            </a:pPr>
            <a:r>
              <a:rPr lang="en-US" dirty="0" smtClean="0"/>
              <a:t>Software on the outgoing mail server determines the best route for the data and sends the messages, which travels along internet routers to the recipients incoming mail server</a:t>
            </a:r>
          </a:p>
          <a:p>
            <a:pPr marL="342900" indent="-342900">
              <a:buAutoNum type="arabicPeriod"/>
            </a:pPr>
            <a:r>
              <a:rPr lang="en-US" dirty="0"/>
              <a:t>When the recipient uses an e-mail program to check for e-mail messages, the message transfers from the incoming mail server to the recipient's computer</a:t>
            </a:r>
            <a:r>
              <a:rPr lang="en-US" dirty="0" smtClean="0"/>
              <a:t>.</a:t>
            </a:r>
            <a:endParaRPr lang="en-US" dirty="0"/>
          </a:p>
        </p:txBody>
      </p:sp>
      <p:pic>
        <p:nvPicPr>
          <p:cNvPr id="6" name="Picture 5"/>
          <p:cNvPicPr/>
          <p:nvPr/>
        </p:nvPicPr>
        <p:blipFill rotWithShape="1">
          <a:blip r:embed="rId4"/>
          <a:srcRect l="52084" t="29076" r="2243" b="23033"/>
          <a:stretch/>
        </p:blipFill>
        <p:spPr bwMode="auto">
          <a:xfrm>
            <a:off x="248771" y="1991926"/>
            <a:ext cx="4018429" cy="40278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4794918"/>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1143000"/>
            <a:ext cx="1816523" cy="430887"/>
          </a:xfrm>
          <a:prstGeom prst="rect">
            <a:avLst/>
          </a:prstGeom>
        </p:spPr>
        <p:txBody>
          <a:bodyPr wrap="none">
            <a:spAutoFit/>
          </a:bodyPr>
          <a:lstStyle/>
          <a:p>
            <a:r>
              <a:rPr lang="en-US" sz="2200" dirty="0"/>
              <a:t>Mailing Lists </a:t>
            </a:r>
          </a:p>
        </p:txBody>
      </p:sp>
      <p:sp>
        <p:nvSpPr>
          <p:cNvPr id="3" name="Rectangle 2"/>
          <p:cNvSpPr/>
          <p:nvPr/>
        </p:nvSpPr>
        <p:spPr>
          <a:xfrm>
            <a:off x="990600" y="1573886"/>
            <a:ext cx="5562600" cy="400110"/>
          </a:xfrm>
          <a:prstGeom prst="rect">
            <a:avLst/>
          </a:prstGeom>
        </p:spPr>
        <p:txBody>
          <a:bodyPr wrap="square">
            <a:spAutoFit/>
          </a:bodyPr>
          <a:lstStyle/>
          <a:p>
            <a:r>
              <a:rPr lang="en-US" sz="2000" dirty="0" smtClean="0"/>
              <a:t>Also </a:t>
            </a:r>
            <a:r>
              <a:rPr lang="en-US" sz="2000" dirty="0"/>
              <a:t>called an </a:t>
            </a:r>
            <a:r>
              <a:rPr lang="en-US" sz="2000" dirty="0">
                <a:solidFill>
                  <a:srgbClr val="FF0000"/>
                </a:solidFill>
              </a:rPr>
              <a:t>e-mail list</a:t>
            </a:r>
            <a:r>
              <a:rPr lang="en-US" sz="2000" dirty="0"/>
              <a:t> or </a:t>
            </a:r>
            <a:r>
              <a:rPr lang="en-US" sz="2000" dirty="0">
                <a:solidFill>
                  <a:srgbClr val="FF0000"/>
                </a:solidFill>
              </a:rPr>
              <a:t>distribution </a:t>
            </a:r>
            <a:r>
              <a:rPr lang="en-US" sz="2000" dirty="0" smtClean="0">
                <a:solidFill>
                  <a:srgbClr val="FF0000"/>
                </a:solidFill>
              </a:rPr>
              <a:t>list</a:t>
            </a:r>
            <a:endParaRPr lang="en-US" sz="2000" dirty="0">
              <a:solidFill>
                <a:srgbClr val="FF0000"/>
              </a:solidFill>
            </a:endParaRPr>
          </a:p>
        </p:txBody>
      </p:sp>
      <p:sp>
        <p:nvSpPr>
          <p:cNvPr id="4" name="Rectangle 3"/>
          <p:cNvSpPr/>
          <p:nvPr/>
        </p:nvSpPr>
        <p:spPr>
          <a:xfrm>
            <a:off x="990600" y="1904999"/>
            <a:ext cx="7162800" cy="707886"/>
          </a:xfrm>
          <a:prstGeom prst="rect">
            <a:avLst/>
          </a:prstGeom>
        </p:spPr>
        <p:txBody>
          <a:bodyPr wrap="square">
            <a:spAutoFit/>
          </a:bodyPr>
          <a:lstStyle/>
          <a:p>
            <a:r>
              <a:rPr lang="en-US" sz="2000" dirty="0" smtClean="0"/>
              <a:t>is a </a:t>
            </a:r>
            <a:r>
              <a:rPr lang="en-US" sz="2000" dirty="0"/>
              <a:t>group of e-mail names and addresses given a single name.</a:t>
            </a:r>
          </a:p>
        </p:txBody>
      </p:sp>
      <p:sp>
        <p:nvSpPr>
          <p:cNvPr id="5" name="Rectangle 4"/>
          <p:cNvSpPr/>
          <p:nvPr/>
        </p:nvSpPr>
        <p:spPr>
          <a:xfrm>
            <a:off x="533400" y="2893874"/>
            <a:ext cx="3137397" cy="430887"/>
          </a:xfrm>
          <a:prstGeom prst="rect">
            <a:avLst/>
          </a:prstGeom>
        </p:spPr>
        <p:txBody>
          <a:bodyPr wrap="none">
            <a:spAutoFit/>
          </a:bodyPr>
          <a:lstStyle/>
          <a:p>
            <a:r>
              <a:rPr lang="en-US" sz="2200" dirty="0"/>
              <a:t>Instant </a:t>
            </a:r>
            <a:r>
              <a:rPr lang="en-US" sz="2200" dirty="0" smtClean="0"/>
              <a:t>Messaging (IM) </a:t>
            </a:r>
            <a:endParaRPr lang="en-US" sz="2200" dirty="0"/>
          </a:p>
        </p:txBody>
      </p:sp>
      <p:sp>
        <p:nvSpPr>
          <p:cNvPr id="6" name="Rectangle 5"/>
          <p:cNvSpPr/>
          <p:nvPr/>
        </p:nvSpPr>
        <p:spPr>
          <a:xfrm>
            <a:off x="990600" y="3324761"/>
            <a:ext cx="7162800" cy="1323439"/>
          </a:xfrm>
          <a:prstGeom prst="rect">
            <a:avLst/>
          </a:prstGeom>
        </p:spPr>
        <p:txBody>
          <a:bodyPr wrap="square">
            <a:spAutoFit/>
          </a:bodyPr>
          <a:lstStyle/>
          <a:p>
            <a:r>
              <a:rPr lang="en-US" sz="2000" dirty="0" smtClean="0"/>
              <a:t>is </a:t>
            </a:r>
            <a:r>
              <a:rPr lang="en-US" sz="2000" dirty="0"/>
              <a:t>a real-time Internet communications service that notifies you when one or more people are online and then allows you to exchange messages or files or join a private chat room with them </a:t>
            </a:r>
          </a:p>
        </p:txBody>
      </p:sp>
    </p:spTree>
    <p:extLst>
      <p:ext uri="{BB962C8B-B14F-4D97-AF65-F5344CB8AC3E}">
        <p14:creationId xmlns:p14="http://schemas.microsoft.com/office/powerpoint/2010/main" val="833683812"/>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p:nvPr/>
        </p:nvPicPr>
        <p:blipFill rotWithShape="1">
          <a:blip r:embed="rId4"/>
          <a:srcRect l="52244" t="30501" r="3685" b="8780"/>
          <a:stretch/>
        </p:blipFill>
        <p:spPr bwMode="auto">
          <a:xfrm>
            <a:off x="0" y="609600"/>
            <a:ext cx="9144000" cy="5791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217908"/>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1066800"/>
            <a:ext cx="4898777" cy="400110"/>
          </a:xfrm>
          <a:prstGeom prst="rect">
            <a:avLst/>
          </a:prstGeom>
        </p:spPr>
        <p:txBody>
          <a:bodyPr wrap="none">
            <a:spAutoFit/>
          </a:bodyPr>
          <a:lstStyle/>
          <a:p>
            <a:r>
              <a:rPr lang="en-US" sz="2000" dirty="0"/>
              <a:t>VoIP (Voice over IP, or Internet Protocol</a:t>
            </a:r>
            <a:r>
              <a:rPr lang="en-US" sz="2000" dirty="0" smtClean="0"/>
              <a:t>)</a:t>
            </a:r>
            <a:endParaRPr lang="en-US" sz="2000" dirty="0"/>
          </a:p>
        </p:txBody>
      </p:sp>
      <p:sp>
        <p:nvSpPr>
          <p:cNvPr id="3" name="Rectangle 2"/>
          <p:cNvSpPr/>
          <p:nvPr/>
        </p:nvSpPr>
        <p:spPr>
          <a:xfrm>
            <a:off x="533400" y="1752600"/>
            <a:ext cx="3505200" cy="1631216"/>
          </a:xfrm>
          <a:prstGeom prst="rect">
            <a:avLst/>
          </a:prstGeom>
        </p:spPr>
        <p:txBody>
          <a:bodyPr wrap="square">
            <a:spAutoFit/>
          </a:bodyPr>
          <a:lstStyle/>
          <a:p>
            <a:r>
              <a:rPr lang="en-US" sz="2000" dirty="0" smtClean="0"/>
              <a:t>Also </a:t>
            </a:r>
            <a:r>
              <a:rPr lang="en-US" sz="2000" dirty="0"/>
              <a:t>called Internet telephony, enables users to speak to other users over the Internet (instead of the public switched telephone network). </a:t>
            </a:r>
          </a:p>
        </p:txBody>
      </p:sp>
      <p:pic>
        <p:nvPicPr>
          <p:cNvPr id="5" name="Picture 4"/>
          <p:cNvPicPr/>
          <p:nvPr/>
        </p:nvPicPr>
        <p:blipFill rotWithShape="1">
          <a:blip r:embed="rId4"/>
          <a:srcRect l="16025" t="24516" r="39584" b="12486"/>
          <a:stretch/>
        </p:blipFill>
        <p:spPr bwMode="auto">
          <a:xfrm>
            <a:off x="4112964" y="1466910"/>
            <a:ext cx="5031036" cy="478149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533400" y="3636950"/>
            <a:ext cx="3733800" cy="1938992"/>
          </a:xfrm>
          <a:prstGeom prst="rect">
            <a:avLst/>
          </a:prstGeom>
        </p:spPr>
        <p:txBody>
          <a:bodyPr wrap="square">
            <a:spAutoFit/>
          </a:bodyPr>
          <a:lstStyle/>
          <a:p>
            <a:r>
              <a:rPr lang="en-US" sz="2000" dirty="0"/>
              <a:t>FTP (File Transfer Protocol) is an Internet  standard that permits the process of file uploading and downloading with other computers on the Internet. </a:t>
            </a:r>
          </a:p>
        </p:txBody>
      </p:sp>
    </p:spTree>
    <p:extLst>
      <p:ext uri="{BB962C8B-B14F-4D97-AF65-F5344CB8AC3E}">
        <p14:creationId xmlns:p14="http://schemas.microsoft.com/office/powerpoint/2010/main" val="1058691537"/>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7200" y="1143000"/>
            <a:ext cx="1471878" cy="430887"/>
          </a:xfrm>
          <a:prstGeom prst="rect">
            <a:avLst/>
          </a:prstGeom>
        </p:spPr>
        <p:txBody>
          <a:bodyPr wrap="none">
            <a:spAutoFit/>
          </a:bodyPr>
          <a:lstStyle/>
          <a:p>
            <a:r>
              <a:rPr lang="en-US" sz="2200" dirty="0"/>
              <a:t>Netiquette</a:t>
            </a:r>
          </a:p>
        </p:txBody>
      </p:sp>
      <p:sp>
        <p:nvSpPr>
          <p:cNvPr id="8" name="Rectangle 7"/>
          <p:cNvSpPr/>
          <p:nvPr/>
        </p:nvSpPr>
        <p:spPr>
          <a:xfrm>
            <a:off x="814387" y="1747391"/>
            <a:ext cx="7543800" cy="3785652"/>
          </a:xfrm>
          <a:prstGeom prst="rect">
            <a:avLst/>
          </a:prstGeom>
        </p:spPr>
        <p:txBody>
          <a:bodyPr wrap="square">
            <a:spAutoFit/>
          </a:bodyPr>
          <a:lstStyle/>
          <a:p>
            <a:r>
              <a:rPr lang="id-ID" sz="2000" dirty="0" smtClean="0"/>
              <a:t>Singkatan dari </a:t>
            </a:r>
            <a:r>
              <a:rPr lang="id-ID" sz="2000" dirty="0" smtClean="0">
                <a:solidFill>
                  <a:srgbClr val="FF0000"/>
                </a:solidFill>
              </a:rPr>
              <a:t>etiket internet</a:t>
            </a:r>
            <a:endParaRPr lang="en-US" sz="2000" dirty="0" smtClean="0"/>
          </a:p>
          <a:p>
            <a:pPr marL="1077913" indent="-342900">
              <a:buFont typeface="Wingdings" panose="05000000000000000000" pitchFamily="2" charset="2"/>
              <a:buChar char="§"/>
            </a:pPr>
            <a:r>
              <a:rPr lang="id-ID" sz="2000" dirty="0" smtClean="0"/>
              <a:t>adalah kode perilaku yang dapat diterima yang harus diikuti pengguna saat berada di internet</a:t>
            </a:r>
            <a:r>
              <a:rPr lang="en-US" sz="2000" dirty="0"/>
              <a:t>.</a:t>
            </a:r>
            <a:r>
              <a:rPr lang="id-ID" sz="2000" dirty="0" smtClean="0"/>
              <a:t> </a:t>
            </a:r>
            <a:endParaRPr lang="en-US" sz="2000" dirty="0" smtClean="0"/>
          </a:p>
          <a:p>
            <a:pPr marL="1077913" indent="-342900">
              <a:buFont typeface="Wingdings" panose="05000000000000000000" pitchFamily="2" charset="2"/>
              <a:buChar char="§"/>
            </a:pPr>
            <a:r>
              <a:rPr lang="id-ID" sz="2000" dirty="0" smtClean="0"/>
              <a:t>Netiquette mencakup aturan untuk semua aspek internet, termasuk</a:t>
            </a:r>
            <a:r>
              <a:rPr lang="en-US" sz="2000" dirty="0" smtClean="0"/>
              <a:t>;</a:t>
            </a:r>
            <a:r>
              <a:rPr lang="id-ID" sz="2000" dirty="0" smtClean="0"/>
              <a:t> </a:t>
            </a:r>
            <a:endParaRPr lang="en-US" sz="2000" dirty="0" smtClean="0"/>
          </a:p>
          <a:p>
            <a:pPr marL="1720850" indent="-342900">
              <a:buFont typeface="Wingdings" panose="05000000000000000000" pitchFamily="2" charset="2"/>
              <a:buChar char="ü"/>
            </a:pPr>
            <a:r>
              <a:rPr lang="id-ID" sz="2000" dirty="0" smtClean="0"/>
              <a:t>world wide web </a:t>
            </a:r>
            <a:endParaRPr lang="en-US" sz="2000" dirty="0" smtClean="0"/>
          </a:p>
          <a:p>
            <a:pPr marL="1720850" indent="-342900">
              <a:buFont typeface="Wingdings" panose="05000000000000000000" pitchFamily="2" charset="2"/>
              <a:buChar char="ü"/>
            </a:pPr>
            <a:r>
              <a:rPr lang="id-ID" sz="2000" dirty="0" smtClean="0"/>
              <a:t>e-mail </a:t>
            </a:r>
            <a:endParaRPr lang="en-US" sz="2000" dirty="0" smtClean="0"/>
          </a:p>
          <a:p>
            <a:pPr marL="1720850" indent="-342900">
              <a:buFont typeface="Wingdings" panose="05000000000000000000" pitchFamily="2" charset="2"/>
              <a:buChar char="ü"/>
            </a:pPr>
            <a:r>
              <a:rPr lang="id-ID" sz="2000" i="1" dirty="0" smtClean="0"/>
              <a:t>Instan</a:t>
            </a:r>
            <a:r>
              <a:rPr lang="en-US" sz="2000" i="1" dirty="0" smtClean="0"/>
              <a:t> messaging</a:t>
            </a:r>
            <a:r>
              <a:rPr lang="id-ID" sz="2000" i="1" dirty="0" smtClean="0"/>
              <a:t> </a:t>
            </a:r>
            <a:endParaRPr lang="en-US" sz="2000" i="1" dirty="0" smtClean="0"/>
          </a:p>
          <a:p>
            <a:pPr marL="1720850" indent="-342900">
              <a:buFont typeface="Wingdings" panose="05000000000000000000" pitchFamily="2" charset="2"/>
              <a:buChar char="ü"/>
            </a:pPr>
            <a:r>
              <a:rPr lang="id-ID" sz="2000" dirty="0" smtClean="0"/>
              <a:t>chat room </a:t>
            </a:r>
            <a:endParaRPr lang="en-US" sz="2000" dirty="0" smtClean="0"/>
          </a:p>
          <a:p>
            <a:pPr marL="1720850" indent="-342900">
              <a:buFont typeface="Wingdings" panose="05000000000000000000" pitchFamily="2" charset="2"/>
              <a:buChar char="ü"/>
            </a:pPr>
            <a:r>
              <a:rPr lang="id-ID" sz="2000" dirty="0" smtClean="0"/>
              <a:t>FTP </a:t>
            </a:r>
            <a:endParaRPr lang="en-US" sz="2000" dirty="0" smtClean="0"/>
          </a:p>
          <a:p>
            <a:pPr marL="1720850" indent="-342900">
              <a:buFont typeface="Wingdings" panose="05000000000000000000" pitchFamily="2" charset="2"/>
              <a:buChar char="ü"/>
            </a:pPr>
            <a:r>
              <a:rPr lang="id-ID" sz="2000" dirty="0" smtClean="0"/>
              <a:t>newsgroup </a:t>
            </a:r>
            <a:endParaRPr lang="en-US" sz="2000" dirty="0" smtClean="0"/>
          </a:p>
          <a:p>
            <a:pPr marL="1720850" indent="-342900">
              <a:buFont typeface="Wingdings" panose="05000000000000000000" pitchFamily="2" charset="2"/>
              <a:buChar char="ü"/>
            </a:pPr>
            <a:r>
              <a:rPr lang="en-US" sz="2000" i="1" dirty="0" smtClean="0"/>
              <a:t>Message board</a:t>
            </a:r>
            <a:r>
              <a:rPr lang="id-ID" sz="2000" dirty="0" smtClean="0"/>
              <a:t>.</a:t>
            </a:r>
            <a:endParaRPr lang="en-US" sz="2000" dirty="0"/>
          </a:p>
        </p:txBody>
      </p:sp>
    </p:spTree>
    <p:extLst>
      <p:ext uri="{BB962C8B-B14F-4D97-AF65-F5344CB8AC3E}">
        <p14:creationId xmlns:p14="http://schemas.microsoft.com/office/powerpoint/2010/main" val="284804541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5848" y="838200"/>
            <a:ext cx="4140878" cy="800219"/>
          </a:xfrm>
          <a:prstGeom prst="rect">
            <a:avLst/>
          </a:prstGeom>
          <a:noFill/>
        </p:spPr>
        <p:txBody>
          <a:bodyPr wrap="none" rtlCol="0">
            <a:spAutoFit/>
          </a:bodyPr>
          <a:lstStyle/>
          <a:p>
            <a:pPr algn="ctr"/>
            <a:r>
              <a:rPr lang="en-US" sz="2200" b="1" i="1" dirty="0" smtClean="0"/>
              <a:t>Internet</a:t>
            </a:r>
          </a:p>
          <a:p>
            <a:pPr algn="ctr"/>
            <a:r>
              <a:rPr lang="en-US" sz="2400" i="1" dirty="0" smtClean="0"/>
              <a:t>(Interconnection-Networking)</a:t>
            </a:r>
            <a:endParaRPr lang="en-US" sz="2200" b="1" i="1" dirty="0"/>
          </a:p>
        </p:txBody>
      </p:sp>
      <p:sp>
        <p:nvSpPr>
          <p:cNvPr id="3" name="Rectangle 2"/>
          <p:cNvSpPr/>
          <p:nvPr/>
        </p:nvSpPr>
        <p:spPr>
          <a:xfrm>
            <a:off x="661987" y="2133600"/>
            <a:ext cx="3833813" cy="3170099"/>
          </a:xfrm>
          <a:prstGeom prst="rect">
            <a:avLst/>
          </a:prstGeom>
        </p:spPr>
        <p:txBody>
          <a:bodyPr wrap="square">
            <a:spAutoFit/>
          </a:bodyPr>
          <a:lstStyle/>
          <a:p>
            <a:r>
              <a:rPr lang="en-US" sz="2000" dirty="0" err="1" smtClean="0">
                <a:cs typeface="Arial" panose="020B0604020202020204" pitchFamily="34" charset="0"/>
              </a:rPr>
              <a:t>Seluruh</a:t>
            </a:r>
            <a:r>
              <a:rPr lang="en-US" sz="2000" dirty="0" smtClean="0">
                <a:cs typeface="Arial" panose="020B0604020202020204" pitchFamily="34" charset="0"/>
              </a:rPr>
              <a:t> </a:t>
            </a:r>
            <a:r>
              <a:rPr lang="en-US" sz="2000" dirty="0" err="1" smtClean="0">
                <a:cs typeface="Arial" panose="020B0604020202020204" pitchFamily="34" charset="0"/>
              </a:rPr>
              <a:t>jaringan</a:t>
            </a:r>
            <a:r>
              <a:rPr lang="en-US" sz="2000" dirty="0" smtClean="0">
                <a:cs typeface="Arial" panose="020B0604020202020204" pitchFamily="34" charset="0"/>
              </a:rPr>
              <a:t> </a:t>
            </a:r>
            <a:r>
              <a:rPr lang="en-US" sz="2000" dirty="0" err="1" smtClean="0">
                <a:cs typeface="Arial" panose="020B0604020202020204" pitchFamily="34" charset="0"/>
              </a:rPr>
              <a:t>komputer</a:t>
            </a:r>
            <a:r>
              <a:rPr lang="en-US" sz="2000" dirty="0" smtClean="0">
                <a:cs typeface="Arial" panose="020B0604020202020204" pitchFamily="34" charset="0"/>
              </a:rPr>
              <a:t> yang </a:t>
            </a:r>
            <a:r>
              <a:rPr lang="en-US" sz="2000" dirty="0" err="1" smtClean="0">
                <a:cs typeface="Arial" panose="020B0604020202020204" pitchFamily="34" charset="0"/>
              </a:rPr>
              <a:t>saling</a:t>
            </a:r>
            <a:r>
              <a:rPr lang="en-US" sz="2000" dirty="0" smtClean="0">
                <a:cs typeface="Arial" panose="020B0604020202020204" pitchFamily="34" charset="0"/>
              </a:rPr>
              <a:t> </a:t>
            </a:r>
            <a:r>
              <a:rPr lang="en-US" sz="2000" dirty="0" err="1" smtClean="0">
                <a:cs typeface="Arial" panose="020B0604020202020204" pitchFamily="34" charset="0"/>
              </a:rPr>
              <a:t>terhubung</a:t>
            </a:r>
            <a:r>
              <a:rPr lang="en-US" sz="2000" dirty="0" smtClean="0">
                <a:cs typeface="Arial" panose="020B0604020202020204" pitchFamily="34" charset="0"/>
              </a:rPr>
              <a:t> </a:t>
            </a:r>
            <a:r>
              <a:rPr lang="en-US" sz="2000" dirty="0" err="1" smtClean="0">
                <a:cs typeface="Arial" panose="020B0604020202020204" pitchFamily="34" charset="0"/>
              </a:rPr>
              <a:t>menggunakan</a:t>
            </a:r>
            <a:r>
              <a:rPr lang="en-US" sz="2000" dirty="0" smtClean="0">
                <a:cs typeface="Arial" panose="020B0604020202020204" pitchFamily="34" charset="0"/>
              </a:rPr>
              <a:t> </a:t>
            </a:r>
            <a:r>
              <a:rPr lang="en-US" sz="2000" dirty="0" err="1" smtClean="0">
                <a:cs typeface="Arial" panose="020B0604020202020204" pitchFamily="34" charset="0"/>
              </a:rPr>
              <a:t>standar</a:t>
            </a:r>
            <a:r>
              <a:rPr lang="en-US" sz="2000" dirty="0" smtClean="0">
                <a:cs typeface="Arial" panose="020B0604020202020204" pitchFamily="34" charset="0"/>
              </a:rPr>
              <a:t> </a:t>
            </a:r>
            <a:r>
              <a:rPr lang="en-US" sz="2000" dirty="0" err="1" smtClean="0">
                <a:cs typeface="Arial" panose="020B0604020202020204" pitchFamily="34" charset="0"/>
              </a:rPr>
              <a:t>sistem</a:t>
            </a:r>
            <a:r>
              <a:rPr lang="en-US" sz="2000" dirty="0" smtClean="0">
                <a:cs typeface="Arial" panose="020B0604020202020204" pitchFamily="34" charset="0"/>
              </a:rPr>
              <a:t> global </a:t>
            </a:r>
            <a:r>
              <a:rPr lang="en-US" sz="2000" i="1" dirty="0" smtClean="0">
                <a:cs typeface="Arial" panose="020B0604020202020204" pitchFamily="34" charset="0"/>
              </a:rPr>
              <a:t>transmission control protocol / internet protocol suite</a:t>
            </a:r>
            <a:r>
              <a:rPr lang="en-US" sz="2000" dirty="0" smtClean="0">
                <a:cs typeface="Arial" panose="020B0604020202020204" pitchFamily="34" charset="0"/>
              </a:rPr>
              <a:t> (TCP/IP) </a:t>
            </a:r>
            <a:r>
              <a:rPr lang="en-US" sz="2000" dirty="0" err="1" smtClean="0">
                <a:cs typeface="Arial" panose="020B0604020202020204" pitchFamily="34" charset="0"/>
              </a:rPr>
              <a:t>sebagai</a:t>
            </a:r>
            <a:r>
              <a:rPr lang="en-US" sz="2000" dirty="0" smtClean="0">
                <a:cs typeface="Arial" panose="020B0604020202020204" pitchFamily="34" charset="0"/>
              </a:rPr>
              <a:t> </a:t>
            </a:r>
            <a:r>
              <a:rPr lang="en-US" sz="2000" dirty="0" err="1" smtClean="0">
                <a:cs typeface="Arial" panose="020B0604020202020204" pitchFamily="34" charset="0"/>
              </a:rPr>
              <a:t>protokol</a:t>
            </a:r>
            <a:r>
              <a:rPr lang="en-US" sz="2000" dirty="0" smtClean="0">
                <a:cs typeface="Arial" panose="020B0604020202020204" pitchFamily="34" charset="0"/>
              </a:rPr>
              <a:t> </a:t>
            </a:r>
            <a:r>
              <a:rPr lang="en-US" sz="2000" dirty="0" err="1" smtClean="0">
                <a:cs typeface="Arial" panose="020B0604020202020204" pitchFamily="34" charset="0"/>
              </a:rPr>
              <a:t>pertukaran</a:t>
            </a:r>
            <a:r>
              <a:rPr lang="en-US" sz="2000" dirty="0" smtClean="0">
                <a:cs typeface="Arial" panose="020B0604020202020204" pitchFamily="34" charset="0"/>
              </a:rPr>
              <a:t> </a:t>
            </a:r>
            <a:r>
              <a:rPr lang="en-US" sz="2000" dirty="0" err="1" smtClean="0">
                <a:cs typeface="Arial" panose="020B0604020202020204" pitchFamily="34" charset="0"/>
              </a:rPr>
              <a:t>paket</a:t>
            </a:r>
            <a:r>
              <a:rPr lang="en-US" sz="2000" dirty="0" smtClean="0">
                <a:cs typeface="Arial" panose="020B0604020202020204" pitchFamily="34" charset="0"/>
              </a:rPr>
              <a:t> (</a:t>
            </a:r>
            <a:r>
              <a:rPr lang="en-US" sz="2000" i="1" dirty="0" smtClean="0">
                <a:cs typeface="Arial" panose="020B0604020202020204" pitchFamily="34" charset="0"/>
              </a:rPr>
              <a:t>packet switching communication protocol</a:t>
            </a:r>
            <a:r>
              <a:rPr lang="en-US" sz="2000" dirty="0" smtClean="0">
                <a:cs typeface="Arial" panose="020B0604020202020204" pitchFamily="34" charset="0"/>
              </a:rPr>
              <a:t>) </a:t>
            </a:r>
            <a:r>
              <a:rPr lang="en-US" sz="2000" dirty="0" err="1" smtClean="0">
                <a:cs typeface="Arial" panose="020B0604020202020204" pitchFamily="34" charset="0"/>
              </a:rPr>
              <a:t>untuk</a:t>
            </a:r>
            <a:r>
              <a:rPr lang="en-US" sz="2000" dirty="0" smtClean="0">
                <a:cs typeface="Arial" panose="020B0604020202020204" pitchFamily="34" charset="0"/>
              </a:rPr>
              <a:t> </a:t>
            </a:r>
            <a:r>
              <a:rPr lang="en-US" sz="2000" dirty="0" err="1" smtClean="0">
                <a:cs typeface="Arial" panose="020B0604020202020204" pitchFamily="34" charset="0"/>
              </a:rPr>
              <a:t>melayani</a:t>
            </a:r>
            <a:r>
              <a:rPr lang="en-US" sz="2000" dirty="0" smtClean="0">
                <a:cs typeface="Arial" panose="020B0604020202020204" pitchFamily="34" charset="0"/>
              </a:rPr>
              <a:t> </a:t>
            </a:r>
            <a:r>
              <a:rPr lang="en-US" sz="2000" dirty="0" err="1" smtClean="0">
                <a:cs typeface="Arial" panose="020B0604020202020204" pitchFamily="34" charset="0"/>
              </a:rPr>
              <a:t>miliaran</a:t>
            </a:r>
            <a:r>
              <a:rPr lang="en-US" sz="2000" dirty="0" smtClean="0">
                <a:cs typeface="Arial" panose="020B0604020202020204" pitchFamily="34" charset="0"/>
              </a:rPr>
              <a:t> </a:t>
            </a:r>
            <a:r>
              <a:rPr lang="en-US" sz="2000" dirty="0" err="1" smtClean="0">
                <a:cs typeface="Arial" panose="020B0604020202020204" pitchFamily="34" charset="0"/>
              </a:rPr>
              <a:t>pengguna</a:t>
            </a:r>
            <a:r>
              <a:rPr lang="en-US" sz="2000" dirty="0" smtClean="0">
                <a:cs typeface="Arial" panose="020B0604020202020204" pitchFamily="34" charset="0"/>
              </a:rPr>
              <a:t> di </a:t>
            </a:r>
            <a:r>
              <a:rPr lang="en-US" sz="2000" dirty="0" err="1" smtClean="0">
                <a:cs typeface="Arial" panose="020B0604020202020204" pitchFamily="34" charset="0"/>
              </a:rPr>
              <a:t>seluruh</a:t>
            </a:r>
            <a:r>
              <a:rPr lang="en-US" sz="2000" dirty="0" smtClean="0">
                <a:cs typeface="Arial" panose="020B0604020202020204" pitchFamily="34" charset="0"/>
              </a:rPr>
              <a:t> </a:t>
            </a:r>
            <a:r>
              <a:rPr lang="en-US" sz="2000" dirty="0" err="1" smtClean="0">
                <a:cs typeface="Arial" panose="020B0604020202020204" pitchFamily="34" charset="0"/>
              </a:rPr>
              <a:t>dunia</a:t>
            </a:r>
            <a:r>
              <a:rPr lang="en-US" sz="2000" dirty="0" smtClean="0">
                <a:cs typeface="Arial" panose="020B0604020202020204" pitchFamily="34" charset="0"/>
              </a:rPr>
              <a:t>.</a:t>
            </a:r>
            <a:endParaRPr lang="en-US" sz="2000" dirty="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981200"/>
            <a:ext cx="3810000" cy="3962400"/>
          </a:xfrm>
          <a:prstGeom prst="rect">
            <a:avLst/>
          </a:prstGeom>
        </p:spPr>
      </p:pic>
    </p:spTree>
    <p:extLst>
      <p:ext uri="{BB962C8B-B14F-4D97-AF65-F5344CB8AC3E}">
        <p14:creationId xmlns:p14="http://schemas.microsoft.com/office/powerpoint/2010/main" val="139163951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69072" y="1219200"/>
            <a:ext cx="2874505" cy="553998"/>
          </a:xfrm>
          <a:prstGeom prst="rect">
            <a:avLst/>
          </a:prstGeom>
          <a:noFill/>
        </p:spPr>
        <p:txBody>
          <a:bodyPr wrap="none" rtlCol="0">
            <a:spAutoFit/>
          </a:bodyPr>
          <a:lstStyle/>
          <a:p>
            <a:r>
              <a:rPr lang="en-US" sz="3000" b="1" dirty="0" err="1" smtClean="0"/>
              <a:t>Daftar</a:t>
            </a:r>
            <a:r>
              <a:rPr lang="en-US" sz="3000" b="1" dirty="0" smtClean="0"/>
              <a:t> </a:t>
            </a:r>
            <a:r>
              <a:rPr lang="en-US" sz="3000" b="1" dirty="0" err="1" smtClean="0"/>
              <a:t>Pustaka</a:t>
            </a:r>
            <a:endParaRPr lang="en-US" sz="3000" b="1" dirty="0"/>
          </a:p>
        </p:txBody>
      </p:sp>
      <p:sp>
        <p:nvSpPr>
          <p:cNvPr id="4" name="Rectangle 3"/>
          <p:cNvSpPr/>
          <p:nvPr/>
        </p:nvSpPr>
        <p:spPr>
          <a:xfrm>
            <a:off x="776287" y="2209800"/>
            <a:ext cx="7620000" cy="1015663"/>
          </a:xfrm>
          <a:prstGeom prst="rect">
            <a:avLst/>
          </a:prstGeom>
        </p:spPr>
        <p:txBody>
          <a:bodyPr wrap="square">
            <a:spAutoFit/>
          </a:bodyPr>
          <a:lstStyle/>
          <a:p>
            <a:pPr eaLnBrk="1" hangingPunct="1">
              <a:buClr>
                <a:srgbClr val="D94439"/>
              </a:buClr>
              <a:tabLst>
                <a:tab pos="681038" algn="l"/>
              </a:tabLst>
            </a:pPr>
            <a:r>
              <a:rPr lang="en-US" sz="2000" dirty="0" err="1" smtClean="0"/>
              <a:t>Vermat</a:t>
            </a:r>
            <a:r>
              <a:rPr lang="en-US" sz="2000" dirty="0" smtClean="0"/>
              <a:t>, </a:t>
            </a:r>
            <a:r>
              <a:rPr lang="en-US" sz="2000" dirty="0" err="1" smtClean="0"/>
              <a:t>Sebok</a:t>
            </a:r>
            <a:r>
              <a:rPr lang="en-US" sz="2000" dirty="0" smtClean="0"/>
              <a:t>, Freund, Campbell, </a:t>
            </a:r>
            <a:r>
              <a:rPr lang="en-US" sz="2000" dirty="0" err="1" smtClean="0"/>
              <a:t>Frydenberg</a:t>
            </a:r>
            <a:r>
              <a:rPr lang="en-US" sz="2000" dirty="0" smtClean="0"/>
              <a:t>. 2016. Discovering 	Computers 2016 Tools, Apps, Devices, and the Impact of 	Technology. ISBN: 13:978-1-305-39185-7 </a:t>
            </a:r>
            <a:endParaRPr lang="en-US" sz="2000" dirty="0"/>
          </a:p>
        </p:txBody>
      </p:sp>
    </p:spTree>
    <p:extLst>
      <p:ext uri="{BB962C8B-B14F-4D97-AF65-F5344CB8AC3E}">
        <p14:creationId xmlns:p14="http://schemas.microsoft.com/office/powerpoint/2010/main" val="2257081259"/>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79026" y="2967335"/>
            <a:ext cx="4185954" cy="923330"/>
          </a:xfrm>
          <a:prstGeom prst="rect">
            <a:avLst/>
          </a:prstGeom>
          <a:noFill/>
        </p:spPr>
        <p:txBody>
          <a:bodyPr wrap="none" lIns="91440" tIns="45720" rIns="91440" bIns="45720">
            <a:spAutoFit/>
          </a:bodyPr>
          <a:lstStyle/>
          <a:p>
            <a:pPr algn="ct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Terima</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Kasih</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46375089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1066800"/>
            <a:ext cx="1221809" cy="430887"/>
          </a:xfrm>
          <a:prstGeom prst="rect">
            <a:avLst/>
          </a:prstGeom>
          <a:noFill/>
        </p:spPr>
        <p:txBody>
          <a:bodyPr wrap="none" rtlCol="0">
            <a:spAutoFit/>
          </a:bodyPr>
          <a:lstStyle/>
          <a:p>
            <a:r>
              <a:rPr lang="en-US" sz="2200" b="1" i="1" dirty="0" smtClean="0"/>
              <a:t>Internet</a:t>
            </a:r>
            <a:endParaRPr lang="en-US" sz="2200" b="1" i="1" dirty="0"/>
          </a:p>
        </p:txBody>
      </p:sp>
      <p:sp>
        <p:nvSpPr>
          <p:cNvPr id="3" name="TextBox 2"/>
          <p:cNvSpPr txBox="1"/>
          <p:nvPr/>
        </p:nvSpPr>
        <p:spPr>
          <a:xfrm>
            <a:off x="533400" y="1605845"/>
            <a:ext cx="5713424" cy="400110"/>
          </a:xfrm>
          <a:prstGeom prst="rect">
            <a:avLst/>
          </a:prstGeom>
          <a:noFill/>
        </p:spPr>
        <p:txBody>
          <a:bodyPr wrap="none" rtlCol="0">
            <a:spAutoFit/>
          </a:bodyPr>
          <a:lstStyle/>
          <a:p>
            <a:r>
              <a:rPr lang="en-US" sz="2000" dirty="0" err="1" smtClean="0"/>
              <a:t>Beberapa</a:t>
            </a:r>
            <a:r>
              <a:rPr lang="en-US" sz="2000" dirty="0" smtClean="0"/>
              <a:t> </a:t>
            </a:r>
            <a:r>
              <a:rPr lang="en-US" sz="2000" dirty="0" err="1" smtClean="0"/>
              <a:t>layanan</a:t>
            </a:r>
            <a:r>
              <a:rPr lang="en-US" sz="2000" dirty="0" smtClean="0"/>
              <a:t> yang </a:t>
            </a:r>
            <a:r>
              <a:rPr lang="en-US" sz="2000" dirty="0" err="1" smtClean="0"/>
              <a:t>ditemukan</a:t>
            </a:r>
            <a:r>
              <a:rPr lang="en-US" sz="2000" dirty="0" smtClean="0"/>
              <a:t> </a:t>
            </a:r>
            <a:r>
              <a:rPr lang="en-US" sz="2000" dirty="0" err="1" smtClean="0"/>
              <a:t>pada</a:t>
            </a:r>
            <a:r>
              <a:rPr lang="en-US" sz="2000" dirty="0" smtClean="0"/>
              <a:t> internet</a:t>
            </a:r>
            <a:endParaRPr lang="en-US" sz="2000" dirty="0"/>
          </a:p>
        </p:txBody>
      </p:sp>
      <p:sp>
        <p:nvSpPr>
          <p:cNvPr id="4" name="TextBox 3"/>
          <p:cNvSpPr txBox="1"/>
          <p:nvPr/>
        </p:nvSpPr>
        <p:spPr>
          <a:xfrm>
            <a:off x="537882" y="2564487"/>
            <a:ext cx="2725426" cy="1938992"/>
          </a:xfrm>
          <a:prstGeom prst="rect">
            <a:avLst/>
          </a:prstGeom>
          <a:noFill/>
        </p:spPr>
        <p:txBody>
          <a:bodyPr wrap="none" rtlCol="0">
            <a:spAutoFit/>
          </a:bodyPr>
          <a:lstStyle/>
          <a:p>
            <a:pPr marL="457200" indent="-457200">
              <a:buAutoNum type="arabicPeriod"/>
            </a:pPr>
            <a:r>
              <a:rPr lang="en-US" sz="2000" dirty="0" smtClean="0"/>
              <a:t>E-mail</a:t>
            </a:r>
          </a:p>
          <a:p>
            <a:pPr marL="457200" indent="-457200">
              <a:buAutoNum type="arabicPeriod"/>
            </a:pPr>
            <a:r>
              <a:rPr lang="en-US" sz="2000" dirty="0" smtClean="0"/>
              <a:t>Web</a:t>
            </a:r>
          </a:p>
          <a:p>
            <a:pPr marL="457200" indent="-457200">
              <a:buAutoNum type="arabicPeriod"/>
            </a:pPr>
            <a:r>
              <a:rPr lang="en-US" sz="2000" dirty="0" smtClean="0"/>
              <a:t>File transfer</a:t>
            </a:r>
          </a:p>
          <a:p>
            <a:pPr marL="457200" indent="-457200">
              <a:buAutoNum type="arabicPeriod"/>
            </a:pPr>
            <a:r>
              <a:rPr lang="en-US" sz="2000" dirty="0" smtClean="0"/>
              <a:t>Chat</a:t>
            </a:r>
          </a:p>
          <a:p>
            <a:pPr marL="457200" indent="-457200">
              <a:buAutoNum type="arabicPeriod"/>
            </a:pPr>
            <a:r>
              <a:rPr lang="en-US" sz="2000" dirty="0" smtClean="0"/>
              <a:t>Message board</a:t>
            </a:r>
          </a:p>
          <a:p>
            <a:pPr marL="457200" indent="-457200">
              <a:buAutoNum type="arabicPeriod"/>
            </a:pPr>
            <a:r>
              <a:rPr lang="en-US" sz="2000" dirty="0" smtClean="0"/>
              <a:t>Instant messaging</a:t>
            </a:r>
          </a:p>
        </p:txBody>
      </p:sp>
      <p:pic>
        <p:nvPicPr>
          <p:cNvPr id="5" name="Picture 4"/>
          <p:cNvPicPr>
            <a:picLocks noChangeAspect="1"/>
          </p:cNvPicPr>
          <p:nvPr/>
        </p:nvPicPr>
        <p:blipFill>
          <a:blip r:embed="rId4"/>
          <a:stretch>
            <a:fillRect/>
          </a:stretch>
        </p:blipFill>
        <p:spPr>
          <a:xfrm>
            <a:off x="3581400" y="2430829"/>
            <a:ext cx="3237713" cy="2206308"/>
          </a:xfrm>
          <a:prstGeom prst="rect">
            <a:avLst/>
          </a:prstGeom>
        </p:spPr>
      </p:pic>
      <p:sp>
        <p:nvSpPr>
          <p:cNvPr id="6" name="TextBox 5"/>
          <p:cNvSpPr txBox="1"/>
          <p:nvPr/>
        </p:nvSpPr>
        <p:spPr>
          <a:xfrm>
            <a:off x="3581400" y="2498998"/>
            <a:ext cx="2237857" cy="323165"/>
          </a:xfrm>
          <a:prstGeom prst="rect">
            <a:avLst/>
          </a:prstGeom>
          <a:noFill/>
        </p:spPr>
        <p:txBody>
          <a:bodyPr wrap="none" rtlCol="0">
            <a:spAutoFit/>
          </a:bodyPr>
          <a:lstStyle/>
          <a:p>
            <a:r>
              <a:rPr lang="en-US" sz="1500" dirty="0" smtClean="0">
                <a:solidFill>
                  <a:srgbClr val="FF0000"/>
                </a:solidFill>
              </a:rPr>
              <a:t>Web-Conduct Research</a:t>
            </a:r>
            <a:endParaRPr lang="en-US" sz="1500" dirty="0">
              <a:solidFill>
                <a:srgbClr val="FF0000"/>
              </a:solidFill>
            </a:endParaRPr>
          </a:p>
        </p:txBody>
      </p:sp>
      <p:pic>
        <p:nvPicPr>
          <p:cNvPr id="7" name="Picture 6"/>
          <p:cNvPicPr>
            <a:picLocks noChangeAspect="1"/>
          </p:cNvPicPr>
          <p:nvPr/>
        </p:nvPicPr>
        <p:blipFill>
          <a:blip r:embed="rId5"/>
          <a:stretch>
            <a:fillRect/>
          </a:stretch>
        </p:blipFill>
        <p:spPr>
          <a:xfrm>
            <a:off x="4559393" y="4301447"/>
            <a:ext cx="2922350" cy="1890546"/>
          </a:xfrm>
          <a:prstGeom prst="rect">
            <a:avLst/>
          </a:prstGeom>
        </p:spPr>
      </p:pic>
      <p:sp>
        <p:nvSpPr>
          <p:cNvPr id="9" name="TextBox 8"/>
          <p:cNvSpPr txBox="1"/>
          <p:nvPr/>
        </p:nvSpPr>
        <p:spPr>
          <a:xfrm>
            <a:off x="4828357" y="4520781"/>
            <a:ext cx="1595052" cy="323165"/>
          </a:xfrm>
          <a:prstGeom prst="rect">
            <a:avLst/>
          </a:prstGeom>
          <a:noFill/>
        </p:spPr>
        <p:txBody>
          <a:bodyPr wrap="none" rtlCol="0">
            <a:spAutoFit/>
          </a:bodyPr>
          <a:lstStyle/>
          <a:p>
            <a:r>
              <a:rPr lang="en-US" sz="1500" dirty="0" smtClean="0">
                <a:solidFill>
                  <a:srgbClr val="FF0000"/>
                </a:solidFill>
              </a:rPr>
              <a:t>Web – read blog</a:t>
            </a:r>
            <a:endParaRPr lang="en-US" sz="1500" dirty="0">
              <a:solidFill>
                <a:srgbClr val="FF0000"/>
              </a:solidFill>
            </a:endParaRPr>
          </a:p>
        </p:txBody>
      </p:sp>
      <p:pic>
        <p:nvPicPr>
          <p:cNvPr id="8" name="Picture 7"/>
          <p:cNvPicPr>
            <a:picLocks noChangeAspect="1"/>
          </p:cNvPicPr>
          <p:nvPr/>
        </p:nvPicPr>
        <p:blipFill>
          <a:blip r:embed="rId6"/>
          <a:stretch>
            <a:fillRect/>
          </a:stretch>
        </p:blipFill>
        <p:spPr>
          <a:xfrm>
            <a:off x="6002414" y="1871364"/>
            <a:ext cx="2446726" cy="1649866"/>
          </a:xfrm>
          <a:prstGeom prst="rect">
            <a:avLst/>
          </a:prstGeom>
        </p:spPr>
      </p:pic>
      <p:sp>
        <p:nvSpPr>
          <p:cNvPr id="11" name="TextBox 10"/>
          <p:cNvSpPr txBox="1"/>
          <p:nvPr/>
        </p:nvSpPr>
        <p:spPr>
          <a:xfrm>
            <a:off x="6429981" y="1987722"/>
            <a:ext cx="1723292" cy="323165"/>
          </a:xfrm>
          <a:prstGeom prst="rect">
            <a:avLst/>
          </a:prstGeom>
          <a:noFill/>
        </p:spPr>
        <p:txBody>
          <a:bodyPr wrap="none" rtlCol="0">
            <a:spAutoFit/>
          </a:bodyPr>
          <a:lstStyle/>
          <a:p>
            <a:r>
              <a:rPr lang="en-US" sz="1500" dirty="0" smtClean="0">
                <a:solidFill>
                  <a:srgbClr val="FF0000"/>
                </a:solidFill>
              </a:rPr>
              <a:t>Web – share </a:t>
            </a:r>
            <a:r>
              <a:rPr lang="en-US" sz="1500" dirty="0" err="1" smtClean="0">
                <a:solidFill>
                  <a:srgbClr val="FF0000"/>
                </a:solidFill>
              </a:rPr>
              <a:t>vidio</a:t>
            </a:r>
            <a:endParaRPr lang="en-US" sz="1500" dirty="0">
              <a:solidFill>
                <a:srgbClr val="FF0000"/>
              </a:solidFill>
            </a:endParaRPr>
          </a:p>
        </p:txBody>
      </p:sp>
    </p:spTree>
    <p:extLst>
      <p:ext uri="{BB962C8B-B14F-4D97-AF65-F5344CB8AC3E}">
        <p14:creationId xmlns:p14="http://schemas.microsoft.com/office/powerpoint/2010/main" val="2607405165"/>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1066800"/>
            <a:ext cx="2845651" cy="400110"/>
          </a:xfrm>
          <a:prstGeom prst="rect">
            <a:avLst/>
          </a:prstGeom>
          <a:noFill/>
        </p:spPr>
        <p:txBody>
          <a:bodyPr wrap="none" rtlCol="0">
            <a:spAutoFit/>
          </a:bodyPr>
          <a:lstStyle/>
          <a:p>
            <a:r>
              <a:rPr lang="en-US" sz="2000" b="1" i="1" dirty="0" smtClean="0"/>
              <a:t>History of the Internet</a:t>
            </a:r>
            <a:endParaRPr lang="en-US" sz="2000" b="1" i="1" dirty="0"/>
          </a:p>
        </p:txBody>
      </p:sp>
      <p:sp>
        <p:nvSpPr>
          <p:cNvPr id="3" name="Rounded Rectangle 2"/>
          <p:cNvSpPr/>
          <p:nvPr/>
        </p:nvSpPr>
        <p:spPr>
          <a:xfrm>
            <a:off x="1219200" y="2667000"/>
            <a:ext cx="2286000" cy="1524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500" dirty="0" smtClean="0">
                <a:latin typeface="Arial" panose="020B0604020202020204" pitchFamily="34" charset="0"/>
                <a:cs typeface="Arial" panose="020B0604020202020204" pitchFamily="34" charset="0"/>
              </a:rPr>
              <a:t>Goal:</a:t>
            </a:r>
          </a:p>
          <a:p>
            <a:pPr algn="ctr"/>
            <a:r>
              <a:rPr lang="en-US" sz="1500" dirty="0" err="1" smtClean="0">
                <a:latin typeface="Arial" panose="020B0604020202020204" pitchFamily="34" charset="0"/>
                <a:cs typeface="Arial" panose="020B0604020202020204" pitchFamily="34" charset="0"/>
              </a:rPr>
              <a:t>Untuk</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memungkinkan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ilmuan</a:t>
            </a:r>
            <a:r>
              <a:rPr lang="en-US" sz="1500" dirty="0" smtClean="0">
                <a:latin typeface="Arial" panose="020B0604020202020204" pitchFamily="34" charset="0"/>
                <a:cs typeface="Arial" panose="020B0604020202020204" pitchFamily="34" charset="0"/>
              </a:rPr>
              <a:t> di </a:t>
            </a:r>
            <a:r>
              <a:rPr lang="en-US" sz="1500" dirty="0" err="1" smtClean="0">
                <a:latin typeface="Arial" panose="020B0604020202020204" pitchFamily="34" charset="0"/>
                <a:cs typeface="Arial" panose="020B0604020202020204" pitchFamily="34" charset="0"/>
              </a:rPr>
              <a:t>berbagai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lokasi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dan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saling</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berbagi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informasi</a:t>
            </a:r>
            <a:endParaRPr lang="en-US" sz="1500" dirty="0" smtClean="0">
              <a:latin typeface="Arial" panose="020B0604020202020204" pitchFamily="34" charset="0"/>
              <a:cs typeface="Arial" panose="020B0604020202020204" pitchFamily="34" charset="0"/>
            </a:endParaRPr>
          </a:p>
          <a:p>
            <a:pPr algn="ctr"/>
            <a:endParaRPr lang="en-US" sz="1500" dirty="0">
              <a:latin typeface="Arial" panose="020B0604020202020204" pitchFamily="34" charset="0"/>
              <a:cs typeface="Arial" panose="020B0604020202020204" pitchFamily="34" charset="0"/>
            </a:endParaRPr>
          </a:p>
        </p:txBody>
      </p:sp>
      <p:sp>
        <p:nvSpPr>
          <p:cNvPr id="5" name="Rounded Rectangle 4"/>
          <p:cNvSpPr/>
          <p:nvPr/>
        </p:nvSpPr>
        <p:spPr>
          <a:xfrm>
            <a:off x="3505200" y="1920599"/>
            <a:ext cx="2286000" cy="1524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500" dirty="0" smtClean="0">
                <a:latin typeface="Arial" panose="020B0604020202020204" pitchFamily="34" charset="0"/>
                <a:cs typeface="Arial" panose="020B0604020202020204" pitchFamily="34" charset="0"/>
              </a:rPr>
              <a:t>ARPANET</a:t>
            </a:r>
          </a:p>
          <a:p>
            <a:pPr algn="ctr"/>
            <a:r>
              <a:rPr lang="id-ID" sz="1500" dirty="0">
                <a:latin typeface="Arial" panose="020B0604020202020204" pitchFamily="34" charset="0"/>
                <a:cs typeface="Arial" panose="020B0604020202020204" pitchFamily="34" charset="0"/>
              </a:rPr>
              <a:t>Proyek jaringan oleh Pentagon's Advanced Research Projects Agency (ARPA)</a:t>
            </a:r>
            <a:endParaRPr lang="en-US" sz="1500" dirty="0">
              <a:latin typeface="Arial" panose="020B0604020202020204" pitchFamily="34" charset="0"/>
              <a:cs typeface="Arial" panose="020B0604020202020204" pitchFamily="34" charset="0"/>
            </a:endParaRPr>
          </a:p>
        </p:txBody>
      </p:sp>
      <p:sp>
        <p:nvSpPr>
          <p:cNvPr id="6" name="Rounded Rectangle 5"/>
          <p:cNvSpPr/>
          <p:nvPr/>
        </p:nvSpPr>
        <p:spPr>
          <a:xfrm>
            <a:off x="5791200" y="2667000"/>
            <a:ext cx="2286000" cy="1524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500" dirty="0" smtClean="0">
                <a:latin typeface="Arial" panose="020B0604020202020204" pitchFamily="34" charset="0"/>
                <a:cs typeface="Arial" panose="020B0604020202020204" pitchFamily="34" charset="0"/>
              </a:rPr>
              <a:t>Goal:</a:t>
            </a:r>
          </a:p>
          <a:p>
            <a:pPr algn="ctr"/>
            <a:r>
              <a:rPr lang="id-ID" sz="1500" dirty="0">
                <a:latin typeface="Arial" panose="020B0604020202020204" pitchFamily="34" charset="0"/>
                <a:cs typeface="Arial" panose="020B0604020202020204" pitchFamily="34" charset="0"/>
              </a:rPr>
              <a:t>Untuk berfungsi jika bagian dari jaringan dinonaktifkan</a:t>
            </a:r>
            <a:endParaRPr lang="en-US" sz="1500" dirty="0">
              <a:latin typeface="Arial" panose="020B0604020202020204" pitchFamily="34" charset="0"/>
              <a:cs typeface="Arial" panose="020B0604020202020204" pitchFamily="34" charset="0"/>
            </a:endParaRPr>
          </a:p>
        </p:txBody>
      </p:sp>
      <p:sp>
        <p:nvSpPr>
          <p:cNvPr id="7" name="Rounded Rectangle 6"/>
          <p:cNvSpPr/>
          <p:nvPr/>
        </p:nvSpPr>
        <p:spPr>
          <a:xfrm>
            <a:off x="3505200" y="3444599"/>
            <a:ext cx="2286000" cy="1524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500" dirty="0" smtClean="0">
                <a:latin typeface="Arial" panose="020B0604020202020204" pitchFamily="34" charset="0"/>
                <a:cs typeface="Arial" panose="020B0604020202020204" pitchFamily="34" charset="0"/>
              </a:rPr>
              <a:t>Became:</a:t>
            </a:r>
          </a:p>
          <a:p>
            <a:pPr algn="ctr"/>
            <a:r>
              <a:rPr kumimoji="1" lang="en-US" sz="1600" b="1" dirty="0">
                <a:solidFill>
                  <a:srgbClr val="FAE8C4"/>
                </a:solidFill>
                <a:latin typeface="Times New Roman" panose="02020603050405020304" pitchFamily="18" charset="0"/>
              </a:rPr>
              <a:t>functional September </a:t>
            </a:r>
            <a:r>
              <a:rPr kumimoji="1" lang="en-US" sz="1600" b="1" dirty="0" smtClean="0">
                <a:solidFill>
                  <a:srgbClr val="FAE8C4"/>
                </a:solidFill>
                <a:latin typeface="Times New Roman" panose="02020603050405020304" pitchFamily="18" charset="0"/>
              </a:rPr>
              <a:t>1969</a:t>
            </a:r>
            <a:endParaRPr kumimoji="1" lang="en-US" sz="1600" b="1" dirty="0">
              <a:solidFill>
                <a:srgbClr val="FAE8C4"/>
              </a:solidFill>
              <a:latin typeface="Times New Roman" panose="02020603050405020304" pitchFamily="18" charset="0"/>
            </a:endParaRPr>
          </a:p>
        </p:txBody>
      </p:sp>
    </p:spTree>
    <p:extLst>
      <p:ext uri="{BB962C8B-B14F-4D97-AF65-F5344CB8AC3E}">
        <p14:creationId xmlns:p14="http://schemas.microsoft.com/office/powerpoint/2010/main" val="123801897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990600"/>
            <a:ext cx="3706464" cy="430887"/>
          </a:xfrm>
          <a:prstGeom prst="rect">
            <a:avLst/>
          </a:prstGeom>
        </p:spPr>
        <p:txBody>
          <a:bodyPr wrap="none">
            <a:spAutoFit/>
          </a:bodyPr>
          <a:lstStyle/>
          <a:p>
            <a:r>
              <a:rPr lang="en-US" sz="2200" b="1" i="1" dirty="0"/>
              <a:t>Connecting to the Internet</a:t>
            </a:r>
          </a:p>
        </p:txBody>
      </p:sp>
      <p:sp>
        <p:nvSpPr>
          <p:cNvPr id="3" name="TextBox 2"/>
          <p:cNvSpPr txBox="1"/>
          <p:nvPr/>
        </p:nvSpPr>
        <p:spPr>
          <a:xfrm>
            <a:off x="533400" y="1520680"/>
            <a:ext cx="5442516" cy="400110"/>
          </a:xfrm>
          <a:prstGeom prst="rect">
            <a:avLst/>
          </a:prstGeom>
          <a:noFill/>
        </p:spPr>
        <p:txBody>
          <a:bodyPr wrap="none" rtlCol="0">
            <a:spAutoFit/>
          </a:bodyPr>
          <a:lstStyle/>
          <a:p>
            <a:r>
              <a:rPr lang="en-US" sz="2000" dirty="0" err="1" smtClean="0"/>
              <a:t>Contoh</a:t>
            </a:r>
            <a:r>
              <a:rPr lang="en-US" sz="2000" dirty="0" smtClean="0"/>
              <a:t> </a:t>
            </a:r>
            <a:r>
              <a:rPr lang="en-US" sz="2000" dirty="0" err="1" smtClean="0"/>
              <a:t>layangan</a:t>
            </a:r>
            <a:r>
              <a:rPr lang="en-US" sz="2000" dirty="0" smtClean="0"/>
              <a:t> internet broadband, </a:t>
            </a:r>
            <a:r>
              <a:rPr lang="en-US" sz="2000" dirty="0" err="1" smtClean="0"/>
              <a:t>meliputi</a:t>
            </a:r>
            <a:r>
              <a:rPr lang="en-US" sz="2000" dirty="0" smtClean="0"/>
              <a:t>:</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4227999"/>
            <a:ext cx="2619375" cy="1743075"/>
          </a:xfrm>
          <a:prstGeom prst="rect">
            <a:avLst/>
          </a:prstGeom>
        </p:spPr>
      </p:pic>
      <p:sp>
        <p:nvSpPr>
          <p:cNvPr id="5" name="TextBox 4"/>
          <p:cNvSpPr txBox="1"/>
          <p:nvPr/>
        </p:nvSpPr>
        <p:spPr>
          <a:xfrm>
            <a:off x="533400" y="1960154"/>
            <a:ext cx="8001000" cy="4093428"/>
          </a:xfrm>
          <a:prstGeom prst="rect">
            <a:avLst/>
          </a:prstGeom>
          <a:noFill/>
        </p:spPr>
        <p:txBody>
          <a:bodyPr wrap="square" rtlCol="0">
            <a:spAutoFit/>
          </a:bodyPr>
          <a:lstStyle/>
          <a:p>
            <a:pPr marL="342900" indent="-342900">
              <a:buFont typeface="Wingdings" panose="05000000000000000000" pitchFamily="2" charset="2"/>
              <a:buChar char="§"/>
              <a:tabLst>
                <a:tab pos="341313" algn="l"/>
              </a:tabLst>
            </a:pPr>
            <a:r>
              <a:rPr lang="en-US" sz="2000" i="1" dirty="0" smtClean="0"/>
              <a:t>Cable internet service</a:t>
            </a:r>
          </a:p>
          <a:p>
            <a:pPr>
              <a:tabLst>
                <a:tab pos="341313" algn="l"/>
              </a:tabLst>
            </a:pPr>
            <a:r>
              <a:rPr lang="en-US" sz="2000" i="1" dirty="0"/>
              <a:t>	</a:t>
            </a:r>
            <a:r>
              <a:rPr lang="en-US" sz="2000" dirty="0" err="1" smtClean="0"/>
              <a:t>Menyediakan</a:t>
            </a:r>
            <a:r>
              <a:rPr lang="en-US" sz="2000" dirty="0" smtClean="0"/>
              <a:t> </a:t>
            </a:r>
            <a:r>
              <a:rPr lang="en-US" sz="2000" dirty="0" err="1" smtClean="0"/>
              <a:t>akses</a:t>
            </a:r>
            <a:r>
              <a:rPr lang="en-US" sz="2000" dirty="0" smtClean="0"/>
              <a:t> internet </a:t>
            </a:r>
            <a:r>
              <a:rPr lang="en-US" sz="2000" dirty="0" err="1" smtClean="0"/>
              <a:t>berkecepatan</a:t>
            </a:r>
            <a:r>
              <a:rPr lang="en-US" sz="2000" dirty="0" smtClean="0"/>
              <a:t> </a:t>
            </a:r>
            <a:r>
              <a:rPr lang="en-US" sz="2000" dirty="0" err="1" smtClean="0"/>
              <a:t>tinggi</a:t>
            </a:r>
            <a:r>
              <a:rPr lang="en-US" sz="2000" dirty="0" smtClean="0"/>
              <a:t> </a:t>
            </a:r>
            <a:r>
              <a:rPr lang="en-US" sz="2000" dirty="0" err="1" smtClean="0"/>
              <a:t>melalui</a:t>
            </a:r>
            <a:r>
              <a:rPr lang="en-US" sz="2000" dirty="0" smtClean="0"/>
              <a:t> </a:t>
            </a:r>
            <a:r>
              <a:rPr lang="en-US" sz="2000" dirty="0" err="1" smtClean="0"/>
              <a:t>jaringan</a:t>
            </a:r>
            <a:r>
              <a:rPr lang="en-US" sz="2000" dirty="0" smtClean="0"/>
              <a:t> 	</a:t>
            </a:r>
            <a:r>
              <a:rPr lang="en-US" sz="2000" dirty="0" err="1" smtClean="0"/>
              <a:t>televisi</a:t>
            </a:r>
            <a:r>
              <a:rPr lang="en-US" sz="2000" dirty="0" smtClean="0"/>
              <a:t> </a:t>
            </a:r>
            <a:r>
              <a:rPr lang="en-US" sz="2000" dirty="0" err="1" smtClean="0"/>
              <a:t>kabel</a:t>
            </a:r>
            <a:r>
              <a:rPr lang="en-US" sz="2000" dirty="0" smtClean="0"/>
              <a:t> </a:t>
            </a:r>
            <a:r>
              <a:rPr lang="en-US" sz="2000" dirty="0" err="1" smtClean="0"/>
              <a:t>melalui</a:t>
            </a:r>
            <a:r>
              <a:rPr lang="en-US" sz="2000" dirty="0" smtClean="0"/>
              <a:t> modem </a:t>
            </a:r>
            <a:r>
              <a:rPr lang="en-US" sz="2000" dirty="0" err="1" smtClean="0"/>
              <a:t>kabel</a:t>
            </a:r>
            <a:r>
              <a:rPr lang="en-US" sz="2000" dirty="0" smtClean="0"/>
              <a:t> </a:t>
            </a:r>
          </a:p>
          <a:p>
            <a:pPr marL="342900" indent="-342900">
              <a:buFont typeface="Wingdings" panose="05000000000000000000" pitchFamily="2" charset="2"/>
              <a:buChar char="§"/>
              <a:tabLst>
                <a:tab pos="341313" algn="l"/>
              </a:tabLst>
            </a:pPr>
            <a:r>
              <a:rPr lang="en-US" sz="2000" i="1" dirty="0" smtClean="0"/>
              <a:t>DSL (Digital Subscriber Line)</a:t>
            </a:r>
          </a:p>
          <a:p>
            <a:pPr>
              <a:tabLst>
                <a:tab pos="341313" algn="l"/>
              </a:tabLst>
            </a:pPr>
            <a:r>
              <a:rPr lang="en-US" sz="2000" i="1" dirty="0" smtClean="0"/>
              <a:t>	</a:t>
            </a:r>
            <a:r>
              <a:rPr lang="en-US" sz="2000" dirty="0" err="1" smtClean="0"/>
              <a:t>Menyediakan</a:t>
            </a:r>
            <a:r>
              <a:rPr lang="en-US" sz="2000" dirty="0" smtClean="0"/>
              <a:t> </a:t>
            </a:r>
            <a:r>
              <a:rPr lang="en-US" sz="2000" dirty="0" err="1" smtClean="0"/>
              <a:t>koneksi</a:t>
            </a:r>
            <a:r>
              <a:rPr lang="en-US" sz="2000" dirty="0" smtClean="0"/>
              <a:t> internet </a:t>
            </a:r>
            <a:r>
              <a:rPr lang="en-US" sz="2000" dirty="0" err="1" smtClean="0"/>
              <a:t>berkecepatan</a:t>
            </a:r>
            <a:r>
              <a:rPr lang="en-US" sz="2000" dirty="0" smtClean="0"/>
              <a:t> </a:t>
            </a:r>
            <a:r>
              <a:rPr lang="en-US" sz="2000" dirty="0" err="1" smtClean="0"/>
              <a:t>tinggi</a:t>
            </a:r>
            <a:r>
              <a:rPr lang="en-US" sz="2000" dirty="0" smtClean="0"/>
              <a:t> </a:t>
            </a:r>
            <a:r>
              <a:rPr lang="en-US" sz="2000" dirty="0" err="1" smtClean="0"/>
              <a:t>dengan</a:t>
            </a:r>
            <a:r>
              <a:rPr lang="en-US" sz="2000" dirty="0" smtClean="0"/>
              <a:t> 	</a:t>
            </a:r>
            <a:r>
              <a:rPr lang="en-US" sz="2000" dirty="0" err="1" smtClean="0"/>
              <a:t>menggunakan</a:t>
            </a:r>
            <a:r>
              <a:rPr lang="en-US" sz="2000" dirty="0" smtClean="0"/>
              <a:t> </a:t>
            </a:r>
            <a:r>
              <a:rPr lang="en-US" sz="2000" dirty="0" err="1" smtClean="0"/>
              <a:t>saluran</a:t>
            </a:r>
            <a:r>
              <a:rPr lang="en-US" sz="2000" dirty="0" smtClean="0"/>
              <a:t> </a:t>
            </a:r>
            <a:r>
              <a:rPr lang="en-US" sz="2000" dirty="0" err="1" smtClean="0"/>
              <a:t>telepon</a:t>
            </a:r>
            <a:r>
              <a:rPr lang="en-US" sz="2000" dirty="0" smtClean="0"/>
              <a:t> </a:t>
            </a:r>
            <a:r>
              <a:rPr lang="en-US" sz="2000" dirty="0" err="1" smtClean="0"/>
              <a:t>biasa</a:t>
            </a:r>
            <a:r>
              <a:rPr lang="en-US" sz="2000" dirty="0" smtClean="0"/>
              <a:t>.</a:t>
            </a:r>
          </a:p>
          <a:p>
            <a:pPr marL="342900" indent="-342900">
              <a:buFont typeface="Wingdings" panose="05000000000000000000" pitchFamily="2" charset="2"/>
              <a:buChar char="§"/>
            </a:pPr>
            <a:r>
              <a:rPr lang="en-US" sz="2000" i="1" dirty="0" smtClean="0"/>
              <a:t>Fiber to the Premises (FTTP)</a:t>
            </a:r>
          </a:p>
          <a:p>
            <a:pPr>
              <a:tabLst>
                <a:tab pos="347663" algn="l"/>
              </a:tabLst>
            </a:pPr>
            <a:r>
              <a:rPr lang="en-US" sz="2000" i="1" dirty="0"/>
              <a:t>	</a:t>
            </a:r>
            <a:r>
              <a:rPr lang="en-US" sz="2000" dirty="0" err="1" smtClean="0"/>
              <a:t>Menggunakan</a:t>
            </a:r>
            <a:r>
              <a:rPr lang="en-US" sz="2000" dirty="0" smtClean="0"/>
              <a:t> </a:t>
            </a:r>
            <a:r>
              <a:rPr lang="en-US" sz="2000" dirty="0" err="1" smtClean="0"/>
              <a:t>kabel</a:t>
            </a:r>
            <a:r>
              <a:rPr lang="en-US" sz="2000" dirty="0" smtClean="0"/>
              <a:t> </a:t>
            </a:r>
            <a:r>
              <a:rPr lang="en-US" sz="2000" i="1" dirty="0" smtClean="0"/>
              <a:t>fiber optic </a:t>
            </a:r>
            <a:r>
              <a:rPr lang="en-US" sz="2000" dirty="0" err="1" smtClean="0"/>
              <a:t>untuk</a:t>
            </a:r>
            <a:r>
              <a:rPr lang="en-US" sz="2000" dirty="0" smtClean="0"/>
              <a:t> </a:t>
            </a:r>
            <a:r>
              <a:rPr lang="en-US" sz="2000" dirty="0" err="1" smtClean="0"/>
              <a:t>menyediakan</a:t>
            </a:r>
            <a:r>
              <a:rPr lang="en-US" sz="2000" dirty="0" smtClean="0"/>
              <a:t> </a:t>
            </a:r>
            <a:r>
              <a:rPr lang="en-US" sz="2000" dirty="0" err="1" smtClean="0"/>
              <a:t>akses</a:t>
            </a:r>
            <a:r>
              <a:rPr lang="en-US" sz="2000" dirty="0" smtClean="0"/>
              <a:t> internet 	</a:t>
            </a:r>
            <a:r>
              <a:rPr lang="en-US" sz="2000" dirty="0" err="1" smtClean="0"/>
              <a:t>berkecepatan</a:t>
            </a:r>
            <a:r>
              <a:rPr lang="en-US" sz="2000" dirty="0" smtClean="0"/>
              <a:t> </a:t>
            </a:r>
            <a:r>
              <a:rPr lang="en-US" sz="2000" dirty="0" err="1" smtClean="0"/>
              <a:t>tinggi</a:t>
            </a:r>
            <a:r>
              <a:rPr lang="en-US" sz="2000" dirty="0" smtClean="0"/>
              <a:t> </a:t>
            </a:r>
            <a:r>
              <a:rPr lang="en-US" sz="2000" dirty="0" err="1" smtClean="0"/>
              <a:t>untuk</a:t>
            </a:r>
            <a:r>
              <a:rPr lang="en-US" sz="2000" dirty="0" smtClean="0"/>
              <a:t> </a:t>
            </a:r>
            <a:r>
              <a:rPr lang="en-US" sz="2000" i="1" dirty="0" smtClean="0"/>
              <a:t>home </a:t>
            </a:r>
            <a:r>
              <a:rPr lang="en-US" sz="2000" dirty="0" err="1" smtClean="0"/>
              <a:t>dan</a:t>
            </a:r>
            <a:r>
              <a:rPr lang="en-US" sz="2000" dirty="0" smtClean="0"/>
              <a:t> </a:t>
            </a:r>
            <a:r>
              <a:rPr lang="en-US" sz="2000" i="1" dirty="0" smtClean="0"/>
              <a:t>business users</a:t>
            </a:r>
          </a:p>
          <a:p>
            <a:pPr marL="342900" indent="-342900">
              <a:buFont typeface="Wingdings" panose="05000000000000000000" pitchFamily="2" charset="2"/>
              <a:buChar char="§"/>
            </a:pPr>
            <a:r>
              <a:rPr lang="en-US" sz="2000" i="1" dirty="0" smtClean="0"/>
              <a:t>Fixed wireless</a:t>
            </a:r>
          </a:p>
          <a:p>
            <a:pPr>
              <a:tabLst>
                <a:tab pos="347663" algn="l"/>
              </a:tabLst>
            </a:pPr>
            <a:r>
              <a:rPr lang="en-US" sz="2000" dirty="0"/>
              <a:t>	</a:t>
            </a:r>
            <a:r>
              <a:rPr lang="en-US" sz="2000" dirty="0" err="1" smtClean="0"/>
              <a:t>Koneksi</a:t>
            </a:r>
            <a:r>
              <a:rPr lang="en-US" sz="2000" dirty="0" smtClean="0"/>
              <a:t> internet </a:t>
            </a:r>
            <a:r>
              <a:rPr lang="en-US" sz="2000" dirty="0" err="1" smtClean="0"/>
              <a:t>dengan</a:t>
            </a:r>
            <a:r>
              <a:rPr lang="en-US" sz="2000" dirty="0" smtClean="0"/>
              <a:t> </a:t>
            </a:r>
            <a:r>
              <a:rPr lang="en-US" sz="2000" dirty="0" err="1" smtClean="0"/>
              <a:t>menggunakan</a:t>
            </a:r>
            <a:r>
              <a:rPr lang="en-US" sz="2000" dirty="0" smtClean="0"/>
              <a:t> </a:t>
            </a:r>
            <a:r>
              <a:rPr lang="en-US" sz="2000" dirty="0" err="1" smtClean="0"/>
              <a:t>antena</a:t>
            </a:r>
            <a:r>
              <a:rPr lang="en-US" sz="2000" dirty="0" smtClean="0"/>
              <a:t> </a:t>
            </a:r>
            <a:r>
              <a:rPr lang="en-US" sz="2000" dirty="0" err="1" smtClean="0"/>
              <a:t>berbentuk</a:t>
            </a:r>
            <a:r>
              <a:rPr lang="en-US" sz="2000" dirty="0" smtClean="0"/>
              <a:t> </a:t>
            </a:r>
            <a:r>
              <a:rPr lang="en-US" sz="2000" dirty="0" err="1" smtClean="0"/>
              <a:t>piring</a:t>
            </a:r>
            <a:endParaRPr lang="en-US" sz="2000" dirty="0" smtClean="0"/>
          </a:p>
          <a:p>
            <a:pPr marL="342900" indent="-342900">
              <a:buFont typeface="Wingdings" panose="05000000000000000000" pitchFamily="2" charset="2"/>
              <a:buChar char="§"/>
            </a:pPr>
            <a:r>
              <a:rPr lang="en-US" sz="2000" i="1" dirty="0" smtClean="0"/>
              <a:t>A </a:t>
            </a:r>
            <a:r>
              <a:rPr lang="en-US" sz="2000" i="1" dirty="0" err="1" smtClean="0"/>
              <a:t>wi-fi</a:t>
            </a:r>
            <a:r>
              <a:rPr lang="en-US" sz="2000" i="1" dirty="0" smtClean="0"/>
              <a:t> (wireless fidelity)</a:t>
            </a:r>
          </a:p>
          <a:p>
            <a:pPr>
              <a:tabLst>
                <a:tab pos="347663" algn="l"/>
              </a:tabLst>
            </a:pPr>
            <a:r>
              <a:rPr lang="en-US" sz="2000" i="1" dirty="0" smtClean="0"/>
              <a:t>	</a:t>
            </a:r>
            <a:r>
              <a:rPr lang="en-US" sz="2000" dirty="0" err="1" smtClean="0"/>
              <a:t>Jaringan</a:t>
            </a:r>
            <a:r>
              <a:rPr lang="en-US" sz="2000" dirty="0" smtClean="0"/>
              <a:t> </a:t>
            </a:r>
            <a:r>
              <a:rPr lang="en-US" sz="2000" dirty="0" err="1" smtClean="0"/>
              <a:t>menggunakan</a:t>
            </a:r>
            <a:r>
              <a:rPr lang="en-US" sz="2000" dirty="0" smtClean="0"/>
              <a:t> </a:t>
            </a:r>
            <a:r>
              <a:rPr lang="en-US" sz="2000" dirty="0" err="1" smtClean="0"/>
              <a:t>sinyal</a:t>
            </a:r>
            <a:r>
              <a:rPr lang="en-US" sz="2000" dirty="0" smtClean="0"/>
              <a:t> radio </a:t>
            </a:r>
            <a:r>
              <a:rPr lang="en-US" sz="2000" dirty="0" err="1" smtClean="0"/>
              <a:t>untuk</a:t>
            </a:r>
            <a:r>
              <a:rPr lang="en-US" sz="2000" dirty="0" smtClean="0"/>
              <a:t> </a:t>
            </a:r>
            <a:r>
              <a:rPr lang="en-US" sz="2000" dirty="0" err="1" smtClean="0"/>
              <a:t>koneksi</a:t>
            </a:r>
            <a:r>
              <a:rPr lang="en-US" sz="2000" dirty="0" smtClean="0"/>
              <a:t> internet</a:t>
            </a:r>
            <a:endParaRPr lang="en-US" sz="2000" i="1" dirty="0" smtClean="0"/>
          </a:p>
        </p:txBody>
      </p:sp>
    </p:spTree>
    <p:extLst>
      <p:ext uri="{BB962C8B-B14F-4D97-AF65-F5344CB8AC3E}">
        <p14:creationId xmlns:p14="http://schemas.microsoft.com/office/powerpoint/2010/main" val="218652488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09601" y="914400"/>
            <a:ext cx="3852514" cy="2590800"/>
          </a:xfrm>
          <a:prstGeom prst="rect">
            <a:avLst/>
          </a:prstGeom>
        </p:spPr>
      </p:pic>
      <p:sp>
        <p:nvSpPr>
          <p:cNvPr id="3" name="TextBox 2"/>
          <p:cNvSpPr txBox="1"/>
          <p:nvPr/>
        </p:nvSpPr>
        <p:spPr>
          <a:xfrm>
            <a:off x="3581400" y="1066800"/>
            <a:ext cx="731290" cy="323165"/>
          </a:xfrm>
          <a:prstGeom prst="rect">
            <a:avLst/>
          </a:prstGeom>
          <a:noFill/>
        </p:spPr>
        <p:txBody>
          <a:bodyPr wrap="square" rtlCol="0">
            <a:spAutoFit/>
          </a:bodyPr>
          <a:lstStyle/>
          <a:p>
            <a:r>
              <a:rPr lang="en-US" sz="1500" dirty="0" smtClean="0"/>
              <a:t>E-mail</a:t>
            </a:r>
            <a:endParaRPr lang="en-US" sz="1500" dirty="0"/>
          </a:p>
        </p:txBody>
      </p:sp>
      <p:pic>
        <p:nvPicPr>
          <p:cNvPr id="5" name="Picture 4"/>
          <p:cNvPicPr>
            <a:picLocks noChangeAspect="1"/>
          </p:cNvPicPr>
          <p:nvPr/>
        </p:nvPicPr>
        <p:blipFill>
          <a:blip r:embed="rId5"/>
          <a:stretch>
            <a:fillRect/>
          </a:stretch>
        </p:blipFill>
        <p:spPr>
          <a:xfrm>
            <a:off x="4486499" y="1447800"/>
            <a:ext cx="4267187" cy="3527578"/>
          </a:xfrm>
          <a:prstGeom prst="rect">
            <a:avLst/>
          </a:prstGeom>
        </p:spPr>
      </p:pic>
      <p:pic>
        <p:nvPicPr>
          <p:cNvPr id="8" name="Picture 7"/>
          <p:cNvPicPr>
            <a:picLocks noChangeAspect="1"/>
          </p:cNvPicPr>
          <p:nvPr/>
        </p:nvPicPr>
        <p:blipFill>
          <a:blip r:embed="rId6"/>
          <a:stretch>
            <a:fillRect/>
          </a:stretch>
        </p:blipFill>
        <p:spPr>
          <a:xfrm>
            <a:off x="2400653" y="3179601"/>
            <a:ext cx="2671063" cy="1946250"/>
          </a:xfrm>
          <a:prstGeom prst="rect">
            <a:avLst/>
          </a:prstGeom>
        </p:spPr>
      </p:pic>
      <p:sp>
        <p:nvSpPr>
          <p:cNvPr id="9" name="TextBox 8"/>
          <p:cNvSpPr txBox="1"/>
          <p:nvPr/>
        </p:nvSpPr>
        <p:spPr>
          <a:xfrm>
            <a:off x="4218036" y="3267417"/>
            <a:ext cx="731290" cy="323165"/>
          </a:xfrm>
          <a:prstGeom prst="rect">
            <a:avLst/>
          </a:prstGeom>
          <a:noFill/>
        </p:spPr>
        <p:txBody>
          <a:bodyPr wrap="square" rtlCol="0">
            <a:spAutoFit/>
          </a:bodyPr>
          <a:lstStyle/>
          <a:p>
            <a:r>
              <a:rPr lang="en-US" sz="1500" dirty="0" smtClean="0"/>
              <a:t>VoIP</a:t>
            </a:r>
            <a:endParaRPr lang="en-US" sz="1500" dirty="0"/>
          </a:p>
        </p:txBody>
      </p:sp>
      <p:sp>
        <p:nvSpPr>
          <p:cNvPr id="10" name="TextBox 9"/>
          <p:cNvSpPr txBox="1"/>
          <p:nvPr/>
        </p:nvSpPr>
        <p:spPr>
          <a:xfrm>
            <a:off x="7467600" y="1634147"/>
            <a:ext cx="1190376" cy="323165"/>
          </a:xfrm>
          <a:prstGeom prst="rect">
            <a:avLst/>
          </a:prstGeom>
          <a:noFill/>
        </p:spPr>
        <p:txBody>
          <a:bodyPr wrap="square" rtlCol="0">
            <a:spAutoFit/>
          </a:bodyPr>
          <a:lstStyle/>
          <a:p>
            <a:r>
              <a:rPr lang="en-US" sz="1500" dirty="0" smtClean="0"/>
              <a:t>Chat room</a:t>
            </a:r>
            <a:endParaRPr lang="en-US" sz="1500" dirty="0"/>
          </a:p>
        </p:txBody>
      </p:sp>
      <p:pic>
        <p:nvPicPr>
          <p:cNvPr id="7" name="Picture 6"/>
          <p:cNvPicPr>
            <a:picLocks noChangeAspect="1"/>
          </p:cNvPicPr>
          <p:nvPr/>
        </p:nvPicPr>
        <p:blipFill>
          <a:blip r:embed="rId7"/>
          <a:stretch>
            <a:fillRect/>
          </a:stretch>
        </p:blipFill>
        <p:spPr>
          <a:xfrm>
            <a:off x="609601" y="3649495"/>
            <a:ext cx="2443046" cy="2651766"/>
          </a:xfrm>
          <a:prstGeom prst="rect">
            <a:avLst/>
          </a:prstGeom>
        </p:spPr>
      </p:pic>
      <p:sp>
        <p:nvSpPr>
          <p:cNvPr id="12" name="TextBox 11"/>
          <p:cNvSpPr txBox="1"/>
          <p:nvPr/>
        </p:nvSpPr>
        <p:spPr>
          <a:xfrm>
            <a:off x="1066800" y="3791635"/>
            <a:ext cx="1876176" cy="323165"/>
          </a:xfrm>
          <a:prstGeom prst="rect">
            <a:avLst/>
          </a:prstGeom>
          <a:noFill/>
        </p:spPr>
        <p:txBody>
          <a:bodyPr wrap="square" rtlCol="0">
            <a:spAutoFit/>
          </a:bodyPr>
          <a:lstStyle/>
          <a:p>
            <a:r>
              <a:rPr lang="en-US" sz="1500" dirty="0" smtClean="0"/>
              <a:t>Instant Messaging</a:t>
            </a:r>
            <a:endParaRPr lang="en-US" sz="1500" dirty="0"/>
          </a:p>
        </p:txBody>
      </p:sp>
    </p:spTree>
    <p:extLst>
      <p:ext uri="{BB962C8B-B14F-4D97-AF65-F5344CB8AC3E}">
        <p14:creationId xmlns:p14="http://schemas.microsoft.com/office/powerpoint/2010/main" val="342260026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00087" y="2133600"/>
            <a:ext cx="7772400" cy="2246769"/>
          </a:xfrm>
          <a:prstGeom prst="rect">
            <a:avLst/>
          </a:prstGeom>
        </p:spPr>
        <p:txBody>
          <a:bodyPr wrap="square">
            <a:spAutoFit/>
          </a:bodyPr>
          <a:lstStyle/>
          <a:p>
            <a:pPr marL="342900" indent="-342900">
              <a:buFont typeface="Wingdings" panose="05000000000000000000" pitchFamily="2" charset="2"/>
              <a:buChar char="§"/>
            </a:pPr>
            <a:r>
              <a:rPr lang="en-US" sz="2000" i="1" dirty="0" smtClean="0">
                <a:solidFill>
                  <a:srgbClr val="241F1F"/>
                </a:solidFill>
                <a:cs typeface="Arial" panose="020B0604020202020204" pitchFamily="34" charset="0"/>
              </a:rPr>
              <a:t> </a:t>
            </a:r>
            <a:r>
              <a:rPr lang="en-US" sz="2000" i="1" dirty="0">
                <a:solidFill>
                  <a:srgbClr val="241F1F"/>
                </a:solidFill>
                <a:cs typeface="Arial" panose="020B0604020202020204" pitchFamily="34" charset="0"/>
              </a:rPr>
              <a:t>A </a:t>
            </a:r>
            <a:r>
              <a:rPr lang="en-US" sz="2000" b="1" i="1" dirty="0">
                <a:solidFill>
                  <a:srgbClr val="241F1F"/>
                </a:solidFill>
                <a:cs typeface="Arial" panose="020B0604020202020204" pitchFamily="34" charset="0"/>
              </a:rPr>
              <a:t>cellular radio </a:t>
            </a:r>
            <a:r>
              <a:rPr lang="en-US" sz="2000" b="1" i="1" dirty="0" smtClean="0">
                <a:solidFill>
                  <a:srgbClr val="241F1F"/>
                </a:solidFill>
                <a:cs typeface="Arial" panose="020B0604020202020204" pitchFamily="34" charset="0"/>
              </a:rPr>
              <a:t>network</a:t>
            </a:r>
          </a:p>
          <a:p>
            <a:pPr>
              <a:tabLst>
                <a:tab pos="347663" algn="l"/>
              </a:tabLst>
            </a:pPr>
            <a:r>
              <a:rPr lang="en-US" sz="2000" dirty="0">
                <a:solidFill>
                  <a:srgbClr val="241F1F"/>
                </a:solidFill>
                <a:cs typeface="Arial" panose="020B0604020202020204" pitchFamily="34" charset="0"/>
              </a:rPr>
              <a:t>	</a:t>
            </a:r>
            <a:r>
              <a:rPr lang="en-US" sz="2000" dirty="0" err="1" smtClean="0">
                <a:solidFill>
                  <a:srgbClr val="241F1F"/>
                </a:solidFill>
                <a:cs typeface="Arial" panose="020B0604020202020204" pitchFamily="34" charset="0"/>
              </a:rPr>
              <a:t>Jaringan</a:t>
            </a:r>
            <a:r>
              <a:rPr lang="en-US" sz="2000" dirty="0" smtClean="0">
                <a:solidFill>
                  <a:srgbClr val="241F1F"/>
                </a:solidFill>
                <a:cs typeface="Arial" panose="020B0604020202020204" pitchFamily="34" charset="0"/>
              </a:rPr>
              <a:t> internet </a:t>
            </a:r>
            <a:r>
              <a:rPr lang="en-US" sz="2000" dirty="0" err="1" smtClean="0">
                <a:solidFill>
                  <a:srgbClr val="241F1F"/>
                </a:solidFill>
                <a:cs typeface="Arial" panose="020B0604020202020204" pitchFamily="34" charset="0"/>
              </a:rPr>
              <a:t>dengan</a:t>
            </a:r>
            <a:r>
              <a:rPr lang="en-US" sz="2000" dirty="0" smtClean="0">
                <a:solidFill>
                  <a:srgbClr val="241F1F"/>
                </a:solidFill>
                <a:cs typeface="Arial" panose="020B0604020202020204" pitchFamily="34" charset="0"/>
              </a:rPr>
              <a:t> </a:t>
            </a:r>
            <a:r>
              <a:rPr lang="en-US" sz="2000" dirty="0" err="1" smtClean="0">
                <a:solidFill>
                  <a:srgbClr val="241F1F"/>
                </a:solidFill>
                <a:cs typeface="Arial" panose="020B0604020202020204" pitchFamily="34" charset="0"/>
              </a:rPr>
              <a:t>teknologi</a:t>
            </a:r>
            <a:r>
              <a:rPr lang="en-US" sz="2000" dirty="0" smtClean="0">
                <a:solidFill>
                  <a:srgbClr val="241F1F"/>
                </a:solidFill>
                <a:cs typeface="Arial" panose="020B0604020202020204" pitchFamily="34" charset="0"/>
              </a:rPr>
              <a:t> </a:t>
            </a:r>
            <a:r>
              <a:rPr lang="en-US" sz="2000" dirty="0" err="1" smtClean="0">
                <a:solidFill>
                  <a:srgbClr val="241F1F"/>
                </a:solidFill>
                <a:cs typeface="Arial" panose="020B0604020202020204" pitchFamily="34" charset="0"/>
              </a:rPr>
              <a:t>atau</a:t>
            </a:r>
            <a:r>
              <a:rPr lang="en-US" sz="2000" dirty="0" smtClean="0">
                <a:solidFill>
                  <a:srgbClr val="241F1F"/>
                </a:solidFill>
                <a:cs typeface="Arial" panose="020B0604020202020204" pitchFamily="34" charset="0"/>
              </a:rPr>
              <a:t> </a:t>
            </a:r>
            <a:r>
              <a:rPr lang="en-US" sz="2000" dirty="0" err="1" smtClean="0">
                <a:solidFill>
                  <a:srgbClr val="241F1F"/>
                </a:solidFill>
                <a:cs typeface="Arial" panose="020B0604020202020204" pitchFamily="34" charset="0"/>
              </a:rPr>
              <a:t>komputer</a:t>
            </a:r>
            <a:r>
              <a:rPr lang="en-US" sz="2000" dirty="0" smtClean="0">
                <a:solidFill>
                  <a:srgbClr val="241F1F"/>
                </a:solidFill>
                <a:cs typeface="Arial" panose="020B0604020202020204" pitchFamily="34" charset="0"/>
              </a:rPr>
              <a:t> yang 	</a:t>
            </a:r>
            <a:r>
              <a:rPr lang="en-US" sz="2000" dirty="0" err="1" smtClean="0">
                <a:solidFill>
                  <a:srgbClr val="241F1F"/>
                </a:solidFill>
                <a:cs typeface="Arial" panose="020B0604020202020204" pitchFamily="34" charset="0"/>
              </a:rPr>
              <a:t>kompatibel</a:t>
            </a:r>
            <a:r>
              <a:rPr lang="en-US" sz="2000" dirty="0" smtClean="0">
                <a:solidFill>
                  <a:srgbClr val="241F1F"/>
                </a:solidFill>
                <a:cs typeface="Arial" panose="020B0604020202020204" pitchFamily="34" charset="0"/>
              </a:rPr>
              <a:t> </a:t>
            </a:r>
            <a:r>
              <a:rPr lang="en-US" sz="2000" dirty="0" err="1" smtClean="0">
                <a:solidFill>
                  <a:srgbClr val="241F1F"/>
                </a:solidFill>
                <a:cs typeface="Arial" panose="020B0604020202020204" pitchFamily="34" charset="0"/>
              </a:rPr>
              <a:t>dengan</a:t>
            </a:r>
            <a:r>
              <a:rPr lang="en-US" sz="2000" dirty="0" smtClean="0">
                <a:solidFill>
                  <a:srgbClr val="241F1F"/>
                </a:solidFill>
                <a:cs typeface="Arial" panose="020B0604020202020204" pitchFamily="34" charset="0"/>
              </a:rPr>
              <a:t> modem </a:t>
            </a:r>
            <a:r>
              <a:rPr lang="en-US" sz="2000" dirty="0" err="1" smtClean="0">
                <a:solidFill>
                  <a:srgbClr val="241F1F"/>
                </a:solidFill>
                <a:cs typeface="Arial" panose="020B0604020202020204" pitchFamily="34" charset="0"/>
              </a:rPr>
              <a:t>nirkabel</a:t>
            </a:r>
            <a:endParaRPr lang="en-US" sz="2000" dirty="0" smtClean="0">
              <a:solidFill>
                <a:srgbClr val="241F1F"/>
              </a:solidFill>
              <a:cs typeface="Arial" panose="020B0604020202020204" pitchFamily="34" charset="0"/>
            </a:endParaRPr>
          </a:p>
          <a:p>
            <a:pPr>
              <a:tabLst>
                <a:tab pos="347663" algn="l"/>
              </a:tabLst>
            </a:pPr>
            <a:endParaRPr lang="en-US" sz="2000" dirty="0" smtClean="0">
              <a:solidFill>
                <a:srgbClr val="241F1F"/>
              </a:solidFill>
              <a:cs typeface="Arial" panose="020B0604020202020204" pitchFamily="34" charset="0"/>
            </a:endParaRPr>
          </a:p>
          <a:p>
            <a:pPr marL="342900" indent="-342900">
              <a:buFont typeface="Wingdings" panose="05000000000000000000" pitchFamily="2" charset="2"/>
              <a:buChar char="§"/>
            </a:pPr>
            <a:r>
              <a:rPr lang="en-US" sz="2000" b="1" i="1" dirty="0"/>
              <a:t>Satellite Internet </a:t>
            </a:r>
            <a:r>
              <a:rPr lang="en-US" sz="2000" b="1" i="1" dirty="0" smtClean="0"/>
              <a:t>service</a:t>
            </a:r>
          </a:p>
          <a:p>
            <a:pPr>
              <a:tabLst>
                <a:tab pos="347663" algn="l"/>
              </a:tabLst>
            </a:pPr>
            <a:r>
              <a:rPr lang="en-US" sz="2000" dirty="0">
                <a:cs typeface="Arial" panose="020B0604020202020204" pitchFamily="34" charset="0"/>
              </a:rPr>
              <a:t>	</a:t>
            </a:r>
            <a:r>
              <a:rPr lang="en-US" sz="2000" dirty="0" err="1" smtClean="0">
                <a:cs typeface="Arial" panose="020B0604020202020204" pitchFamily="34" charset="0"/>
              </a:rPr>
              <a:t>Koneksi</a:t>
            </a:r>
            <a:r>
              <a:rPr lang="en-US" sz="2000" dirty="0" smtClean="0">
                <a:cs typeface="Arial" panose="020B0604020202020204" pitchFamily="34" charset="0"/>
              </a:rPr>
              <a:t> internet </a:t>
            </a:r>
            <a:r>
              <a:rPr lang="en-US" sz="2000" dirty="0" err="1" smtClean="0">
                <a:cs typeface="Arial" panose="020B0604020202020204" pitchFamily="34" charset="0"/>
              </a:rPr>
              <a:t>melalui</a:t>
            </a:r>
            <a:r>
              <a:rPr lang="en-US" sz="2000" dirty="0" smtClean="0">
                <a:cs typeface="Arial" panose="020B0604020202020204" pitchFamily="34" charset="0"/>
              </a:rPr>
              <a:t> </a:t>
            </a:r>
            <a:r>
              <a:rPr lang="en-US" sz="2000" dirty="0" err="1" smtClean="0">
                <a:cs typeface="Arial" panose="020B0604020202020204" pitchFamily="34" charset="0"/>
              </a:rPr>
              <a:t>satelit</a:t>
            </a:r>
            <a:r>
              <a:rPr lang="en-US" sz="2000" dirty="0" smtClean="0">
                <a:cs typeface="Arial" panose="020B0604020202020204" pitchFamily="34" charset="0"/>
              </a:rPr>
              <a:t> </a:t>
            </a:r>
            <a:r>
              <a:rPr lang="en-US" sz="2000" dirty="0" err="1" smtClean="0">
                <a:cs typeface="Arial" panose="020B0604020202020204" pitchFamily="34" charset="0"/>
              </a:rPr>
              <a:t>ke</a:t>
            </a:r>
            <a:r>
              <a:rPr lang="en-US" sz="2000" dirty="0" smtClean="0">
                <a:cs typeface="Arial" panose="020B0604020202020204" pitchFamily="34" charset="0"/>
              </a:rPr>
              <a:t> </a:t>
            </a:r>
            <a:r>
              <a:rPr lang="en-US" sz="2000" dirty="0" err="1" smtClean="0">
                <a:cs typeface="Arial" panose="020B0604020202020204" pitchFamily="34" charset="0"/>
              </a:rPr>
              <a:t>piringan</a:t>
            </a:r>
            <a:r>
              <a:rPr lang="en-US" sz="2000" dirty="0" smtClean="0">
                <a:cs typeface="Arial" panose="020B0604020202020204" pitchFamily="34" charset="0"/>
              </a:rPr>
              <a:t> </a:t>
            </a:r>
            <a:r>
              <a:rPr lang="en-US" sz="2000" dirty="0" err="1" smtClean="0">
                <a:cs typeface="Arial" panose="020B0604020202020204" pitchFamily="34" charset="0"/>
              </a:rPr>
              <a:t>satelit</a:t>
            </a:r>
            <a:r>
              <a:rPr lang="en-US" sz="2000" dirty="0" smtClean="0">
                <a:cs typeface="Arial" panose="020B0604020202020204" pitchFamily="34" charset="0"/>
              </a:rPr>
              <a:t> yang 	</a:t>
            </a:r>
            <a:r>
              <a:rPr lang="en-US" sz="2000" dirty="0" err="1" smtClean="0">
                <a:cs typeface="Arial" panose="020B0604020202020204" pitchFamily="34" charset="0"/>
              </a:rPr>
              <a:t>berkomunikasi</a:t>
            </a:r>
            <a:r>
              <a:rPr lang="en-US" sz="2000" dirty="0" smtClean="0">
                <a:cs typeface="Arial" panose="020B0604020202020204" pitchFamily="34" charset="0"/>
              </a:rPr>
              <a:t> </a:t>
            </a:r>
            <a:r>
              <a:rPr lang="en-US" sz="2000" dirty="0" err="1" smtClean="0">
                <a:cs typeface="Arial" panose="020B0604020202020204" pitchFamily="34" charset="0"/>
              </a:rPr>
              <a:t>dengan</a:t>
            </a:r>
            <a:r>
              <a:rPr lang="en-US" sz="2000" dirty="0" smtClean="0">
                <a:cs typeface="Arial" panose="020B0604020202020204" pitchFamily="34" charset="0"/>
              </a:rPr>
              <a:t> modem </a:t>
            </a:r>
            <a:r>
              <a:rPr lang="en-US" sz="2000" dirty="0" err="1" smtClean="0">
                <a:cs typeface="Arial" panose="020B0604020202020204" pitchFamily="34" charset="0"/>
              </a:rPr>
              <a:t>satelit</a:t>
            </a:r>
            <a:endParaRPr lang="en-US" sz="2000" dirty="0">
              <a:cs typeface="Arial" panose="020B0604020202020204" pitchFamily="34" charset="0"/>
            </a:endParaRPr>
          </a:p>
        </p:txBody>
      </p:sp>
    </p:spTree>
    <p:extLst>
      <p:ext uri="{BB962C8B-B14F-4D97-AF65-F5344CB8AC3E}">
        <p14:creationId xmlns:p14="http://schemas.microsoft.com/office/powerpoint/2010/main" val="187529585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 y="-33528"/>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3899" y="990600"/>
            <a:ext cx="4114800" cy="830997"/>
          </a:xfrm>
          <a:prstGeom prst="rect">
            <a:avLst/>
          </a:prstGeom>
          <a:noFill/>
        </p:spPr>
        <p:txBody>
          <a:bodyPr wrap="square" rtlCol="0">
            <a:spAutoFit/>
          </a:bodyPr>
          <a:lstStyle/>
          <a:p>
            <a:r>
              <a:rPr lang="en-US" sz="2400" dirty="0" smtClean="0"/>
              <a:t>How </a:t>
            </a:r>
            <a:r>
              <a:rPr lang="en-US" sz="2400" dirty="0" smtClean="0">
                <a:solidFill>
                  <a:srgbClr val="FF0000"/>
                </a:solidFill>
              </a:rPr>
              <a:t>Data and Information </a:t>
            </a:r>
            <a:r>
              <a:rPr lang="en-US" sz="2400" dirty="0" smtClean="0"/>
              <a:t>Travel the Internet??</a:t>
            </a:r>
            <a:endParaRPr lang="en-US" sz="24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6808"/>
          <a:stretch/>
        </p:blipFill>
        <p:spPr>
          <a:xfrm>
            <a:off x="6379332" y="4444074"/>
            <a:ext cx="2362200" cy="136532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3879"/>
          <a:stretch/>
        </p:blipFill>
        <p:spPr>
          <a:xfrm>
            <a:off x="5117906" y="3187882"/>
            <a:ext cx="2047875" cy="1256192"/>
          </a:xfrm>
          <a:prstGeom prst="rect">
            <a:avLst/>
          </a:prstGeom>
        </p:spPr>
      </p:pic>
      <p:sp>
        <p:nvSpPr>
          <p:cNvPr id="3" name="Rectangle 2"/>
          <p:cNvSpPr/>
          <p:nvPr/>
        </p:nvSpPr>
        <p:spPr>
          <a:xfrm>
            <a:off x="493899" y="1973008"/>
            <a:ext cx="5144902" cy="3477875"/>
          </a:xfrm>
          <a:prstGeom prst="rect">
            <a:avLst/>
          </a:prstGeom>
        </p:spPr>
        <p:txBody>
          <a:bodyPr wrap="square">
            <a:spAutoFit/>
          </a:bodyPr>
          <a:lstStyle/>
          <a:p>
            <a:pPr marL="342900" indent="-342900">
              <a:buFont typeface="Wingdings" panose="05000000000000000000" pitchFamily="2" charset="2"/>
              <a:buChar char="§"/>
            </a:pPr>
            <a:r>
              <a:rPr lang="en-US" sz="2000" dirty="0" smtClean="0"/>
              <a:t>M</a:t>
            </a:r>
            <a:r>
              <a:rPr lang="id-ID" sz="2000" dirty="0" smtClean="0"/>
              <a:t>edia </a:t>
            </a:r>
            <a:r>
              <a:rPr lang="id-ID" sz="2000" dirty="0"/>
              <a:t>transmisi </a:t>
            </a:r>
            <a:r>
              <a:rPr lang="en-US" sz="2000" dirty="0" smtClean="0"/>
              <a:t>K</a:t>
            </a:r>
            <a:r>
              <a:rPr lang="id-ID" sz="2000" dirty="0" smtClean="0"/>
              <a:t>abel </a:t>
            </a:r>
            <a:endParaRPr lang="en-US" sz="2000" dirty="0" smtClean="0"/>
          </a:p>
          <a:p>
            <a:pPr marL="914400" indent="-452438">
              <a:buFont typeface="Wingdings" panose="05000000000000000000" pitchFamily="2" charset="2"/>
              <a:buChar char="v"/>
            </a:pPr>
            <a:r>
              <a:rPr lang="en-US" sz="2000" dirty="0" smtClean="0"/>
              <a:t>Twisted Pair Cable</a:t>
            </a:r>
          </a:p>
          <a:p>
            <a:pPr marL="1262063" indent="-342900">
              <a:buFont typeface="Wingdings" panose="05000000000000000000" pitchFamily="2" charset="2"/>
              <a:buChar char="ü"/>
            </a:pPr>
            <a:r>
              <a:rPr lang="en-US" sz="2000" dirty="0" err="1" smtClean="0"/>
              <a:t>Kabel</a:t>
            </a:r>
            <a:r>
              <a:rPr lang="en-US" sz="2000" dirty="0" smtClean="0"/>
              <a:t> STP</a:t>
            </a:r>
          </a:p>
          <a:p>
            <a:pPr marL="1262063" indent="-342900">
              <a:buFont typeface="Wingdings" panose="05000000000000000000" pitchFamily="2" charset="2"/>
              <a:buChar char="ü"/>
            </a:pPr>
            <a:r>
              <a:rPr lang="en-US" sz="2000" dirty="0" err="1" smtClean="0"/>
              <a:t>Kabel</a:t>
            </a:r>
            <a:r>
              <a:rPr lang="en-US" sz="2000" dirty="0" smtClean="0"/>
              <a:t> UTP</a:t>
            </a:r>
            <a:endParaRPr lang="en-US" sz="2000" dirty="0"/>
          </a:p>
          <a:p>
            <a:pPr marL="914400" indent="-452438">
              <a:buFont typeface="Wingdings" panose="05000000000000000000" pitchFamily="2" charset="2"/>
              <a:buChar char="v"/>
            </a:pPr>
            <a:r>
              <a:rPr lang="en-US" sz="2000" dirty="0" err="1" smtClean="0"/>
              <a:t>Kabel</a:t>
            </a:r>
            <a:r>
              <a:rPr lang="en-US" sz="2000" dirty="0" smtClean="0"/>
              <a:t> Coaxial</a:t>
            </a:r>
          </a:p>
          <a:p>
            <a:pPr marL="461962">
              <a:tabLst>
                <a:tab pos="914400" algn="l"/>
              </a:tabLst>
            </a:pPr>
            <a:r>
              <a:rPr lang="en-US" sz="2000" dirty="0"/>
              <a:t>	</a:t>
            </a:r>
            <a:r>
              <a:rPr lang="en-US" sz="2000" dirty="0" err="1" smtClean="0"/>
              <a:t>Suatu</a:t>
            </a:r>
            <a:r>
              <a:rPr lang="en-US" sz="2000" dirty="0" smtClean="0"/>
              <a:t> </a:t>
            </a:r>
            <a:r>
              <a:rPr lang="en-US" sz="2000" dirty="0" err="1"/>
              <a:t>jenis</a:t>
            </a:r>
            <a:r>
              <a:rPr lang="en-US" sz="2000" dirty="0"/>
              <a:t> </a:t>
            </a:r>
            <a:r>
              <a:rPr lang="en-US" sz="2000" dirty="0" err="1"/>
              <a:t>kabel</a:t>
            </a:r>
            <a:r>
              <a:rPr lang="en-US" sz="2000" dirty="0"/>
              <a:t> yang </a:t>
            </a:r>
            <a:r>
              <a:rPr lang="en-US" sz="2000" dirty="0" smtClean="0"/>
              <a:t>	</a:t>
            </a:r>
            <a:r>
              <a:rPr lang="en-US" sz="2000" dirty="0" err="1" smtClean="0"/>
              <a:t>menggunakan</a:t>
            </a:r>
            <a:r>
              <a:rPr lang="en-US" sz="2000" dirty="0" smtClean="0"/>
              <a:t> </a:t>
            </a:r>
            <a:r>
              <a:rPr lang="en-US" sz="2000" dirty="0" err="1"/>
              <a:t>dua</a:t>
            </a:r>
            <a:r>
              <a:rPr lang="en-US" sz="2000" dirty="0"/>
              <a:t> </a:t>
            </a:r>
            <a:r>
              <a:rPr lang="en-US" sz="2000" dirty="0" err="1"/>
              <a:t>buah</a:t>
            </a:r>
            <a:r>
              <a:rPr lang="en-US" sz="2000" dirty="0"/>
              <a:t> </a:t>
            </a:r>
            <a:r>
              <a:rPr lang="en-US" sz="2000" dirty="0" err="1"/>
              <a:t>konduktor</a:t>
            </a:r>
            <a:r>
              <a:rPr lang="en-US" sz="2000" dirty="0"/>
              <a:t>. </a:t>
            </a:r>
            <a:r>
              <a:rPr lang="en-US" sz="2000" dirty="0" smtClean="0"/>
              <a:t>	</a:t>
            </a:r>
            <a:r>
              <a:rPr lang="en-US" sz="2000" dirty="0" err="1" smtClean="0"/>
              <a:t>Kabel</a:t>
            </a:r>
            <a:r>
              <a:rPr lang="en-US" sz="2000" dirty="0" smtClean="0"/>
              <a:t> </a:t>
            </a:r>
            <a:r>
              <a:rPr lang="en-US" sz="2000" dirty="0" err="1"/>
              <a:t>ini</a:t>
            </a:r>
            <a:r>
              <a:rPr lang="en-US" sz="2000" dirty="0"/>
              <a:t> </a:t>
            </a:r>
            <a:r>
              <a:rPr lang="en-US" sz="2000" dirty="0" err="1"/>
              <a:t>banyak</a:t>
            </a:r>
            <a:r>
              <a:rPr lang="en-US" sz="2000" dirty="0"/>
              <a:t> </a:t>
            </a:r>
            <a:r>
              <a:rPr lang="en-US" sz="2000" dirty="0" err="1"/>
              <a:t>digunakan</a:t>
            </a:r>
            <a:r>
              <a:rPr lang="en-US" sz="2000" dirty="0"/>
              <a:t> </a:t>
            </a:r>
            <a:r>
              <a:rPr lang="en-US" sz="2000" dirty="0" err="1"/>
              <a:t>untuk</a:t>
            </a:r>
            <a:r>
              <a:rPr lang="en-US" sz="2000" dirty="0"/>
              <a:t> </a:t>
            </a:r>
            <a:r>
              <a:rPr lang="en-US" sz="2000" dirty="0" smtClean="0"/>
              <a:t>	</a:t>
            </a:r>
            <a:r>
              <a:rPr lang="en-US" sz="2000" dirty="0" err="1" smtClean="0"/>
              <a:t>mentransmisikan</a:t>
            </a:r>
            <a:r>
              <a:rPr lang="en-US" sz="2000" dirty="0" smtClean="0"/>
              <a:t> </a:t>
            </a:r>
            <a:r>
              <a:rPr lang="en-US" sz="2000" dirty="0" err="1" smtClean="0"/>
              <a:t>sinyal</a:t>
            </a:r>
            <a:r>
              <a:rPr lang="en-US" sz="2000" dirty="0" smtClean="0"/>
              <a:t> 	</a:t>
            </a:r>
            <a:r>
              <a:rPr lang="en-US" sz="2000" dirty="0" err="1" smtClean="0"/>
              <a:t>frekuensi</a:t>
            </a:r>
            <a:r>
              <a:rPr lang="en-US" sz="2000" dirty="0" smtClean="0"/>
              <a:t> 	</a:t>
            </a:r>
            <a:r>
              <a:rPr lang="en-US" sz="2000" dirty="0" err="1" smtClean="0"/>
              <a:t>tinggi</a:t>
            </a:r>
            <a:r>
              <a:rPr lang="en-US" sz="2000" dirty="0" smtClean="0"/>
              <a:t> </a:t>
            </a:r>
            <a:r>
              <a:rPr lang="en-US" sz="2000" dirty="0" err="1"/>
              <a:t>mulai</a:t>
            </a:r>
            <a:r>
              <a:rPr lang="en-US" sz="2000" dirty="0"/>
              <a:t> 300 kHz </a:t>
            </a:r>
            <a:r>
              <a:rPr lang="en-US" sz="2000" dirty="0" err="1"/>
              <a:t>keatas</a:t>
            </a:r>
            <a:endParaRPr lang="en-US" sz="2000" dirty="0"/>
          </a:p>
          <a:p>
            <a:pPr marL="914400" indent="-452438">
              <a:buFont typeface="Wingdings" panose="05000000000000000000" pitchFamily="2" charset="2"/>
              <a:buChar char="v"/>
            </a:pPr>
            <a:endParaRPr lang="en-US" sz="2000" dirty="0" smtClean="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1538588"/>
            <a:ext cx="2847975" cy="1600200"/>
          </a:xfrm>
          <a:prstGeom prst="rect">
            <a:avLst/>
          </a:prstGeom>
        </p:spPr>
      </p:pic>
    </p:spTree>
    <p:extLst>
      <p:ext uri="{BB962C8B-B14F-4D97-AF65-F5344CB8AC3E}">
        <p14:creationId xmlns:p14="http://schemas.microsoft.com/office/powerpoint/2010/main" val="95456394"/>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1942</TotalTime>
  <Words>1152</Words>
  <Application>Microsoft Office PowerPoint</Application>
  <PresentationFormat>On-screen Show (4:3)</PresentationFormat>
  <Paragraphs>200</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anggi.nauri</cp:lastModifiedBy>
  <cp:revision>260</cp:revision>
  <dcterms:created xsi:type="dcterms:W3CDTF">2010-08-24T06:47:44Z</dcterms:created>
  <dcterms:modified xsi:type="dcterms:W3CDTF">2018-09-10T10:02:16Z</dcterms:modified>
</cp:coreProperties>
</file>