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6" r:id="rId2"/>
    <p:sldId id="335" r:id="rId3"/>
    <p:sldId id="336" r:id="rId4"/>
    <p:sldId id="345" r:id="rId5"/>
    <p:sldId id="347" r:id="rId6"/>
    <p:sldId id="346" r:id="rId7"/>
    <p:sldId id="337" r:id="rId8"/>
    <p:sldId id="344" r:id="rId9"/>
    <p:sldId id="338" r:id="rId10"/>
    <p:sldId id="339" r:id="rId11"/>
    <p:sldId id="340" r:id="rId12"/>
    <p:sldId id="341" r:id="rId13"/>
    <p:sldId id="342" r:id="rId14"/>
    <p:sldId id="348" r:id="rId15"/>
    <p:sldId id="350" r:id="rId16"/>
    <p:sldId id="349" r:id="rId17"/>
    <p:sldId id="343" r:id="rId18"/>
    <p:sldId id="351" r:id="rId19"/>
    <p:sldId id="352" r:id="rId20"/>
    <p:sldId id="353" r:id="rId21"/>
    <p:sldId id="355" r:id="rId22"/>
    <p:sldId id="354" r:id="rId23"/>
    <p:sldId id="356" r:id="rId24"/>
    <p:sldId id="357" r:id="rId25"/>
    <p:sldId id="35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70" d="100"/>
          <a:sy n="70"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1A5E374-1B37-4D6C-8E28-2C9DF5F8AD3A}" type="datetimeFigureOut">
              <a:rPr lang="id-ID"/>
              <a:pPr>
                <a:defRPr/>
              </a:pPr>
              <a:t>10/09/2018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697D523-8C1C-46B8-9118-54132A62D73B}" type="slidenum">
              <a:rPr lang="id-ID"/>
              <a:pPr/>
              <a:t>‹#›</a:t>
            </a:fld>
            <a:endParaRPr lang="id-ID"/>
          </a:p>
        </p:txBody>
      </p:sp>
    </p:spTree>
    <p:extLst>
      <p:ext uri="{BB962C8B-B14F-4D97-AF65-F5344CB8AC3E}">
        <p14:creationId xmlns:p14="http://schemas.microsoft.com/office/powerpoint/2010/main" val="3157391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1270138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11</a:t>
            </a:fld>
            <a:endParaRPr lang="id-ID">
              <a:latin typeface="Calibri" panose="020F0502020204030204" pitchFamily="34" charset="0"/>
            </a:endParaRPr>
          </a:p>
        </p:txBody>
      </p:sp>
    </p:spTree>
    <p:extLst>
      <p:ext uri="{BB962C8B-B14F-4D97-AF65-F5344CB8AC3E}">
        <p14:creationId xmlns:p14="http://schemas.microsoft.com/office/powerpoint/2010/main" val="963509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12</a:t>
            </a:fld>
            <a:endParaRPr lang="id-ID">
              <a:latin typeface="Calibri" panose="020F0502020204030204" pitchFamily="34" charset="0"/>
            </a:endParaRPr>
          </a:p>
        </p:txBody>
      </p:sp>
    </p:spTree>
    <p:extLst>
      <p:ext uri="{BB962C8B-B14F-4D97-AF65-F5344CB8AC3E}">
        <p14:creationId xmlns:p14="http://schemas.microsoft.com/office/powerpoint/2010/main" val="346250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13</a:t>
            </a:fld>
            <a:endParaRPr lang="id-ID">
              <a:latin typeface="Calibri" panose="020F0502020204030204" pitchFamily="34" charset="0"/>
            </a:endParaRPr>
          </a:p>
        </p:txBody>
      </p:sp>
    </p:spTree>
    <p:extLst>
      <p:ext uri="{BB962C8B-B14F-4D97-AF65-F5344CB8AC3E}">
        <p14:creationId xmlns:p14="http://schemas.microsoft.com/office/powerpoint/2010/main" val="354139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14</a:t>
            </a:fld>
            <a:endParaRPr lang="id-ID">
              <a:latin typeface="Calibri" panose="020F0502020204030204" pitchFamily="34" charset="0"/>
            </a:endParaRPr>
          </a:p>
        </p:txBody>
      </p:sp>
    </p:spTree>
    <p:extLst>
      <p:ext uri="{BB962C8B-B14F-4D97-AF65-F5344CB8AC3E}">
        <p14:creationId xmlns:p14="http://schemas.microsoft.com/office/powerpoint/2010/main" val="258930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15</a:t>
            </a:fld>
            <a:endParaRPr lang="id-ID">
              <a:latin typeface="Calibri" panose="020F0502020204030204" pitchFamily="34" charset="0"/>
            </a:endParaRPr>
          </a:p>
        </p:txBody>
      </p:sp>
    </p:spTree>
    <p:extLst>
      <p:ext uri="{BB962C8B-B14F-4D97-AF65-F5344CB8AC3E}">
        <p14:creationId xmlns:p14="http://schemas.microsoft.com/office/powerpoint/2010/main" val="240338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b="1" dirty="0" smtClean="0"/>
              <a:t>Cookie adalah</a:t>
            </a:r>
            <a:r>
              <a:rPr lang="sv-SE" dirty="0" smtClean="0"/>
              <a:t> serangkaian teks yang disimpan pada komputer Anda oleh situs web yang Anda kunjungi.</a:t>
            </a:r>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16</a:t>
            </a:fld>
            <a:endParaRPr lang="id-ID">
              <a:latin typeface="Calibri" panose="020F0502020204030204" pitchFamily="34" charset="0"/>
            </a:endParaRPr>
          </a:p>
        </p:txBody>
      </p:sp>
    </p:spTree>
    <p:extLst>
      <p:ext uri="{BB962C8B-B14F-4D97-AF65-F5344CB8AC3E}">
        <p14:creationId xmlns:p14="http://schemas.microsoft.com/office/powerpoint/2010/main" val="4069895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17</a:t>
            </a:fld>
            <a:endParaRPr lang="id-ID">
              <a:latin typeface="Calibri" panose="020F0502020204030204" pitchFamily="34" charset="0"/>
            </a:endParaRPr>
          </a:p>
        </p:txBody>
      </p:sp>
    </p:spTree>
    <p:extLst>
      <p:ext uri="{BB962C8B-B14F-4D97-AF65-F5344CB8AC3E}">
        <p14:creationId xmlns:p14="http://schemas.microsoft.com/office/powerpoint/2010/main" val="1072670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18</a:t>
            </a:fld>
            <a:endParaRPr lang="id-ID">
              <a:latin typeface="Calibri" panose="020F0502020204030204" pitchFamily="34" charset="0"/>
            </a:endParaRPr>
          </a:p>
        </p:txBody>
      </p:sp>
    </p:spTree>
    <p:extLst>
      <p:ext uri="{BB962C8B-B14F-4D97-AF65-F5344CB8AC3E}">
        <p14:creationId xmlns:p14="http://schemas.microsoft.com/office/powerpoint/2010/main" val="1924420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19</a:t>
            </a:fld>
            <a:endParaRPr lang="id-ID">
              <a:latin typeface="Calibri" panose="020F0502020204030204" pitchFamily="34" charset="0"/>
            </a:endParaRPr>
          </a:p>
        </p:txBody>
      </p:sp>
    </p:spTree>
    <p:extLst>
      <p:ext uri="{BB962C8B-B14F-4D97-AF65-F5344CB8AC3E}">
        <p14:creationId xmlns:p14="http://schemas.microsoft.com/office/powerpoint/2010/main" val="219263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20</a:t>
            </a:fld>
            <a:endParaRPr lang="id-ID">
              <a:latin typeface="Calibri" panose="020F0502020204030204" pitchFamily="34" charset="0"/>
            </a:endParaRPr>
          </a:p>
        </p:txBody>
      </p:sp>
    </p:spTree>
    <p:extLst>
      <p:ext uri="{BB962C8B-B14F-4D97-AF65-F5344CB8AC3E}">
        <p14:creationId xmlns:p14="http://schemas.microsoft.com/office/powerpoint/2010/main" val="360674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3</a:t>
            </a:fld>
            <a:endParaRPr lang="id-ID">
              <a:latin typeface="Calibri" panose="020F0502020204030204" pitchFamily="34" charset="0"/>
            </a:endParaRPr>
          </a:p>
        </p:txBody>
      </p:sp>
    </p:spTree>
    <p:extLst>
      <p:ext uri="{BB962C8B-B14F-4D97-AF65-F5344CB8AC3E}">
        <p14:creationId xmlns:p14="http://schemas.microsoft.com/office/powerpoint/2010/main" val="1891397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21</a:t>
            </a:fld>
            <a:endParaRPr lang="id-ID">
              <a:latin typeface="Calibri" panose="020F0502020204030204" pitchFamily="34" charset="0"/>
            </a:endParaRPr>
          </a:p>
        </p:txBody>
      </p:sp>
    </p:spTree>
    <p:extLst>
      <p:ext uri="{BB962C8B-B14F-4D97-AF65-F5344CB8AC3E}">
        <p14:creationId xmlns:p14="http://schemas.microsoft.com/office/powerpoint/2010/main" val="1784300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22</a:t>
            </a:fld>
            <a:endParaRPr lang="id-ID">
              <a:latin typeface="Calibri" panose="020F0502020204030204" pitchFamily="34" charset="0"/>
            </a:endParaRPr>
          </a:p>
        </p:txBody>
      </p:sp>
    </p:spTree>
    <p:extLst>
      <p:ext uri="{BB962C8B-B14F-4D97-AF65-F5344CB8AC3E}">
        <p14:creationId xmlns:p14="http://schemas.microsoft.com/office/powerpoint/2010/main" val="889909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23</a:t>
            </a:fld>
            <a:endParaRPr lang="id-ID">
              <a:latin typeface="Calibri" panose="020F0502020204030204" pitchFamily="34" charset="0"/>
            </a:endParaRPr>
          </a:p>
        </p:txBody>
      </p:sp>
    </p:spTree>
    <p:extLst>
      <p:ext uri="{BB962C8B-B14F-4D97-AF65-F5344CB8AC3E}">
        <p14:creationId xmlns:p14="http://schemas.microsoft.com/office/powerpoint/2010/main" val="584440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24</a:t>
            </a:fld>
            <a:endParaRPr lang="id-ID">
              <a:latin typeface="Calibri" panose="020F0502020204030204" pitchFamily="34" charset="0"/>
            </a:endParaRPr>
          </a:p>
        </p:txBody>
      </p:sp>
    </p:spTree>
    <p:extLst>
      <p:ext uri="{BB962C8B-B14F-4D97-AF65-F5344CB8AC3E}">
        <p14:creationId xmlns:p14="http://schemas.microsoft.com/office/powerpoint/2010/main" val="3041831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25</a:t>
            </a:fld>
            <a:endParaRPr lang="id-ID">
              <a:latin typeface="Calibri" panose="020F0502020204030204" pitchFamily="34" charset="0"/>
            </a:endParaRPr>
          </a:p>
        </p:txBody>
      </p:sp>
    </p:spTree>
    <p:extLst>
      <p:ext uri="{BB962C8B-B14F-4D97-AF65-F5344CB8AC3E}">
        <p14:creationId xmlns:p14="http://schemas.microsoft.com/office/powerpoint/2010/main" val="267001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4</a:t>
            </a:fld>
            <a:endParaRPr lang="id-ID">
              <a:latin typeface="Calibri" panose="020F0502020204030204" pitchFamily="34" charset="0"/>
            </a:endParaRPr>
          </a:p>
        </p:txBody>
      </p:sp>
    </p:spTree>
    <p:extLst>
      <p:ext uri="{BB962C8B-B14F-4D97-AF65-F5344CB8AC3E}">
        <p14:creationId xmlns:p14="http://schemas.microsoft.com/office/powerpoint/2010/main" val="414388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5</a:t>
            </a:fld>
            <a:endParaRPr lang="id-ID">
              <a:latin typeface="Calibri" panose="020F0502020204030204" pitchFamily="34" charset="0"/>
            </a:endParaRPr>
          </a:p>
        </p:txBody>
      </p:sp>
    </p:spTree>
    <p:extLst>
      <p:ext uri="{BB962C8B-B14F-4D97-AF65-F5344CB8AC3E}">
        <p14:creationId xmlns:p14="http://schemas.microsoft.com/office/powerpoint/2010/main" val="212587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6</a:t>
            </a:fld>
            <a:endParaRPr lang="id-ID">
              <a:latin typeface="Calibri" panose="020F0502020204030204" pitchFamily="34" charset="0"/>
            </a:endParaRPr>
          </a:p>
        </p:txBody>
      </p:sp>
    </p:spTree>
    <p:extLst>
      <p:ext uri="{BB962C8B-B14F-4D97-AF65-F5344CB8AC3E}">
        <p14:creationId xmlns:p14="http://schemas.microsoft.com/office/powerpoint/2010/main" val="72589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167054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8</a:t>
            </a:fld>
            <a:endParaRPr lang="id-ID">
              <a:latin typeface="Calibri" panose="020F0502020204030204" pitchFamily="34" charset="0"/>
            </a:endParaRPr>
          </a:p>
        </p:txBody>
      </p:sp>
    </p:spTree>
    <p:extLst>
      <p:ext uri="{BB962C8B-B14F-4D97-AF65-F5344CB8AC3E}">
        <p14:creationId xmlns:p14="http://schemas.microsoft.com/office/powerpoint/2010/main" val="178303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9</a:t>
            </a:fld>
            <a:endParaRPr lang="id-ID">
              <a:latin typeface="Calibri" panose="020F0502020204030204" pitchFamily="34" charset="0"/>
            </a:endParaRPr>
          </a:p>
        </p:txBody>
      </p:sp>
    </p:spTree>
    <p:extLst>
      <p:ext uri="{BB962C8B-B14F-4D97-AF65-F5344CB8AC3E}">
        <p14:creationId xmlns:p14="http://schemas.microsoft.com/office/powerpoint/2010/main" val="213533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10</a:t>
            </a:fld>
            <a:endParaRPr lang="id-ID">
              <a:latin typeface="Calibri" panose="020F0502020204030204" pitchFamily="34" charset="0"/>
            </a:endParaRPr>
          </a:p>
        </p:txBody>
      </p:sp>
    </p:spTree>
    <p:extLst>
      <p:ext uri="{BB962C8B-B14F-4D97-AF65-F5344CB8AC3E}">
        <p14:creationId xmlns:p14="http://schemas.microsoft.com/office/powerpoint/2010/main" val="4153879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2EE2E1-A160-4904-BA89-B9A8484ADFFF}" type="datetime1">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EECDA3-008F-421C-A570-6FCE684E1EB7}" type="slidenum">
              <a:rPr lang="en-US"/>
              <a:pPr/>
              <a:t>‹#›</a:t>
            </a:fld>
            <a:endParaRPr lang="en-US"/>
          </a:p>
        </p:txBody>
      </p:sp>
    </p:spTree>
    <p:extLst>
      <p:ext uri="{BB962C8B-B14F-4D97-AF65-F5344CB8AC3E}">
        <p14:creationId xmlns:p14="http://schemas.microsoft.com/office/powerpoint/2010/main" val="372843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8F9428-EC85-40FF-A381-331FC41227C9}" type="datetime1">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1CC3B7-433E-411C-B9D8-6C1699380798}" type="slidenum">
              <a:rPr lang="en-US"/>
              <a:pPr/>
              <a:t>‹#›</a:t>
            </a:fld>
            <a:endParaRPr lang="en-US"/>
          </a:p>
        </p:txBody>
      </p:sp>
    </p:spTree>
    <p:extLst>
      <p:ext uri="{BB962C8B-B14F-4D97-AF65-F5344CB8AC3E}">
        <p14:creationId xmlns:p14="http://schemas.microsoft.com/office/powerpoint/2010/main" val="407226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2BD2B4-6300-4442-A22F-EE64D093C96E}" type="datetime1">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124ACB-195B-4C1A-90D1-D619F3208A21}" type="slidenum">
              <a:rPr lang="en-US"/>
              <a:pPr/>
              <a:t>‹#›</a:t>
            </a:fld>
            <a:endParaRPr lang="en-US"/>
          </a:p>
        </p:txBody>
      </p:sp>
    </p:spTree>
    <p:extLst>
      <p:ext uri="{BB962C8B-B14F-4D97-AF65-F5344CB8AC3E}">
        <p14:creationId xmlns:p14="http://schemas.microsoft.com/office/powerpoint/2010/main" val="283754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CDFD4D-D6A9-4672-A1D1-8CD4A1AE413D}" type="datetime1">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A346D7-235B-446B-AFD1-4C35D7F56C2C}" type="slidenum">
              <a:rPr lang="en-US"/>
              <a:pPr/>
              <a:t>‹#›</a:t>
            </a:fld>
            <a:endParaRPr lang="en-US"/>
          </a:p>
        </p:txBody>
      </p:sp>
    </p:spTree>
    <p:extLst>
      <p:ext uri="{BB962C8B-B14F-4D97-AF65-F5344CB8AC3E}">
        <p14:creationId xmlns:p14="http://schemas.microsoft.com/office/powerpoint/2010/main" val="51878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61B2AD-CA66-4C0C-913E-192E19FA8A57}" type="datetime1">
              <a:rPr lang="en-US"/>
              <a:pPr>
                <a:defRPr/>
              </a:pPr>
              <a:t>9/10/2018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1E5741-2733-4448-B3D9-4279E47BCB97}" type="slidenum">
              <a:rPr lang="en-US"/>
              <a:pPr/>
              <a:t>‹#›</a:t>
            </a:fld>
            <a:endParaRPr lang="en-US"/>
          </a:p>
        </p:txBody>
      </p:sp>
    </p:spTree>
    <p:extLst>
      <p:ext uri="{BB962C8B-B14F-4D97-AF65-F5344CB8AC3E}">
        <p14:creationId xmlns:p14="http://schemas.microsoft.com/office/powerpoint/2010/main" val="190491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F079CE-D010-4B13-A4D7-4EE2CD9C9307}" type="datetime1">
              <a:rPr lang="en-US"/>
              <a:pPr>
                <a:defRPr/>
              </a:pPr>
              <a:t>9/10/2018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9335798-2385-4BCB-8F89-C1EF1D52EADB}" type="slidenum">
              <a:rPr lang="en-US"/>
              <a:pPr/>
              <a:t>‹#›</a:t>
            </a:fld>
            <a:endParaRPr lang="en-US"/>
          </a:p>
        </p:txBody>
      </p:sp>
    </p:spTree>
    <p:extLst>
      <p:ext uri="{BB962C8B-B14F-4D97-AF65-F5344CB8AC3E}">
        <p14:creationId xmlns:p14="http://schemas.microsoft.com/office/powerpoint/2010/main" val="330304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72AC66-E06B-46FC-BF75-05CC7E00AC69}" type="datetime1">
              <a:rPr lang="en-US"/>
              <a:pPr>
                <a:defRPr/>
              </a:pPr>
              <a:t>9/10/2018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657E5A7-C866-4D4E-B1A9-FBBB655221DE}" type="slidenum">
              <a:rPr lang="en-US"/>
              <a:pPr/>
              <a:t>‹#›</a:t>
            </a:fld>
            <a:endParaRPr lang="en-US"/>
          </a:p>
        </p:txBody>
      </p:sp>
    </p:spTree>
    <p:extLst>
      <p:ext uri="{BB962C8B-B14F-4D97-AF65-F5344CB8AC3E}">
        <p14:creationId xmlns:p14="http://schemas.microsoft.com/office/powerpoint/2010/main" val="59001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251235-586F-47AE-8349-97DB26CDC6C2}" type="datetime1">
              <a:rPr lang="en-US"/>
              <a:pPr>
                <a:defRPr/>
              </a:pPr>
              <a:t>9/10/2018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FA92E88-4AC8-4C07-AF10-F92011E4908A}" type="slidenum">
              <a:rPr lang="en-US"/>
              <a:pPr/>
              <a:t>‹#›</a:t>
            </a:fld>
            <a:endParaRPr lang="en-US"/>
          </a:p>
        </p:txBody>
      </p:sp>
    </p:spTree>
    <p:extLst>
      <p:ext uri="{BB962C8B-B14F-4D97-AF65-F5344CB8AC3E}">
        <p14:creationId xmlns:p14="http://schemas.microsoft.com/office/powerpoint/2010/main" val="332718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32CA6C-7DBA-43DC-B829-E13A20D2614C}" type="datetime1">
              <a:rPr lang="en-US"/>
              <a:pPr>
                <a:defRPr/>
              </a:pPr>
              <a:t>9/10/2018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7A843F8-2497-493A-95A5-B7182F0160BA}" type="slidenum">
              <a:rPr lang="en-US"/>
              <a:pPr/>
              <a:t>‹#›</a:t>
            </a:fld>
            <a:endParaRPr lang="en-US"/>
          </a:p>
        </p:txBody>
      </p:sp>
    </p:spTree>
    <p:extLst>
      <p:ext uri="{BB962C8B-B14F-4D97-AF65-F5344CB8AC3E}">
        <p14:creationId xmlns:p14="http://schemas.microsoft.com/office/powerpoint/2010/main" val="361091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3B5158-9E87-4E52-B176-1F43CB32E527}" type="datetime1">
              <a:rPr lang="en-US"/>
              <a:pPr>
                <a:defRPr/>
              </a:pPr>
              <a:t>9/10/2018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F82F41-1D87-4961-B091-7522E9E38CC3}" type="slidenum">
              <a:rPr lang="en-US"/>
              <a:pPr/>
              <a:t>‹#›</a:t>
            </a:fld>
            <a:endParaRPr lang="en-US"/>
          </a:p>
        </p:txBody>
      </p:sp>
    </p:spTree>
    <p:extLst>
      <p:ext uri="{BB962C8B-B14F-4D97-AF65-F5344CB8AC3E}">
        <p14:creationId xmlns:p14="http://schemas.microsoft.com/office/powerpoint/2010/main" val="301973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08BA88-B66C-4912-BB73-F494779CC05D}" type="datetime1">
              <a:rPr lang="en-US"/>
              <a:pPr>
                <a:defRPr/>
              </a:pPr>
              <a:t>9/10/2018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F348C39-7EF0-42DE-9176-C3F4E64A5DAC}" type="slidenum">
              <a:rPr lang="en-US"/>
              <a:pPr/>
              <a:t>‹#›</a:t>
            </a:fld>
            <a:endParaRPr lang="en-US"/>
          </a:p>
        </p:txBody>
      </p:sp>
    </p:spTree>
    <p:extLst>
      <p:ext uri="{BB962C8B-B14F-4D97-AF65-F5344CB8AC3E}">
        <p14:creationId xmlns:p14="http://schemas.microsoft.com/office/powerpoint/2010/main" val="197733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88F49BA-6011-4781-A985-21D5A0603358}" type="datetime1">
              <a:rPr lang="en-US"/>
              <a:pPr>
                <a:defRPr/>
              </a:pPr>
              <a:t>9/10/2018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33C3D02F-F9FD-4962-A28C-6490518E3C5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22625" y="3507938"/>
            <a:ext cx="5638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dirty="0" smtClean="0">
                <a:solidFill>
                  <a:schemeClr val="bg1"/>
                </a:solidFill>
              </a:rPr>
              <a:t>COMPUTER PRIVACY AND HEALTH CONCERN</a:t>
            </a:r>
            <a:endParaRPr lang="en-US" b="1" dirty="0">
              <a:solidFill>
                <a:schemeClr val="bg1"/>
              </a:solidFill>
            </a:endParaRPr>
          </a:p>
          <a:p>
            <a:pPr algn="ctr" eaLnBrk="1" hangingPunct="1"/>
            <a:r>
              <a:rPr lang="en-US" sz="2000" b="1" dirty="0">
                <a:solidFill>
                  <a:schemeClr val="bg1"/>
                </a:solidFill>
              </a:rPr>
              <a:t>PERTEMUAN </a:t>
            </a:r>
            <a:r>
              <a:rPr lang="en-US" sz="2000" b="1" dirty="0" smtClean="0">
                <a:solidFill>
                  <a:schemeClr val="bg1"/>
                </a:solidFill>
              </a:rPr>
              <a:t>12</a:t>
            </a:r>
            <a:endParaRPr lang="en-US" sz="2000" b="1" dirty="0">
              <a:solidFill>
                <a:schemeClr val="bg1"/>
              </a:solidFill>
            </a:endParaRPr>
          </a:p>
          <a:p>
            <a:pPr algn="ctr" eaLnBrk="1" hangingPunct="1"/>
            <a:r>
              <a:rPr lang="en-US" sz="2000" b="1" dirty="0">
                <a:solidFill>
                  <a:schemeClr val="bg1"/>
                </a:solidFill>
              </a:rPr>
              <a:t>Ir. </a:t>
            </a:r>
            <a:r>
              <a:rPr lang="en-US" sz="2000" b="1" dirty="0" err="1">
                <a:solidFill>
                  <a:schemeClr val="bg1"/>
                </a:solidFill>
              </a:rPr>
              <a:t>Nizirwan</a:t>
            </a:r>
            <a:r>
              <a:rPr lang="en-US" sz="2000" b="1">
                <a:solidFill>
                  <a:schemeClr val="bg1"/>
                </a:solidFill>
              </a:rPr>
              <a:t> Anwar</a:t>
            </a:r>
            <a:r>
              <a:rPr lang="en-US" sz="2000" b="1">
                <a:solidFill>
                  <a:schemeClr val="bg1"/>
                </a:solidFill>
              </a:rPr>
              <a:t>, </a:t>
            </a:r>
            <a:r>
              <a:rPr lang="en-US" sz="2000" b="1" smtClean="0">
                <a:solidFill>
                  <a:schemeClr val="bg1"/>
                </a:solidFill>
              </a:rPr>
              <a:t>MT</a:t>
            </a:r>
          </a:p>
          <a:p>
            <a:pPr algn="ctr" eaLnBrk="1" hangingPunct="1"/>
            <a:r>
              <a:rPr lang="en-US" sz="2000" b="1" smtClean="0">
                <a:solidFill>
                  <a:schemeClr val="bg1"/>
                </a:solidFill>
              </a:rPr>
              <a:t>MIK </a:t>
            </a:r>
            <a:r>
              <a:rPr lang="en-US" sz="2000" b="1" dirty="0" smtClean="0">
                <a:solidFill>
                  <a:schemeClr val="bg1"/>
                </a:solidFill>
              </a:rPr>
              <a:t>|FAKULTAS ILMU-ILMU KESEHATAN</a:t>
            </a:r>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14808" y="914400"/>
            <a:ext cx="3542958" cy="430887"/>
          </a:xfrm>
          <a:prstGeom prst="rect">
            <a:avLst/>
          </a:prstGeom>
        </p:spPr>
        <p:txBody>
          <a:bodyPr wrap="none">
            <a:spAutoFit/>
          </a:bodyPr>
          <a:lstStyle/>
          <a:p>
            <a:r>
              <a:rPr lang="en-US" sz="2200" b="1" i="1" dirty="0"/>
              <a:t>Computer Security Risks</a:t>
            </a:r>
          </a:p>
        </p:txBody>
      </p:sp>
      <p:sp>
        <p:nvSpPr>
          <p:cNvPr id="2" name="TextBox 1"/>
          <p:cNvSpPr txBox="1"/>
          <p:nvPr/>
        </p:nvSpPr>
        <p:spPr>
          <a:xfrm>
            <a:off x="838200" y="1589901"/>
            <a:ext cx="5943600" cy="707886"/>
          </a:xfrm>
          <a:prstGeom prst="rect">
            <a:avLst/>
          </a:prstGeom>
          <a:noFill/>
        </p:spPr>
        <p:txBody>
          <a:bodyPr wrap="square" rtlCol="0">
            <a:spAutoFit/>
          </a:bodyPr>
          <a:lstStyle/>
          <a:p>
            <a:r>
              <a:rPr lang="en-US" sz="2000" dirty="0" smtClean="0"/>
              <a:t>Cara web browser </a:t>
            </a:r>
            <a:r>
              <a:rPr lang="en-US" sz="2000" dirty="0" err="1" smtClean="0"/>
              <a:t>menyediakan</a:t>
            </a:r>
            <a:r>
              <a:rPr lang="en-US" sz="2000" dirty="0" smtClean="0"/>
              <a:t> </a:t>
            </a:r>
            <a:r>
              <a:rPr lang="en-US" sz="2000" dirty="0" err="1" smtClean="0"/>
              <a:t>transmisi</a:t>
            </a:r>
            <a:r>
              <a:rPr lang="en-US" sz="2000" dirty="0" smtClean="0"/>
              <a:t> data yang </a:t>
            </a:r>
            <a:r>
              <a:rPr lang="en-US" sz="2000" dirty="0" err="1" smtClean="0"/>
              <a:t>aman</a:t>
            </a:r>
            <a:r>
              <a:rPr lang="en-US" sz="2000" dirty="0" smtClean="0"/>
              <a:t> </a:t>
            </a:r>
            <a:r>
              <a:rPr lang="en-US" sz="2000" dirty="0" err="1" smtClean="0"/>
              <a:t>adalah</a:t>
            </a:r>
            <a:r>
              <a:rPr lang="en-US" sz="2000" dirty="0"/>
              <a:t>?</a:t>
            </a:r>
          </a:p>
        </p:txBody>
      </p:sp>
      <p:sp>
        <p:nvSpPr>
          <p:cNvPr id="4" name="Rounded Rectangle 3"/>
          <p:cNvSpPr/>
          <p:nvPr/>
        </p:nvSpPr>
        <p:spPr>
          <a:xfrm>
            <a:off x="809624" y="3229749"/>
            <a:ext cx="3609976" cy="158990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Web Browser </a:t>
            </a:r>
            <a:r>
              <a:rPr lang="en-US" sz="2000" dirty="0" err="1" smtClean="0">
                <a:latin typeface="Arial" panose="020B0604020202020204" pitchFamily="34" charset="0"/>
                <a:cs typeface="Arial" panose="020B0604020202020204" pitchFamily="34" charset="0"/>
              </a:rPr>
              <a:t>kebanyakan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menggunakan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enkripsi</a:t>
            </a:r>
            <a:endParaRPr lang="en-US" sz="2000" dirty="0">
              <a:latin typeface="Arial" panose="020B0604020202020204" pitchFamily="34" charset="0"/>
              <a:cs typeface="Arial" panose="020B0604020202020204" pitchFamily="34" charset="0"/>
            </a:endParaRPr>
          </a:p>
        </p:txBody>
      </p:sp>
      <p:sp>
        <p:nvSpPr>
          <p:cNvPr id="9" name="Rounded Rectangle 8"/>
          <p:cNvSpPr/>
          <p:nvPr/>
        </p:nvSpPr>
        <p:spPr>
          <a:xfrm>
            <a:off x="4581525" y="2259687"/>
            <a:ext cx="3724275" cy="158990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err="1" smtClean="0">
                <a:latin typeface="Arial" panose="020B0604020202020204" pitchFamily="34" charset="0"/>
                <a:cs typeface="Arial" panose="020B0604020202020204" pitchFamily="34" charset="0"/>
              </a:rPr>
              <a:t>Situs</a:t>
            </a:r>
            <a:r>
              <a:rPr lang="en-US" sz="2000" dirty="0" smtClean="0">
                <a:latin typeface="Arial" panose="020B0604020202020204" pitchFamily="34" charset="0"/>
                <a:cs typeface="Arial" panose="020B0604020202020204" pitchFamily="34" charset="0"/>
              </a:rPr>
              <a:t> yang </a:t>
            </a:r>
            <a:r>
              <a:rPr lang="en-US" sz="2000" dirty="0" err="1" smtClean="0">
                <a:latin typeface="Arial" panose="020B0604020202020204" pitchFamily="34" charset="0"/>
                <a:cs typeface="Arial" panose="020B0604020202020204" pitchFamily="34" charset="0"/>
              </a:rPr>
              <a:t>aman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adalah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situs</a:t>
            </a:r>
            <a:r>
              <a:rPr lang="en-US" sz="2000" dirty="0" smtClean="0">
                <a:latin typeface="Arial" panose="020B0604020202020204" pitchFamily="34" charset="0"/>
                <a:cs typeface="Arial" panose="020B0604020202020204" pitchFamily="34" charset="0"/>
              </a:rPr>
              <a:t> web yang </a:t>
            </a:r>
            <a:r>
              <a:rPr lang="en-US" sz="2000" dirty="0" err="1" smtClean="0">
                <a:latin typeface="Arial" panose="020B0604020202020204" pitchFamily="34" charset="0"/>
                <a:cs typeface="Arial" panose="020B0604020202020204" pitchFamily="34" charset="0"/>
              </a:rPr>
              <a:t>menggunakan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enkripsi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untuk</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mengamankan</a:t>
            </a:r>
            <a:r>
              <a:rPr lang="en-US" sz="2000" dirty="0" smtClean="0">
                <a:latin typeface="Arial" panose="020B0604020202020204" pitchFamily="34" charset="0"/>
                <a:cs typeface="Arial" panose="020B0604020202020204" pitchFamily="34" charset="0"/>
              </a:rPr>
              <a:t> data</a:t>
            </a:r>
            <a:endParaRPr lang="en-US" sz="2000" dirty="0">
              <a:latin typeface="Arial" panose="020B0604020202020204" pitchFamily="34" charset="0"/>
              <a:cs typeface="Arial" panose="020B0604020202020204" pitchFamily="34" charset="0"/>
            </a:endParaRPr>
          </a:p>
        </p:txBody>
      </p:sp>
      <p:sp>
        <p:nvSpPr>
          <p:cNvPr id="10" name="Rounded Rectangle 9"/>
          <p:cNvSpPr/>
          <p:nvPr/>
        </p:nvSpPr>
        <p:spPr>
          <a:xfrm>
            <a:off x="4581524" y="4191000"/>
            <a:ext cx="3724275" cy="158990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err="1" smtClean="0">
                <a:latin typeface="Arial" panose="020B0604020202020204" pitchFamily="34" charset="0"/>
                <a:cs typeface="Arial" panose="020B0604020202020204" pitchFamily="34" charset="0"/>
              </a:rPr>
              <a:t>Sertifikat</a:t>
            </a:r>
            <a:r>
              <a:rPr lang="en-US" sz="2000" dirty="0" smtClean="0">
                <a:latin typeface="Arial" panose="020B0604020202020204" pitchFamily="34" charset="0"/>
                <a:cs typeface="Arial" panose="020B0604020202020204" pitchFamily="34" charset="0"/>
              </a:rPr>
              <a:t> digital </a:t>
            </a:r>
            <a:r>
              <a:rPr lang="en-US" sz="2000" dirty="0" err="1" smtClean="0">
                <a:latin typeface="Arial" panose="020B0604020202020204" pitchFamily="34" charset="0"/>
                <a:cs typeface="Arial" panose="020B0604020202020204" pitchFamily="34" charset="0"/>
              </a:rPr>
              <a:t>adalah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pemberitahuan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bahwa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jaminan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situs</a:t>
            </a:r>
            <a:r>
              <a:rPr lang="en-US" sz="2000" dirty="0" smtClean="0">
                <a:latin typeface="Arial" panose="020B0604020202020204" pitchFamily="34" charset="0"/>
                <a:cs typeface="Arial" panose="020B0604020202020204" pitchFamily="34" charset="0"/>
              </a:rPr>
              <a:t> web </a:t>
            </a:r>
            <a:r>
              <a:rPr lang="en-US" sz="2000" dirty="0" err="1" smtClean="0">
                <a:latin typeface="Arial" panose="020B0604020202020204" pitchFamily="34" charset="0"/>
                <a:cs typeface="Arial" panose="020B0604020202020204" pitchFamily="34" charset="0"/>
              </a:rPr>
              <a:t>adalah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sah</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31920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14808" y="914400"/>
            <a:ext cx="3542958" cy="430887"/>
          </a:xfrm>
          <a:prstGeom prst="rect">
            <a:avLst/>
          </a:prstGeom>
        </p:spPr>
        <p:txBody>
          <a:bodyPr wrap="none">
            <a:spAutoFit/>
          </a:bodyPr>
          <a:lstStyle/>
          <a:p>
            <a:r>
              <a:rPr lang="en-US" sz="2200" b="1" i="1" dirty="0" smtClean="0"/>
              <a:t>Computer Security Risks</a:t>
            </a:r>
            <a:endParaRPr lang="en-US" sz="2200" b="1" i="1" dirty="0"/>
          </a:p>
        </p:txBody>
      </p:sp>
      <p:sp>
        <p:nvSpPr>
          <p:cNvPr id="2" name="Rectangle 1"/>
          <p:cNvSpPr/>
          <p:nvPr/>
        </p:nvSpPr>
        <p:spPr>
          <a:xfrm>
            <a:off x="381000" y="1795164"/>
            <a:ext cx="3004605" cy="400110"/>
          </a:xfrm>
          <a:prstGeom prst="rect">
            <a:avLst/>
          </a:prstGeom>
        </p:spPr>
        <p:txBody>
          <a:bodyPr wrap="none">
            <a:spAutoFit/>
          </a:bodyPr>
          <a:lstStyle/>
          <a:p>
            <a:r>
              <a:rPr lang="en-US" sz="2000" dirty="0" smtClean="0"/>
              <a:t>Certificate Authority (CA)</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0593" y="1436013"/>
            <a:ext cx="4375187" cy="3105150"/>
          </a:xfrm>
          <a:prstGeom prst="rect">
            <a:avLst/>
          </a:prstGeom>
        </p:spPr>
      </p:pic>
      <p:pic>
        <p:nvPicPr>
          <p:cNvPr id="7" name="Picture 5" descr="Fig11-0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187" y="3528761"/>
            <a:ext cx="3352800" cy="25457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0"/>
            <a:ext cx="3810000" cy="3170099"/>
          </a:xfrm>
          <a:prstGeom prst="rect">
            <a:avLst/>
          </a:prstGeom>
          <a:noFill/>
        </p:spPr>
        <p:txBody>
          <a:bodyPr wrap="square" rtlCol="0">
            <a:spAutoFit/>
          </a:bodyPr>
          <a:lstStyle/>
          <a:p>
            <a:pPr marL="342900" indent="-342900">
              <a:buFont typeface="Wingdings" panose="05000000000000000000" pitchFamily="2" charset="2"/>
              <a:buChar char="§"/>
            </a:pPr>
            <a:r>
              <a:rPr lang="en-US" sz="2000" dirty="0" err="1" smtClean="0"/>
              <a:t>Organisasi</a:t>
            </a:r>
            <a:r>
              <a:rPr lang="en-US" sz="2000" dirty="0" smtClean="0"/>
              <a:t> yang </a:t>
            </a:r>
            <a:r>
              <a:rPr lang="en-US" sz="2000" dirty="0" err="1" smtClean="0"/>
              <a:t>memberikan</a:t>
            </a:r>
            <a:r>
              <a:rPr lang="en-US" sz="2000" dirty="0" smtClean="0"/>
              <a:t> </a:t>
            </a:r>
            <a:r>
              <a:rPr lang="en-US" sz="2000" dirty="0" err="1" smtClean="0"/>
              <a:t>dan</a:t>
            </a:r>
            <a:r>
              <a:rPr lang="en-US" sz="2000" dirty="0" smtClean="0"/>
              <a:t> </a:t>
            </a:r>
            <a:r>
              <a:rPr lang="en-US" sz="2000" dirty="0" err="1" smtClean="0"/>
              <a:t>memanage</a:t>
            </a:r>
            <a:r>
              <a:rPr lang="en-US" sz="2000" dirty="0" smtClean="0"/>
              <a:t> security credential </a:t>
            </a:r>
            <a:r>
              <a:rPr lang="en-US" sz="2000" dirty="0" err="1" smtClean="0"/>
              <a:t>dan</a:t>
            </a:r>
            <a:r>
              <a:rPr lang="en-US" sz="2000" dirty="0" smtClean="0"/>
              <a:t> public keys </a:t>
            </a:r>
            <a:r>
              <a:rPr lang="en-US" sz="2000" dirty="0" err="1" smtClean="0"/>
              <a:t>untuk</a:t>
            </a:r>
            <a:r>
              <a:rPr lang="en-US" sz="2000" dirty="0" smtClean="0"/>
              <a:t> </a:t>
            </a:r>
            <a:r>
              <a:rPr lang="en-US" sz="2000" dirty="0" err="1" smtClean="0"/>
              <a:t>enkripsi</a:t>
            </a:r>
            <a:r>
              <a:rPr lang="en-US" sz="2000" dirty="0" smtClean="0"/>
              <a:t> </a:t>
            </a:r>
            <a:r>
              <a:rPr lang="en-US" sz="2000" dirty="0" err="1" smtClean="0"/>
              <a:t>dan</a:t>
            </a:r>
            <a:r>
              <a:rPr lang="en-US" sz="2000" dirty="0" smtClean="0"/>
              <a:t> </a:t>
            </a:r>
            <a:r>
              <a:rPr lang="en-US" sz="2000" dirty="0" err="1" smtClean="0"/>
              <a:t>dekripsi</a:t>
            </a:r>
            <a:r>
              <a:rPr lang="en-US" sz="2000" dirty="0" smtClean="0"/>
              <a:t> </a:t>
            </a:r>
            <a:r>
              <a:rPr lang="en-US" sz="2000" dirty="0" err="1" smtClean="0"/>
              <a:t>berita</a:t>
            </a:r>
            <a:endParaRPr lang="en-US" sz="2000" dirty="0" smtClean="0"/>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err="1" smtClean="0"/>
              <a:t>Sertifikat</a:t>
            </a:r>
            <a:r>
              <a:rPr lang="en-US" sz="2000" dirty="0" smtClean="0"/>
              <a:t> yang di manage </a:t>
            </a:r>
            <a:r>
              <a:rPr lang="en-US" sz="2000" dirty="0" err="1" smtClean="0"/>
              <a:t>termasuk</a:t>
            </a:r>
            <a:r>
              <a:rPr lang="en-US" sz="2000" dirty="0" smtClean="0"/>
              <a:t> Public key yang </a:t>
            </a:r>
            <a:r>
              <a:rPr lang="en-US" sz="2000" dirty="0" err="1" smtClean="0"/>
              <a:t>memperkuat</a:t>
            </a:r>
            <a:r>
              <a:rPr lang="en-US" sz="2000" dirty="0" smtClean="0"/>
              <a:t> </a:t>
            </a:r>
            <a:r>
              <a:rPr lang="en-US" sz="2000" dirty="0" err="1" smtClean="0"/>
              <a:t>authentikasi</a:t>
            </a:r>
            <a:r>
              <a:rPr lang="en-US" sz="2000" dirty="0" smtClean="0"/>
              <a:t>, privacy </a:t>
            </a:r>
            <a:r>
              <a:rPr lang="en-US" sz="2000" dirty="0" err="1" smtClean="0"/>
              <a:t>dan</a:t>
            </a:r>
            <a:r>
              <a:rPr lang="en-US" sz="2000" dirty="0" smtClean="0"/>
              <a:t> non-repudiation </a:t>
            </a:r>
            <a:endParaRPr lang="en-US" sz="2000" dirty="0"/>
          </a:p>
        </p:txBody>
      </p:sp>
    </p:spTree>
    <p:extLst>
      <p:ext uri="{BB962C8B-B14F-4D97-AF65-F5344CB8AC3E}">
        <p14:creationId xmlns:p14="http://schemas.microsoft.com/office/powerpoint/2010/main" val="28653776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14808" y="914400"/>
            <a:ext cx="3542958" cy="430887"/>
          </a:xfrm>
          <a:prstGeom prst="rect">
            <a:avLst/>
          </a:prstGeom>
        </p:spPr>
        <p:txBody>
          <a:bodyPr wrap="none">
            <a:spAutoFit/>
          </a:bodyPr>
          <a:lstStyle/>
          <a:p>
            <a:r>
              <a:rPr lang="en-US" sz="2200" b="1" i="1" dirty="0" smtClean="0"/>
              <a:t>Computer Security Risks</a:t>
            </a:r>
            <a:endParaRPr lang="en-US" sz="2200" b="1" i="1" dirty="0"/>
          </a:p>
        </p:txBody>
      </p:sp>
      <p:sp>
        <p:nvSpPr>
          <p:cNvPr id="4" name="Rectangle 3"/>
          <p:cNvSpPr txBox="1">
            <a:spLocks noChangeArrowheads="1"/>
          </p:cNvSpPr>
          <p:nvPr/>
        </p:nvSpPr>
        <p:spPr bwMode="auto">
          <a:xfrm>
            <a:off x="304800" y="1673225"/>
            <a:ext cx="365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latin typeface="Arial" panose="020B0604020202020204" pitchFamily="34" charset="0"/>
                <a:cs typeface="Arial" panose="020B0604020202020204" pitchFamily="34" charset="0"/>
              </a:rPr>
              <a:t>Secure Sockets Layer (SSL)?</a:t>
            </a:r>
            <a:endParaRPr lang="en-US" sz="2000"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304800" y="2982953"/>
            <a:ext cx="4267200" cy="111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609600" indent="-495300">
              <a:defRPr>
                <a:solidFill>
                  <a:schemeClr val="tx1"/>
                </a:solidFill>
                <a:latin typeface="Arial" panose="020B0604020202020204" pitchFamily="34" charset="0"/>
              </a:defRPr>
            </a:lvl2pPr>
            <a:lvl3pPr marL="1028700" indent="-457200">
              <a:defRPr>
                <a:solidFill>
                  <a:schemeClr val="tx1"/>
                </a:solidFill>
                <a:latin typeface="Arial" panose="020B0604020202020204" pitchFamily="34" charset="0"/>
              </a:defRPr>
            </a:lvl3pPr>
            <a:lvl4pPr marL="1358900" indent="-381000">
              <a:defRPr>
                <a:solidFill>
                  <a:schemeClr val="tx1"/>
                </a:solidFill>
                <a:latin typeface="Arial" panose="020B0604020202020204" pitchFamily="34" charset="0"/>
              </a:defRPr>
            </a:lvl4pPr>
            <a:lvl5pPr marL="1752600" indent="-381000">
              <a:defRPr>
                <a:solidFill>
                  <a:schemeClr val="tx1"/>
                </a:solidFill>
                <a:latin typeface="Arial" panose="020B0604020202020204" pitchFamily="34" charset="0"/>
              </a:defRPr>
            </a:lvl5pPr>
            <a:lvl6pPr marL="2209800" indent="-381000" fontAlgn="base">
              <a:spcBef>
                <a:spcPct val="0"/>
              </a:spcBef>
              <a:spcAft>
                <a:spcPct val="0"/>
              </a:spcAft>
              <a:defRPr>
                <a:solidFill>
                  <a:schemeClr val="tx1"/>
                </a:solidFill>
                <a:latin typeface="Arial" panose="020B0604020202020204" pitchFamily="34" charset="0"/>
              </a:defRPr>
            </a:lvl6pPr>
            <a:lvl7pPr marL="2667000" indent="-381000" fontAlgn="base">
              <a:spcBef>
                <a:spcPct val="0"/>
              </a:spcBef>
              <a:spcAft>
                <a:spcPct val="0"/>
              </a:spcAft>
              <a:defRPr>
                <a:solidFill>
                  <a:schemeClr val="tx1"/>
                </a:solidFill>
                <a:latin typeface="Arial" panose="020B0604020202020204" pitchFamily="34" charset="0"/>
              </a:defRPr>
            </a:lvl7pPr>
            <a:lvl8pPr marL="3124200" indent="-381000" fontAlgn="base">
              <a:spcBef>
                <a:spcPct val="0"/>
              </a:spcBef>
              <a:spcAft>
                <a:spcPct val="0"/>
              </a:spcAft>
              <a:defRPr>
                <a:solidFill>
                  <a:schemeClr val="tx1"/>
                </a:solidFill>
                <a:latin typeface="Arial" panose="020B0604020202020204" pitchFamily="34" charset="0"/>
              </a:defRPr>
            </a:lvl8pPr>
            <a:lvl9pPr marL="3581400" indent="-381000" fontAlgn="base">
              <a:spcBef>
                <a:spcPct val="0"/>
              </a:spcBef>
              <a:spcAft>
                <a:spcPct val="0"/>
              </a:spcAft>
              <a:defRPr>
                <a:solidFill>
                  <a:schemeClr val="tx1"/>
                </a:solidFill>
                <a:latin typeface="Arial" panose="020B0604020202020204" pitchFamily="34" charset="0"/>
              </a:defRPr>
            </a:lvl9pPr>
          </a:lstStyle>
          <a:p>
            <a:pPr lvl="1" eaLnBrk="0" hangingPunct="0">
              <a:spcBef>
                <a:spcPct val="5000"/>
              </a:spcBef>
              <a:buClr>
                <a:srgbClr val="D94439"/>
              </a:buClr>
              <a:buSzPct val="75000"/>
              <a:buFont typeface="Wingdings" panose="05000000000000000000" pitchFamily="2" charset="2"/>
              <a:buChar char="Ø"/>
            </a:pPr>
            <a:r>
              <a:rPr lang="id-ID" sz="2000" dirty="0"/>
              <a:t>Menyediakan enkripsi semua data yang melewati antara client dan server internet</a:t>
            </a:r>
            <a:endParaRPr kumimoji="1" lang="en-US" sz="2000" b="1" dirty="0">
              <a:cs typeface="Arial" panose="020B0604020202020204" pitchFamily="34" charset="0"/>
            </a:endParaRPr>
          </a:p>
        </p:txBody>
      </p:sp>
      <p:sp>
        <p:nvSpPr>
          <p:cNvPr id="6" name="Rectangle 5"/>
          <p:cNvSpPr>
            <a:spLocks noChangeArrowheads="1"/>
          </p:cNvSpPr>
          <p:nvPr/>
        </p:nvSpPr>
        <p:spPr bwMode="auto">
          <a:xfrm>
            <a:off x="352425" y="4114800"/>
            <a:ext cx="3810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609600" indent="-495300">
              <a:defRPr>
                <a:solidFill>
                  <a:schemeClr val="tx1"/>
                </a:solidFill>
                <a:latin typeface="Arial" panose="020B0604020202020204" pitchFamily="34" charset="0"/>
              </a:defRPr>
            </a:lvl2pPr>
            <a:lvl3pPr marL="1028700" indent="-457200">
              <a:defRPr>
                <a:solidFill>
                  <a:schemeClr val="tx1"/>
                </a:solidFill>
                <a:latin typeface="Arial" panose="020B0604020202020204" pitchFamily="34" charset="0"/>
              </a:defRPr>
            </a:lvl3pPr>
            <a:lvl4pPr marL="1358900" indent="-381000">
              <a:defRPr>
                <a:solidFill>
                  <a:schemeClr val="tx1"/>
                </a:solidFill>
                <a:latin typeface="Arial" panose="020B0604020202020204" pitchFamily="34" charset="0"/>
              </a:defRPr>
            </a:lvl4pPr>
            <a:lvl5pPr marL="1752600" indent="-381000">
              <a:defRPr>
                <a:solidFill>
                  <a:schemeClr val="tx1"/>
                </a:solidFill>
                <a:latin typeface="Arial" panose="020B0604020202020204" pitchFamily="34" charset="0"/>
              </a:defRPr>
            </a:lvl5pPr>
            <a:lvl6pPr marL="2209800" indent="-381000" fontAlgn="base">
              <a:spcBef>
                <a:spcPct val="0"/>
              </a:spcBef>
              <a:spcAft>
                <a:spcPct val="0"/>
              </a:spcAft>
              <a:defRPr>
                <a:solidFill>
                  <a:schemeClr val="tx1"/>
                </a:solidFill>
                <a:latin typeface="Arial" panose="020B0604020202020204" pitchFamily="34" charset="0"/>
              </a:defRPr>
            </a:lvl6pPr>
            <a:lvl7pPr marL="2667000" indent="-381000" fontAlgn="base">
              <a:spcBef>
                <a:spcPct val="0"/>
              </a:spcBef>
              <a:spcAft>
                <a:spcPct val="0"/>
              </a:spcAft>
              <a:defRPr>
                <a:solidFill>
                  <a:schemeClr val="tx1"/>
                </a:solidFill>
                <a:latin typeface="Arial" panose="020B0604020202020204" pitchFamily="34" charset="0"/>
              </a:defRPr>
            </a:lvl7pPr>
            <a:lvl8pPr marL="3124200" indent="-381000" fontAlgn="base">
              <a:spcBef>
                <a:spcPct val="0"/>
              </a:spcBef>
              <a:spcAft>
                <a:spcPct val="0"/>
              </a:spcAft>
              <a:defRPr>
                <a:solidFill>
                  <a:schemeClr val="tx1"/>
                </a:solidFill>
                <a:latin typeface="Arial" panose="020B0604020202020204" pitchFamily="34" charset="0"/>
              </a:defRPr>
            </a:lvl8pPr>
            <a:lvl9pPr marL="3581400" indent="-381000" fontAlgn="base">
              <a:spcBef>
                <a:spcPct val="0"/>
              </a:spcBef>
              <a:spcAft>
                <a:spcPct val="0"/>
              </a:spcAft>
              <a:defRPr>
                <a:solidFill>
                  <a:schemeClr val="tx1"/>
                </a:solidFill>
                <a:latin typeface="Arial" panose="020B0604020202020204" pitchFamily="34" charset="0"/>
              </a:defRPr>
            </a:lvl9pPr>
          </a:lstStyle>
          <a:p>
            <a:pPr lvl="2" eaLnBrk="0" hangingPunct="0">
              <a:spcBef>
                <a:spcPct val="20000"/>
              </a:spcBef>
              <a:buClr>
                <a:srgbClr val="D94439"/>
              </a:buClr>
              <a:buFont typeface="Wingdings" panose="05000000000000000000" pitchFamily="2" charset="2"/>
              <a:buChar char="§"/>
            </a:pPr>
            <a:r>
              <a:rPr lang="id-ID" sz="2000" dirty="0"/>
              <a:t>Alamat web yang diawali dengan "https" menunjukkan koneksi yang aman</a:t>
            </a:r>
            <a:endParaRPr kumimoji="1" lang="en-US" sz="2000" dirty="0">
              <a:cs typeface="Arial" panose="020B0604020202020204" pitchFamily="34" charset="0"/>
            </a:endParaRPr>
          </a:p>
        </p:txBody>
      </p:sp>
      <p:pic>
        <p:nvPicPr>
          <p:cNvPr id="7" name="Picture 6" descr="Fig11-0021a"/>
          <p:cNvPicPr>
            <a:picLocks noChangeAspect="1" noChangeArrowheads="1"/>
          </p:cNvPicPr>
          <p:nvPr/>
        </p:nvPicPr>
        <p:blipFill>
          <a:blip r:embed="rId4">
            <a:clrChange>
              <a:clrFrom>
                <a:srgbClr val="D97D4E"/>
              </a:clrFrom>
              <a:clrTo>
                <a:srgbClr val="D97D4E">
                  <a:alpha val="0"/>
                </a:srgbClr>
              </a:clrTo>
            </a:clrChange>
            <a:extLst>
              <a:ext uri="{28A0092B-C50C-407E-A947-70E740481C1C}">
                <a14:useLocalDpi xmlns:a14="http://schemas.microsoft.com/office/drawing/2010/main" val="0"/>
              </a:ext>
            </a:extLst>
          </a:blip>
          <a:srcRect/>
          <a:stretch>
            <a:fillRect/>
          </a:stretch>
        </p:blipFill>
        <p:spPr bwMode="auto">
          <a:xfrm>
            <a:off x="3586163" y="2534779"/>
            <a:ext cx="5257800" cy="34020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2425" y="2069881"/>
            <a:ext cx="4572000" cy="923330"/>
          </a:xfrm>
          <a:prstGeom prst="rect">
            <a:avLst/>
          </a:prstGeom>
        </p:spPr>
        <p:txBody>
          <a:bodyPr>
            <a:spAutoFit/>
          </a:bodyPr>
          <a:lstStyle/>
          <a:p>
            <a:r>
              <a:rPr lang="en-US" dirty="0" err="1" smtClean="0"/>
              <a:t>Protokol</a:t>
            </a:r>
            <a:r>
              <a:rPr lang="en-US" dirty="0" smtClean="0"/>
              <a:t> </a:t>
            </a:r>
            <a:r>
              <a:rPr lang="en-US" dirty="0" err="1" smtClean="0"/>
              <a:t>keamanan</a:t>
            </a:r>
            <a:r>
              <a:rPr lang="en-US" dirty="0" smtClean="0"/>
              <a:t> yang </a:t>
            </a:r>
            <a:r>
              <a:rPr lang="en-US" dirty="0" err="1" smtClean="0"/>
              <a:t>digunakan</a:t>
            </a:r>
            <a:r>
              <a:rPr lang="en-US" dirty="0" smtClean="0"/>
              <a:t> </a:t>
            </a:r>
            <a:r>
              <a:rPr lang="en-US" dirty="0" err="1" smtClean="0"/>
              <a:t>pada</a:t>
            </a:r>
            <a:r>
              <a:rPr lang="en-US" dirty="0" smtClean="0"/>
              <a:t> </a:t>
            </a:r>
            <a:r>
              <a:rPr lang="en-US" dirty="0" err="1" smtClean="0"/>
              <a:t>hampir</a:t>
            </a:r>
            <a:r>
              <a:rPr lang="en-US" dirty="0" smtClean="0"/>
              <a:t> </a:t>
            </a:r>
            <a:r>
              <a:rPr lang="en-US" dirty="0" err="1" smtClean="0"/>
              <a:t>semua</a:t>
            </a:r>
            <a:r>
              <a:rPr lang="en-US" dirty="0" smtClean="0"/>
              <a:t> </a:t>
            </a:r>
            <a:r>
              <a:rPr lang="en-US" dirty="0" err="1" smtClean="0"/>
              <a:t>transaksi</a:t>
            </a:r>
            <a:r>
              <a:rPr lang="en-US" dirty="0" smtClean="0"/>
              <a:t> </a:t>
            </a:r>
            <a:r>
              <a:rPr lang="en-US" dirty="0" err="1" smtClean="0"/>
              <a:t>aman</a:t>
            </a:r>
            <a:r>
              <a:rPr lang="en-US" dirty="0" smtClean="0"/>
              <a:t> </a:t>
            </a:r>
            <a:r>
              <a:rPr lang="en-US" dirty="0" err="1" smtClean="0"/>
              <a:t>pada</a:t>
            </a:r>
            <a:r>
              <a:rPr lang="en-US" dirty="0" smtClean="0"/>
              <a:t> internet.</a:t>
            </a:r>
            <a:endParaRPr lang="en-US" dirty="0"/>
          </a:p>
        </p:txBody>
      </p:sp>
    </p:spTree>
    <p:extLst>
      <p:ext uri="{BB962C8B-B14F-4D97-AF65-F5344CB8AC3E}">
        <p14:creationId xmlns:p14="http://schemas.microsoft.com/office/powerpoint/2010/main" val="7488656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3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6000"/>
                            </p:stCondLst>
                            <p:childTnLst>
                              <p:par>
                                <p:cTn id="13" presetID="22" presetClass="entr" presetSubtype="8" fill="hold" grpId="0" nodeType="afterEffect">
                                  <p:stCondLst>
                                    <p:cond delay="40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advAuto="3000"/>
      <p:bldP spid="6" grpId="0" build="p" bldLvl="2" autoUpdateAnimBg="0" advAuto="4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14808" y="914400"/>
            <a:ext cx="3542958" cy="430887"/>
          </a:xfrm>
          <a:prstGeom prst="rect">
            <a:avLst/>
          </a:prstGeom>
        </p:spPr>
        <p:txBody>
          <a:bodyPr wrap="none">
            <a:spAutoFit/>
          </a:bodyPr>
          <a:lstStyle/>
          <a:p>
            <a:r>
              <a:rPr lang="en-US" sz="2200" b="1" i="1" dirty="0" smtClean="0"/>
              <a:t>Computer Security Risks</a:t>
            </a:r>
            <a:endParaRPr lang="en-US" sz="2200" b="1" i="1" dirty="0"/>
          </a:p>
        </p:txBody>
      </p:sp>
      <p:sp>
        <p:nvSpPr>
          <p:cNvPr id="2" name="TextBox 1"/>
          <p:cNvSpPr txBox="1"/>
          <p:nvPr/>
        </p:nvSpPr>
        <p:spPr>
          <a:xfrm>
            <a:off x="966787" y="1981200"/>
            <a:ext cx="7239000" cy="3266985"/>
          </a:xfrm>
          <a:prstGeom prst="rect">
            <a:avLst/>
          </a:prstGeom>
          <a:noFill/>
        </p:spPr>
        <p:txBody>
          <a:bodyPr wrap="square" rtlCol="0">
            <a:spAutoFit/>
          </a:bodyPr>
          <a:lstStyle/>
          <a:p>
            <a:pPr>
              <a:lnSpc>
                <a:spcPct val="150000"/>
              </a:lnSpc>
            </a:pPr>
            <a:r>
              <a:rPr lang="en-US" sz="2000" dirty="0" err="1" smtClean="0"/>
              <a:t>Metode</a:t>
            </a:r>
            <a:r>
              <a:rPr lang="en-US" sz="2000" dirty="0" smtClean="0"/>
              <a:t> yang </a:t>
            </a:r>
            <a:r>
              <a:rPr lang="en-US" sz="2000" dirty="0" err="1" smtClean="0"/>
              <a:t>digunakan</a:t>
            </a:r>
            <a:r>
              <a:rPr lang="en-US" sz="2000" dirty="0" smtClean="0"/>
              <a:t> </a:t>
            </a:r>
            <a:r>
              <a:rPr lang="en-US" sz="2000" dirty="0" err="1" smtClean="0"/>
              <a:t>untuk</a:t>
            </a:r>
            <a:r>
              <a:rPr lang="en-US" sz="2000" dirty="0" smtClean="0"/>
              <a:t> </a:t>
            </a:r>
            <a:r>
              <a:rPr lang="en-US" sz="2000" dirty="0" err="1" smtClean="0"/>
              <a:t>mengamankan</a:t>
            </a:r>
            <a:r>
              <a:rPr lang="en-US" sz="2000" dirty="0" smtClean="0"/>
              <a:t> </a:t>
            </a:r>
            <a:r>
              <a:rPr lang="en-US" sz="2000" i="1" dirty="0" smtClean="0"/>
              <a:t>email message: </a:t>
            </a:r>
          </a:p>
          <a:p>
            <a:pPr marL="1028700" indent="-457200">
              <a:lnSpc>
                <a:spcPct val="150000"/>
              </a:lnSpc>
              <a:buAutoNum type="arabicPeriod"/>
            </a:pPr>
            <a:r>
              <a:rPr lang="en-US" sz="2000" b="1" i="1" dirty="0" err="1" smtClean="0">
                <a:solidFill>
                  <a:srgbClr val="FF0000"/>
                </a:solidFill>
              </a:rPr>
              <a:t>Preety</a:t>
            </a:r>
            <a:r>
              <a:rPr lang="en-US" sz="2000" b="1" i="1" dirty="0" smtClean="0">
                <a:solidFill>
                  <a:srgbClr val="FF0000"/>
                </a:solidFill>
              </a:rPr>
              <a:t> Good Privacy (PGP). </a:t>
            </a:r>
            <a:r>
              <a:rPr lang="en-US" sz="2000" dirty="0" err="1" smtClean="0"/>
              <a:t>Sering</a:t>
            </a:r>
            <a:r>
              <a:rPr lang="en-US" sz="2000" dirty="0" smtClean="0"/>
              <a:t> </a:t>
            </a:r>
            <a:r>
              <a:rPr lang="en-US" sz="2000" dirty="0" err="1" smtClean="0"/>
              <a:t>dipakai</a:t>
            </a:r>
            <a:r>
              <a:rPr lang="en-US" sz="2000" dirty="0" smtClean="0"/>
              <a:t> </a:t>
            </a:r>
            <a:r>
              <a:rPr lang="en-US" sz="2000" dirty="0" err="1" smtClean="0"/>
              <a:t>dalam</a:t>
            </a:r>
            <a:r>
              <a:rPr lang="en-US" sz="2000" dirty="0" smtClean="0"/>
              <a:t> proses </a:t>
            </a:r>
            <a:r>
              <a:rPr lang="en-US" sz="2000" dirty="0" err="1" smtClean="0"/>
              <a:t>kriptografi</a:t>
            </a:r>
            <a:r>
              <a:rPr lang="en-US" sz="2000" dirty="0" smtClean="0"/>
              <a:t> </a:t>
            </a:r>
            <a:r>
              <a:rPr lang="en-US" sz="2000" dirty="0" err="1" smtClean="0"/>
              <a:t>dan</a:t>
            </a:r>
            <a:r>
              <a:rPr lang="en-US" sz="2000" dirty="0" smtClean="0"/>
              <a:t> </a:t>
            </a:r>
            <a:r>
              <a:rPr lang="en-US" sz="2000" dirty="0" err="1" smtClean="0"/>
              <a:t>authentikasi</a:t>
            </a:r>
            <a:r>
              <a:rPr lang="en-US" sz="2000" dirty="0" smtClean="0"/>
              <a:t> </a:t>
            </a:r>
            <a:r>
              <a:rPr lang="en-US" sz="2000" dirty="0" err="1" smtClean="0"/>
              <a:t>pengiriman</a:t>
            </a:r>
            <a:r>
              <a:rPr lang="en-US" sz="2000" dirty="0" smtClean="0"/>
              <a:t> data </a:t>
            </a:r>
            <a:r>
              <a:rPr lang="en-US" sz="2000" dirty="0" err="1" smtClean="0"/>
              <a:t>komputer</a:t>
            </a:r>
            <a:r>
              <a:rPr lang="en-US" sz="2000" dirty="0" smtClean="0"/>
              <a:t>. </a:t>
            </a:r>
          </a:p>
          <a:p>
            <a:pPr marL="1028700" indent="-457200">
              <a:lnSpc>
                <a:spcPct val="150000"/>
              </a:lnSpc>
              <a:buAutoNum type="arabicPeriod"/>
            </a:pPr>
            <a:r>
              <a:rPr lang="en-US" sz="2000" i="1" dirty="0" smtClean="0"/>
              <a:t>Freeware for personal, non commercial use</a:t>
            </a:r>
          </a:p>
          <a:p>
            <a:pPr marL="1028700" indent="-457200">
              <a:lnSpc>
                <a:spcPct val="150000"/>
              </a:lnSpc>
              <a:buAutoNum type="arabicPeriod"/>
            </a:pPr>
            <a:r>
              <a:rPr lang="en-US" sz="2000" b="1" i="1" dirty="0" smtClean="0">
                <a:solidFill>
                  <a:srgbClr val="FF0000"/>
                </a:solidFill>
              </a:rPr>
              <a:t>Digital signature </a:t>
            </a:r>
            <a:r>
              <a:rPr lang="en-US" sz="2000" i="1" dirty="0" smtClean="0"/>
              <a:t>is encrypted code attached to e-mail message to verify identity of sender</a:t>
            </a:r>
            <a:endParaRPr lang="en-US" sz="2000" b="1" i="1" dirty="0">
              <a:solidFill>
                <a:srgbClr val="FF0000"/>
              </a:solidFill>
            </a:endParaRPr>
          </a:p>
        </p:txBody>
      </p:sp>
    </p:spTree>
    <p:extLst>
      <p:ext uri="{BB962C8B-B14F-4D97-AF65-F5344CB8AC3E}">
        <p14:creationId xmlns:p14="http://schemas.microsoft.com/office/powerpoint/2010/main" val="3666068291"/>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37199" y="914400"/>
            <a:ext cx="2698175" cy="430887"/>
          </a:xfrm>
          <a:prstGeom prst="rect">
            <a:avLst/>
          </a:prstGeom>
        </p:spPr>
        <p:txBody>
          <a:bodyPr wrap="none">
            <a:spAutoFit/>
          </a:bodyPr>
          <a:lstStyle/>
          <a:p>
            <a:r>
              <a:rPr lang="en-US" sz="2200" b="1" i="1" dirty="0" smtClean="0"/>
              <a:t>Ethics and Society</a:t>
            </a:r>
            <a:endParaRPr lang="en-US" sz="2200" b="1" i="1" dirty="0"/>
          </a:p>
        </p:txBody>
      </p:sp>
      <p:sp>
        <p:nvSpPr>
          <p:cNvPr id="4" name="Rectangle 3"/>
          <p:cNvSpPr txBox="1">
            <a:spLocks noChangeArrowheads="1"/>
          </p:cNvSpPr>
          <p:nvPr/>
        </p:nvSpPr>
        <p:spPr bwMode="auto">
          <a:xfrm>
            <a:off x="457200" y="1345287"/>
            <a:ext cx="8229600" cy="41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latin typeface="Arial" panose="020B0604020202020204" pitchFamily="34" charset="0"/>
                <a:cs typeface="Arial" panose="020B0604020202020204" pitchFamily="34" charset="0"/>
              </a:rPr>
              <a:t>What are </a:t>
            </a:r>
            <a:r>
              <a:rPr lang="en-US" sz="2000" dirty="0" smtClean="0">
                <a:solidFill>
                  <a:schemeClr val="hlink"/>
                </a:solidFill>
                <a:latin typeface="Arial" panose="020B0604020202020204" pitchFamily="34" charset="0"/>
                <a:cs typeface="Arial" panose="020B0604020202020204" pitchFamily="34" charset="0"/>
              </a:rPr>
              <a:t>computer ethics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5" name="AutoShape 4"/>
          <p:cNvSpPr>
            <a:spLocks noChangeArrowheads="1"/>
          </p:cNvSpPr>
          <p:nvPr/>
        </p:nvSpPr>
        <p:spPr bwMode="auto">
          <a:xfrm>
            <a:off x="6185327" y="4876800"/>
            <a:ext cx="2362200" cy="685800"/>
          </a:xfrm>
          <a:prstGeom prst="roundRect">
            <a:avLst>
              <a:gd name="adj" fmla="val 16667"/>
            </a:avLst>
          </a:prstGeom>
          <a:solidFill>
            <a:srgbClr val="00808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eaLnBrk="0" hangingPunct="0">
              <a:spcBef>
                <a:spcPct val="50000"/>
              </a:spcBef>
              <a:buClr>
                <a:srgbClr val="D94439"/>
              </a:buClr>
              <a:buSzPct val="75000"/>
              <a:buFont typeface="Wingdings" panose="05000000000000000000" pitchFamily="2" charset="2"/>
              <a:buNone/>
            </a:pPr>
            <a:r>
              <a:rPr kumimoji="1" lang="en-US">
                <a:solidFill>
                  <a:schemeClr val="bg1"/>
                </a:solidFill>
                <a:cs typeface="Arial" panose="020B0604020202020204" pitchFamily="34" charset="0"/>
              </a:rPr>
              <a:t>Information privacy</a:t>
            </a:r>
          </a:p>
        </p:txBody>
      </p:sp>
      <p:sp>
        <p:nvSpPr>
          <p:cNvPr id="6" name="AutoShape 5"/>
          <p:cNvSpPr>
            <a:spLocks noChangeArrowheads="1"/>
          </p:cNvSpPr>
          <p:nvPr/>
        </p:nvSpPr>
        <p:spPr bwMode="auto">
          <a:xfrm>
            <a:off x="6038615" y="2049458"/>
            <a:ext cx="2495785" cy="1771087"/>
          </a:xfrm>
          <a:prstGeom prst="roundRect">
            <a:avLst>
              <a:gd name="adj" fmla="val 16667"/>
            </a:avLst>
          </a:prstGeom>
          <a:solidFill>
            <a:srgbClr val="8080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eaLnBrk="0" hangingPunct="0">
              <a:spcBef>
                <a:spcPct val="50000"/>
              </a:spcBef>
              <a:buClr>
                <a:srgbClr val="D94439"/>
              </a:buClr>
              <a:buSzPct val="75000"/>
              <a:buFont typeface="Wingdings" panose="05000000000000000000" pitchFamily="2" charset="2"/>
              <a:buNone/>
            </a:pPr>
            <a:r>
              <a:rPr kumimoji="1" lang="en-US" dirty="0" err="1" smtClean="0">
                <a:solidFill>
                  <a:schemeClr val="bg1"/>
                </a:solidFill>
                <a:cs typeface="Arial" panose="020B0604020202020204" pitchFamily="34" charset="0"/>
              </a:rPr>
              <a:t>Hak</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atas</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kekayaan</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intelektual</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Hak</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dimana</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pencipta</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berhak</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atas</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pekerjaan</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mereka</a:t>
            </a:r>
            <a:endParaRPr kumimoji="1" lang="en-US" dirty="0">
              <a:solidFill>
                <a:schemeClr val="bg1"/>
              </a:solidFill>
              <a:cs typeface="Arial" panose="020B0604020202020204" pitchFamily="34" charset="0"/>
            </a:endParaRPr>
          </a:p>
        </p:txBody>
      </p:sp>
      <p:sp>
        <p:nvSpPr>
          <p:cNvPr id="7" name="AutoShape 6"/>
          <p:cNvSpPr>
            <a:spLocks noChangeArrowheads="1"/>
          </p:cNvSpPr>
          <p:nvPr/>
        </p:nvSpPr>
        <p:spPr bwMode="auto">
          <a:xfrm>
            <a:off x="3429000" y="3777960"/>
            <a:ext cx="2362200" cy="734169"/>
          </a:xfrm>
          <a:prstGeom prst="roundRect">
            <a:avLst>
              <a:gd name="adj" fmla="val 16667"/>
            </a:avLst>
          </a:prstGeom>
          <a:solidFill>
            <a:srgbClr val="993366"/>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eaLnBrk="0" hangingPunct="0">
              <a:spcBef>
                <a:spcPct val="50000"/>
              </a:spcBef>
              <a:buClr>
                <a:srgbClr val="D94439"/>
              </a:buClr>
              <a:buSzPct val="75000"/>
              <a:buFont typeface="Wingdings" panose="05000000000000000000" pitchFamily="2" charset="2"/>
              <a:buNone/>
            </a:pPr>
            <a:r>
              <a:rPr kumimoji="1" lang="en-US" dirty="0">
                <a:solidFill>
                  <a:schemeClr val="bg1"/>
                </a:solidFill>
                <a:cs typeface="Arial" panose="020B0604020202020204" pitchFamily="34" charset="0"/>
              </a:rPr>
              <a:t>Software theft</a:t>
            </a:r>
          </a:p>
        </p:txBody>
      </p:sp>
      <p:sp>
        <p:nvSpPr>
          <p:cNvPr id="8" name="AutoShape 7"/>
          <p:cNvSpPr>
            <a:spLocks noChangeArrowheads="1"/>
          </p:cNvSpPr>
          <p:nvPr/>
        </p:nvSpPr>
        <p:spPr bwMode="auto">
          <a:xfrm>
            <a:off x="3456807" y="4724400"/>
            <a:ext cx="2362200" cy="838200"/>
          </a:xfrm>
          <a:prstGeom prst="roundRect">
            <a:avLst>
              <a:gd name="adj" fmla="val 16667"/>
            </a:avLst>
          </a:prstGeom>
          <a:solidFill>
            <a:srgbClr val="D9443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eaLnBrk="0" hangingPunct="0">
              <a:spcBef>
                <a:spcPct val="50000"/>
              </a:spcBef>
              <a:buClr>
                <a:srgbClr val="D94439"/>
              </a:buClr>
              <a:buSzPct val="75000"/>
              <a:buFont typeface="Wingdings" panose="05000000000000000000" pitchFamily="2" charset="2"/>
              <a:buNone/>
            </a:pPr>
            <a:r>
              <a:rPr kumimoji="1" lang="en-US" dirty="0">
                <a:solidFill>
                  <a:schemeClr val="bg1"/>
                </a:solidFill>
                <a:cs typeface="Arial" panose="020B0604020202020204" pitchFamily="34" charset="0"/>
              </a:rPr>
              <a:t>Information accuracy</a:t>
            </a:r>
          </a:p>
        </p:txBody>
      </p:sp>
      <p:sp>
        <p:nvSpPr>
          <p:cNvPr id="9" name="AutoShape 8"/>
          <p:cNvSpPr>
            <a:spLocks noChangeArrowheads="1"/>
          </p:cNvSpPr>
          <p:nvPr/>
        </p:nvSpPr>
        <p:spPr bwMode="auto">
          <a:xfrm>
            <a:off x="6172200" y="3932799"/>
            <a:ext cx="2362200" cy="708761"/>
          </a:xfrm>
          <a:prstGeom prst="roundRect">
            <a:avLst>
              <a:gd name="adj" fmla="val 16667"/>
            </a:avLst>
          </a:prstGeom>
          <a:solidFill>
            <a:srgbClr val="0099CC"/>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eaLnBrk="0" hangingPunct="0">
              <a:spcBef>
                <a:spcPct val="50000"/>
              </a:spcBef>
              <a:buClr>
                <a:srgbClr val="D94439"/>
              </a:buClr>
              <a:buSzPct val="75000"/>
              <a:buFont typeface="Wingdings" panose="05000000000000000000" pitchFamily="2" charset="2"/>
              <a:buNone/>
            </a:pPr>
            <a:r>
              <a:rPr kumimoji="1" lang="en-US" dirty="0" err="1" smtClean="0">
                <a:solidFill>
                  <a:schemeClr val="bg1"/>
                </a:solidFill>
                <a:cs typeface="Arial" panose="020B0604020202020204" pitchFamily="34" charset="0"/>
              </a:rPr>
              <a:t>Kode</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Etik</a:t>
            </a:r>
            <a:endParaRPr kumimoji="1" lang="en-US" dirty="0">
              <a:solidFill>
                <a:schemeClr val="bg1"/>
              </a:solidFill>
              <a:cs typeface="Arial" panose="020B0604020202020204" pitchFamily="34" charset="0"/>
            </a:endParaRPr>
          </a:p>
        </p:txBody>
      </p:sp>
      <p:sp>
        <p:nvSpPr>
          <p:cNvPr id="10" name="AutoShape 9"/>
          <p:cNvSpPr>
            <a:spLocks noChangeArrowheads="1"/>
          </p:cNvSpPr>
          <p:nvPr/>
        </p:nvSpPr>
        <p:spPr bwMode="auto">
          <a:xfrm>
            <a:off x="3350634" y="2294946"/>
            <a:ext cx="2440566" cy="1310263"/>
          </a:xfrm>
          <a:prstGeom prst="roundRect">
            <a:avLst>
              <a:gd name="adj" fmla="val 16667"/>
            </a:avLst>
          </a:prstGeom>
          <a:solidFill>
            <a:srgbClr val="FF99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eaLnBrk="0" hangingPunct="0">
              <a:spcBef>
                <a:spcPct val="50000"/>
              </a:spcBef>
              <a:buClr>
                <a:srgbClr val="D94439"/>
              </a:buClr>
              <a:buSzPct val="75000"/>
              <a:buFont typeface="Wingdings" panose="05000000000000000000" pitchFamily="2" charset="2"/>
              <a:buNone/>
            </a:pPr>
            <a:r>
              <a:rPr kumimoji="1" lang="en-US" dirty="0" err="1" smtClean="0">
                <a:solidFill>
                  <a:schemeClr val="bg1"/>
                </a:solidFill>
                <a:cs typeface="Arial" panose="020B0604020202020204" pitchFamily="34" charset="0"/>
              </a:rPr>
              <a:t>Penggunaan</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komputer</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dan</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jaringan</a:t>
            </a:r>
            <a:r>
              <a:rPr kumimoji="1" lang="en-US" dirty="0" smtClean="0">
                <a:solidFill>
                  <a:schemeClr val="bg1"/>
                </a:solidFill>
                <a:cs typeface="Arial" panose="020B0604020202020204" pitchFamily="34" charset="0"/>
              </a:rPr>
              <a:t> yang </a:t>
            </a:r>
            <a:r>
              <a:rPr kumimoji="1" lang="en-US" dirty="0" err="1" smtClean="0">
                <a:solidFill>
                  <a:schemeClr val="bg1"/>
                </a:solidFill>
                <a:cs typeface="Arial" panose="020B0604020202020204" pitchFamily="34" charset="0"/>
              </a:rPr>
              <a:t>tidak</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sah</a:t>
            </a:r>
            <a:endParaRPr kumimoji="1" lang="en-US" dirty="0">
              <a:solidFill>
                <a:schemeClr val="bg1"/>
              </a:solidFill>
              <a:cs typeface="Arial" panose="020B0604020202020204" pitchFamily="34" charset="0"/>
            </a:endParaRPr>
          </a:p>
        </p:txBody>
      </p:sp>
      <p:sp>
        <p:nvSpPr>
          <p:cNvPr id="11" name="AutoShape 10"/>
          <p:cNvSpPr>
            <a:spLocks noChangeArrowheads="1"/>
          </p:cNvSpPr>
          <p:nvPr/>
        </p:nvSpPr>
        <p:spPr bwMode="auto">
          <a:xfrm>
            <a:off x="452718" y="2847856"/>
            <a:ext cx="2784481" cy="2028944"/>
          </a:xfrm>
          <a:prstGeom prst="plaque">
            <a:avLst>
              <a:gd name="adj" fmla="val 16667"/>
            </a:avLst>
          </a:prstGeom>
          <a:solidFill>
            <a:srgbClr val="0099CC"/>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eaLnBrk="0" hangingPunct="0">
              <a:spcBef>
                <a:spcPct val="20000"/>
              </a:spcBef>
              <a:buClr>
                <a:schemeClr val="accent1"/>
              </a:buClr>
              <a:buSzPct val="80000"/>
              <a:buFont typeface="Monotype Sorts" pitchFamily="2" charset="2"/>
              <a:buNone/>
            </a:pPr>
            <a:r>
              <a:rPr kumimoji="1" lang="en-US" dirty="0" err="1" smtClean="0">
                <a:solidFill>
                  <a:schemeClr val="bg1"/>
                </a:solidFill>
                <a:cs typeface="Arial" panose="020B0604020202020204" pitchFamily="34" charset="0"/>
              </a:rPr>
              <a:t>Pedoman</a:t>
            </a:r>
            <a:r>
              <a:rPr kumimoji="1" lang="en-US" dirty="0" smtClean="0">
                <a:solidFill>
                  <a:schemeClr val="bg1"/>
                </a:solidFill>
                <a:cs typeface="Arial" panose="020B0604020202020204" pitchFamily="34" charset="0"/>
              </a:rPr>
              <a:t> Moral Yang </a:t>
            </a:r>
            <a:r>
              <a:rPr kumimoji="1" lang="en-US" dirty="0" err="1" smtClean="0">
                <a:solidFill>
                  <a:schemeClr val="bg1"/>
                </a:solidFill>
                <a:cs typeface="Arial" panose="020B0604020202020204" pitchFamily="34" charset="0"/>
              </a:rPr>
              <a:t>Mengatur</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Penggunaan</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Komputer</a:t>
            </a:r>
            <a:r>
              <a:rPr kumimoji="1" lang="en-US" dirty="0" smtClean="0">
                <a:solidFill>
                  <a:schemeClr val="bg1"/>
                </a:solidFill>
                <a:cs typeface="Arial" panose="020B0604020202020204" pitchFamily="34" charset="0"/>
              </a:rPr>
              <a:t> Dan </a:t>
            </a:r>
            <a:r>
              <a:rPr kumimoji="1" lang="en-US" dirty="0" err="1" smtClean="0">
                <a:solidFill>
                  <a:schemeClr val="bg1"/>
                </a:solidFill>
                <a:cs typeface="Arial" panose="020B0604020202020204" pitchFamily="34" charset="0"/>
              </a:rPr>
              <a:t>Sistem</a:t>
            </a:r>
            <a:r>
              <a:rPr kumimoji="1" lang="en-US" dirty="0" smtClean="0">
                <a:solidFill>
                  <a:schemeClr val="bg1"/>
                </a:solidFill>
                <a:cs typeface="Arial" panose="020B0604020202020204" pitchFamily="34" charset="0"/>
              </a:rPr>
              <a:t> </a:t>
            </a:r>
            <a:r>
              <a:rPr kumimoji="1" lang="en-US" dirty="0" err="1" smtClean="0">
                <a:solidFill>
                  <a:schemeClr val="bg1"/>
                </a:solidFill>
                <a:cs typeface="Arial" panose="020B0604020202020204" pitchFamily="34" charset="0"/>
              </a:rPr>
              <a:t>Informasi</a:t>
            </a:r>
            <a:endParaRPr kumimoji="1" lang="en-US" dirty="0">
              <a:solidFill>
                <a:schemeClr val="bg1"/>
              </a:solidFill>
              <a:cs typeface="Arial" panose="020B0604020202020204" pitchFamily="34" charset="0"/>
            </a:endParaRPr>
          </a:p>
        </p:txBody>
      </p:sp>
    </p:spTree>
    <p:extLst>
      <p:ext uri="{BB962C8B-B14F-4D97-AF65-F5344CB8AC3E}">
        <p14:creationId xmlns:p14="http://schemas.microsoft.com/office/powerpoint/2010/main" val="2102433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3500"/>
                            </p:stCondLst>
                            <p:childTnLst>
                              <p:par>
                                <p:cTn id="9" presetID="23" presetClass="entr" presetSubtype="272" fill="hold" grpId="0" nodeType="afterEffect">
                                  <p:stCondLst>
                                    <p:cond delay="3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2/3*#ppt_w"/>
                                          </p:val>
                                        </p:tav>
                                        <p:tav tm="100000">
                                          <p:val>
                                            <p:strVal val="#ppt_w"/>
                                          </p:val>
                                        </p:tav>
                                      </p:tavLst>
                                    </p:anim>
                                    <p:anim calcmode="lin" valueType="num">
                                      <p:cBhvr>
                                        <p:cTn id="12" dur="500" fill="hold"/>
                                        <p:tgtEl>
                                          <p:spTgt spid="10"/>
                                        </p:tgtEl>
                                        <p:attrNameLst>
                                          <p:attrName>ppt_h</p:attrName>
                                        </p:attrNameLst>
                                      </p:cBhvr>
                                      <p:tavLst>
                                        <p:tav tm="0">
                                          <p:val>
                                            <p:strVal val="2/3*#ppt_h"/>
                                          </p:val>
                                        </p:tav>
                                        <p:tav tm="100000">
                                          <p:val>
                                            <p:strVal val="#ppt_h"/>
                                          </p:val>
                                        </p:tav>
                                      </p:tavLst>
                                    </p:anim>
                                  </p:childTnLst>
                                </p:cTn>
                              </p:par>
                            </p:childTnLst>
                          </p:cTn>
                        </p:par>
                        <p:par>
                          <p:cTn id="13" fill="hold">
                            <p:stCondLst>
                              <p:cond delay="7000"/>
                            </p:stCondLst>
                            <p:childTnLst>
                              <p:par>
                                <p:cTn id="14" presetID="23" presetClass="entr" presetSubtype="272" fill="hold" grpId="0" nodeType="afterEffect">
                                  <p:stCondLst>
                                    <p:cond delay="3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strVal val="2/3*#ppt_w"/>
                                          </p:val>
                                        </p:tav>
                                        <p:tav tm="100000">
                                          <p:val>
                                            <p:strVal val="#ppt_w"/>
                                          </p:val>
                                        </p:tav>
                                      </p:tavLst>
                                    </p:anim>
                                    <p:anim calcmode="lin" valueType="num">
                                      <p:cBhvr>
                                        <p:cTn id="17" dur="500" fill="hold"/>
                                        <p:tgtEl>
                                          <p:spTgt spid="7"/>
                                        </p:tgtEl>
                                        <p:attrNameLst>
                                          <p:attrName>ppt_h</p:attrName>
                                        </p:attrNameLst>
                                      </p:cBhvr>
                                      <p:tavLst>
                                        <p:tav tm="0">
                                          <p:val>
                                            <p:strVal val="2/3*#ppt_h"/>
                                          </p:val>
                                        </p:tav>
                                        <p:tav tm="100000">
                                          <p:val>
                                            <p:strVal val="#ppt_h"/>
                                          </p:val>
                                        </p:tav>
                                      </p:tavLst>
                                    </p:anim>
                                  </p:childTnLst>
                                </p:cTn>
                              </p:par>
                            </p:childTnLst>
                          </p:cTn>
                        </p:par>
                        <p:par>
                          <p:cTn id="18" fill="hold">
                            <p:stCondLst>
                              <p:cond delay="10500"/>
                            </p:stCondLst>
                            <p:childTnLst>
                              <p:par>
                                <p:cTn id="19" presetID="23" presetClass="entr" presetSubtype="272" fill="hold" grpId="0" nodeType="afterEffect">
                                  <p:stCondLst>
                                    <p:cond delay="3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2/3*#ppt_w"/>
                                          </p:val>
                                        </p:tav>
                                        <p:tav tm="100000">
                                          <p:val>
                                            <p:strVal val="#ppt_w"/>
                                          </p:val>
                                        </p:tav>
                                      </p:tavLst>
                                    </p:anim>
                                    <p:anim calcmode="lin" valueType="num">
                                      <p:cBhvr>
                                        <p:cTn id="22" dur="500" fill="hold"/>
                                        <p:tgtEl>
                                          <p:spTgt spid="8"/>
                                        </p:tgtEl>
                                        <p:attrNameLst>
                                          <p:attrName>ppt_h</p:attrName>
                                        </p:attrNameLst>
                                      </p:cBhvr>
                                      <p:tavLst>
                                        <p:tav tm="0">
                                          <p:val>
                                            <p:strVal val="2/3*#ppt_h"/>
                                          </p:val>
                                        </p:tav>
                                        <p:tav tm="100000">
                                          <p:val>
                                            <p:strVal val="#ppt_h"/>
                                          </p:val>
                                        </p:tav>
                                      </p:tavLst>
                                    </p:anim>
                                  </p:childTnLst>
                                </p:cTn>
                              </p:par>
                            </p:childTnLst>
                          </p:cTn>
                        </p:par>
                        <p:par>
                          <p:cTn id="23" fill="hold">
                            <p:stCondLst>
                              <p:cond delay="14000"/>
                            </p:stCondLst>
                            <p:childTnLst>
                              <p:par>
                                <p:cTn id="24" presetID="23" presetClass="entr" presetSubtype="272" fill="hold" grpId="0" nodeType="afterEffect">
                                  <p:stCondLst>
                                    <p:cond delay="3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2/3*#ppt_w"/>
                                          </p:val>
                                        </p:tav>
                                        <p:tav tm="100000">
                                          <p:val>
                                            <p:strVal val="#ppt_w"/>
                                          </p:val>
                                        </p:tav>
                                      </p:tavLst>
                                    </p:anim>
                                    <p:anim calcmode="lin" valueType="num">
                                      <p:cBhvr>
                                        <p:cTn id="27" dur="500" fill="hold"/>
                                        <p:tgtEl>
                                          <p:spTgt spid="6"/>
                                        </p:tgtEl>
                                        <p:attrNameLst>
                                          <p:attrName>ppt_h</p:attrName>
                                        </p:attrNameLst>
                                      </p:cBhvr>
                                      <p:tavLst>
                                        <p:tav tm="0">
                                          <p:val>
                                            <p:strVal val="2/3*#ppt_h"/>
                                          </p:val>
                                        </p:tav>
                                        <p:tav tm="100000">
                                          <p:val>
                                            <p:strVal val="#ppt_h"/>
                                          </p:val>
                                        </p:tav>
                                      </p:tavLst>
                                    </p:anim>
                                  </p:childTnLst>
                                </p:cTn>
                              </p:par>
                            </p:childTnLst>
                          </p:cTn>
                        </p:par>
                        <p:par>
                          <p:cTn id="28" fill="hold">
                            <p:stCondLst>
                              <p:cond delay="17500"/>
                            </p:stCondLst>
                            <p:childTnLst>
                              <p:par>
                                <p:cTn id="29" presetID="23" presetClass="entr" presetSubtype="272" fill="hold" grpId="0" nodeType="afterEffect">
                                  <p:stCondLst>
                                    <p:cond delay="300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2/3*#ppt_w"/>
                                          </p:val>
                                        </p:tav>
                                        <p:tav tm="100000">
                                          <p:val>
                                            <p:strVal val="#ppt_w"/>
                                          </p:val>
                                        </p:tav>
                                      </p:tavLst>
                                    </p:anim>
                                    <p:anim calcmode="lin" valueType="num">
                                      <p:cBhvr>
                                        <p:cTn id="32" dur="500" fill="hold"/>
                                        <p:tgtEl>
                                          <p:spTgt spid="9"/>
                                        </p:tgtEl>
                                        <p:attrNameLst>
                                          <p:attrName>ppt_h</p:attrName>
                                        </p:attrNameLst>
                                      </p:cBhvr>
                                      <p:tavLst>
                                        <p:tav tm="0">
                                          <p:val>
                                            <p:strVal val="2/3*#ppt_h"/>
                                          </p:val>
                                        </p:tav>
                                        <p:tav tm="100000">
                                          <p:val>
                                            <p:strVal val="#ppt_h"/>
                                          </p:val>
                                        </p:tav>
                                      </p:tavLst>
                                    </p:anim>
                                  </p:childTnLst>
                                </p:cTn>
                              </p:par>
                            </p:childTnLst>
                          </p:cTn>
                        </p:par>
                        <p:par>
                          <p:cTn id="33" fill="hold">
                            <p:stCondLst>
                              <p:cond delay="21000"/>
                            </p:stCondLst>
                            <p:childTnLst>
                              <p:par>
                                <p:cTn id="34" presetID="23" presetClass="entr" presetSubtype="272" fill="hold" grpId="0" nodeType="afterEffect">
                                  <p:stCondLst>
                                    <p:cond delay="30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strVal val="2/3*#ppt_w"/>
                                          </p:val>
                                        </p:tav>
                                        <p:tav tm="100000">
                                          <p:val>
                                            <p:strVal val="#ppt_w"/>
                                          </p:val>
                                        </p:tav>
                                      </p:tavLst>
                                    </p:anim>
                                    <p:anim calcmode="lin" valueType="num">
                                      <p:cBhvr>
                                        <p:cTn id="37"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37199" y="914400"/>
            <a:ext cx="2698175" cy="430887"/>
          </a:xfrm>
          <a:prstGeom prst="rect">
            <a:avLst/>
          </a:prstGeom>
        </p:spPr>
        <p:txBody>
          <a:bodyPr wrap="none">
            <a:spAutoFit/>
          </a:bodyPr>
          <a:lstStyle/>
          <a:p>
            <a:r>
              <a:rPr lang="en-US" sz="2200" b="1" i="1" dirty="0" smtClean="0"/>
              <a:t>Ethics and Society</a:t>
            </a:r>
            <a:endParaRPr lang="en-US" sz="2200" b="1" i="1" dirty="0"/>
          </a:p>
        </p:txBody>
      </p:sp>
      <p:sp>
        <p:nvSpPr>
          <p:cNvPr id="2" name="TextBox 1"/>
          <p:cNvSpPr txBox="1"/>
          <p:nvPr/>
        </p:nvSpPr>
        <p:spPr>
          <a:xfrm>
            <a:off x="685800" y="1371600"/>
            <a:ext cx="3187283" cy="400110"/>
          </a:xfrm>
          <a:prstGeom prst="rect">
            <a:avLst/>
          </a:prstGeom>
          <a:noFill/>
        </p:spPr>
        <p:txBody>
          <a:bodyPr wrap="none" rtlCol="0">
            <a:spAutoFit/>
          </a:bodyPr>
          <a:lstStyle/>
          <a:p>
            <a:r>
              <a:rPr lang="en-US" sz="2000" dirty="0" err="1" smtClean="0"/>
              <a:t>Kode</a:t>
            </a:r>
            <a:r>
              <a:rPr lang="en-US" sz="2000" dirty="0" smtClean="0"/>
              <a:t> Etic </a:t>
            </a:r>
            <a:r>
              <a:rPr lang="en-US" sz="2000" dirty="0" err="1" smtClean="0"/>
              <a:t>dalam</a:t>
            </a:r>
            <a:r>
              <a:rPr lang="en-US" sz="2000" dirty="0" smtClean="0"/>
              <a:t> IT </a:t>
            </a:r>
            <a:r>
              <a:rPr lang="en-US" sz="2000" dirty="0" err="1" smtClean="0"/>
              <a:t>adalah</a:t>
            </a:r>
            <a:endParaRPr lang="en-US" sz="2000" dirty="0"/>
          </a:p>
        </p:txBody>
      </p:sp>
      <p:sp>
        <p:nvSpPr>
          <p:cNvPr id="5" name="TextBox 4"/>
          <p:cNvSpPr txBox="1"/>
          <p:nvPr/>
        </p:nvSpPr>
        <p:spPr>
          <a:xfrm>
            <a:off x="1219201" y="1828800"/>
            <a:ext cx="7315200" cy="707886"/>
          </a:xfrm>
          <a:prstGeom prst="rect">
            <a:avLst/>
          </a:prstGeom>
          <a:noFill/>
        </p:spPr>
        <p:txBody>
          <a:bodyPr wrap="square" rtlCol="0">
            <a:spAutoFit/>
          </a:bodyPr>
          <a:lstStyle/>
          <a:p>
            <a:pPr marL="457200" indent="-457200">
              <a:buFont typeface="Wingdings" panose="05000000000000000000" pitchFamily="2" charset="2"/>
              <a:buChar char="§"/>
            </a:pPr>
            <a:r>
              <a:rPr lang="en-US" sz="2000" dirty="0" err="1" smtClean="0"/>
              <a:t>Pedoman</a:t>
            </a:r>
            <a:r>
              <a:rPr lang="en-US" sz="2000" dirty="0" smtClean="0"/>
              <a:t> </a:t>
            </a:r>
            <a:r>
              <a:rPr lang="en-US" sz="2000" dirty="0" err="1" smtClean="0"/>
              <a:t>tertulis</a:t>
            </a:r>
            <a:r>
              <a:rPr lang="en-US" sz="2000" dirty="0" smtClean="0"/>
              <a:t> yang </a:t>
            </a:r>
            <a:r>
              <a:rPr lang="en-US" sz="2000" dirty="0" err="1" smtClean="0"/>
              <a:t>membantu</a:t>
            </a:r>
            <a:r>
              <a:rPr lang="en-US" sz="2000" dirty="0" smtClean="0"/>
              <a:t> </a:t>
            </a:r>
            <a:r>
              <a:rPr lang="en-US" sz="2000" dirty="0" err="1" smtClean="0"/>
              <a:t>menentukan</a:t>
            </a:r>
            <a:r>
              <a:rPr lang="en-US" sz="2000" dirty="0" smtClean="0"/>
              <a:t> </a:t>
            </a:r>
            <a:r>
              <a:rPr lang="en-US" sz="2000" dirty="0" err="1" smtClean="0"/>
              <a:t>apakah</a:t>
            </a:r>
            <a:r>
              <a:rPr lang="en-US" sz="2000" dirty="0" smtClean="0"/>
              <a:t> </a:t>
            </a:r>
            <a:r>
              <a:rPr lang="en-US" sz="2000" dirty="0" err="1" smtClean="0"/>
              <a:t>tindakan</a:t>
            </a:r>
            <a:r>
              <a:rPr lang="en-US" sz="2000" dirty="0" smtClean="0"/>
              <a:t> </a:t>
            </a:r>
            <a:r>
              <a:rPr lang="en-US" sz="2000" dirty="0" err="1" smtClean="0"/>
              <a:t>komputer</a:t>
            </a:r>
            <a:r>
              <a:rPr lang="en-US" sz="2000" dirty="0" smtClean="0"/>
              <a:t> </a:t>
            </a:r>
            <a:r>
              <a:rPr lang="en-US" sz="2000" dirty="0" err="1" smtClean="0"/>
              <a:t>tersebut</a:t>
            </a:r>
            <a:r>
              <a:rPr lang="en-US" sz="2000" dirty="0" smtClean="0"/>
              <a:t> </a:t>
            </a:r>
            <a:r>
              <a:rPr lang="en-US" sz="2000" dirty="0" err="1" smtClean="0"/>
              <a:t>etis</a:t>
            </a:r>
            <a:r>
              <a:rPr lang="en-US" sz="2000" dirty="0" smtClean="0"/>
              <a:t> </a:t>
            </a:r>
            <a:r>
              <a:rPr lang="en-US" sz="2000" dirty="0" err="1" smtClean="0"/>
              <a:t>atau</a:t>
            </a:r>
            <a:r>
              <a:rPr lang="en-US" sz="2000" dirty="0" smtClean="0"/>
              <a:t> </a:t>
            </a:r>
            <a:r>
              <a:rPr lang="en-US" sz="2000" dirty="0" err="1" smtClean="0"/>
              <a:t>tidak</a:t>
            </a:r>
            <a:r>
              <a:rPr lang="en-US" sz="2000" dirty="0" smtClean="0"/>
              <a:t>. </a:t>
            </a:r>
          </a:p>
        </p:txBody>
      </p:sp>
      <p:sp>
        <p:nvSpPr>
          <p:cNvPr id="3" name="Rectangle 2"/>
          <p:cNvSpPr/>
          <p:nvPr/>
        </p:nvSpPr>
        <p:spPr>
          <a:xfrm>
            <a:off x="685800" y="2590800"/>
            <a:ext cx="2416239" cy="400110"/>
          </a:xfrm>
          <a:prstGeom prst="rect">
            <a:avLst/>
          </a:prstGeom>
        </p:spPr>
        <p:txBody>
          <a:bodyPr wrap="none">
            <a:spAutoFit/>
          </a:bodyPr>
          <a:lstStyle/>
          <a:p>
            <a:r>
              <a:rPr lang="en-US" sz="2000" dirty="0" err="1"/>
              <a:t>Kode</a:t>
            </a:r>
            <a:r>
              <a:rPr lang="en-US" sz="2000" dirty="0"/>
              <a:t> Etic </a:t>
            </a:r>
            <a:r>
              <a:rPr lang="en-US" sz="2000" dirty="0" err="1"/>
              <a:t>dalam</a:t>
            </a:r>
            <a:r>
              <a:rPr lang="en-US" sz="2000" dirty="0"/>
              <a:t> IT </a:t>
            </a:r>
          </a:p>
        </p:txBody>
      </p:sp>
      <p:pic>
        <p:nvPicPr>
          <p:cNvPr id="7" name="Picture 8" descr="Fig11-0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63" y="3048000"/>
            <a:ext cx="8225937" cy="322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38393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115899" y="838200"/>
            <a:ext cx="4940776" cy="430887"/>
          </a:xfrm>
          <a:prstGeom prst="rect">
            <a:avLst/>
          </a:prstGeom>
        </p:spPr>
        <p:txBody>
          <a:bodyPr wrap="none">
            <a:spAutoFit/>
          </a:bodyPr>
          <a:lstStyle/>
          <a:p>
            <a:r>
              <a:rPr lang="en-US" sz="2200" b="1" i="1" dirty="0" smtClean="0"/>
              <a:t>Information Privacy or Data Privacy</a:t>
            </a:r>
            <a:endParaRPr lang="en-US" sz="2200" b="1" i="1" dirty="0"/>
          </a:p>
        </p:txBody>
      </p:sp>
      <p:sp>
        <p:nvSpPr>
          <p:cNvPr id="2" name="Rectangle 1"/>
          <p:cNvSpPr/>
          <p:nvPr/>
        </p:nvSpPr>
        <p:spPr>
          <a:xfrm>
            <a:off x="528918" y="1398656"/>
            <a:ext cx="8081682" cy="1015663"/>
          </a:xfrm>
          <a:prstGeom prst="rect">
            <a:avLst/>
          </a:prstGeom>
        </p:spPr>
        <p:txBody>
          <a:bodyPr wrap="square">
            <a:spAutoFit/>
          </a:bodyPr>
          <a:lstStyle/>
          <a:p>
            <a:r>
              <a:rPr lang="id-ID" sz="2000" dirty="0" smtClean="0"/>
              <a:t>Hubungan antara pengumpulan dan penyebaran data, teknologi, harapan publik akan privasi, dan masalah hukum dan politik yang mengelilinginya.</a:t>
            </a:r>
            <a:endParaRPr lang="en-US" sz="2000" dirty="0"/>
          </a:p>
        </p:txBody>
      </p:sp>
      <p:sp>
        <p:nvSpPr>
          <p:cNvPr id="3" name="Rectangle 2"/>
          <p:cNvSpPr/>
          <p:nvPr/>
        </p:nvSpPr>
        <p:spPr>
          <a:xfrm>
            <a:off x="528918" y="2402204"/>
            <a:ext cx="8081682" cy="707886"/>
          </a:xfrm>
          <a:prstGeom prst="rect">
            <a:avLst/>
          </a:prstGeom>
        </p:spPr>
        <p:txBody>
          <a:bodyPr wrap="square">
            <a:spAutoFit/>
          </a:bodyPr>
          <a:lstStyle/>
          <a:p>
            <a:r>
              <a:rPr lang="id-ID" sz="2000" dirty="0"/>
              <a:t>Masalah privasi data mungkin timbul sebagai respons terhadap informasi dari berbagai sumber, seperti:</a:t>
            </a:r>
            <a:endParaRPr lang="en-US" sz="2000" dirty="0"/>
          </a:p>
        </p:txBody>
      </p:sp>
      <p:sp>
        <p:nvSpPr>
          <p:cNvPr id="5" name="Rectangle 4"/>
          <p:cNvSpPr/>
          <p:nvPr/>
        </p:nvSpPr>
        <p:spPr>
          <a:xfrm>
            <a:off x="685800" y="3200400"/>
            <a:ext cx="3657600" cy="2819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Health Records</a:t>
            </a:r>
          </a:p>
          <a:p>
            <a:pPr marL="342900" indent="-34290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Investigasi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proses </a:t>
            </a:r>
            <a:r>
              <a:rPr lang="en-US" sz="2000" dirty="0" err="1" smtClean="0">
                <a:latin typeface="Arial" panose="020B0604020202020204" pitchFamily="34" charset="0"/>
                <a:cs typeface="Arial" panose="020B0604020202020204" pitchFamily="34" charset="0"/>
              </a:rPr>
              <a:t>peradilan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pidanan</a:t>
            </a:r>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Lembaga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keuangan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transaksi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keuangan</a:t>
            </a:r>
            <a:r>
              <a:rPr lang="en-US" sz="2000" dirty="0" smtClean="0">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Sifat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biologis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seperti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bahan</a:t>
            </a:r>
            <a:r>
              <a:rPr lang="en-US" sz="2000" dirty="0" smtClean="0">
                <a:latin typeface="Arial" panose="020B0604020202020204" pitchFamily="34" charset="0"/>
                <a:cs typeface="Arial" panose="020B0604020202020204" pitchFamily="34" charset="0"/>
              </a:rPr>
              <a:t> genetic</a:t>
            </a:r>
          </a:p>
          <a:p>
            <a:pPr marL="342900" indent="-34290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Tempat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tinggal</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catatan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geografis</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4572000" y="3200400"/>
            <a:ext cx="3657600" cy="2819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342900" indent="-34290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Privasi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pelanggan</a:t>
            </a:r>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Layanan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berbasis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lokasi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geolokasi</a:t>
            </a:r>
            <a:r>
              <a:rPr lang="en-US" sz="2000" dirty="0" smtClean="0">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Perilaki</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web </a:t>
            </a:r>
            <a:r>
              <a:rPr lang="en-US" sz="2000" i="1" dirty="0" err="1" smtClean="0">
                <a:latin typeface="Arial" panose="020B0604020202020204" pitchFamily="34" charset="0"/>
                <a:cs typeface="Arial" panose="020B0604020202020204" pitchFamily="34" charset="0"/>
              </a:rPr>
              <a:t>surving</a:t>
            </a:r>
            <a:r>
              <a:rPr lang="en-US" sz="2000" i="1"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atau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preferensi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pengguna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menggunakan</a:t>
            </a:r>
            <a:r>
              <a:rPr lang="en-US" sz="2000" dirty="0" smtClean="0">
                <a:latin typeface="Arial" panose="020B0604020202020204" pitchFamily="34" charset="0"/>
                <a:cs typeface="Arial" panose="020B0604020202020204" pitchFamily="34" charset="0"/>
              </a:rPr>
              <a:t> cookie yang </a:t>
            </a:r>
            <a:r>
              <a:rPr lang="en-US" sz="2000" dirty="0" err="1" smtClean="0">
                <a:latin typeface="Arial" panose="020B0604020202020204" pitchFamily="34" charset="0"/>
                <a:cs typeface="Arial" panose="020B0604020202020204" pitchFamily="34" charset="0"/>
              </a:rPr>
              <a:t>terus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menerus</a:t>
            </a:r>
            <a:r>
              <a:rPr lang="en-US" sz="2000" dirty="0" smtClean="0">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Penelitian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akademis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4913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15899" y="838200"/>
            <a:ext cx="4940776" cy="430887"/>
          </a:xfrm>
          <a:prstGeom prst="rect">
            <a:avLst/>
          </a:prstGeom>
        </p:spPr>
        <p:txBody>
          <a:bodyPr wrap="none">
            <a:spAutoFit/>
          </a:bodyPr>
          <a:lstStyle/>
          <a:p>
            <a:r>
              <a:rPr lang="en-US" sz="2200" b="1" i="1" dirty="0" smtClean="0"/>
              <a:t>Information Privacy or Data Privacy</a:t>
            </a:r>
            <a:endParaRPr lang="en-US" sz="2200" b="1" i="1" dirty="0"/>
          </a:p>
        </p:txBody>
      </p:sp>
      <p:graphicFrame>
        <p:nvGraphicFramePr>
          <p:cNvPr id="4" name="Table 3"/>
          <p:cNvGraphicFramePr>
            <a:graphicFrameLocks noGrp="1"/>
          </p:cNvGraphicFramePr>
          <p:nvPr>
            <p:extLst>
              <p:ext uri="{D42A27DB-BD31-4B8C-83A1-F6EECF244321}">
                <p14:modId xmlns:p14="http://schemas.microsoft.com/office/powerpoint/2010/main" val="3453943439"/>
              </p:ext>
            </p:extLst>
          </p:nvPr>
        </p:nvGraphicFramePr>
        <p:xfrm>
          <a:off x="762000" y="1600200"/>
          <a:ext cx="7772400" cy="3901440"/>
        </p:xfrm>
        <a:graphic>
          <a:graphicData uri="http://schemas.openxmlformats.org/drawingml/2006/table">
            <a:tbl>
              <a:tblPr firstRow="1" bandRow="1">
                <a:tableStyleId>{5C22544A-7EE6-4342-B048-85BDC9FD1C3A}</a:tableStyleId>
              </a:tblPr>
              <a:tblGrid>
                <a:gridCol w="3886200"/>
                <a:gridCol w="3886200"/>
              </a:tblGrid>
              <a:tr h="4572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Cara </a:t>
                      </a:r>
                      <a:r>
                        <a:rPr lang="en-US" sz="2000" dirty="0" err="1" smtClean="0">
                          <a:latin typeface="Arial" panose="020B0604020202020204" pitchFamily="34" charset="0"/>
                          <a:cs typeface="Arial" panose="020B0604020202020204" pitchFamily="34" charset="0"/>
                        </a:rPr>
                        <a:t>melindung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informasi</a:t>
                      </a:r>
                      <a:r>
                        <a:rPr lang="en-US" sz="2000" dirty="0" smtClean="0">
                          <a:latin typeface="Arial" panose="020B0604020202020204" pitchFamily="34" charset="0"/>
                          <a:cs typeface="Arial" panose="020B0604020202020204" pitchFamily="34" charset="0"/>
                        </a:rPr>
                        <a:t> yang </a:t>
                      </a:r>
                      <a:r>
                        <a:rPr lang="en-US" sz="2000" dirty="0" err="1" smtClean="0">
                          <a:latin typeface="Arial" panose="020B0604020202020204" pitchFamily="34" charset="0"/>
                          <a:cs typeface="Arial" panose="020B0604020202020204" pitchFamily="34" charset="0"/>
                        </a:rPr>
                        <a:t>bersifat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prifasi</a:t>
                      </a:r>
                      <a:endParaRPr lang="en-US" sz="2000" dirty="0" smtClean="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pPr marL="285750" indent="-2857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Isi </a:t>
                      </a:r>
                      <a:r>
                        <a:rPr lang="en-US" sz="2000" dirty="0" err="1" smtClean="0">
                          <a:latin typeface="Arial" panose="020B0604020202020204" pitchFamily="34" charset="0"/>
                          <a:cs typeface="Arial" panose="020B0604020202020204" pitchFamily="34" charset="0"/>
                        </a:rPr>
                        <a:t>informasi</a:t>
                      </a:r>
                      <a:r>
                        <a:rPr lang="en-US" sz="2000" dirty="0" smtClean="0">
                          <a:latin typeface="Arial" panose="020B0604020202020204" pitchFamily="34" charset="0"/>
                          <a:cs typeface="Arial" panose="020B0604020202020204" pitchFamily="34" charset="0"/>
                        </a:rPr>
                        <a:t> yang </a:t>
                      </a:r>
                      <a:r>
                        <a:rPr lang="en-US" sz="2000" dirty="0" err="1" smtClean="0">
                          <a:latin typeface="Arial" panose="020B0604020202020204" pitchFamily="34" charset="0"/>
                          <a:cs typeface="Arial" panose="020B0604020202020204" pitchFamily="34" charset="0"/>
                        </a:rPr>
                        <a:t>diperlukan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tentang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formulir</a:t>
                      </a:r>
                      <a:r>
                        <a:rPr lang="en-US" sz="2000" dirty="0" smtClean="0">
                          <a:latin typeface="Arial" panose="020B0604020202020204" pitchFamily="34" charset="0"/>
                          <a:cs typeface="Arial" panose="020B0604020202020204" pitchFamily="34" charset="0"/>
                        </a:rPr>
                        <a:t> rebate, </a:t>
                      </a:r>
                      <a:r>
                        <a:rPr lang="en-US" sz="2000" dirty="0" err="1" smtClean="0">
                          <a:latin typeface="Arial" panose="020B0604020202020204" pitchFamily="34" charset="0"/>
                          <a:cs typeface="Arial" panose="020B0604020202020204" pitchFamily="34" charset="0"/>
                        </a:rPr>
                        <a:t>garansi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registrasi</a:t>
                      </a:r>
                      <a:r>
                        <a:rPr lang="en-US" sz="2000" baseline="0"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r>
                        <a:rPr lang="en-US" sz="2000" baseline="0" dirty="0" err="1" smtClean="0">
                          <a:latin typeface="Arial" panose="020B0604020202020204" pitchFamily="34" charset="0"/>
                          <a:cs typeface="Arial" panose="020B0604020202020204" pitchFamily="34" charset="0"/>
                        </a:rPr>
                        <a:t>Hindari</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klub</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belanja</a:t>
                      </a:r>
                      <a:r>
                        <a:rPr lang="en-US" sz="2000" baseline="0" dirty="0" smtClean="0">
                          <a:latin typeface="Arial" panose="020B0604020202020204" pitchFamily="34" charset="0"/>
                          <a:cs typeface="Arial" panose="020B0604020202020204" pitchFamily="34" charset="0"/>
                        </a:rPr>
                        <a:t> </a:t>
                      </a:r>
                      <a:r>
                        <a:rPr lang="en-US" sz="2000" baseline="0" dirty="0" err="1" smtClean="0">
                          <a:latin typeface="Arial" panose="020B0604020202020204" pitchFamily="34" charset="0"/>
                          <a:cs typeface="Arial" panose="020B0604020202020204" pitchFamily="34" charset="0"/>
                        </a:rPr>
                        <a:t>dan</a:t>
                      </a:r>
                      <a:r>
                        <a:rPr lang="en-US" sz="2000" baseline="0" dirty="0" smtClean="0">
                          <a:latin typeface="Arial" panose="020B0604020202020204" pitchFamily="34" charset="0"/>
                          <a:cs typeface="Arial" panose="020B0604020202020204" pitchFamily="34" charset="0"/>
                        </a:rPr>
                        <a:t> card buyers</a:t>
                      </a:r>
                    </a:p>
                    <a:p>
                      <a:pPr marL="285750" indent="-285750">
                        <a:buFont typeface="Wingdings" panose="05000000000000000000" pitchFamily="2" charset="2"/>
                        <a:buChar char="§"/>
                      </a:pPr>
                      <a:r>
                        <a:rPr lang="id-ID" sz="2000" dirty="0" smtClean="0">
                          <a:latin typeface="Arial" panose="020B0604020202020204" pitchFamily="34" charset="0"/>
                          <a:cs typeface="Arial" panose="020B0604020202020204" pitchFamily="34" charset="0"/>
                        </a:rPr>
                        <a:t>Batasi jumlah informasi yang Anda berikan ke situs Web; isi hanya informasi yang dibutuhkan</a:t>
                      </a:r>
                      <a:endParaRPr lang="en-US"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Pasang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manajer</a:t>
                      </a:r>
                      <a:r>
                        <a:rPr lang="en-US" sz="2000" dirty="0" smtClean="0">
                          <a:latin typeface="Arial" panose="020B0604020202020204" pitchFamily="34" charset="0"/>
                          <a:cs typeface="Arial" panose="020B0604020202020204" pitchFamily="34" charset="0"/>
                        </a:rPr>
                        <a:t> cookie </a:t>
                      </a:r>
                      <a:r>
                        <a:rPr lang="en-US" sz="2000" dirty="0" err="1" smtClean="0">
                          <a:latin typeface="Arial" panose="020B0604020202020204" pitchFamily="34" charset="0"/>
                          <a:cs typeface="Arial" panose="020B0604020202020204" pitchFamily="34" charset="0"/>
                        </a:rPr>
                        <a:t>untuk</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memfilter</a:t>
                      </a:r>
                      <a:r>
                        <a:rPr lang="en-US" sz="2000" dirty="0" smtClean="0">
                          <a:latin typeface="Arial" panose="020B0604020202020204" pitchFamily="34" charset="0"/>
                          <a:cs typeface="Arial" panose="020B0604020202020204" pitchFamily="34" charset="0"/>
                        </a:rPr>
                        <a:t> cookies</a:t>
                      </a:r>
                      <a:endParaRPr lang="en-US" sz="2000" dirty="0">
                        <a:latin typeface="Arial" panose="020B0604020202020204" pitchFamily="34" charset="0"/>
                        <a:cs typeface="Arial" panose="020B0604020202020204" pitchFamily="34" charset="0"/>
                      </a:endParaRPr>
                    </a:p>
                  </a:txBody>
                  <a:tcPr/>
                </a:tc>
                <a:tc>
                  <a:txBody>
                    <a:bodyPr/>
                    <a:lstStyle/>
                    <a:p>
                      <a:pPr marL="285750" indent="-28575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Hapus</a:t>
                      </a:r>
                      <a:r>
                        <a:rPr lang="en-US" sz="2000" dirty="0" smtClean="0">
                          <a:latin typeface="Arial" panose="020B0604020202020204" pitchFamily="34" charset="0"/>
                          <a:cs typeface="Arial" panose="020B0604020202020204" pitchFamily="34" charset="0"/>
                        </a:rPr>
                        <a:t> file </a:t>
                      </a:r>
                      <a:r>
                        <a:rPr lang="en-US" sz="2000" dirty="0" err="1" smtClean="0">
                          <a:latin typeface="Arial" panose="020B0604020202020204" pitchFamily="34" charset="0"/>
                          <a:cs typeface="Arial" panose="020B0604020202020204" pitchFamily="34" charset="0"/>
                        </a:rPr>
                        <a:t>riwayat</a:t>
                      </a:r>
                      <a:r>
                        <a:rPr lang="en-US" sz="2000" dirty="0" smtClean="0">
                          <a:latin typeface="Arial" panose="020B0604020202020204" pitchFamily="34" charset="0"/>
                          <a:cs typeface="Arial" panose="020B0604020202020204" pitchFamily="34" charset="0"/>
                        </a:rPr>
                        <a:t> browsing </a:t>
                      </a:r>
                      <a:r>
                        <a:rPr lang="en-US" sz="2000" dirty="0" err="1" smtClean="0">
                          <a:latin typeface="Arial" panose="020B0604020202020204" pitchFamily="34" charset="0"/>
                          <a:cs typeface="Arial" panose="020B0604020202020204" pitchFamily="34" charset="0"/>
                        </a:rPr>
                        <a:t>saat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selesai</a:t>
                      </a:r>
                      <a:r>
                        <a:rPr lang="en-US" sz="2000" dirty="0" smtClean="0">
                          <a:latin typeface="Arial" panose="020B0604020202020204" pitchFamily="34" charset="0"/>
                          <a:cs typeface="Arial" panose="020B0604020202020204" pitchFamily="34" charset="0"/>
                        </a:rPr>
                        <a:t> browsing</a:t>
                      </a:r>
                    </a:p>
                    <a:p>
                      <a:pPr marL="285750" indent="-28575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Buat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akun</a:t>
                      </a:r>
                      <a:r>
                        <a:rPr lang="en-US" sz="2000" dirty="0" smtClean="0">
                          <a:latin typeface="Arial" panose="020B0604020202020204" pitchFamily="34" charset="0"/>
                          <a:cs typeface="Arial" panose="020B0604020202020204" pitchFamily="34" charset="0"/>
                        </a:rPr>
                        <a:t> email gratis</a:t>
                      </a:r>
                    </a:p>
                    <a:p>
                      <a:pPr marL="285750" indent="-28575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Matikan</a:t>
                      </a:r>
                      <a:r>
                        <a:rPr lang="en-US" sz="2000" baseline="0" dirty="0" smtClean="0">
                          <a:latin typeface="Arial" panose="020B0604020202020204" pitchFamily="34" charset="0"/>
                          <a:cs typeface="Arial" panose="020B0604020202020204" pitchFamily="34" charset="0"/>
                        </a:rPr>
                        <a:t> file </a:t>
                      </a:r>
                      <a:r>
                        <a:rPr lang="en-US" sz="2000" baseline="0" dirty="0" err="1" smtClean="0">
                          <a:latin typeface="Arial" panose="020B0604020202020204" pitchFamily="34" charset="0"/>
                          <a:cs typeface="Arial" panose="020B0604020202020204" pitchFamily="34" charset="0"/>
                        </a:rPr>
                        <a:t>dan</a:t>
                      </a:r>
                      <a:r>
                        <a:rPr lang="en-US" sz="2000" baseline="0" dirty="0" smtClean="0">
                          <a:latin typeface="Arial" panose="020B0604020202020204" pitchFamily="34" charset="0"/>
                          <a:cs typeface="Arial" panose="020B0604020202020204" pitchFamily="34" charset="0"/>
                        </a:rPr>
                        <a:t> print sharing di </a:t>
                      </a:r>
                      <a:r>
                        <a:rPr lang="en-US" sz="2000" baseline="0" dirty="0" err="1" smtClean="0">
                          <a:latin typeface="Arial" panose="020B0604020202020204" pitchFamily="34" charset="0"/>
                          <a:cs typeface="Arial" panose="020B0604020202020204" pitchFamily="34" charset="0"/>
                        </a:rPr>
                        <a:t>koneksi</a:t>
                      </a:r>
                      <a:r>
                        <a:rPr lang="en-US" sz="2000" baseline="0" dirty="0" smtClean="0">
                          <a:latin typeface="Arial" panose="020B0604020202020204" pitchFamily="34" charset="0"/>
                          <a:cs typeface="Arial" panose="020B0604020202020204" pitchFamily="34" charset="0"/>
                        </a:rPr>
                        <a:t> internet</a:t>
                      </a:r>
                    </a:p>
                    <a:p>
                      <a:pPr marL="285750" indent="-285750">
                        <a:buFont typeface="Wingdings" panose="05000000000000000000" pitchFamily="2" charset="2"/>
                        <a:buChar char="§"/>
                      </a:pPr>
                      <a:r>
                        <a:rPr lang="en-US" sz="2000" baseline="0" dirty="0" smtClean="0">
                          <a:latin typeface="Arial" panose="020B0604020202020204" pitchFamily="34" charset="0"/>
                          <a:cs typeface="Arial" panose="020B0604020202020204" pitchFamily="34" charset="0"/>
                        </a:rPr>
                        <a:t>Install personal firewall</a:t>
                      </a:r>
                    </a:p>
                    <a:p>
                      <a:pPr marL="285750" indent="-285750">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Jangan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membalas</a:t>
                      </a:r>
                      <a:r>
                        <a:rPr lang="en-US" sz="2000" dirty="0" smtClean="0">
                          <a:latin typeface="Arial" panose="020B0604020202020204" pitchFamily="34" charset="0"/>
                          <a:cs typeface="Arial" panose="020B0604020202020204" pitchFamily="34" charset="0"/>
                        </a:rPr>
                        <a:t> spam</a:t>
                      </a:r>
                    </a:p>
                    <a:p>
                      <a:pPr marL="0" indent="0">
                        <a:buFont typeface="Wingdings" panose="05000000000000000000" pitchFamily="2" charset="2"/>
                        <a:buNone/>
                      </a:pPr>
                      <a:endParaRPr lang="en-US" sz="18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4823032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15899" y="838200"/>
            <a:ext cx="4940776" cy="430887"/>
          </a:xfrm>
          <a:prstGeom prst="rect">
            <a:avLst/>
          </a:prstGeom>
        </p:spPr>
        <p:txBody>
          <a:bodyPr wrap="none">
            <a:spAutoFit/>
          </a:bodyPr>
          <a:lstStyle/>
          <a:p>
            <a:r>
              <a:rPr lang="en-US" sz="2200" b="1" i="1" dirty="0" smtClean="0"/>
              <a:t>Information Privacy or Data Privacy</a:t>
            </a:r>
            <a:endParaRPr lang="en-US" sz="2200" b="1" i="1" dirty="0"/>
          </a:p>
        </p:txBody>
      </p:sp>
      <p:sp>
        <p:nvSpPr>
          <p:cNvPr id="2" name="Rectangle 1"/>
          <p:cNvSpPr/>
          <p:nvPr/>
        </p:nvSpPr>
        <p:spPr>
          <a:xfrm>
            <a:off x="609600" y="1524000"/>
            <a:ext cx="3475631" cy="400110"/>
          </a:xfrm>
          <a:prstGeom prst="rect">
            <a:avLst/>
          </a:prstGeom>
        </p:spPr>
        <p:txBody>
          <a:bodyPr wrap="none">
            <a:spAutoFit/>
          </a:bodyPr>
          <a:lstStyle/>
          <a:p>
            <a:r>
              <a:rPr lang="en-US" sz="2000" dirty="0" smtClean="0"/>
              <a:t>What is an electronic profile?</a:t>
            </a:r>
            <a:endParaRPr lang="en-US" sz="2000" dirty="0"/>
          </a:p>
        </p:txBody>
      </p:sp>
      <p:sp>
        <p:nvSpPr>
          <p:cNvPr id="5" name="Rectangle 4"/>
          <p:cNvSpPr>
            <a:spLocks noChangeArrowheads="1"/>
          </p:cNvSpPr>
          <p:nvPr/>
        </p:nvSpPr>
        <p:spPr bwMode="auto">
          <a:xfrm>
            <a:off x="558800" y="1924110"/>
            <a:ext cx="8585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609600" indent="-495300">
              <a:defRPr>
                <a:solidFill>
                  <a:schemeClr val="tx1"/>
                </a:solidFill>
                <a:latin typeface="Arial" panose="020B0604020202020204" pitchFamily="34" charset="0"/>
              </a:defRPr>
            </a:lvl2pPr>
            <a:lvl3pPr marL="1028700" indent="-457200">
              <a:defRPr>
                <a:solidFill>
                  <a:schemeClr val="tx1"/>
                </a:solidFill>
                <a:latin typeface="Arial" panose="020B0604020202020204" pitchFamily="34" charset="0"/>
              </a:defRPr>
            </a:lvl3pPr>
            <a:lvl4pPr marL="1358900" indent="-381000">
              <a:defRPr>
                <a:solidFill>
                  <a:schemeClr val="tx1"/>
                </a:solidFill>
                <a:latin typeface="Arial" panose="020B0604020202020204" pitchFamily="34" charset="0"/>
              </a:defRPr>
            </a:lvl4pPr>
            <a:lvl5pPr marL="1752600" indent="-381000">
              <a:defRPr>
                <a:solidFill>
                  <a:schemeClr val="tx1"/>
                </a:solidFill>
                <a:latin typeface="Arial" panose="020B0604020202020204" pitchFamily="34" charset="0"/>
              </a:defRPr>
            </a:lvl5pPr>
            <a:lvl6pPr marL="2209800" indent="-381000" fontAlgn="base">
              <a:spcBef>
                <a:spcPct val="0"/>
              </a:spcBef>
              <a:spcAft>
                <a:spcPct val="0"/>
              </a:spcAft>
              <a:defRPr>
                <a:solidFill>
                  <a:schemeClr val="tx1"/>
                </a:solidFill>
                <a:latin typeface="Arial" panose="020B0604020202020204" pitchFamily="34" charset="0"/>
              </a:defRPr>
            </a:lvl6pPr>
            <a:lvl7pPr marL="2667000" indent="-381000" fontAlgn="base">
              <a:spcBef>
                <a:spcPct val="0"/>
              </a:spcBef>
              <a:spcAft>
                <a:spcPct val="0"/>
              </a:spcAft>
              <a:defRPr>
                <a:solidFill>
                  <a:schemeClr val="tx1"/>
                </a:solidFill>
                <a:latin typeface="Arial" panose="020B0604020202020204" pitchFamily="34" charset="0"/>
              </a:defRPr>
            </a:lvl7pPr>
            <a:lvl8pPr marL="3124200" indent="-381000" fontAlgn="base">
              <a:spcBef>
                <a:spcPct val="0"/>
              </a:spcBef>
              <a:spcAft>
                <a:spcPct val="0"/>
              </a:spcAft>
              <a:defRPr>
                <a:solidFill>
                  <a:schemeClr val="tx1"/>
                </a:solidFill>
                <a:latin typeface="Arial" panose="020B0604020202020204" pitchFamily="34" charset="0"/>
              </a:defRPr>
            </a:lvl8pPr>
            <a:lvl9pPr marL="3581400" indent="-381000" fontAlgn="base">
              <a:spcBef>
                <a:spcPct val="0"/>
              </a:spcBef>
              <a:spcAft>
                <a:spcPct val="0"/>
              </a:spcAft>
              <a:defRPr>
                <a:solidFill>
                  <a:schemeClr val="tx1"/>
                </a:solidFill>
                <a:latin typeface="Arial" panose="020B0604020202020204" pitchFamily="34" charset="0"/>
              </a:defRPr>
            </a:lvl9pPr>
          </a:lstStyle>
          <a:p>
            <a:pPr lvl="1" eaLnBrk="0" hangingPunct="0">
              <a:spcBef>
                <a:spcPct val="5000"/>
              </a:spcBef>
              <a:buClr>
                <a:srgbClr val="D94439"/>
              </a:buClr>
              <a:buSzPct val="75000"/>
              <a:buFont typeface="Wingdings" panose="05000000000000000000" pitchFamily="2" charset="2"/>
              <a:buChar char="Ø"/>
            </a:pPr>
            <a:r>
              <a:rPr kumimoji="1" lang="en-US" sz="2000" dirty="0">
                <a:solidFill>
                  <a:srgbClr val="000000"/>
                </a:solidFill>
                <a:cs typeface="Arial" panose="020B0604020202020204" pitchFamily="34" charset="0"/>
              </a:rPr>
              <a:t>Data collected when you fill out form on Web</a:t>
            </a:r>
          </a:p>
          <a:p>
            <a:pPr lvl="1" eaLnBrk="0" hangingPunct="0">
              <a:spcBef>
                <a:spcPct val="5000"/>
              </a:spcBef>
              <a:buClr>
                <a:srgbClr val="D94439"/>
              </a:buClr>
              <a:buSzPct val="75000"/>
              <a:buFont typeface="Wingdings" panose="05000000000000000000" pitchFamily="2" charset="2"/>
              <a:buChar char="Ø"/>
            </a:pPr>
            <a:r>
              <a:rPr kumimoji="1" lang="en-US" sz="2000" dirty="0">
                <a:solidFill>
                  <a:srgbClr val="000000"/>
                </a:solidFill>
                <a:cs typeface="Arial" panose="020B0604020202020204" pitchFamily="34" charset="0"/>
              </a:rPr>
              <a:t>Merchants sell </a:t>
            </a:r>
            <a:br>
              <a:rPr kumimoji="1" lang="en-US" sz="2000" dirty="0">
                <a:solidFill>
                  <a:srgbClr val="000000"/>
                </a:solidFill>
                <a:cs typeface="Arial" panose="020B0604020202020204" pitchFamily="34" charset="0"/>
              </a:rPr>
            </a:br>
            <a:r>
              <a:rPr kumimoji="1" lang="en-US" sz="2000" dirty="0">
                <a:solidFill>
                  <a:srgbClr val="000000"/>
                </a:solidFill>
                <a:cs typeface="Arial" panose="020B0604020202020204" pitchFamily="34" charset="0"/>
              </a:rPr>
              <a:t>your electronic </a:t>
            </a:r>
            <a:br>
              <a:rPr kumimoji="1" lang="en-US" sz="2000" dirty="0">
                <a:solidFill>
                  <a:srgbClr val="000000"/>
                </a:solidFill>
                <a:cs typeface="Arial" panose="020B0604020202020204" pitchFamily="34" charset="0"/>
              </a:rPr>
            </a:br>
            <a:r>
              <a:rPr kumimoji="1" lang="en-US" sz="2000" dirty="0">
                <a:solidFill>
                  <a:srgbClr val="000000"/>
                </a:solidFill>
                <a:cs typeface="Arial" panose="020B0604020202020204" pitchFamily="34" charset="0"/>
              </a:rPr>
              <a:t>profile</a:t>
            </a:r>
          </a:p>
          <a:p>
            <a:pPr lvl="1" eaLnBrk="0" hangingPunct="0">
              <a:spcBef>
                <a:spcPct val="5000"/>
              </a:spcBef>
              <a:buClr>
                <a:srgbClr val="D94439"/>
              </a:buClr>
              <a:buSzPct val="75000"/>
              <a:buFont typeface="Wingdings" panose="05000000000000000000" pitchFamily="2" charset="2"/>
              <a:buChar char="Ø"/>
            </a:pPr>
            <a:r>
              <a:rPr kumimoji="1" lang="en-US" sz="2000" dirty="0">
                <a:solidFill>
                  <a:srgbClr val="000000"/>
                </a:solidFill>
                <a:cs typeface="Arial" panose="020B0604020202020204" pitchFamily="34" charset="0"/>
              </a:rPr>
              <a:t>Often you can </a:t>
            </a:r>
            <a:br>
              <a:rPr kumimoji="1" lang="en-US" sz="2000" dirty="0">
                <a:solidFill>
                  <a:srgbClr val="000000"/>
                </a:solidFill>
                <a:cs typeface="Arial" panose="020B0604020202020204" pitchFamily="34" charset="0"/>
              </a:rPr>
            </a:br>
            <a:r>
              <a:rPr kumimoji="1" lang="en-US" sz="2000" dirty="0">
                <a:solidFill>
                  <a:srgbClr val="000000"/>
                </a:solidFill>
                <a:cs typeface="Arial" panose="020B0604020202020204" pitchFamily="34" charset="0"/>
              </a:rPr>
              <a:t>specify whether </a:t>
            </a:r>
            <a:br>
              <a:rPr kumimoji="1" lang="en-US" sz="2000" dirty="0">
                <a:solidFill>
                  <a:srgbClr val="000000"/>
                </a:solidFill>
                <a:cs typeface="Arial" panose="020B0604020202020204" pitchFamily="34" charset="0"/>
              </a:rPr>
            </a:br>
            <a:r>
              <a:rPr kumimoji="1" lang="en-US" sz="2000" dirty="0">
                <a:solidFill>
                  <a:srgbClr val="000000"/>
                </a:solidFill>
                <a:cs typeface="Arial" panose="020B0604020202020204" pitchFamily="34" charset="0"/>
              </a:rPr>
              <a:t>you want </a:t>
            </a:r>
            <a:br>
              <a:rPr kumimoji="1" lang="en-US" sz="2000" dirty="0">
                <a:solidFill>
                  <a:srgbClr val="000000"/>
                </a:solidFill>
                <a:cs typeface="Arial" panose="020B0604020202020204" pitchFamily="34" charset="0"/>
              </a:rPr>
            </a:br>
            <a:r>
              <a:rPr kumimoji="1" lang="en-US" sz="2000" dirty="0">
                <a:solidFill>
                  <a:srgbClr val="000000"/>
                </a:solidFill>
                <a:cs typeface="Arial" panose="020B0604020202020204" pitchFamily="34" charset="0"/>
              </a:rPr>
              <a:t>personal </a:t>
            </a:r>
            <a:br>
              <a:rPr kumimoji="1" lang="en-US" sz="2000" dirty="0">
                <a:solidFill>
                  <a:srgbClr val="000000"/>
                </a:solidFill>
                <a:cs typeface="Arial" panose="020B0604020202020204" pitchFamily="34" charset="0"/>
              </a:rPr>
            </a:br>
            <a:r>
              <a:rPr kumimoji="1" lang="en-US" sz="2000" dirty="0">
                <a:solidFill>
                  <a:srgbClr val="000000"/>
                </a:solidFill>
                <a:cs typeface="Arial" panose="020B0604020202020204" pitchFamily="34" charset="0"/>
              </a:rPr>
              <a:t>information </a:t>
            </a:r>
            <a:br>
              <a:rPr kumimoji="1" lang="en-US" sz="2000" dirty="0">
                <a:solidFill>
                  <a:srgbClr val="000000"/>
                </a:solidFill>
                <a:cs typeface="Arial" panose="020B0604020202020204" pitchFamily="34" charset="0"/>
              </a:rPr>
            </a:br>
            <a:r>
              <a:rPr kumimoji="1" lang="en-US" sz="2000" dirty="0">
                <a:solidFill>
                  <a:srgbClr val="000000"/>
                </a:solidFill>
                <a:cs typeface="Arial" panose="020B0604020202020204" pitchFamily="34" charset="0"/>
              </a:rPr>
              <a:t>distributed</a:t>
            </a:r>
          </a:p>
        </p:txBody>
      </p:sp>
      <p:pic>
        <p:nvPicPr>
          <p:cNvPr id="6" name="Picture 5" descr="Fig11-0026a"/>
          <p:cNvPicPr>
            <a:picLocks noChangeAspect="1" noChangeArrowheads="1"/>
          </p:cNvPicPr>
          <p:nvPr/>
        </p:nvPicPr>
        <p:blipFill>
          <a:blip r:embed="rId4">
            <a:clrChange>
              <a:clrFrom>
                <a:srgbClr val="4C441D"/>
              </a:clrFrom>
              <a:clrTo>
                <a:srgbClr val="4C441D">
                  <a:alpha val="0"/>
                </a:srgbClr>
              </a:clrTo>
            </a:clrChange>
            <a:extLst>
              <a:ext uri="{28A0092B-C50C-407E-A947-70E740481C1C}">
                <a14:useLocalDpi xmlns:a14="http://schemas.microsoft.com/office/drawing/2010/main" val="0"/>
              </a:ext>
            </a:extLst>
          </a:blip>
          <a:srcRect/>
          <a:stretch>
            <a:fillRect/>
          </a:stretch>
        </p:blipFill>
        <p:spPr bwMode="auto">
          <a:xfrm>
            <a:off x="2895600" y="2395538"/>
            <a:ext cx="5715000" cy="338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86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4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4500"/>
                            </p:stCondLst>
                            <p:childTnLst>
                              <p:par>
                                <p:cTn id="9" presetID="22" presetClass="entr" presetSubtype="8" fill="hold" grpId="0" nodeType="afterEffect">
                                  <p:stCondLst>
                                    <p:cond delay="4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9000"/>
                            </p:stCondLst>
                            <p:childTnLst>
                              <p:par>
                                <p:cTn id="13" presetID="22" presetClass="entr" presetSubtype="8" fill="hold" grpId="0" nodeType="afterEffect">
                                  <p:stCondLst>
                                    <p:cond delay="4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3500"/>
                            </p:stCondLst>
                            <p:childTnLst>
                              <p:par>
                                <p:cTn id="17" presetID="23" presetClass="entr" presetSubtype="272" fill="hold" nodeType="afterEffect">
                                  <p:stCondLst>
                                    <p:cond delay="2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2/3*#ppt_w"/>
                                          </p:val>
                                        </p:tav>
                                        <p:tav tm="100000">
                                          <p:val>
                                            <p:strVal val="#ppt_w"/>
                                          </p:val>
                                        </p:tav>
                                      </p:tavLst>
                                    </p:anim>
                                    <p:anim calcmode="lin" valueType="num">
                                      <p:cBhvr>
                                        <p:cTn id="20"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advAuto="4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2833687" y="990600"/>
            <a:ext cx="3505200" cy="504825"/>
          </a:xfrm>
        </p:spPr>
        <p:txBody>
          <a:bodyPr/>
          <a:lstStyle/>
          <a:p>
            <a:r>
              <a:rPr lang="en-US" sz="2400" b="1" i="1" dirty="0">
                <a:latin typeface="Arial" panose="020B0604020202020204" pitchFamily="34" charset="0"/>
                <a:cs typeface="Arial" panose="020B0604020202020204" pitchFamily="34" charset="0"/>
              </a:rPr>
              <a:t>Information Privacy</a:t>
            </a:r>
          </a:p>
        </p:txBody>
      </p:sp>
      <p:sp>
        <p:nvSpPr>
          <p:cNvPr id="2" name="TextBox 1"/>
          <p:cNvSpPr txBox="1"/>
          <p:nvPr/>
        </p:nvSpPr>
        <p:spPr>
          <a:xfrm>
            <a:off x="638223" y="1657290"/>
            <a:ext cx="2207656" cy="400110"/>
          </a:xfrm>
          <a:prstGeom prst="rect">
            <a:avLst/>
          </a:prstGeom>
          <a:noFill/>
        </p:spPr>
        <p:txBody>
          <a:bodyPr wrap="none" rtlCol="0">
            <a:spAutoFit/>
          </a:bodyPr>
          <a:lstStyle/>
          <a:p>
            <a:r>
              <a:rPr lang="en-US" sz="2000" dirty="0" smtClean="0"/>
              <a:t>What is a </a:t>
            </a:r>
            <a:r>
              <a:rPr lang="en-US" sz="2000" dirty="0" smtClean="0">
                <a:solidFill>
                  <a:srgbClr val="00B0F0"/>
                </a:solidFill>
              </a:rPr>
              <a:t>cookie</a:t>
            </a:r>
            <a:r>
              <a:rPr lang="en-US" sz="2000" dirty="0" smtClean="0"/>
              <a:t>?</a:t>
            </a:r>
            <a:endParaRPr lang="en-US" sz="2000" dirty="0"/>
          </a:p>
        </p:txBody>
      </p:sp>
      <p:sp>
        <p:nvSpPr>
          <p:cNvPr id="4" name="Rectangle 3"/>
          <p:cNvSpPr/>
          <p:nvPr/>
        </p:nvSpPr>
        <p:spPr>
          <a:xfrm>
            <a:off x="638223" y="2926229"/>
            <a:ext cx="3844385" cy="1938992"/>
          </a:xfrm>
          <a:prstGeom prst="rect">
            <a:avLst/>
          </a:prstGeom>
        </p:spPr>
        <p:txBody>
          <a:bodyPr wrap="square">
            <a:spAutoFit/>
          </a:bodyPr>
          <a:lstStyle/>
          <a:p>
            <a:pPr marL="342900" indent="-342900">
              <a:buFont typeface="Wingdings" panose="05000000000000000000" pitchFamily="2" charset="2"/>
              <a:buChar char="§"/>
            </a:pPr>
            <a:r>
              <a:rPr lang="id-ID" sz="2000" dirty="0" smtClean="0"/>
              <a:t>File teks kecil yang disimpan server web di komputer anda.</a:t>
            </a:r>
            <a:endParaRPr lang="en-US" sz="2000" dirty="0" smtClean="0"/>
          </a:p>
          <a:p>
            <a:pPr marL="806450" indent="-342900">
              <a:buFont typeface="Wingdings" panose="05000000000000000000" pitchFamily="2" charset="2"/>
              <a:buChar char="Ø"/>
            </a:pPr>
            <a:r>
              <a:rPr lang="en-US" sz="2000" dirty="0" err="1" smtClean="0"/>
              <a:t>Berisikan</a:t>
            </a:r>
            <a:r>
              <a:rPr lang="en-US" sz="2000" dirty="0" smtClean="0"/>
              <a:t> data user</a:t>
            </a:r>
          </a:p>
          <a:p>
            <a:pPr marL="1201738" indent="-342900">
              <a:buFont typeface="Courier New" panose="02070309020205020404" pitchFamily="49" charset="0"/>
              <a:buChar char="o"/>
            </a:pPr>
            <a:r>
              <a:rPr lang="en-US" sz="2000" dirty="0" err="1" smtClean="0"/>
              <a:t>Nama</a:t>
            </a:r>
            <a:r>
              <a:rPr lang="en-US" sz="2000" dirty="0" smtClean="0"/>
              <a:t> user</a:t>
            </a:r>
          </a:p>
          <a:p>
            <a:pPr marL="1201738" indent="-342900">
              <a:buFont typeface="Courier New" panose="02070309020205020404" pitchFamily="49" charset="0"/>
              <a:buChar char="o"/>
            </a:pPr>
            <a:r>
              <a:rPr lang="en-US" sz="2000" dirty="0" err="1" smtClean="0"/>
              <a:t>Tampilan</a:t>
            </a:r>
            <a:r>
              <a:rPr lang="en-US" sz="2000" dirty="0" smtClean="0"/>
              <a:t> </a:t>
            </a:r>
            <a:r>
              <a:rPr lang="en-US" sz="2000" dirty="0" err="1" smtClean="0"/>
              <a:t>preferensi</a:t>
            </a:r>
            <a:r>
              <a:rPr lang="en-US" sz="2000" dirty="0" smtClean="0"/>
              <a:t>.</a:t>
            </a: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287" y="2486025"/>
            <a:ext cx="4231767" cy="3319048"/>
          </a:xfrm>
          <a:prstGeom prst="rect">
            <a:avLst/>
          </a:prstGeom>
        </p:spPr>
      </p:pic>
    </p:spTree>
    <p:extLst>
      <p:ext uri="{BB962C8B-B14F-4D97-AF65-F5344CB8AC3E}">
        <p14:creationId xmlns:p14="http://schemas.microsoft.com/office/powerpoint/2010/main" val="164628052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1143000"/>
            <a:ext cx="6172200" cy="430887"/>
          </a:xfrm>
          <a:prstGeom prst="rect">
            <a:avLst/>
          </a:prstGeom>
          <a:noFill/>
        </p:spPr>
        <p:txBody>
          <a:bodyPr wrap="square" rtlCol="0">
            <a:spAutoFit/>
          </a:bodyPr>
          <a:lstStyle/>
          <a:p>
            <a:r>
              <a:rPr lang="en-US" sz="2200" b="1" i="1" dirty="0" smtClean="0"/>
              <a:t>Learning Outcomes</a:t>
            </a:r>
            <a:endParaRPr lang="en-US" sz="2200" b="1" i="1" dirty="0"/>
          </a:p>
        </p:txBody>
      </p:sp>
      <p:sp>
        <p:nvSpPr>
          <p:cNvPr id="4" name="TextBox 3"/>
          <p:cNvSpPr txBox="1"/>
          <p:nvPr/>
        </p:nvSpPr>
        <p:spPr>
          <a:xfrm flipH="1">
            <a:off x="807718" y="2011681"/>
            <a:ext cx="7574281" cy="2554545"/>
          </a:xfrm>
          <a:prstGeom prst="rect">
            <a:avLst/>
          </a:prstGeom>
          <a:noFill/>
        </p:spPr>
        <p:txBody>
          <a:bodyPr wrap="square" rtlCol="0">
            <a:spAutoFit/>
          </a:bodyPr>
          <a:lstStyle/>
          <a:p>
            <a:r>
              <a:rPr lang="en-US" sz="2000" dirty="0" err="1" smtClean="0"/>
              <a:t>Mampu</a:t>
            </a:r>
            <a:r>
              <a:rPr lang="en-US" sz="2000" dirty="0" smtClean="0"/>
              <a:t> </a:t>
            </a:r>
            <a:r>
              <a:rPr lang="en-US" sz="2000" dirty="0" err="1" smtClean="0"/>
              <a:t>menunjukkan</a:t>
            </a:r>
            <a:r>
              <a:rPr lang="en-US" sz="2000" dirty="0" smtClean="0"/>
              <a:t> </a:t>
            </a:r>
            <a:r>
              <a:rPr lang="en-US" sz="2000" dirty="0" err="1" smtClean="0"/>
              <a:t>pentingnya</a:t>
            </a:r>
            <a:r>
              <a:rPr lang="en-US" sz="2000" dirty="0" smtClean="0"/>
              <a:t> </a:t>
            </a:r>
            <a:r>
              <a:rPr lang="en-US" sz="2000" dirty="0" err="1" smtClean="0"/>
              <a:t>informasi</a:t>
            </a:r>
            <a:r>
              <a:rPr lang="en-US" sz="2000" dirty="0" smtClean="0"/>
              <a:t> yang </a:t>
            </a:r>
            <a:r>
              <a:rPr lang="en-US" sz="2000" dirty="0" err="1" smtClean="0"/>
              <a:t>bersifat</a:t>
            </a:r>
            <a:r>
              <a:rPr lang="en-US" sz="2000" dirty="0" smtClean="0"/>
              <a:t> </a:t>
            </a:r>
            <a:r>
              <a:rPr lang="en-US" sz="2000" dirty="0" err="1" smtClean="0"/>
              <a:t>prifasi</a:t>
            </a:r>
            <a:r>
              <a:rPr lang="en-US" sz="2000" dirty="0" smtClean="0"/>
              <a:t> </a:t>
            </a:r>
            <a:r>
              <a:rPr lang="en-US" sz="2000" dirty="0" err="1" smtClean="0"/>
              <a:t>serta</a:t>
            </a:r>
            <a:r>
              <a:rPr lang="en-US" sz="2000" dirty="0" smtClean="0"/>
              <a:t> </a:t>
            </a:r>
            <a:r>
              <a:rPr lang="en-US" sz="2000" dirty="0" err="1" smtClean="0"/>
              <a:t>kesehatan</a:t>
            </a:r>
            <a:r>
              <a:rPr lang="en-US" sz="2000" dirty="0" smtClean="0"/>
              <a:t> </a:t>
            </a:r>
            <a:r>
              <a:rPr lang="en-US" sz="2000" dirty="0" err="1" smtClean="0"/>
              <a:t>pengguna</a:t>
            </a:r>
            <a:r>
              <a:rPr lang="en-US" sz="2000" dirty="0" smtClean="0"/>
              <a:t> </a:t>
            </a:r>
            <a:r>
              <a:rPr lang="en-US" sz="2000" dirty="0" err="1" smtClean="0"/>
              <a:t>komputer</a:t>
            </a:r>
            <a:r>
              <a:rPr lang="en-US" sz="2000" dirty="0" smtClean="0"/>
              <a:t>.</a:t>
            </a:r>
          </a:p>
          <a:p>
            <a:endParaRPr lang="en-US" sz="2000" dirty="0"/>
          </a:p>
          <a:p>
            <a:r>
              <a:rPr lang="en-US" sz="2000" b="1" i="1" dirty="0" smtClean="0"/>
              <a:t>Outline </a:t>
            </a:r>
          </a:p>
          <a:p>
            <a:pPr marL="1093788" indent="-457200">
              <a:buAutoNum type="arabicPeriod"/>
            </a:pPr>
            <a:r>
              <a:rPr lang="en-US" sz="2000" b="1" i="1" dirty="0" smtClean="0"/>
              <a:t>System failure and backup </a:t>
            </a:r>
          </a:p>
          <a:p>
            <a:pPr marL="1093788" indent="-457200">
              <a:buAutoNum type="arabicPeriod"/>
            </a:pPr>
            <a:r>
              <a:rPr lang="en-US" sz="2000" b="1" i="1" dirty="0" smtClean="0"/>
              <a:t>Ethics and society </a:t>
            </a:r>
          </a:p>
          <a:p>
            <a:pPr marL="1093788" indent="-457200">
              <a:buAutoNum type="arabicPeriod"/>
            </a:pPr>
            <a:r>
              <a:rPr lang="en-US" sz="2000" b="1" i="1" dirty="0" smtClean="0"/>
              <a:t>Information privacy </a:t>
            </a:r>
          </a:p>
          <a:p>
            <a:pPr marL="1093788" indent="-457200">
              <a:buAutoNum type="arabicPeriod"/>
            </a:pPr>
            <a:r>
              <a:rPr lang="en-US" sz="2000" b="1" i="1" dirty="0" smtClean="0"/>
              <a:t>Health concerns of computer use</a:t>
            </a:r>
            <a:endParaRPr lang="en-US" sz="2000" b="1" i="1"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2833687" y="838200"/>
            <a:ext cx="3505200" cy="504825"/>
          </a:xfrm>
        </p:spPr>
        <p:txBody>
          <a:bodyPr/>
          <a:lstStyle/>
          <a:p>
            <a:r>
              <a:rPr lang="en-US" sz="2400" b="1" i="1" dirty="0">
                <a:latin typeface="Arial" panose="020B0604020202020204" pitchFamily="34" charset="0"/>
                <a:cs typeface="Arial" panose="020B0604020202020204" pitchFamily="34" charset="0"/>
              </a:rPr>
              <a:t>Information Privacy</a:t>
            </a:r>
          </a:p>
        </p:txBody>
      </p:sp>
      <p:sp>
        <p:nvSpPr>
          <p:cNvPr id="2" name="TextBox 1"/>
          <p:cNvSpPr txBox="1"/>
          <p:nvPr/>
        </p:nvSpPr>
        <p:spPr>
          <a:xfrm>
            <a:off x="928687" y="1843950"/>
            <a:ext cx="7315200" cy="3170099"/>
          </a:xfrm>
          <a:prstGeom prst="rect">
            <a:avLst/>
          </a:prstGeom>
          <a:noFill/>
        </p:spPr>
        <p:txBody>
          <a:bodyPr wrap="square" rtlCol="0">
            <a:spAutoFit/>
          </a:bodyPr>
          <a:lstStyle/>
          <a:p>
            <a:r>
              <a:rPr lang="en-US" sz="2000" dirty="0" err="1" smtClean="0"/>
              <a:t>Manfaat</a:t>
            </a:r>
            <a:r>
              <a:rPr lang="en-US" sz="2000" dirty="0" smtClean="0"/>
              <a:t> cookies </a:t>
            </a:r>
            <a:r>
              <a:rPr lang="en-US" sz="2000" dirty="0" err="1" smtClean="0"/>
              <a:t>pada</a:t>
            </a:r>
            <a:r>
              <a:rPr lang="en-US" sz="2000" dirty="0" smtClean="0"/>
              <a:t> website:</a:t>
            </a:r>
          </a:p>
          <a:p>
            <a:pPr marL="695325" indent="-342900">
              <a:buFont typeface="Wingdings" panose="05000000000000000000" pitchFamily="2" charset="2"/>
              <a:buChar char="§"/>
              <a:tabLst>
                <a:tab pos="682625" algn="l"/>
              </a:tabLst>
            </a:pPr>
            <a:r>
              <a:rPr lang="en-US" sz="2000" dirty="0" err="1" smtClean="0"/>
              <a:t>Untuk</a:t>
            </a:r>
            <a:r>
              <a:rPr lang="en-US" sz="2000" dirty="0" smtClean="0"/>
              <a:t> </a:t>
            </a:r>
            <a:r>
              <a:rPr lang="en-US" sz="2000" dirty="0" err="1" smtClean="0"/>
              <a:t>melacak</a:t>
            </a:r>
            <a:r>
              <a:rPr lang="en-US" sz="2000" dirty="0" smtClean="0"/>
              <a:t> </a:t>
            </a:r>
            <a:r>
              <a:rPr lang="en-US" sz="2000" dirty="0" err="1" smtClean="0"/>
              <a:t>preferensi</a:t>
            </a:r>
            <a:r>
              <a:rPr lang="en-US" sz="2000" dirty="0" smtClean="0"/>
              <a:t> </a:t>
            </a:r>
            <a:r>
              <a:rPr lang="en-US" sz="2000" dirty="0" err="1" smtClean="0"/>
              <a:t>pengguna</a:t>
            </a:r>
            <a:r>
              <a:rPr lang="en-US" sz="2000" dirty="0" smtClean="0"/>
              <a:t>. </a:t>
            </a:r>
          </a:p>
          <a:p>
            <a:pPr marL="352425">
              <a:tabLst>
                <a:tab pos="681038" algn="l"/>
              </a:tabLst>
            </a:pPr>
            <a:r>
              <a:rPr lang="en-US" sz="2000" dirty="0" smtClean="0"/>
              <a:t>	</a:t>
            </a:r>
            <a:r>
              <a:rPr lang="en-US" sz="2000" dirty="0" err="1" smtClean="0"/>
              <a:t>Pada</a:t>
            </a:r>
            <a:r>
              <a:rPr lang="en-US" sz="2000" dirty="0" smtClean="0"/>
              <a:t> </a:t>
            </a:r>
            <a:r>
              <a:rPr lang="en-US" sz="2000" dirty="0" err="1" smtClean="0"/>
              <a:t>situs</a:t>
            </a:r>
            <a:r>
              <a:rPr lang="en-US" sz="2000" dirty="0" smtClean="0"/>
              <a:t>, </a:t>
            </a:r>
            <a:r>
              <a:rPr lang="en-US" sz="2000" i="1" dirty="0" smtClean="0"/>
              <a:t>user </a:t>
            </a:r>
            <a:r>
              <a:rPr lang="en-US" sz="2000" dirty="0" err="1" smtClean="0"/>
              <a:t>mungkin</a:t>
            </a:r>
            <a:r>
              <a:rPr lang="en-US" sz="2000" dirty="0" smtClean="0"/>
              <a:t> </a:t>
            </a:r>
            <a:r>
              <a:rPr lang="en-US" sz="2000" dirty="0" err="1" smtClean="0"/>
              <a:t>diminta</a:t>
            </a:r>
            <a:r>
              <a:rPr lang="en-US" sz="2000" dirty="0" smtClean="0"/>
              <a:t> </a:t>
            </a:r>
            <a:r>
              <a:rPr lang="en-US" sz="2000" dirty="0" err="1" smtClean="0"/>
              <a:t>untuk</a:t>
            </a:r>
            <a:r>
              <a:rPr lang="en-US" sz="2000" dirty="0" smtClean="0"/>
              <a:t> </a:t>
            </a:r>
            <a:r>
              <a:rPr lang="en-US" sz="2000" dirty="0" err="1" smtClean="0"/>
              <a:t>mengisi</a:t>
            </a:r>
            <a:r>
              <a:rPr lang="en-US" sz="2000" dirty="0" smtClean="0"/>
              <a:t> </a:t>
            </a:r>
            <a:r>
              <a:rPr lang="en-US" sz="2000" dirty="0" err="1" smtClean="0"/>
              <a:t>formulir</a:t>
            </a:r>
            <a:r>
              <a:rPr lang="en-US" sz="2000" dirty="0" smtClean="0"/>
              <a:t> 	yang </a:t>
            </a:r>
            <a:r>
              <a:rPr lang="en-US" sz="2000" dirty="0" err="1" smtClean="0"/>
              <a:t>meminta</a:t>
            </a:r>
            <a:r>
              <a:rPr lang="en-US" sz="2000" dirty="0" smtClean="0"/>
              <a:t> </a:t>
            </a:r>
            <a:r>
              <a:rPr lang="en-US" sz="2000" dirty="0" err="1" smtClean="0"/>
              <a:t>informasi</a:t>
            </a:r>
            <a:r>
              <a:rPr lang="en-US" sz="2000" dirty="0" smtClean="0"/>
              <a:t> </a:t>
            </a:r>
            <a:r>
              <a:rPr lang="en-US" sz="2000" dirty="0" err="1" smtClean="0"/>
              <a:t>pribadi</a:t>
            </a:r>
            <a:endParaRPr lang="en-US" sz="2000" dirty="0" smtClean="0"/>
          </a:p>
          <a:p>
            <a:pPr marL="695325" indent="-342900">
              <a:buFont typeface="Wingdings" panose="05000000000000000000" pitchFamily="2" charset="2"/>
              <a:buChar char="§"/>
              <a:tabLst>
                <a:tab pos="681038" algn="l"/>
              </a:tabLst>
            </a:pPr>
            <a:r>
              <a:rPr lang="en-US" sz="2000" dirty="0" err="1" smtClean="0"/>
              <a:t>Menyimpan</a:t>
            </a:r>
            <a:r>
              <a:rPr lang="en-US" sz="2000" dirty="0" smtClean="0"/>
              <a:t> kata </a:t>
            </a:r>
            <a:r>
              <a:rPr lang="en-US" sz="2000" dirty="0" err="1" smtClean="0"/>
              <a:t>sandi</a:t>
            </a:r>
            <a:r>
              <a:rPr lang="en-US" sz="2000" dirty="0" smtClean="0"/>
              <a:t> </a:t>
            </a:r>
            <a:r>
              <a:rPr lang="en-US" sz="2000" i="1" dirty="0" smtClean="0"/>
              <a:t>user.</a:t>
            </a:r>
          </a:p>
          <a:p>
            <a:pPr marL="695325" indent="-342900">
              <a:buFont typeface="Wingdings" panose="05000000000000000000" pitchFamily="2" charset="2"/>
              <a:buChar char="§"/>
              <a:tabLst>
                <a:tab pos="681038" algn="l"/>
              </a:tabLst>
            </a:pPr>
            <a:r>
              <a:rPr lang="en-US" sz="2000" dirty="0" err="1" smtClean="0"/>
              <a:t>Pada</a:t>
            </a:r>
            <a:r>
              <a:rPr lang="en-US" sz="2000" dirty="0" smtClean="0"/>
              <a:t> web site e-commerce, </a:t>
            </a:r>
            <a:r>
              <a:rPr lang="en-US" sz="2000" dirty="0" err="1" smtClean="0"/>
              <a:t>berfungsi</a:t>
            </a:r>
            <a:r>
              <a:rPr lang="en-US" sz="2000" dirty="0" smtClean="0"/>
              <a:t> </a:t>
            </a:r>
            <a:r>
              <a:rPr lang="en-US" sz="2000" dirty="0" err="1" smtClean="0"/>
              <a:t>untuk</a:t>
            </a:r>
            <a:r>
              <a:rPr lang="en-US" sz="2000" dirty="0" smtClean="0"/>
              <a:t> </a:t>
            </a:r>
            <a:r>
              <a:rPr lang="en-US" sz="2000" dirty="0" err="1" smtClean="0"/>
              <a:t>melacak</a:t>
            </a:r>
            <a:r>
              <a:rPr lang="en-US" sz="2000" dirty="0" smtClean="0"/>
              <a:t> item di </a:t>
            </a:r>
            <a:r>
              <a:rPr lang="en-US" sz="2000" dirty="0" err="1" smtClean="0"/>
              <a:t>keranjang</a:t>
            </a:r>
            <a:r>
              <a:rPr lang="en-US" sz="2000" dirty="0" smtClean="0"/>
              <a:t> </a:t>
            </a:r>
            <a:r>
              <a:rPr lang="en-US" sz="2000" dirty="0" err="1" smtClean="0"/>
              <a:t>belanja</a:t>
            </a:r>
            <a:r>
              <a:rPr lang="en-US" sz="2000" dirty="0" smtClean="0"/>
              <a:t> </a:t>
            </a:r>
            <a:r>
              <a:rPr lang="en-US" sz="2000" i="1" dirty="0" smtClean="0"/>
              <a:t>user</a:t>
            </a:r>
          </a:p>
          <a:p>
            <a:pPr marL="695325" indent="-342900">
              <a:buFont typeface="Wingdings" panose="05000000000000000000" pitchFamily="2" charset="2"/>
              <a:buChar char="§"/>
              <a:tabLst>
                <a:tab pos="681038" algn="l"/>
              </a:tabLst>
            </a:pPr>
            <a:r>
              <a:rPr lang="en-US" sz="2000" dirty="0" err="1" smtClean="0"/>
              <a:t>Melacak</a:t>
            </a:r>
            <a:r>
              <a:rPr lang="en-US" sz="2000" dirty="0" smtClean="0"/>
              <a:t> </a:t>
            </a:r>
            <a:r>
              <a:rPr lang="en-US" sz="2000" dirty="0" err="1" smtClean="0"/>
              <a:t>seberapa</a:t>
            </a:r>
            <a:r>
              <a:rPr lang="en-US" sz="2000" dirty="0" smtClean="0"/>
              <a:t> </a:t>
            </a:r>
            <a:r>
              <a:rPr lang="en-US" sz="2000" dirty="0" err="1" smtClean="0"/>
              <a:t>sering</a:t>
            </a:r>
            <a:r>
              <a:rPr lang="en-US" sz="2000" dirty="0" smtClean="0"/>
              <a:t> </a:t>
            </a:r>
            <a:r>
              <a:rPr lang="en-US" sz="2000" i="1" dirty="0" smtClean="0"/>
              <a:t>user </a:t>
            </a:r>
            <a:r>
              <a:rPr lang="en-US" sz="2000" dirty="0" err="1" smtClean="0"/>
              <a:t>mengunjungi</a:t>
            </a:r>
            <a:r>
              <a:rPr lang="en-US" sz="2000" dirty="0" smtClean="0"/>
              <a:t> </a:t>
            </a:r>
            <a:r>
              <a:rPr lang="en-US" sz="2000" dirty="0" err="1" smtClean="0"/>
              <a:t>situs</a:t>
            </a:r>
            <a:r>
              <a:rPr lang="en-US" sz="2000" dirty="0" smtClean="0"/>
              <a:t> </a:t>
            </a:r>
            <a:r>
              <a:rPr lang="en-US" sz="2000" dirty="0" err="1" smtClean="0"/>
              <a:t>dan</a:t>
            </a:r>
            <a:r>
              <a:rPr lang="en-US" sz="2000" dirty="0" smtClean="0"/>
              <a:t> </a:t>
            </a:r>
            <a:r>
              <a:rPr lang="en-US" sz="2000" dirty="0" err="1" smtClean="0"/>
              <a:t>halaman</a:t>
            </a:r>
            <a:r>
              <a:rPr lang="en-US" sz="2000" dirty="0" smtClean="0"/>
              <a:t> web yang di </a:t>
            </a:r>
            <a:r>
              <a:rPr lang="en-US" sz="2000" dirty="0" err="1" smtClean="0"/>
              <a:t>kujungi</a:t>
            </a:r>
            <a:r>
              <a:rPr lang="en-US" sz="2000" dirty="0" smtClean="0"/>
              <a:t> </a:t>
            </a:r>
            <a:r>
              <a:rPr lang="en-US" sz="2000" dirty="0" err="1" smtClean="0"/>
              <a:t>saat</a:t>
            </a:r>
            <a:r>
              <a:rPr lang="en-US" sz="2000" dirty="0" smtClean="0"/>
              <a:t> </a:t>
            </a:r>
            <a:r>
              <a:rPr lang="en-US" sz="2000" dirty="0" err="1" smtClean="0"/>
              <a:t>berada</a:t>
            </a:r>
            <a:r>
              <a:rPr lang="en-US" sz="2000" dirty="0" smtClean="0"/>
              <a:t> di </a:t>
            </a:r>
            <a:r>
              <a:rPr lang="en-US" sz="2000" dirty="0" err="1" smtClean="0"/>
              <a:t>situs</a:t>
            </a:r>
            <a:r>
              <a:rPr lang="en-US" sz="2000" dirty="0" smtClean="0"/>
              <a:t>.</a:t>
            </a:r>
          </a:p>
          <a:p>
            <a:pPr marL="695325" indent="-342900">
              <a:buFont typeface="Wingdings" panose="05000000000000000000" pitchFamily="2" charset="2"/>
              <a:buChar char="§"/>
              <a:tabLst>
                <a:tab pos="681038" algn="l"/>
              </a:tabLst>
            </a:pPr>
            <a:r>
              <a:rPr lang="en-US" sz="2000" dirty="0" err="1" smtClean="0"/>
              <a:t>Untuk</a:t>
            </a:r>
            <a:r>
              <a:rPr lang="en-US" sz="2000" dirty="0" smtClean="0"/>
              <a:t> </a:t>
            </a:r>
            <a:r>
              <a:rPr lang="en-US" sz="2000" dirty="0" err="1" smtClean="0"/>
              <a:t>menargetkan</a:t>
            </a:r>
            <a:r>
              <a:rPr lang="en-US" sz="2000" dirty="0" smtClean="0"/>
              <a:t> </a:t>
            </a:r>
            <a:r>
              <a:rPr lang="en-US" sz="2000" dirty="0" err="1" smtClean="0"/>
              <a:t>iklan</a:t>
            </a:r>
            <a:endParaRPr lang="en-US" sz="2000" dirty="0"/>
          </a:p>
        </p:txBody>
      </p:sp>
    </p:spTree>
    <p:extLst>
      <p:ext uri="{BB962C8B-B14F-4D97-AF65-F5344CB8AC3E}">
        <p14:creationId xmlns:p14="http://schemas.microsoft.com/office/powerpoint/2010/main" val="330155788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p:nvPr/>
        </p:nvPicPr>
        <p:blipFill rotWithShape="1">
          <a:blip r:embed="rId4"/>
          <a:srcRect l="30053" t="35662" r="32006" b="30302"/>
          <a:stretch/>
        </p:blipFill>
        <p:spPr bwMode="auto">
          <a:xfrm>
            <a:off x="152400" y="1881663"/>
            <a:ext cx="8839200" cy="4366737"/>
          </a:xfrm>
          <a:prstGeom prst="rect">
            <a:avLst/>
          </a:prstGeom>
          <a:ln>
            <a:noFill/>
          </a:ln>
          <a:extLst>
            <a:ext uri="{53640926-AAD7-44D8-BBD7-CCE9431645EC}">
              <a14:shadowObscured xmlns:a14="http://schemas.microsoft.com/office/drawing/2010/main"/>
            </a:ext>
          </a:extLst>
        </p:spPr>
      </p:pic>
      <p:sp>
        <p:nvSpPr>
          <p:cNvPr id="4" name="Rectangle 2"/>
          <p:cNvSpPr>
            <a:spLocks noGrp="1" noChangeArrowheads="1"/>
          </p:cNvSpPr>
          <p:nvPr>
            <p:ph type="title"/>
          </p:nvPr>
        </p:nvSpPr>
        <p:spPr>
          <a:xfrm>
            <a:off x="2833687" y="838200"/>
            <a:ext cx="3505200" cy="504825"/>
          </a:xfrm>
        </p:spPr>
        <p:txBody>
          <a:bodyPr/>
          <a:lstStyle/>
          <a:p>
            <a:r>
              <a:rPr lang="en-US" sz="2400" b="1" i="1" dirty="0">
                <a:latin typeface="Arial" panose="020B0604020202020204" pitchFamily="34" charset="0"/>
                <a:cs typeface="Arial" panose="020B0604020202020204" pitchFamily="34" charset="0"/>
              </a:rPr>
              <a:t>Information Privacy</a:t>
            </a:r>
          </a:p>
        </p:txBody>
      </p:sp>
      <p:sp>
        <p:nvSpPr>
          <p:cNvPr id="5" name="TextBox 4"/>
          <p:cNvSpPr txBox="1"/>
          <p:nvPr/>
        </p:nvSpPr>
        <p:spPr>
          <a:xfrm>
            <a:off x="533400" y="1412289"/>
            <a:ext cx="2504404" cy="400110"/>
          </a:xfrm>
          <a:prstGeom prst="rect">
            <a:avLst/>
          </a:prstGeom>
          <a:noFill/>
        </p:spPr>
        <p:txBody>
          <a:bodyPr wrap="none" rtlCol="0">
            <a:spAutoFit/>
          </a:bodyPr>
          <a:lstStyle/>
          <a:p>
            <a:r>
              <a:rPr lang="en-US" sz="2000" dirty="0" smtClean="0"/>
              <a:t>How Cookies Work?</a:t>
            </a:r>
            <a:endParaRPr lang="en-US" sz="2000" dirty="0"/>
          </a:p>
        </p:txBody>
      </p:sp>
    </p:spTree>
    <p:extLst>
      <p:ext uri="{BB962C8B-B14F-4D97-AF65-F5344CB8AC3E}">
        <p14:creationId xmlns:p14="http://schemas.microsoft.com/office/powerpoint/2010/main" val="2457695961"/>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2833687" y="838200"/>
            <a:ext cx="3505200" cy="504825"/>
          </a:xfrm>
        </p:spPr>
        <p:txBody>
          <a:bodyPr/>
          <a:lstStyle/>
          <a:p>
            <a:r>
              <a:rPr lang="en-US" sz="2400" b="1" i="1" dirty="0">
                <a:latin typeface="Arial" panose="020B0604020202020204" pitchFamily="34" charset="0"/>
                <a:cs typeface="Arial" panose="020B0604020202020204" pitchFamily="34" charset="0"/>
              </a:rPr>
              <a:t>Information Privacy</a:t>
            </a:r>
          </a:p>
        </p:txBody>
      </p:sp>
      <p:sp>
        <p:nvSpPr>
          <p:cNvPr id="2" name="TextBox 1"/>
          <p:cNvSpPr txBox="1"/>
          <p:nvPr/>
        </p:nvSpPr>
        <p:spPr>
          <a:xfrm>
            <a:off x="533400" y="1412289"/>
            <a:ext cx="2504404" cy="400110"/>
          </a:xfrm>
          <a:prstGeom prst="rect">
            <a:avLst/>
          </a:prstGeom>
          <a:noFill/>
        </p:spPr>
        <p:txBody>
          <a:bodyPr wrap="none" rtlCol="0">
            <a:spAutoFit/>
          </a:bodyPr>
          <a:lstStyle/>
          <a:p>
            <a:r>
              <a:rPr lang="en-US" sz="2000" dirty="0" smtClean="0"/>
              <a:t>How Cookies Work?</a:t>
            </a:r>
            <a:endParaRPr lang="en-US" sz="2000" dirty="0"/>
          </a:p>
        </p:txBody>
      </p:sp>
      <p:sp>
        <p:nvSpPr>
          <p:cNvPr id="4" name="TextBox 3"/>
          <p:cNvSpPr txBox="1"/>
          <p:nvPr/>
        </p:nvSpPr>
        <p:spPr>
          <a:xfrm>
            <a:off x="685800" y="2020624"/>
            <a:ext cx="8077199" cy="3785652"/>
          </a:xfrm>
          <a:prstGeom prst="rect">
            <a:avLst/>
          </a:prstGeom>
          <a:noFill/>
        </p:spPr>
        <p:txBody>
          <a:bodyPr wrap="square" rtlCol="0">
            <a:spAutoFit/>
          </a:bodyPr>
          <a:lstStyle/>
          <a:p>
            <a:pPr marL="457200" indent="-457200">
              <a:buAutoNum type="arabicPeriod"/>
            </a:pPr>
            <a:r>
              <a:rPr lang="id-ID" sz="2000" dirty="0" smtClean="0"/>
              <a:t>Saat </a:t>
            </a:r>
            <a:r>
              <a:rPr lang="id-ID" sz="2000" dirty="0"/>
              <a:t>Anda mengetikkan alamat Web sebuah situs Web di jendela browser, program browser mencari hard disk Anda untuk cookie yang terkait dengan situs Web</a:t>
            </a:r>
            <a:r>
              <a:rPr lang="id-ID" sz="2000" dirty="0" smtClean="0"/>
              <a:t>.</a:t>
            </a:r>
            <a:endParaRPr lang="en-US" sz="2000" dirty="0" smtClean="0"/>
          </a:p>
          <a:p>
            <a:pPr marL="457200" indent="-457200">
              <a:buAutoNum type="arabicPeriod"/>
            </a:pPr>
            <a:r>
              <a:rPr lang="id-ID" sz="2000" dirty="0"/>
              <a:t>Jika browser menemukan cookie, ia akan mengirimkan informasi di file kuki ke situs Web</a:t>
            </a:r>
            <a:r>
              <a:rPr lang="id-ID" sz="2000" dirty="0" smtClean="0"/>
              <a:t>.</a:t>
            </a:r>
            <a:endParaRPr lang="en-US" sz="2000" dirty="0" smtClean="0"/>
          </a:p>
          <a:p>
            <a:pPr marL="457200" indent="-457200">
              <a:buAutoNum type="arabicPeriod"/>
            </a:pPr>
            <a:r>
              <a:rPr lang="id-ID" sz="2000" dirty="0"/>
              <a:t>Jika situs Web tidak menerima informasi cookie, dan mengharapkannya, situs tersebut akan membuat nomor identifikasi untuk Anda di database dan mengirimkan nomor itu ke browser Anda. Browser pada gilirannya membuat file cookie berdasarkan nomor tersebut dan menyimpan file cookie pada hard disk Anda. Situs Web sekarang dapat memperbarui informasi di file cookie kapan pun Anda mengakses situs ini</a:t>
            </a:r>
            <a:endParaRPr lang="en-US" sz="2000" dirty="0"/>
          </a:p>
        </p:txBody>
      </p:sp>
    </p:spTree>
    <p:extLst>
      <p:ext uri="{BB962C8B-B14F-4D97-AF65-F5344CB8AC3E}">
        <p14:creationId xmlns:p14="http://schemas.microsoft.com/office/powerpoint/2010/main" val="2556391011"/>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2833687" y="838200"/>
            <a:ext cx="3505200" cy="504825"/>
          </a:xfrm>
        </p:spPr>
        <p:txBody>
          <a:bodyPr/>
          <a:lstStyle/>
          <a:p>
            <a:r>
              <a:rPr lang="en-US" sz="2400" b="1" i="1" dirty="0">
                <a:latin typeface="Arial" panose="020B0604020202020204" pitchFamily="34" charset="0"/>
                <a:cs typeface="Arial" panose="020B0604020202020204" pitchFamily="34" charset="0"/>
              </a:rPr>
              <a:t>Information Privacy</a:t>
            </a:r>
          </a:p>
        </p:txBody>
      </p:sp>
      <p:sp>
        <p:nvSpPr>
          <p:cNvPr id="2" name="Rectangle 1"/>
          <p:cNvSpPr/>
          <p:nvPr/>
        </p:nvSpPr>
        <p:spPr>
          <a:xfrm>
            <a:off x="468872" y="1600200"/>
            <a:ext cx="2608663" cy="400110"/>
          </a:xfrm>
          <a:prstGeom prst="rect">
            <a:avLst/>
          </a:prstGeom>
        </p:spPr>
        <p:txBody>
          <a:bodyPr wrap="none">
            <a:spAutoFit/>
          </a:bodyPr>
          <a:lstStyle/>
          <a:p>
            <a:r>
              <a:rPr lang="en-US" sz="2000" dirty="0"/>
              <a:t>Spyware and Adware</a:t>
            </a:r>
          </a:p>
        </p:txBody>
      </p:sp>
      <p:sp>
        <p:nvSpPr>
          <p:cNvPr id="4" name="Rectangle 3"/>
          <p:cNvSpPr/>
          <p:nvPr/>
        </p:nvSpPr>
        <p:spPr>
          <a:xfrm>
            <a:off x="468872" y="2167778"/>
            <a:ext cx="4331728" cy="3477875"/>
          </a:xfrm>
          <a:prstGeom prst="rect">
            <a:avLst/>
          </a:prstGeom>
        </p:spPr>
        <p:txBody>
          <a:bodyPr wrap="square">
            <a:spAutoFit/>
          </a:bodyPr>
          <a:lstStyle/>
          <a:p>
            <a:r>
              <a:rPr lang="id-ID" sz="2000" dirty="0">
                <a:solidFill>
                  <a:srgbClr val="FF0000"/>
                </a:solidFill>
              </a:rPr>
              <a:t>Spyware</a:t>
            </a:r>
            <a:r>
              <a:rPr lang="id-ID" sz="2000" dirty="0"/>
              <a:t> adalah program yang ditempatkan pada komputer tanpa sepengetahuan pengguna yang secara diam-diam mengumpulkan informasi tentang </a:t>
            </a:r>
            <a:r>
              <a:rPr lang="id-ID" sz="2000" dirty="0" smtClean="0"/>
              <a:t>pengguna</a:t>
            </a:r>
            <a:endParaRPr lang="en-US" sz="2000" dirty="0" smtClean="0"/>
          </a:p>
          <a:p>
            <a:endParaRPr lang="en-US" sz="2000" dirty="0"/>
          </a:p>
          <a:p>
            <a:r>
              <a:rPr lang="id-ID" sz="2000" dirty="0">
                <a:solidFill>
                  <a:srgbClr val="FF0000"/>
                </a:solidFill>
              </a:rPr>
              <a:t>Spam </a:t>
            </a:r>
            <a:r>
              <a:rPr lang="id-ID" sz="2000" dirty="0"/>
              <a:t>adalah pesan e-mail yang tidak diminta atau posting newsgroup yang dikirim ke beberapa penerima atau newsgroup sekaligus</a:t>
            </a:r>
            <a:endParaRPr lang="en-US" sz="2000" dirty="0"/>
          </a:p>
        </p:txBody>
      </p:sp>
      <p:pic>
        <p:nvPicPr>
          <p:cNvPr id="6" name="Picture 5"/>
          <p:cNvPicPr/>
          <p:nvPr/>
        </p:nvPicPr>
        <p:blipFill rotWithShape="1">
          <a:blip r:embed="rId4"/>
          <a:srcRect l="74955" t="42007" r="1606" b="30616"/>
          <a:stretch/>
        </p:blipFill>
        <p:spPr bwMode="auto">
          <a:xfrm>
            <a:off x="4578162" y="2181225"/>
            <a:ext cx="4290695" cy="28174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0509968"/>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69072" y="1219200"/>
            <a:ext cx="2874505" cy="553998"/>
          </a:xfrm>
          <a:prstGeom prst="rect">
            <a:avLst/>
          </a:prstGeom>
          <a:noFill/>
        </p:spPr>
        <p:txBody>
          <a:bodyPr wrap="none" rtlCol="0">
            <a:spAutoFit/>
          </a:bodyPr>
          <a:lstStyle/>
          <a:p>
            <a:r>
              <a:rPr lang="en-US" sz="3000" b="1" dirty="0" err="1" smtClean="0"/>
              <a:t>Daftar</a:t>
            </a:r>
            <a:r>
              <a:rPr lang="en-US" sz="3000" b="1" dirty="0" smtClean="0"/>
              <a:t> </a:t>
            </a:r>
            <a:r>
              <a:rPr lang="en-US" sz="3000" b="1" dirty="0" err="1" smtClean="0"/>
              <a:t>Pustaka</a:t>
            </a:r>
            <a:endParaRPr lang="en-US" sz="3000" b="1" dirty="0"/>
          </a:p>
        </p:txBody>
      </p:sp>
      <p:sp>
        <p:nvSpPr>
          <p:cNvPr id="6" name="Rectangle 5"/>
          <p:cNvSpPr/>
          <p:nvPr/>
        </p:nvSpPr>
        <p:spPr>
          <a:xfrm>
            <a:off x="776287" y="2209800"/>
            <a:ext cx="7620000" cy="1015663"/>
          </a:xfrm>
          <a:prstGeom prst="rect">
            <a:avLst/>
          </a:prstGeom>
        </p:spPr>
        <p:txBody>
          <a:bodyPr wrap="square">
            <a:spAutoFit/>
          </a:bodyPr>
          <a:lstStyle/>
          <a:p>
            <a:pPr eaLnBrk="1" hangingPunct="1">
              <a:buClr>
                <a:srgbClr val="D94439"/>
              </a:buClr>
              <a:tabLst>
                <a:tab pos="681038" algn="l"/>
              </a:tabLst>
            </a:pPr>
            <a:r>
              <a:rPr lang="en-US" sz="2000" dirty="0" err="1" smtClean="0"/>
              <a:t>Vermat</a:t>
            </a:r>
            <a:r>
              <a:rPr lang="en-US" sz="2000" dirty="0" smtClean="0"/>
              <a:t>, </a:t>
            </a:r>
            <a:r>
              <a:rPr lang="en-US" sz="2000" dirty="0" err="1" smtClean="0"/>
              <a:t>Sebok</a:t>
            </a:r>
            <a:r>
              <a:rPr lang="en-US" sz="2000" dirty="0" smtClean="0"/>
              <a:t>, Freund, Campbell, </a:t>
            </a:r>
            <a:r>
              <a:rPr lang="en-US" sz="2000" dirty="0" err="1" smtClean="0"/>
              <a:t>Frydenberg</a:t>
            </a:r>
            <a:r>
              <a:rPr lang="en-US" sz="2000" dirty="0" smtClean="0"/>
              <a:t>. 2016. Discovering 	Computers 2016 Tools, Apps, Devices, and the Impact of 	Technology. ISBN: 13:978-1-305-39185-7 </a:t>
            </a:r>
            <a:endParaRPr lang="en-US" sz="2000" dirty="0"/>
          </a:p>
        </p:txBody>
      </p:sp>
    </p:spTree>
    <p:extLst>
      <p:ext uri="{BB962C8B-B14F-4D97-AF65-F5344CB8AC3E}">
        <p14:creationId xmlns:p14="http://schemas.microsoft.com/office/powerpoint/2010/main" val="3759118468"/>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79026" y="2967335"/>
            <a:ext cx="4185954" cy="923330"/>
          </a:xfrm>
          <a:prstGeom prst="rect">
            <a:avLst/>
          </a:prstGeom>
          <a:noFill/>
        </p:spPr>
        <p:txBody>
          <a:bodyPr wrap="none" lIns="91440" tIns="45720" rIns="91440" bIns="45720">
            <a:spAutoFit/>
          </a:bodyPr>
          <a:lstStyle/>
          <a:p>
            <a:pPr algn="ct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Terima</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Kasih</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0658650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990600"/>
            <a:ext cx="4528804" cy="400110"/>
          </a:xfrm>
          <a:prstGeom prst="rect">
            <a:avLst/>
          </a:prstGeom>
        </p:spPr>
        <p:txBody>
          <a:bodyPr wrap="none">
            <a:spAutoFit/>
          </a:bodyPr>
          <a:lstStyle/>
          <a:p>
            <a:r>
              <a:rPr lang="en-US" sz="2000" b="1" dirty="0" err="1" smtClean="0"/>
              <a:t>Kegagalan</a:t>
            </a:r>
            <a:r>
              <a:rPr lang="en-US" sz="2000" b="1" dirty="0" smtClean="0"/>
              <a:t> </a:t>
            </a:r>
            <a:r>
              <a:rPr lang="en-US" sz="2000" b="1" dirty="0" err="1" smtClean="0"/>
              <a:t>Sistem</a:t>
            </a:r>
            <a:r>
              <a:rPr lang="en-US" sz="2000" b="1" dirty="0" smtClean="0"/>
              <a:t> </a:t>
            </a:r>
            <a:r>
              <a:rPr lang="en-US" sz="2000" b="1" i="1" dirty="0" smtClean="0"/>
              <a:t>(System Failure)</a:t>
            </a:r>
            <a:endParaRPr lang="en-US" sz="2000" b="1" i="1" dirty="0"/>
          </a:p>
        </p:txBody>
      </p:sp>
      <p:sp>
        <p:nvSpPr>
          <p:cNvPr id="5" name="TextBox 4"/>
          <p:cNvSpPr txBox="1"/>
          <p:nvPr/>
        </p:nvSpPr>
        <p:spPr>
          <a:xfrm>
            <a:off x="424742" y="2320260"/>
            <a:ext cx="4593720" cy="2862322"/>
          </a:xfrm>
          <a:prstGeom prst="rect">
            <a:avLst/>
          </a:prstGeom>
          <a:noFill/>
        </p:spPr>
        <p:txBody>
          <a:bodyPr wrap="square" rtlCol="0">
            <a:spAutoFit/>
          </a:bodyPr>
          <a:lstStyle/>
          <a:p>
            <a:r>
              <a:rPr lang="en-US" sz="2000" dirty="0" err="1" smtClean="0"/>
              <a:t>Terjadi</a:t>
            </a:r>
            <a:r>
              <a:rPr lang="en-US" sz="2000" dirty="0" smtClean="0"/>
              <a:t> </a:t>
            </a:r>
            <a:r>
              <a:rPr lang="en-US" sz="2000" dirty="0" err="1" smtClean="0"/>
              <a:t>karena</a:t>
            </a:r>
            <a:r>
              <a:rPr lang="en-US" sz="2000" dirty="0" smtClean="0"/>
              <a:t> </a:t>
            </a:r>
            <a:r>
              <a:rPr lang="en-US" sz="2000" dirty="0" err="1" smtClean="0"/>
              <a:t>kegagalan</a:t>
            </a:r>
            <a:r>
              <a:rPr lang="en-US" sz="2000" dirty="0" smtClean="0"/>
              <a:t> </a:t>
            </a:r>
            <a:r>
              <a:rPr lang="en-US" sz="2000" dirty="0" err="1" smtClean="0"/>
              <a:t>perangkat</a:t>
            </a:r>
            <a:r>
              <a:rPr lang="en-US" sz="2000" dirty="0" smtClean="0"/>
              <a:t> </a:t>
            </a:r>
            <a:r>
              <a:rPr lang="en-US" sz="2000" dirty="0" err="1" smtClean="0"/>
              <a:t>keras</a:t>
            </a:r>
            <a:r>
              <a:rPr lang="en-US" sz="2000" dirty="0" smtClean="0"/>
              <a:t> </a:t>
            </a:r>
            <a:r>
              <a:rPr lang="en-US" sz="2000" dirty="0" err="1" smtClean="0"/>
              <a:t>atau</a:t>
            </a:r>
            <a:r>
              <a:rPr lang="en-US" sz="2000" dirty="0" smtClean="0"/>
              <a:t> </a:t>
            </a:r>
            <a:r>
              <a:rPr lang="en-US" sz="2000" dirty="0" err="1" smtClean="0"/>
              <a:t>permasalahan</a:t>
            </a:r>
            <a:r>
              <a:rPr lang="en-US" sz="2000" dirty="0" smtClean="0"/>
              <a:t> </a:t>
            </a:r>
            <a:r>
              <a:rPr lang="en-US" sz="2000" dirty="0" err="1" smtClean="0"/>
              <a:t>pada</a:t>
            </a:r>
            <a:r>
              <a:rPr lang="en-US" sz="2000" dirty="0" smtClean="0"/>
              <a:t> </a:t>
            </a:r>
            <a:r>
              <a:rPr lang="en-US" sz="2000" dirty="0" err="1" smtClean="0"/>
              <a:t>perangkat</a:t>
            </a:r>
            <a:r>
              <a:rPr lang="en-US" sz="2000" dirty="0"/>
              <a:t> </a:t>
            </a:r>
            <a:r>
              <a:rPr lang="en-US" sz="2000" dirty="0" err="1" smtClean="0"/>
              <a:t>lunak</a:t>
            </a:r>
            <a:r>
              <a:rPr lang="en-US" sz="2000" dirty="0" smtClean="0"/>
              <a:t>. </a:t>
            </a:r>
          </a:p>
          <a:p>
            <a:endParaRPr lang="en-US" sz="2000" dirty="0" smtClean="0"/>
          </a:p>
          <a:p>
            <a:pPr marL="512763"/>
            <a:r>
              <a:rPr lang="en-US" sz="2000" dirty="0" err="1" smtClean="0"/>
              <a:t>Dampak</a:t>
            </a:r>
            <a:r>
              <a:rPr lang="en-US" sz="2000" dirty="0" smtClean="0"/>
              <a:t> </a:t>
            </a:r>
            <a:r>
              <a:rPr lang="en-US" sz="2000" i="1" dirty="0" smtClean="0"/>
              <a:t>system failure</a:t>
            </a:r>
          </a:p>
          <a:p>
            <a:pPr marL="1427163" indent="-401638">
              <a:buFont typeface="Wingdings" panose="05000000000000000000" pitchFamily="2" charset="2"/>
              <a:buChar char="§"/>
            </a:pPr>
            <a:r>
              <a:rPr lang="en-US" sz="2000" i="1" dirty="0" err="1" smtClean="0"/>
              <a:t>Sistem</a:t>
            </a:r>
            <a:r>
              <a:rPr lang="en-US" sz="2000" i="1" dirty="0" smtClean="0"/>
              <a:t> </a:t>
            </a:r>
            <a:r>
              <a:rPr lang="en-US" sz="2000" i="1" dirty="0" err="1" smtClean="0"/>
              <a:t>membeku</a:t>
            </a:r>
            <a:endParaRPr lang="en-US" sz="2000" i="1" dirty="0" smtClean="0"/>
          </a:p>
          <a:p>
            <a:pPr marL="1427163" indent="-401638">
              <a:buFont typeface="Wingdings" panose="05000000000000000000" pitchFamily="2" charset="2"/>
              <a:buChar char="§"/>
            </a:pPr>
            <a:r>
              <a:rPr lang="en-US" sz="2000" i="1" dirty="0" smtClean="0"/>
              <a:t>Reboot</a:t>
            </a:r>
          </a:p>
          <a:p>
            <a:pPr marL="1427163" indent="-401638">
              <a:buFont typeface="Wingdings" panose="05000000000000000000" pitchFamily="2" charset="2"/>
              <a:buChar char="§"/>
            </a:pPr>
            <a:r>
              <a:rPr lang="en-US" sz="2000" i="1" dirty="0" err="1" smtClean="0"/>
              <a:t>Seluruh</a:t>
            </a:r>
            <a:r>
              <a:rPr lang="en-US" sz="2000" i="1" dirty="0" smtClean="0"/>
              <a:t> </a:t>
            </a:r>
            <a:r>
              <a:rPr lang="en-US" sz="2000" i="1" dirty="0" err="1" smtClean="0"/>
              <a:t>fungsi</a:t>
            </a:r>
            <a:r>
              <a:rPr lang="en-US" sz="2000" i="1" dirty="0" smtClean="0"/>
              <a:t> </a:t>
            </a:r>
            <a:r>
              <a:rPr lang="en-US" sz="2000" i="1" dirty="0" err="1" smtClean="0"/>
              <a:t>pada</a:t>
            </a:r>
            <a:r>
              <a:rPr lang="en-US" sz="2000" i="1" dirty="0" smtClean="0"/>
              <a:t> </a:t>
            </a:r>
            <a:r>
              <a:rPr lang="en-US" sz="2000" i="1" dirty="0" err="1" smtClean="0"/>
              <a:t>sistem</a:t>
            </a:r>
            <a:r>
              <a:rPr lang="en-US" sz="2000" i="1" dirty="0" smtClean="0"/>
              <a:t> </a:t>
            </a:r>
            <a:r>
              <a:rPr lang="en-US" sz="2000" i="1" dirty="0" err="1" smtClean="0"/>
              <a:t>berhenti</a:t>
            </a:r>
            <a:r>
              <a:rPr lang="en-US" sz="2000" i="1" dirty="0" smtClean="0"/>
              <a:t> total</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333" y="1828800"/>
            <a:ext cx="3955465" cy="4219162"/>
          </a:xfrm>
          <a:prstGeom prst="rect">
            <a:avLst/>
          </a:prstGeom>
        </p:spPr>
      </p:pic>
    </p:spTree>
    <p:extLst>
      <p:ext uri="{BB962C8B-B14F-4D97-AF65-F5344CB8AC3E}">
        <p14:creationId xmlns:p14="http://schemas.microsoft.com/office/powerpoint/2010/main" val="321959237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824936"/>
            <a:ext cx="4528804" cy="400110"/>
          </a:xfrm>
          <a:prstGeom prst="rect">
            <a:avLst/>
          </a:prstGeom>
        </p:spPr>
        <p:txBody>
          <a:bodyPr wrap="none">
            <a:spAutoFit/>
          </a:bodyPr>
          <a:lstStyle/>
          <a:p>
            <a:r>
              <a:rPr lang="en-US" sz="2000" b="1" dirty="0" err="1" smtClean="0"/>
              <a:t>Kegagalan</a:t>
            </a:r>
            <a:r>
              <a:rPr lang="en-US" sz="2000" b="1" dirty="0" smtClean="0"/>
              <a:t> </a:t>
            </a:r>
            <a:r>
              <a:rPr lang="en-US" sz="2000" b="1" dirty="0" err="1" smtClean="0"/>
              <a:t>Sistem</a:t>
            </a:r>
            <a:r>
              <a:rPr lang="en-US" sz="2000" b="1" dirty="0" smtClean="0"/>
              <a:t> </a:t>
            </a:r>
            <a:r>
              <a:rPr lang="en-US" sz="2000" b="1" i="1" dirty="0" smtClean="0"/>
              <a:t>(System Failure)</a:t>
            </a:r>
            <a:endParaRPr lang="en-US" sz="2000" b="1" i="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812" y="2143059"/>
            <a:ext cx="2628900" cy="1733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 y="3810000"/>
            <a:ext cx="2933700" cy="2136712"/>
          </a:xfrm>
          <a:prstGeom prst="rect">
            <a:avLst/>
          </a:prstGeom>
        </p:spPr>
      </p:pic>
      <p:sp>
        <p:nvSpPr>
          <p:cNvPr id="3" name="TextBox 2"/>
          <p:cNvSpPr txBox="1"/>
          <p:nvPr/>
        </p:nvSpPr>
        <p:spPr>
          <a:xfrm>
            <a:off x="662940" y="1406293"/>
            <a:ext cx="5486400" cy="2585323"/>
          </a:xfrm>
          <a:prstGeom prst="rect">
            <a:avLst/>
          </a:prstGeom>
          <a:noFill/>
        </p:spPr>
        <p:txBody>
          <a:bodyPr wrap="square" rtlCol="0">
            <a:spAutoFit/>
          </a:bodyPr>
          <a:lstStyle/>
          <a:p>
            <a:pPr marL="342900" indent="-342900">
              <a:buFont typeface="Wingdings" panose="05000000000000000000" pitchFamily="2" charset="2"/>
              <a:buChar char="§"/>
              <a:tabLst>
                <a:tab pos="347663" algn="l"/>
              </a:tabLst>
            </a:pPr>
            <a:r>
              <a:rPr lang="en-US" dirty="0" smtClean="0"/>
              <a:t>Hard drive</a:t>
            </a:r>
          </a:p>
          <a:p>
            <a:pPr marL="1079500" indent="-342900">
              <a:buFont typeface="Wingdings" panose="05000000000000000000" pitchFamily="2" charset="2"/>
              <a:buChar char="v"/>
            </a:pPr>
            <a:r>
              <a:rPr lang="en-US" dirty="0" smtClean="0"/>
              <a:t>Bad sector</a:t>
            </a:r>
          </a:p>
          <a:p>
            <a:pPr marL="1079500" indent="-342900">
              <a:buFont typeface="Wingdings" panose="05000000000000000000" pitchFamily="2" charset="2"/>
              <a:buChar char="v"/>
            </a:pPr>
            <a:r>
              <a:rPr lang="en-US" dirty="0" err="1" smtClean="0"/>
              <a:t>Karena</a:t>
            </a:r>
            <a:r>
              <a:rPr lang="en-US" dirty="0" smtClean="0"/>
              <a:t> </a:t>
            </a:r>
            <a:r>
              <a:rPr lang="en-US" dirty="0" err="1" smtClean="0"/>
              <a:t>sistem</a:t>
            </a:r>
            <a:r>
              <a:rPr lang="en-US" dirty="0" smtClean="0"/>
              <a:t> </a:t>
            </a:r>
            <a:r>
              <a:rPr lang="en-US" dirty="0" err="1" smtClean="0"/>
              <a:t>operasi</a:t>
            </a:r>
            <a:r>
              <a:rPr lang="en-US" dirty="0" smtClean="0"/>
              <a:t> yang </a:t>
            </a:r>
            <a:r>
              <a:rPr lang="en-US" dirty="0" err="1" smtClean="0"/>
              <a:t>tidak</a:t>
            </a:r>
            <a:r>
              <a:rPr lang="en-US" dirty="0" smtClean="0"/>
              <a:t> </a:t>
            </a:r>
            <a:r>
              <a:rPr lang="en-US" dirty="0" err="1" smtClean="0"/>
              <a:t>dapat</a:t>
            </a:r>
            <a:r>
              <a:rPr lang="en-US" dirty="0" smtClean="0"/>
              <a:t> </a:t>
            </a:r>
            <a:r>
              <a:rPr lang="en-US" dirty="0" err="1" smtClean="0"/>
              <a:t>membaca</a:t>
            </a:r>
            <a:r>
              <a:rPr lang="en-US" dirty="0" smtClean="0"/>
              <a:t> data </a:t>
            </a:r>
            <a:r>
              <a:rPr lang="en-US" dirty="0" err="1" smtClean="0"/>
              <a:t>dari</a:t>
            </a:r>
            <a:r>
              <a:rPr lang="en-US" dirty="0" smtClean="0"/>
              <a:t> hard drive. </a:t>
            </a:r>
          </a:p>
          <a:p>
            <a:pPr marL="736600"/>
            <a:endParaRPr lang="en-US" dirty="0" smtClean="0"/>
          </a:p>
          <a:p>
            <a:pPr marL="342900" indent="-342900">
              <a:buFont typeface="Wingdings" panose="05000000000000000000" pitchFamily="2" charset="2"/>
              <a:buChar char="§"/>
              <a:tabLst>
                <a:tab pos="347663" algn="l"/>
              </a:tabLst>
            </a:pPr>
            <a:r>
              <a:rPr lang="en-US" dirty="0" smtClean="0"/>
              <a:t>Motherboard</a:t>
            </a:r>
          </a:p>
          <a:p>
            <a:pPr marL="1079500" indent="-342900">
              <a:buFont typeface="Wingdings" panose="05000000000000000000" pitchFamily="2" charset="2"/>
              <a:buChar char="v"/>
            </a:pPr>
            <a:r>
              <a:rPr lang="en-US" dirty="0" err="1" smtClean="0"/>
              <a:t>Komputer</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memproses</a:t>
            </a:r>
            <a:r>
              <a:rPr lang="en-US" dirty="0" smtClean="0"/>
              <a:t> </a:t>
            </a:r>
            <a:r>
              <a:rPr lang="en-US" dirty="0" err="1" smtClean="0"/>
              <a:t>atau</a:t>
            </a:r>
            <a:r>
              <a:rPr lang="en-US" dirty="0" smtClean="0"/>
              <a:t> </a:t>
            </a:r>
            <a:r>
              <a:rPr lang="en-US" dirty="0" err="1" smtClean="0"/>
              <a:t>mengoperasikan</a:t>
            </a:r>
            <a:r>
              <a:rPr lang="en-US" dirty="0" smtClean="0"/>
              <a:t> </a:t>
            </a:r>
            <a:r>
              <a:rPr lang="en-US" dirty="0" err="1" smtClean="0"/>
              <a:t>permintaan</a:t>
            </a:r>
            <a:r>
              <a:rPr lang="en-US" dirty="0" smtClean="0"/>
              <a:t> </a:t>
            </a:r>
            <a:r>
              <a:rPr lang="en-US" dirty="0" err="1" smtClean="0"/>
              <a:t>secara</a:t>
            </a:r>
            <a:r>
              <a:rPr lang="en-US" dirty="0" smtClean="0"/>
              <a:t> </a:t>
            </a:r>
            <a:r>
              <a:rPr lang="en-US" dirty="0" err="1" smtClean="0"/>
              <a:t>umum</a:t>
            </a:r>
            <a:endParaRPr lang="en-US" dirty="0"/>
          </a:p>
        </p:txBody>
      </p:sp>
      <p:sp>
        <p:nvSpPr>
          <p:cNvPr id="8" name="Rectangle 7"/>
          <p:cNvSpPr/>
          <p:nvPr/>
        </p:nvSpPr>
        <p:spPr>
          <a:xfrm>
            <a:off x="3514820" y="3967232"/>
            <a:ext cx="5331143" cy="2308324"/>
          </a:xfrm>
          <a:prstGeom prst="rect">
            <a:avLst/>
          </a:prstGeom>
        </p:spPr>
        <p:txBody>
          <a:bodyPr wrap="square">
            <a:spAutoFit/>
          </a:bodyPr>
          <a:lstStyle/>
          <a:p>
            <a:pPr marL="342900" indent="-342900">
              <a:buFont typeface="Wingdings" panose="05000000000000000000" pitchFamily="2" charset="2"/>
              <a:buChar char="§"/>
              <a:tabLst>
                <a:tab pos="347663" algn="l"/>
              </a:tabLst>
            </a:pPr>
            <a:r>
              <a:rPr lang="en-US" dirty="0"/>
              <a:t>Processor</a:t>
            </a:r>
          </a:p>
          <a:p>
            <a:pPr marL="1079500" indent="-342900">
              <a:buFont typeface="Wingdings" panose="05000000000000000000" pitchFamily="2" charset="2"/>
              <a:buChar char="v"/>
            </a:pPr>
            <a:r>
              <a:rPr lang="en-US" dirty="0" err="1"/>
              <a:t>Kegagalan</a:t>
            </a:r>
            <a:r>
              <a:rPr lang="en-US" dirty="0"/>
              <a:t> </a:t>
            </a:r>
            <a:r>
              <a:rPr lang="en-US" dirty="0" err="1"/>
              <a:t>sistem</a:t>
            </a:r>
            <a:r>
              <a:rPr lang="en-US" dirty="0"/>
              <a:t> </a:t>
            </a:r>
            <a:r>
              <a:rPr lang="en-US" dirty="0" err="1"/>
              <a:t>dari</a:t>
            </a:r>
            <a:r>
              <a:rPr lang="en-US" dirty="0"/>
              <a:t> </a:t>
            </a:r>
            <a:r>
              <a:rPr lang="en-US" dirty="0" err="1"/>
              <a:t>prosesor</a:t>
            </a:r>
            <a:r>
              <a:rPr lang="en-US" dirty="0"/>
              <a:t> </a:t>
            </a:r>
            <a:r>
              <a:rPr lang="en-US" dirty="0" err="1"/>
              <a:t>karena</a:t>
            </a:r>
            <a:r>
              <a:rPr lang="en-US" dirty="0"/>
              <a:t> </a:t>
            </a:r>
            <a:r>
              <a:rPr lang="en-US" dirty="0" err="1"/>
              <a:t>komputer</a:t>
            </a:r>
            <a:r>
              <a:rPr lang="en-US" dirty="0"/>
              <a:t> </a:t>
            </a:r>
            <a:r>
              <a:rPr lang="en-US" dirty="0" err="1"/>
              <a:t>tidak</a:t>
            </a:r>
            <a:r>
              <a:rPr lang="en-US" dirty="0"/>
              <a:t> </a:t>
            </a:r>
            <a:r>
              <a:rPr lang="en-US" dirty="0" err="1"/>
              <a:t>dapat</a:t>
            </a:r>
            <a:r>
              <a:rPr lang="en-US" dirty="0"/>
              <a:t> </a:t>
            </a:r>
            <a:r>
              <a:rPr lang="en-US" dirty="0" err="1"/>
              <a:t>beroperasi</a:t>
            </a:r>
            <a:r>
              <a:rPr lang="en-US" dirty="0"/>
              <a:t> </a:t>
            </a:r>
            <a:r>
              <a:rPr lang="en-US" dirty="0" err="1"/>
              <a:t>jika</a:t>
            </a:r>
            <a:r>
              <a:rPr lang="en-US" dirty="0"/>
              <a:t> </a:t>
            </a:r>
            <a:r>
              <a:rPr lang="en-US" dirty="0" err="1"/>
              <a:t>prosesor</a:t>
            </a:r>
            <a:r>
              <a:rPr lang="en-US" dirty="0"/>
              <a:t> </a:t>
            </a:r>
            <a:r>
              <a:rPr lang="en-US" dirty="0" err="1"/>
              <a:t>tidak</a:t>
            </a:r>
            <a:r>
              <a:rPr lang="en-US" dirty="0"/>
              <a:t> </a:t>
            </a:r>
            <a:r>
              <a:rPr lang="en-US" dirty="0" err="1"/>
              <a:t>bekerja</a:t>
            </a:r>
            <a:r>
              <a:rPr lang="en-US" dirty="0"/>
              <a:t> </a:t>
            </a:r>
            <a:r>
              <a:rPr lang="en-US" dirty="0" err="1"/>
              <a:t>dengan</a:t>
            </a:r>
            <a:r>
              <a:rPr lang="en-US" dirty="0"/>
              <a:t> </a:t>
            </a:r>
            <a:r>
              <a:rPr lang="en-US" dirty="0" err="1"/>
              <a:t>baik</a:t>
            </a:r>
            <a:endParaRPr lang="en-US" dirty="0"/>
          </a:p>
          <a:p>
            <a:pPr marL="1079500" indent="-342900">
              <a:buFont typeface="Wingdings" panose="05000000000000000000" pitchFamily="2" charset="2"/>
              <a:buChar char="v"/>
            </a:pPr>
            <a:endParaRPr lang="en-US" dirty="0"/>
          </a:p>
          <a:p>
            <a:pPr marL="342900" indent="-342900">
              <a:buFont typeface="Wingdings" panose="05000000000000000000" pitchFamily="2" charset="2"/>
              <a:buChar char="§"/>
              <a:tabLst>
                <a:tab pos="347663" algn="l"/>
              </a:tabLst>
            </a:pPr>
            <a:r>
              <a:rPr lang="en-US" dirty="0"/>
              <a:t>RAM</a:t>
            </a:r>
          </a:p>
          <a:p>
            <a:pPr marL="1079500" indent="-342900">
              <a:buFont typeface="Wingdings" panose="05000000000000000000" pitchFamily="2" charset="2"/>
              <a:buChar char="v"/>
            </a:pPr>
            <a:r>
              <a:rPr lang="en-US" dirty="0" err="1"/>
              <a:t>Sistem</a:t>
            </a:r>
            <a:r>
              <a:rPr lang="en-US" dirty="0"/>
              <a:t> </a:t>
            </a:r>
            <a:r>
              <a:rPr lang="en-US" dirty="0" err="1"/>
              <a:t>operasi</a:t>
            </a:r>
            <a:r>
              <a:rPr lang="en-US" dirty="0"/>
              <a:t> </a:t>
            </a:r>
            <a:r>
              <a:rPr lang="en-US" dirty="0" err="1"/>
              <a:t>tidak</a:t>
            </a:r>
            <a:r>
              <a:rPr lang="en-US" dirty="0"/>
              <a:t> </a:t>
            </a:r>
            <a:r>
              <a:rPr lang="en-US" dirty="0" err="1"/>
              <a:t>dapat</a:t>
            </a:r>
            <a:r>
              <a:rPr lang="en-US" dirty="0"/>
              <a:t> </a:t>
            </a:r>
            <a:r>
              <a:rPr lang="en-US" dirty="0" err="1"/>
              <a:t>mengakses</a:t>
            </a:r>
            <a:r>
              <a:rPr lang="en-US" dirty="0"/>
              <a:t> data </a:t>
            </a:r>
            <a:r>
              <a:rPr lang="en-US" dirty="0" err="1"/>
              <a:t>dari</a:t>
            </a:r>
            <a:r>
              <a:rPr lang="en-US" dirty="0"/>
              <a:t> </a:t>
            </a:r>
            <a:r>
              <a:rPr lang="en-US" i="1" dirty="0"/>
              <a:t>stored </a:t>
            </a:r>
            <a:r>
              <a:rPr lang="en-US" dirty="0"/>
              <a:t> </a:t>
            </a:r>
            <a:r>
              <a:rPr lang="en-US" dirty="0" err="1"/>
              <a:t>dari</a:t>
            </a:r>
            <a:r>
              <a:rPr lang="en-US" dirty="0"/>
              <a:t> RAM Chip</a:t>
            </a:r>
          </a:p>
        </p:txBody>
      </p:sp>
    </p:spTree>
    <p:extLst>
      <p:ext uri="{BB962C8B-B14F-4D97-AF65-F5344CB8AC3E}">
        <p14:creationId xmlns:p14="http://schemas.microsoft.com/office/powerpoint/2010/main" val="220992475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1143000"/>
            <a:ext cx="3103735" cy="400110"/>
          </a:xfrm>
          <a:prstGeom prst="rect">
            <a:avLst/>
          </a:prstGeom>
        </p:spPr>
        <p:txBody>
          <a:bodyPr wrap="none">
            <a:spAutoFit/>
          </a:bodyPr>
          <a:lstStyle/>
          <a:p>
            <a:r>
              <a:rPr lang="en-US" sz="2000" b="1" dirty="0" err="1" smtClean="0"/>
              <a:t>Apa</a:t>
            </a:r>
            <a:r>
              <a:rPr lang="en-US" sz="2000" b="1" dirty="0" smtClean="0"/>
              <a:t> </a:t>
            </a:r>
            <a:r>
              <a:rPr lang="en-US" sz="2000" b="1" dirty="0" err="1" smtClean="0"/>
              <a:t>itu</a:t>
            </a:r>
            <a:r>
              <a:rPr lang="en-US" sz="2000" b="1" dirty="0" smtClean="0"/>
              <a:t> </a:t>
            </a:r>
            <a:r>
              <a:rPr lang="en-US" sz="2000" b="1" i="1" dirty="0" smtClean="0"/>
              <a:t>System Failure?</a:t>
            </a:r>
            <a:endParaRPr lang="en-US" sz="2000" b="1" i="1" dirty="0"/>
          </a:p>
        </p:txBody>
      </p:sp>
      <p:sp>
        <p:nvSpPr>
          <p:cNvPr id="5" name="TextBox 4"/>
          <p:cNvSpPr txBox="1"/>
          <p:nvPr/>
        </p:nvSpPr>
        <p:spPr>
          <a:xfrm>
            <a:off x="966787" y="1843950"/>
            <a:ext cx="7239000" cy="3170099"/>
          </a:xfrm>
          <a:prstGeom prst="rect">
            <a:avLst/>
          </a:prstGeom>
          <a:noFill/>
        </p:spPr>
        <p:txBody>
          <a:bodyPr wrap="square" rtlCol="0">
            <a:spAutoFit/>
          </a:bodyPr>
          <a:lstStyle/>
          <a:p>
            <a:pPr marL="342900" indent="-342900">
              <a:buFont typeface="Wingdings" panose="05000000000000000000" pitchFamily="2" charset="2"/>
              <a:buChar char="§"/>
            </a:pPr>
            <a:r>
              <a:rPr lang="en-US" sz="2000" dirty="0" err="1" smtClean="0"/>
              <a:t>Penggunaan</a:t>
            </a:r>
            <a:r>
              <a:rPr lang="en-US" sz="2000" dirty="0" smtClean="0"/>
              <a:t> </a:t>
            </a:r>
            <a:r>
              <a:rPr lang="en-US" sz="2000" dirty="0" err="1" smtClean="0"/>
              <a:t>komputer</a:t>
            </a:r>
            <a:r>
              <a:rPr lang="en-US" sz="2000" dirty="0" smtClean="0"/>
              <a:t> </a:t>
            </a:r>
            <a:r>
              <a:rPr lang="en-US" sz="2000" dirty="0" err="1" smtClean="0"/>
              <a:t>berkepanjangan</a:t>
            </a:r>
            <a:endParaRPr lang="en-US" sz="2000" dirty="0" smtClean="0"/>
          </a:p>
          <a:p>
            <a:pPr marL="342900" indent="-342900">
              <a:buFont typeface="Wingdings" panose="05000000000000000000" pitchFamily="2" charset="2"/>
              <a:buChar char="§"/>
            </a:pPr>
            <a:r>
              <a:rPr lang="en-US" sz="2000" dirty="0" err="1" smtClean="0"/>
              <a:t>Dapat</a:t>
            </a:r>
            <a:r>
              <a:rPr lang="en-US" sz="2000" dirty="0" smtClean="0"/>
              <a:t> </a:t>
            </a:r>
            <a:r>
              <a:rPr lang="en-US" sz="2000" dirty="0" err="1" smtClean="0"/>
              <a:t>menyebabkan</a:t>
            </a:r>
            <a:r>
              <a:rPr lang="en-US" sz="2000" dirty="0" smtClean="0"/>
              <a:t> </a:t>
            </a:r>
            <a:r>
              <a:rPr lang="en-US" sz="2000" dirty="0" err="1" smtClean="0"/>
              <a:t>hilangnya</a:t>
            </a:r>
            <a:r>
              <a:rPr lang="en-US" sz="2000" dirty="0" smtClean="0"/>
              <a:t> </a:t>
            </a:r>
            <a:r>
              <a:rPr lang="en-US" sz="2000" dirty="0" err="1" smtClean="0"/>
              <a:t>perangkat</a:t>
            </a:r>
            <a:r>
              <a:rPr lang="en-US" sz="2000" dirty="0" smtClean="0"/>
              <a:t> </a:t>
            </a:r>
            <a:r>
              <a:rPr lang="en-US" sz="2000" dirty="0" err="1" smtClean="0"/>
              <a:t>keras</a:t>
            </a:r>
            <a:r>
              <a:rPr lang="en-US" sz="2000" dirty="0" smtClean="0"/>
              <a:t>, </a:t>
            </a:r>
            <a:r>
              <a:rPr lang="en-US" sz="2000" dirty="0" err="1" smtClean="0"/>
              <a:t>perangkat</a:t>
            </a:r>
            <a:r>
              <a:rPr lang="en-US" sz="2000" dirty="0" smtClean="0"/>
              <a:t> </a:t>
            </a:r>
            <a:r>
              <a:rPr lang="en-US" sz="2000" dirty="0" err="1" smtClean="0"/>
              <a:t>lunak</a:t>
            </a:r>
            <a:r>
              <a:rPr lang="en-US" sz="2000" dirty="0" smtClean="0"/>
              <a:t> </a:t>
            </a:r>
            <a:r>
              <a:rPr lang="en-US" sz="2000" dirty="0" err="1" smtClean="0"/>
              <a:t>atau</a:t>
            </a:r>
            <a:r>
              <a:rPr lang="en-US" sz="2000" dirty="0" smtClean="0"/>
              <a:t> data</a:t>
            </a:r>
          </a:p>
          <a:p>
            <a:pPr marL="342900" indent="-342900">
              <a:buFont typeface="Wingdings" panose="05000000000000000000" pitchFamily="2" charset="2"/>
              <a:buChar char="§"/>
            </a:pPr>
            <a:r>
              <a:rPr lang="en-US" sz="2000" dirty="0" err="1" smtClean="0"/>
              <a:t>Penuaan</a:t>
            </a:r>
            <a:r>
              <a:rPr lang="en-US" sz="2000" dirty="0" smtClean="0"/>
              <a:t> </a:t>
            </a:r>
            <a:r>
              <a:rPr lang="en-US" sz="2000" dirty="0" err="1" smtClean="0"/>
              <a:t>perangkat</a:t>
            </a:r>
            <a:r>
              <a:rPr lang="en-US" sz="2000" dirty="0" smtClean="0"/>
              <a:t> </a:t>
            </a:r>
            <a:r>
              <a:rPr lang="en-US" sz="2000" dirty="0" err="1" smtClean="0"/>
              <a:t>keras</a:t>
            </a:r>
            <a:r>
              <a:rPr lang="en-US" sz="2000" dirty="0" smtClean="0"/>
              <a:t>, </a:t>
            </a:r>
            <a:r>
              <a:rPr lang="en-US" sz="2000" i="1" dirty="0" smtClean="0"/>
              <a:t>natural disaster </a:t>
            </a:r>
            <a:r>
              <a:rPr lang="en-US" sz="2000" dirty="0" smtClean="0"/>
              <a:t>(</a:t>
            </a:r>
            <a:r>
              <a:rPr lang="en-US" sz="2000" dirty="0" err="1" smtClean="0"/>
              <a:t>bencana</a:t>
            </a:r>
            <a:r>
              <a:rPr lang="en-US" sz="2000" dirty="0" smtClean="0"/>
              <a:t> </a:t>
            </a:r>
            <a:r>
              <a:rPr lang="en-US" sz="2000" dirty="0" err="1" smtClean="0"/>
              <a:t>alam</a:t>
            </a:r>
            <a:r>
              <a:rPr lang="en-US" sz="2000" dirty="0" smtClean="0"/>
              <a:t>), </a:t>
            </a:r>
            <a:r>
              <a:rPr lang="en-US" sz="2000" dirty="0" err="1" smtClean="0"/>
              <a:t>atau</a:t>
            </a:r>
            <a:r>
              <a:rPr lang="en-US" sz="2000" dirty="0" smtClean="0"/>
              <a:t> </a:t>
            </a:r>
            <a:r>
              <a:rPr lang="en-US" sz="2000" dirty="0" err="1" smtClean="0"/>
              <a:t>gangguan</a:t>
            </a:r>
            <a:r>
              <a:rPr lang="en-US" sz="2000" dirty="0" smtClean="0"/>
              <a:t> </a:t>
            </a:r>
            <a:r>
              <a:rPr lang="en-US" sz="2000" dirty="0" err="1" smtClean="0"/>
              <a:t>tenaga</a:t>
            </a:r>
            <a:r>
              <a:rPr lang="en-US" sz="2000" dirty="0" smtClean="0"/>
              <a:t> </a:t>
            </a:r>
            <a:r>
              <a:rPr lang="en-US" sz="2000" dirty="0" err="1" smtClean="0"/>
              <a:t>listrik</a:t>
            </a:r>
            <a:r>
              <a:rPr lang="en-US" sz="2000" dirty="0" smtClean="0"/>
              <a:t>.</a:t>
            </a:r>
          </a:p>
          <a:p>
            <a:pPr marL="971550" indent="-342900">
              <a:buFont typeface="Wingdings" panose="05000000000000000000" pitchFamily="2" charset="2"/>
              <a:buChar char="Ø"/>
            </a:pPr>
            <a:r>
              <a:rPr lang="en-US" sz="2000" i="1" dirty="0" smtClean="0"/>
              <a:t>Noise – </a:t>
            </a:r>
            <a:r>
              <a:rPr lang="en-US" sz="2000" dirty="0" err="1" smtClean="0"/>
              <a:t>penggunaan</a:t>
            </a:r>
            <a:r>
              <a:rPr lang="en-US" sz="2000" dirty="0" smtClean="0"/>
              <a:t> </a:t>
            </a:r>
            <a:r>
              <a:rPr lang="en-US" sz="2000" dirty="0" err="1" smtClean="0"/>
              <a:t>daya</a:t>
            </a:r>
            <a:r>
              <a:rPr lang="en-US" sz="2000" dirty="0" smtClean="0"/>
              <a:t> </a:t>
            </a:r>
            <a:r>
              <a:rPr lang="en-US" sz="2000" dirty="0" err="1" smtClean="0"/>
              <a:t>listrik</a:t>
            </a:r>
            <a:r>
              <a:rPr lang="en-US" sz="2000" dirty="0" smtClean="0"/>
              <a:t> </a:t>
            </a:r>
            <a:r>
              <a:rPr lang="en-US" sz="2000" dirty="0" err="1" smtClean="0"/>
              <a:t>tidak</a:t>
            </a:r>
            <a:r>
              <a:rPr lang="en-US" sz="2000" dirty="0" smtClean="0"/>
              <a:t> </a:t>
            </a:r>
            <a:r>
              <a:rPr lang="en-US" sz="2000" dirty="0" err="1" smtClean="0"/>
              <a:t>sesuai</a:t>
            </a:r>
            <a:r>
              <a:rPr lang="en-US" sz="2000" dirty="0" smtClean="0"/>
              <a:t> </a:t>
            </a:r>
            <a:r>
              <a:rPr lang="en-US" sz="2000" dirty="0" err="1" smtClean="0"/>
              <a:t>dengan</a:t>
            </a:r>
            <a:r>
              <a:rPr lang="en-US" sz="2000" dirty="0" smtClean="0"/>
              <a:t> </a:t>
            </a:r>
            <a:r>
              <a:rPr lang="en-US" sz="2000" dirty="0" err="1" smtClean="0"/>
              <a:t>kebutuhan</a:t>
            </a:r>
            <a:endParaRPr lang="en-US" sz="2000" dirty="0" smtClean="0"/>
          </a:p>
          <a:p>
            <a:pPr marL="971550" indent="-342900">
              <a:buFont typeface="Wingdings" panose="05000000000000000000" pitchFamily="2" charset="2"/>
              <a:buChar char="Ø"/>
            </a:pPr>
            <a:r>
              <a:rPr lang="en-US" sz="2000" dirty="0" err="1" smtClean="0"/>
              <a:t>Undervoltage</a:t>
            </a:r>
            <a:r>
              <a:rPr lang="en-US" sz="2000" dirty="0" smtClean="0"/>
              <a:t> – </a:t>
            </a:r>
            <a:r>
              <a:rPr lang="en-US" sz="2000" dirty="0" err="1" smtClean="0"/>
              <a:t>Penggunaan</a:t>
            </a:r>
            <a:r>
              <a:rPr lang="en-US" sz="2000" dirty="0" smtClean="0"/>
              <a:t> </a:t>
            </a:r>
            <a:r>
              <a:rPr lang="en-US" sz="2000" dirty="0" err="1" smtClean="0"/>
              <a:t>daya</a:t>
            </a:r>
            <a:r>
              <a:rPr lang="en-US" sz="2000" dirty="0" smtClean="0"/>
              <a:t> </a:t>
            </a:r>
            <a:r>
              <a:rPr lang="en-US" sz="2000" dirty="0" err="1" smtClean="0"/>
              <a:t>listrik</a:t>
            </a:r>
            <a:r>
              <a:rPr lang="en-US" sz="2000" dirty="0" smtClean="0"/>
              <a:t> yang </a:t>
            </a:r>
            <a:r>
              <a:rPr lang="en-US" sz="2000" dirty="0" err="1" smtClean="0"/>
              <a:t>rendah</a:t>
            </a:r>
            <a:endParaRPr lang="en-US" sz="2000" dirty="0" smtClean="0"/>
          </a:p>
          <a:p>
            <a:pPr marL="971550" indent="-342900">
              <a:buFont typeface="Wingdings" panose="05000000000000000000" pitchFamily="2" charset="2"/>
              <a:buChar char="Ø"/>
            </a:pPr>
            <a:r>
              <a:rPr lang="en-US" sz="2000" i="1" dirty="0" smtClean="0"/>
              <a:t>Overvoltage / </a:t>
            </a:r>
            <a:r>
              <a:rPr lang="en-US" sz="2000" dirty="0" err="1" smtClean="0"/>
              <a:t>lonjakan</a:t>
            </a:r>
            <a:r>
              <a:rPr lang="en-US" sz="2000" dirty="0" smtClean="0"/>
              <a:t> </a:t>
            </a:r>
            <a:r>
              <a:rPr lang="en-US" sz="2000" dirty="0" err="1" smtClean="0"/>
              <a:t>daya</a:t>
            </a:r>
            <a:r>
              <a:rPr lang="en-US" sz="2000" i="1" dirty="0" smtClean="0"/>
              <a:t> – </a:t>
            </a:r>
            <a:r>
              <a:rPr lang="en-US" sz="2000" dirty="0" err="1" smtClean="0"/>
              <a:t>peningkatan</a:t>
            </a:r>
            <a:r>
              <a:rPr lang="en-US" sz="2000" dirty="0" smtClean="0"/>
              <a:t> </a:t>
            </a:r>
            <a:r>
              <a:rPr lang="en-US" sz="2000" dirty="0" err="1" smtClean="0"/>
              <a:t>daya</a:t>
            </a:r>
            <a:r>
              <a:rPr lang="en-US" sz="2000" dirty="0" smtClean="0"/>
              <a:t> </a:t>
            </a:r>
            <a:r>
              <a:rPr lang="en-US" sz="2000" dirty="0" err="1" smtClean="0"/>
              <a:t>listrik</a:t>
            </a:r>
            <a:r>
              <a:rPr lang="en-US" sz="2000" dirty="0" smtClean="0"/>
              <a:t> yang significant</a:t>
            </a:r>
            <a:r>
              <a:rPr lang="en-US" sz="2000" i="1" dirty="0" smtClean="0"/>
              <a:t> </a:t>
            </a:r>
            <a:endParaRPr lang="en-US" sz="2000" i="1" dirty="0"/>
          </a:p>
        </p:txBody>
      </p:sp>
    </p:spTree>
    <p:extLst>
      <p:ext uri="{BB962C8B-B14F-4D97-AF65-F5344CB8AC3E}">
        <p14:creationId xmlns:p14="http://schemas.microsoft.com/office/powerpoint/2010/main" val="63073852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824936"/>
            <a:ext cx="4528804" cy="400110"/>
          </a:xfrm>
          <a:prstGeom prst="rect">
            <a:avLst/>
          </a:prstGeom>
        </p:spPr>
        <p:txBody>
          <a:bodyPr wrap="none">
            <a:spAutoFit/>
          </a:bodyPr>
          <a:lstStyle/>
          <a:p>
            <a:r>
              <a:rPr lang="en-US" sz="2000" b="1" dirty="0" err="1" smtClean="0"/>
              <a:t>Kegagalan</a:t>
            </a:r>
            <a:r>
              <a:rPr lang="en-US" sz="2000" b="1" dirty="0" smtClean="0"/>
              <a:t> </a:t>
            </a:r>
            <a:r>
              <a:rPr lang="en-US" sz="2000" b="1" dirty="0" err="1" smtClean="0"/>
              <a:t>Sistem</a:t>
            </a:r>
            <a:r>
              <a:rPr lang="en-US" sz="2000" b="1" dirty="0" smtClean="0"/>
              <a:t> </a:t>
            </a:r>
            <a:r>
              <a:rPr lang="en-US" sz="2000" b="1" i="1" dirty="0" smtClean="0"/>
              <a:t>(System Failure)</a:t>
            </a:r>
            <a:endParaRPr lang="en-US" sz="2000" b="1" i="1" dirty="0"/>
          </a:p>
        </p:txBody>
      </p:sp>
      <p:sp>
        <p:nvSpPr>
          <p:cNvPr id="5" name="Rectangle 4"/>
          <p:cNvSpPr/>
          <p:nvPr/>
        </p:nvSpPr>
        <p:spPr>
          <a:xfrm>
            <a:off x="461682" y="1524000"/>
            <a:ext cx="3187091" cy="400110"/>
          </a:xfrm>
          <a:prstGeom prst="rect">
            <a:avLst/>
          </a:prstGeom>
        </p:spPr>
        <p:txBody>
          <a:bodyPr wrap="none">
            <a:spAutoFit/>
          </a:bodyPr>
          <a:lstStyle/>
          <a:p>
            <a:pPr marL="533400" indent="-533400"/>
            <a:r>
              <a:rPr lang="en-US" sz="2000" dirty="0"/>
              <a:t>What is a surge protector?</a:t>
            </a:r>
            <a:endParaRPr lang="en-US" sz="2000" dirty="0">
              <a:latin typeface="Arial Unicode MS" panose="020B0604020202020204" pitchFamily="34" charset="-128"/>
            </a:endParaRPr>
          </a:p>
        </p:txBody>
      </p:sp>
      <p:sp>
        <p:nvSpPr>
          <p:cNvPr id="9" name="Rectangle 4"/>
          <p:cNvSpPr>
            <a:spLocks noChangeArrowheads="1"/>
          </p:cNvSpPr>
          <p:nvPr/>
        </p:nvSpPr>
        <p:spPr bwMode="auto">
          <a:xfrm>
            <a:off x="304800" y="2068512"/>
            <a:ext cx="55626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609600" indent="-495300">
              <a:defRPr>
                <a:solidFill>
                  <a:schemeClr val="tx1"/>
                </a:solidFill>
                <a:latin typeface="Arial" panose="020B0604020202020204" pitchFamily="34" charset="0"/>
              </a:defRPr>
            </a:lvl2pPr>
            <a:lvl3pPr marL="1028700" indent="-457200">
              <a:defRPr>
                <a:solidFill>
                  <a:schemeClr val="tx1"/>
                </a:solidFill>
                <a:latin typeface="Arial" panose="020B0604020202020204" pitchFamily="34" charset="0"/>
              </a:defRPr>
            </a:lvl3pPr>
            <a:lvl4pPr marL="1358900" indent="-381000">
              <a:defRPr>
                <a:solidFill>
                  <a:schemeClr val="tx1"/>
                </a:solidFill>
                <a:latin typeface="Arial" panose="020B0604020202020204" pitchFamily="34" charset="0"/>
              </a:defRPr>
            </a:lvl4pPr>
            <a:lvl5pPr marL="1752600" indent="-381000">
              <a:defRPr>
                <a:solidFill>
                  <a:schemeClr val="tx1"/>
                </a:solidFill>
                <a:latin typeface="Arial" panose="020B0604020202020204" pitchFamily="34" charset="0"/>
              </a:defRPr>
            </a:lvl5pPr>
            <a:lvl6pPr marL="2209800" indent="-381000" fontAlgn="base">
              <a:spcBef>
                <a:spcPct val="0"/>
              </a:spcBef>
              <a:spcAft>
                <a:spcPct val="0"/>
              </a:spcAft>
              <a:defRPr>
                <a:solidFill>
                  <a:schemeClr val="tx1"/>
                </a:solidFill>
                <a:latin typeface="Arial" panose="020B0604020202020204" pitchFamily="34" charset="0"/>
              </a:defRPr>
            </a:lvl6pPr>
            <a:lvl7pPr marL="2667000" indent="-381000" fontAlgn="base">
              <a:spcBef>
                <a:spcPct val="0"/>
              </a:spcBef>
              <a:spcAft>
                <a:spcPct val="0"/>
              </a:spcAft>
              <a:defRPr>
                <a:solidFill>
                  <a:schemeClr val="tx1"/>
                </a:solidFill>
                <a:latin typeface="Arial" panose="020B0604020202020204" pitchFamily="34" charset="0"/>
              </a:defRPr>
            </a:lvl7pPr>
            <a:lvl8pPr marL="3124200" indent="-381000" fontAlgn="base">
              <a:spcBef>
                <a:spcPct val="0"/>
              </a:spcBef>
              <a:spcAft>
                <a:spcPct val="0"/>
              </a:spcAft>
              <a:defRPr>
                <a:solidFill>
                  <a:schemeClr val="tx1"/>
                </a:solidFill>
                <a:latin typeface="Arial" panose="020B0604020202020204" pitchFamily="34" charset="0"/>
              </a:defRPr>
            </a:lvl8pPr>
            <a:lvl9pPr marL="3581400" indent="-381000" fontAlgn="base">
              <a:spcBef>
                <a:spcPct val="0"/>
              </a:spcBef>
              <a:spcAft>
                <a:spcPct val="0"/>
              </a:spcAft>
              <a:defRPr>
                <a:solidFill>
                  <a:schemeClr val="tx1"/>
                </a:solidFill>
                <a:latin typeface="Arial" panose="020B0604020202020204" pitchFamily="34" charset="0"/>
              </a:defRPr>
            </a:lvl9pPr>
          </a:lstStyle>
          <a:p>
            <a:pPr lvl="1" eaLnBrk="0" hangingPunct="0">
              <a:spcBef>
                <a:spcPct val="5000"/>
              </a:spcBef>
              <a:buClr>
                <a:srgbClr val="D94439"/>
              </a:buClr>
              <a:buSzPct val="75000"/>
              <a:buFont typeface="Wingdings" panose="05000000000000000000" pitchFamily="2" charset="2"/>
              <a:buChar char="Ø"/>
            </a:pPr>
            <a:r>
              <a:rPr kumimoji="1" lang="en-US" sz="2000" dirty="0" err="1" smtClean="0">
                <a:solidFill>
                  <a:srgbClr val="000000"/>
                </a:solidFill>
                <a:cs typeface="Arial" panose="020B0604020202020204" pitchFamily="34" charset="0"/>
              </a:rPr>
              <a:t>Melindungi</a:t>
            </a:r>
            <a:r>
              <a:rPr kumimoji="1" lang="en-US" sz="2000" dirty="0">
                <a:solidFill>
                  <a:srgbClr val="000000"/>
                </a:solidFill>
                <a:cs typeface="Arial" panose="020B0604020202020204" pitchFamily="34" charset="0"/>
              </a:rPr>
              <a:t> </a:t>
            </a:r>
            <a:r>
              <a:rPr kumimoji="1" lang="en-US" sz="2000" dirty="0" err="1" smtClean="0">
                <a:solidFill>
                  <a:srgbClr val="000000"/>
                </a:solidFill>
                <a:cs typeface="Arial" panose="020B0604020202020204" pitchFamily="34" charset="0"/>
              </a:rPr>
              <a:t>komputer</a:t>
            </a:r>
            <a:r>
              <a:rPr kumimoji="1" lang="en-US" sz="2000" dirty="0" smtClean="0">
                <a:solidFill>
                  <a:srgbClr val="000000"/>
                </a:solidFill>
                <a:cs typeface="Arial" panose="020B0604020202020204" pitchFamily="34" charset="0"/>
              </a:rPr>
              <a:t> </a:t>
            </a:r>
            <a:r>
              <a:rPr kumimoji="1" lang="en-US" sz="2000" dirty="0" err="1" smtClean="0">
                <a:solidFill>
                  <a:srgbClr val="000000"/>
                </a:solidFill>
                <a:cs typeface="Arial" panose="020B0604020202020204" pitchFamily="34" charset="0"/>
              </a:rPr>
              <a:t>dan</a:t>
            </a:r>
            <a:r>
              <a:rPr kumimoji="1" lang="en-US" sz="2000" dirty="0" smtClean="0">
                <a:solidFill>
                  <a:srgbClr val="000000"/>
                </a:solidFill>
                <a:cs typeface="Arial" panose="020B0604020202020204" pitchFamily="34" charset="0"/>
              </a:rPr>
              <a:t> </a:t>
            </a:r>
            <a:r>
              <a:rPr kumimoji="1" lang="en-US" sz="2000" dirty="0" err="1" smtClean="0">
                <a:solidFill>
                  <a:srgbClr val="000000"/>
                </a:solidFill>
                <a:cs typeface="Arial" panose="020B0604020202020204" pitchFamily="34" charset="0"/>
              </a:rPr>
              <a:t>peralatan</a:t>
            </a:r>
            <a:r>
              <a:rPr kumimoji="1" lang="en-US" sz="2000" dirty="0" smtClean="0">
                <a:solidFill>
                  <a:srgbClr val="000000"/>
                </a:solidFill>
                <a:cs typeface="Arial" panose="020B0604020202020204" pitchFamily="34" charset="0"/>
              </a:rPr>
              <a:t> </a:t>
            </a:r>
            <a:r>
              <a:rPr kumimoji="1" lang="en-US" sz="2000" dirty="0" err="1" smtClean="0">
                <a:solidFill>
                  <a:srgbClr val="000000"/>
                </a:solidFill>
                <a:cs typeface="Arial" panose="020B0604020202020204" pitchFamily="34" charset="0"/>
              </a:rPr>
              <a:t>lainnya</a:t>
            </a:r>
            <a:r>
              <a:rPr kumimoji="1" lang="en-US" sz="2000" dirty="0" smtClean="0">
                <a:solidFill>
                  <a:srgbClr val="000000"/>
                </a:solidFill>
                <a:cs typeface="Arial" panose="020B0604020202020204" pitchFamily="34" charset="0"/>
              </a:rPr>
              <a:t> </a:t>
            </a:r>
            <a:r>
              <a:rPr kumimoji="1" lang="en-US" sz="2000" dirty="0" err="1" smtClean="0">
                <a:solidFill>
                  <a:srgbClr val="000000"/>
                </a:solidFill>
                <a:cs typeface="Arial" panose="020B0604020202020204" pitchFamily="34" charset="0"/>
              </a:rPr>
              <a:t>dari</a:t>
            </a:r>
            <a:r>
              <a:rPr kumimoji="1" lang="en-US" sz="2000" dirty="0" smtClean="0">
                <a:solidFill>
                  <a:srgbClr val="000000"/>
                </a:solidFill>
                <a:cs typeface="Arial" panose="020B0604020202020204" pitchFamily="34" charset="0"/>
              </a:rPr>
              <a:t> </a:t>
            </a:r>
            <a:r>
              <a:rPr kumimoji="1" lang="en-US" sz="2000" dirty="0" err="1" smtClean="0">
                <a:solidFill>
                  <a:srgbClr val="000000"/>
                </a:solidFill>
                <a:cs typeface="Arial" panose="020B0604020202020204" pitchFamily="34" charset="0"/>
              </a:rPr>
              <a:t>gangguan</a:t>
            </a:r>
            <a:r>
              <a:rPr kumimoji="1" lang="en-US" sz="2000" dirty="0" smtClean="0">
                <a:solidFill>
                  <a:srgbClr val="000000"/>
                </a:solidFill>
                <a:cs typeface="Arial" panose="020B0604020202020204" pitchFamily="34" charset="0"/>
              </a:rPr>
              <a:t> </a:t>
            </a:r>
            <a:r>
              <a:rPr kumimoji="1" lang="en-US" sz="2000" dirty="0" err="1" smtClean="0">
                <a:solidFill>
                  <a:srgbClr val="000000"/>
                </a:solidFill>
                <a:cs typeface="Arial" panose="020B0604020202020204" pitchFamily="34" charset="0"/>
              </a:rPr>
              <a:t>daya</a:t>
            </a:r>
            <a:r>
              <a:rPr kumimoji="1" lang="en-US" sz="2000" dirty="0" smtClean="0">
                <a:solidFill>
                  <a:srgbClr val="000000"/>
                </a:solidFill>
                <a:cs typeface="Arial" panose="020B0604020202020204" pitchFamily="34" charset="0"/>
              </a:rPr>
              <a:t> </a:t>
            </a:r>
            <a:r>
              <a:rPr kumimoji="1" lang="en-US" sz="2000" dirty="0" err="1" smtClean="0">
                <a:solidFill>
                  <a:srgbClr val="000000"/>
                </a:solidFill>
                <a:cs typeface="Arial" panose="020B0604020202020204" pitchFamily="34" charset="0"/>
              </a:rPr>
              <a:t>listrik</a:t>
            </a:r>
            <a:endParaRPr kumimoji="1" lang="en-US" sz="2000" dirty="0" smtClean="0">
              <a:solidFill>
                <a:srgbClr val="000000"/>
              </a:solidFill>
              <a:cs typeface="Arial" panose="020B0604020202020204" pitchFamily="34" charset="0"/>
            </a:endParaRPr>
          </a:p>
          <a:p>
            <a:pPr lvl="1" eaLnBrk="0" hangingPunct="0">
              <a:spcBef>
                <a:spcPct val="5000"/>
              </a:spcBef>
              <a:buClr>
                <a:srgbClr val="D94439"/>
              </a:buClr>
              <a:buSzPct val="75000"/>
              <a:buFont typeface="Wingdings" panose="05000000000000000000" pitchFamily="2" charset="2"/>
              <a:buChar char="Ø"/>
            </a:pPr>
            <a:endParaRPr kumimoji="1" lang="en-US" sz="2000" dirty="0">
              <a:solidFill>
                <a:srgbClr val="000000"/>
              </a:solidFill>
              <a:cs typeface="Arial" panose="020B0604020202020204" pitchFamily="34" charset="0"/>
            </a:endParaRPr>
          </a:p>
          <a:p>
            <a:pPr lvl="1" eaLnBrk="0" hangingPunct="0">
              <a:spcBef>
                <a:spcPct val="5000"/>
              </a:spcBef>
              <a:buClr>
                <a:srgbClr val="D94439"/>
              </a:buClr>
              <a:buSzPct val="75000"/>
              <a:buFont typeface="Wingdings" panose="05000000000000000000" pitchFamily="2" charset="2"/>
              <a:buChar char="Ø"/>
            </a:pPr>
            <a:r>
              <a:rPr kumimoji="1" lang="en-US" sz="2000" i="1" dirty="0" smtClean="0">
                <a:solidFill>
                  <a:srgbClr val="000000"/>
                </a:solidFill>
                <a:cs typeface="Arial" panose="020B0604020202020204" pitchFamily="34" charset="0"/>
              </a:rPr>
              <a:t>Uninterruptible Power Supply </a:t>
            </a:r>
            <a:r>
              <a:rPr kumimoji="1" lang="en-US" sz="2000" dirty="0" smtClean="0">
                <a:solidFill>
                  <a:srgbClr val="000000"/>
                </a:solidFill>
                <a:cs typeface="Arial" panose="020B0604020202020204" pitchFamily="34" charset="0"/>
              </a:rPr>
              <a:t>(UPS) </a:t>
            </a:r>
            <a:r>
              <a:rPr kumimoji="1" lang="en-US" sz="2000" dirty="0" err="1" smtClean="0">
                <a:solidFill>
                  <a:srgbClr val="000000"/>
                </a:solidFill>
                <a:cs typeface="Arial" panose="020B0604020202020204" pitchFamily="34" charset="0"/>
              </a:rPr>
              <a:t>adalah</a:t>
            </a:r>
            <a:r>
              <a:rPr kumimoji="1" lang="en-US" sz="2000" dirty="0" smtClean="0">
                <a:solidFill>
                  <a:srgbClr val="000000"/>
                </a:solidFill>
                <a:cs typeface="Arial" panose="020B0604020202020204" pitchFamily="34" charset="0"/>
              </a:rPr>
              <a:t> surge protector yang </a:t>
            </a:r>
            <a:r>
              <a:rPr kumimoji="1" lang="en-US" sz="2000" dirty="0" err="1" smtClean="0">
                <a:solidFill>
                  <a:srgbClr val="000000"/>
                </a:solidFill>
                <a:cs typeface="Arial" panose="020B0604020202020204" pitchFamily="34" charset="0"/>
              </a:rPr>
              <a:t>memberikan</a:t>
            </a:r>
            <a:r>
              <a:rPr kumimoji="1" lang="en-US" sz="2000" dirty="0" smtClean="0">
                <a:solidFill>
                  <a:srgbClr val="000000"/>
                </a:solidFill>
                <a:cs typeface="Arial" panose="020B0604020202020204" pitchFamily="34" charset="0"/>
              </a:rPr>
              <a:t> </a:t>
            </a:r>
            <a:r>
              <a:rPr kumimoji="1" lang="en-US" sz="2000" dirty="0" err="1" smtClean="0">
                <a:solidFill>
                  <a:srgbClr val="000000"/>
                </a:solidFill>
                <a:cs typeface="Arial" panose="020B0604020202020204" pitchFamily="34" charset="0"/>
              </a:rPr>
              <a:t>tenaga</a:t>
            </a:r>
            <a:r>
              <a:rPr kumimoji="1" lang="en-US" sz="2000" dirty="0" smtClean="0">
                <a:solidFill>
                  <a:srgbClr val="000000"/>
                </a:solidFill>
                <a:cs typeface="Arial" panose="020B0604020202020204" pitchFamily="34" charset="0"/>
              </a:rPr>
              <a:t> </a:t>
            </a:r>
            <a:r>
              <a:rPr kumimoji="1" lang="en-US" sz="2000" dirty="0" err="1" smtClean="0">
                <a:solidFill>
                  <a:srgbClr val="000000"/>
                </a:solidFill>
                <a:cs typeface="Arial" panose="020B0604020202020204" pitchFamily="34" charset="0"/>
              </a:rPr>
              <a:t>selama</a:t>
            </a:r>
            <a:r>
              <a:rPr kumimoji="1" lang="en-US" sz="2000" dirty="0" smtClean="0">
                <a:solidFill>
                  <a:srgbClr val="000000"/>
                </a:solidFill>
                <a:cs typeface="Arial" panose="020B0604020202020204" pitchFamily="34" charset="0"/>
              </a:rPr>
              <a:t> power loss</a:t>
            </a:r>
            <a:endParaRPr kumimoji="1" lang="en-US" sz="2000" dirty="0">
              <a:solidFill>
                <a:srgbClr val="000000"/>
              </a:solidFill>
              <a:cs typeface="Arial" panose="020B0604020202020204" pitchFamily="34" charset="0"/>
            </a:endParaRPr>
          </a:p>
        </p:txBody>
      </p:sp>
      <p:pic>
        <p:nvPicPr>
          <p:cNvPr id="10" name="Picture 5" descr="Fig11-0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175" y="1086783"/>
            <a:ext cx="272732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ig11-0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794" y="3978778"/>
            <a:ext cx="2912280" cy="217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6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4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4500"/>
                            </p:stCondLst>
                            <p:childTnLst>
                              <p:par>
                                <p:cTn id="9" presetID="22" presetClass="entr" presetSubtype="8" fill="hold" grpId="0" nodeType="afterEffect">
                                  <p:stCondLst>
                                    <p:cond delay="800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wipe(left)">
                                      <p:cBhvr>
                                        <p:cTn id="11" dur="500"/>
                                        <p:tgtEl>
                                          <p:spTgt spid="9">
                                            <p:txEl>
                                              <p:pRg st="2" end="2"/>
                                            </p:txEl>
                                          </p:spTgt>
                                        </p:tgtEl>
                                      </p:cBhvr>
                                    </p:animEffect>
                                  </p:childTnLst>
                                </p:cTn>
                              </p:par>
                            </p:childTnLst>
                          </p:cTn>
                        </p:par>
                        <p:par>
                          <p:cTn id="12" fill="hold">
                            <p:stCondLst>
                              <p:cond delay="13000"/>
                            </p:stCondLst>
                            <p:childTnLst>
                              <p:par>
                                <p:cTn id="13" presetID="23" presetClass="entr" presetSubtype="272"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2/3*#ppt_w"/>
                                          </p:val>
                                        </p:tav>
                                        <p:tav tm="100000">
                                          <p:val>
                                            <p:strVal val="#ppt_w"/>
                                          </p:val>
                                        </p:tav>
                                      </p:tavLst>
                                    </p:anim>
                                    <p:anim calcmode="lin" valueType="num">
                                      <p:cBhvr>
                                        <p:cTn id="16" dur="500" fill="hold"/>
                                        <p:tgtEl>
                                          <p:spTgt spid="10"/>
                                        </p:tgtEl>
                                        <p:attrNameLst>
                                          <p:attrName>ppt_h</p:attrName>
                                        </p:attrNameLst>
                                      </p:cBhvr>
                                      <p:tavLst>
                                        <p:tav tm="0">
                                          <p:val>
                                            <p:strVal val="2/3*#ppt_h"/>
                                          </p:val>
                                        </p:tav>
                                        <p:tav tm="100000">
                                          <p:val>
                                            <p:strVal val="#ppt_h"/>
                                          </p:val>
                                        </p:tav>
                                      </p:tavLst>
                                    </p:anim>
                                  </p:childTnLst>
                                </p:cTn>
                              </p:par>
                            </p:childTnLst>
                          </p:cTn>
                        </p:par>
                        <p:par>
                          <p:cTn id="17" fill="hold">
                            <p:stCondLst>
                              <p:cond delay="15500"/>
                            </p:stCondLst>
                            <p:childTnLst>
                              <p:par>
                                <p:cTn id="18" presetID="23" presetClass="entr" presetSubtype="272" fill="hold" nodeType="afterEffect">
                                  <p:stCondLst>
                                    <p:cond delay="20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strVal val="2/3*#ppt_w"/>
                                          </p:val>
                                        </p:tav>
                                        <p:tav tm="100000">
                                          <p:val>
                                            <p:strVal val="#ppt_w"/>
                                          </p:val>
                                        </p:tav>
                                      </p:tavLst>
                                    </p:anim>
                                    <p:anim calcmode="lin" valueType="num">
                                      <p:cBhvr>
                                        <p:cTn id="21" dur="50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autoUpdateAnimBg="0" advAuto="4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1003300" y="708212"/>
            <a:ext cx="6985000" cy="504825"/>
          </a:xfrm>
        </p:spPr>
        <p:txBody>
          <a:bodyPr/>
          <a:lstStyle/>
          <a:p>
            <a:r>
              <a:rPr lang="en-US" sz="2200" dirty="0">
                <a:latin typeface="Arial" panose="020B0604020202020204" pitchFamily="34" charset="0"/>
                <a:cs typeface="Arial" panose="020B0604020202020204" pitchFamily="34" charset="0"/>
              </a:rPr>
              <a:t>Backing Up — The Ultimate Safeguard</a:t>
            </a:r>
          </a:p>
        </p:txBody>
      </p:sp>
      <p:sp>
        <p:nvSpPr>
          <p:cNvPr id="4" name="Rectangle 3"/>
          <p:cNvSpPr txBox="1">
            <a:spLocks noChangeArrowheads="1"/>
          </p:cNvSpPr>
          <p:nvPr/>
        </p:nvSpPr>
        <p:spPr bwMode="auto">
          <a:xfrm>
            <a:off x="471487" y="1325562"/>
            <a:ext cx="8229600" cy="4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latin typeface="Arial" panose="020B0604020202020204" pitchFamily="34" charset="0"/>
                <a:cs typeface="Arial" panose="020B0604020202020204" pitchFamily="34" charset="0"/>
              </a:rPr>
              <a:t>What is a </a:t>
            </a:r>
            <a:r>
              <a:rPr lang="en-US" sz="2000" dirty="0" smtClean="0">
                <a:solidFill>
                  <a:schemeClr val="hlink"/>
                </a:solidFill>
                <a:latin typeface="Arial" panose="020B0604020202020204" pitchFamily="34" charset="0"/>
                <a:cs typeface="Arial" panose="020B0604020202020204" pitchFamily="34" charset="0"/>
              </a:rPr>
              <a:t>backup</a:t>
            </a:r>
            <a:r>
              <a:rPr lang="en-US" sz="2000"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5" name="AutoShape 4"/>
          <p:cNvSpPr>
            <a:spLocks noChangeArrowheads="1"/>
          </p:cNvSpPr>
          <p:nvPr/>
        </p:nvSpPr>
        <p:spPr bwMode="auto">
          <a:xfrm>
            <a:off x="990600" y="1905000"/>
            <a:ext cx="7239000" cy="838200"/>
          </a:xfrm>
          <a:prstGeom prst="bevel">
            <a:avLst>
              <a:gd name="adj" fmla="val 5722"/>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1"/>
          <a:lstStyle/>
          <a:p>
            <a:pPr algn="ctr" eaLnBrk="0" hangingPunct="0">
              <a:spcBef>
                <a:spcPct val="5000"/>
              </a:spcBef>
              <a:buClr>
                <a:srgbClr val="D94439"/>
              </a:buClr>
              <a:buSzPct val="75000"/>
              <a:buFont typeface="Wingdings" panose="05000000000000000000" pitchFamily="2" charset="2"/>
              <a:buNone/>
            </a:pPr>
            <a:r>
              <a:rPr kumimoji="1" lang="en-US" sz="2000" dirty="0">
                <a:solidFill>
                  <a:srgbClr val="000000"/>
                </a:solidFill>
                <a:cs typeface="Arial" panose="020B0604020202020204" pitchFamily="34" charset="0"/>
              </a:rPr>
              <a:t>Duplicate of file, program, or disk</a:t>
            </a:r>
          </a:p>
        </p:txBody>
      </p:sp>
      <p:sp>
        <p:nvSpPr>
          <p:cNvPr id="6" name="AutoShape 5"/>
          <p:cNvSpPr>
            <a:spLocks noChangeArrowheads="1"/>
          </p:cNvSpPr>
          <p:nvPr/>
        </p:nvSpPr>
        <p:spPr bwMode="auto">
          <a:xfrm>
            <a:off x="990600" y="2514600"/>
            <a:ext cx="2190750" cy="1835150"/>
          </a:xfrm>
          <a:prstGeom prst="roundRect">
            <a:avLst>
              <a:gd name="adj" fmla="val 16667"/>
            </a:avLst>
          </a:prstGeom>
          <a:solidFill>
            <a:srgbClr val="993366"/>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eaLnBrk="0" hangingPunct="0"/>
            <a:r>
              <a:rPr kumimoji="1" lang="en-US">
                <a:solidFill>
                  <a:srgbClr val="FFFFCC"/>
                </a:solidFill>
                <a:effectLst>
                  <a:outerShdw blurRad="38100" dist="38100" dir="2700000" algn="tl">
                    <a:srgbClr val="000000"/>
                  </a:outerShdw>
                </a:effectLst>
                <a:cs typeface="Arial" panose="020B0604020202020204" pitchFamily="34" charset="0"/>
              </a:rPr>
              <a:t>Full backup</a:t>
            </a:r>
            <a:r>
              <a:rPr kumimoji="1" lang="en-US">
                <a:solidFill>
                  <a:srgbClr val="000000"/>
                </a:solidFill>
                <a:effectLst>
                  <a:outerShdw blurRad="38100" dist="38100" dir="2700000" algn="tl">
                    <a:srgbClr val="FFFFFF"/>
                  </a:outerShdw>
                </a:effectLst>
                <a:cs typeface="Arial" panose="020B0604020202020204" pitchFamily="34" charset="0"/>
              </a:rPr>
              <a:t/>
            </a:r>
            <a:br>
              <a:rPr kumimoji="1" lang="en-US">
                <a:solidFill>
                  <a:srgbClr val="000000"/>
                </a:solidFill>
                <a:effectLst>
                  <a:outerShdw blurRad="38100" dist="38100" dir="2700000" algn="tl">
                    <a:srgbClr val="FFFFFF"/>
                  </a:outerShdw>
                </a:effectLst>
                <a:cs typeface="Arial" panose="020B0604020202020204" pitchFamily="34" charset="0"/>
              </a:rPr>
            </a:br>
            <a:r>
              <a:rPr kumimoji="1" lang="en-US">
                <a:cs typeface="Arial" panose="020B0604020202020204" pitchFamily="34" charset="0"/>
              </a:rPr>
              <a:t>all files in computer</a:t>
            </a:r>
          </a:p>
        </p:txBody>
      </p:sp>
      <p:sp>
        <p:nvSpPr>
          <p:cNvPr id="7" name="AutoShape 6"/>
          <p:cNvSpPr>
            <a:spLocks noChangeArrowheads="1"/>
          </p:cNvSpPr>
          <p:nvPr/>
        </p:nvSpPr>
        <p:spPr bwMode="auto">
          <a:xfrm>
            <a:off x="3400425" y="2514600"/>
            <a:ext cx="2190750" cy="1835150"/>
          </a:xfrm>
          <a:prstGeom prst="roundRect">
            <a:avLst>
              <a:gd name="adj" fmla="val 16667"/>
            </a:avLst>
          </a:prstGeom>
          <a:solidFill>
            <a:srgbClr val="008080"/>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eaLnBrk="0" hangingPunct="0"/>
            <a:r>
              <a:rPr kumimoji="1" lang="en-US">
                <a:solidFill>
                  <a:srgbClr val="FFFFCC"/>
                </a:solidFill>
                <a:effectLst>
                  <a:outerShdw blurRad="38100" dist="38100" dir="2700000" algn="tl">
                    <a:srgbClr val="000000"/>
                  </a:outerShdw>
                </a:effectLst>
                <a:cs typeface="Arial" panose="020B0604020202020204" pitchFamily="34" charset="0"/>
              </a:rPr>
              <a:t>Selective backup</a:t>
            </a:r>
            <a:r>
              <a:rPr kumimoji="1" lang="en-US">
                <a:solidFill>
                  <a:srgbClr val="000000"/>
                </a:solidFill>
                <a:effectLst>
                  <a:outerShdw blurRad="38100" dist="38100" dir="2700000" algn="tl">
                    <a:srgbClr val="FFFFFF"/>
                  </a:outerShdw>
                </a:effectLst>
                <a:cs typeface="Arial" panose="020B0604020202020204" pitchFamily="34" charset="0"/>
              </a:rPr>
              <a:t/>
            </a:r>
            <a:br>
              <a:rPr kumimoji="1" lang="en-US">
                <a:solidFill>
                  <a:srgbClr val="000000"/>
                </a:solidFill>
                <a:effectLst>
                  <a:outerShdw blurRad="38100" dist="38100" dir="2700000" algn="tl">
                    <a:srgbClr val="FFFFFF"/>
                  </a:outerShdw>
                </a:effectLst>
                <a:cs typeface="Arial" panose="020B0604020202020204" pitchFamily="34" charset="0"/>
              </a:rPr>
            </a:br>
            <a:r>
              <a:rPr kumimoji="1" lang="en-US">
                <a:cs typeface="Arial" panose="020B0604020202020204" pitchFamily="34" charset="0"/>
              </a:rPr>
              <a:t>select which files </a:t>
            </a:r>
            <a:br>
              <a:rPr kumimoji="1" lang="en-US">
                <a:cs typeface="Arial" panose="020B0604020202020204" pitchFamily="34" charset="0"/>
              </a:rPr>
            </a:br>
            <a:r>
              <a:rPr kumimoji="1" lang="en-US">
                <a:cs typeface="Arial" panose="020B0604020202020204" pitchFamily="34" charset="0"/>
              </a:rPr>
              <a:t>to back up</a:t>
            </a:r>
          </a:p>
        </p:txBody>
      </p:sp>
      <p:sp>
        <p:nvSpPr>
          <p:cNvPr id="8" name="AutoShape 7"/>
          <p:cNvSpPr>
            <a:spLocks noChangeArrowheads="1"/>
          </p:cNvSpPr>
          <p:nvPr/>
        </p:nvSpPr>
        <p:spPr bwMode="auto">
          <a:xfrm>
            <a:off x="5867400" y="2514600"/>
            <a:ext cx="2286000" cy="1835150"/>
          </a:xfrm>
          <a:prstGeom prst="roundRect">
            <a:avLst>
              <a:gd name="adj" fmla="val 16667"/>
            </a:avLst>
          </a:prstGeom>
          <a:solidFill>
            <a:srgbClr val="D94439"/>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eaLnBrk="0" hangingPunct="0"/>
            <a:r>
              <a:rPr kumimoji="1" lang="en-US" dirty="0">
                <a:solidFill>
                  <a:srgbClr val="FFFFCC"/>
                </a:solidFill>
                <a:effectLst>
                  <a:outerShdw blurRad="38100" dist="38100" dir="2700000" algn="tl">
                    <a:srgbClr val="000000"/>
                  </a:outerShdw>
                </a:effectLst>
                <a:cs typeface="Arial" panose="020B0604020202020204" pitchFamily="34" charset="0"/>
              </a:rPr>
              <a:t>Three-generation backup</a:t>
            </a:r>
            <a:r>
              <a:rPr kumimoji="1" lang="en-US" dirty="0">
                <a:solidFill>
                  <a:srgbClr val="000000"/>
                </a:solidFill>
                <a:effectLst>
                  <a:outerShdw blurRad="38100" dist="38100" dir="2700000" algn="tl">
                    <a:srgbClr val="FFFFFF"/>
                  </a:outerShdw>
                </a:effectLst>
                <a:cs typeface="Arial" panose="020B0604020202020204" pitchFamily="34" charset="0"/>
              </a:rPr>
              <a:t/>
            </a:r>
            <a:br>
              <a:rPr kumimoji="1" lang="en-US" dirty="0">
                <a:solidFill>
                  <a:srgbClr val="000000"/>
                </a:solidFill>
                <a:effectLst>
                  <a:outerShdw blurRad="38100" dist="38100" dir="2700000" algn="tl">
                    <a:srgbClr val="FFFFFF"/>
                  </a:outerShdw>
                </a:effectLst>
                <a:cs typeface="Arial" panose="020B0604020202020204" pitchFamily="34" charset="0"/>
              </a:rPr>
            </a:br>
            <a:r>
              <a:rPr kumimoji="1" lang="en-US" dirty="0">
                <a:cs typeface="Arial" panose="020B0604020202020204" pitchFamily="34" charset="0"/>
              </a:rPr>
              <a:t>preserves </a:t>
            </a:r>
            <a:br>
              <a:rPr kumimoji="1" lang="en-US" dirty="0">
                <a:cs typeface="Arial" panose="020B0604020202020204" pitchFamily="34" charset="0"/>
              </a:rPr>
            </a:br>
            <a:r>
              <a:rPr kumimoji="1" lang="en-US" dirty="0">
                <a:cs typeface="Arial" panose="020B0604020202020204" pitchFamily="34" charset="0"/>
              </a:rPr>
              <a:t>three copies of important files</a:t>
            </a:r>
          </a:p>
        </p:txBody>
      </p:sp>
      <p:sp>
        <p:nvSpPr>
          <p:cNvPr id="9" name="AutoShape 8"/>
          <p:cNvSpPr>
            <a:spLocks noChangeArrowheads="1"/>
          </p:cNvSpPr>
          <p:nvPr/>
        </p:nvSpPr>
        <p:spPr bwMode="auto">
          <a:xfrm>
            <a:off x="990600" y="4800600"/>
            <a:ext cx="7239000" cy="838200"/>
          </a:xfrm>
          <a:prstGeom prst="bevel">
            <a:avLst>
              <a:gd name="adj" fmla="val 5722"/>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1"/>
          <a:lstStyle/>
          <a:p>
            <a:pPr algn="ctr" eaLnBrk="0" hangingPunct="0">
              <a:spcBef>
                <a:spcPct val="20000"/>
              </a:spcBef>
              <a:buClr>
                <a:schemeClr val="accent1"/>
              </a:buClr>
              <a:buSzPct val="80000"/>
              <a:buFont typeface="Monotype Sorts" pitchFamily="2" charset="2"/>
              <a:buNone/>
            </a:pPr>
            <a:r>
              <a:rPr kumimoji="1" lang="en-US" sz="2000" dirty="0">
                <a:solidFill>
                  <a:srgbClr val="000000"/>
                </a:solidFill>
                <a:cs typeface="Arial" panose="020B0604020202020204" pitchFamily="34" charset="0"/>
              </a:rPr>
              <a:t>In case of system failure or corrupted files, </a:t>
            </a:r>
            <a:br>
              <a:rPr kumimoji="1" lang="en-US" sz="2000" dirty="0">
                <a:solidFill>
                  <a:srgbClr val="000000"/>
                </a:solidFill>
                <a:cs typeface="Arial" panose="020B0604020202020204" pitchFamily="34" charset="0"/>
              </a:rPr>
            </a:br>
            <a:r>
              <a:rPr kumimoji="1" lang="en-US" sz="2000" dirty="0">
                <a:solidFill>
                  <a:srgbClr val="FFFFCC"/>
                </a:solidFill>
                <a:cs typeface="Arial" panose="020B0604020202020204" pitchFamily="34" charset="0"/>
              </a:rPr>
              <a:t>restore</a:t>
            </a:r>
            <a:r>
              <a:rPr kumimoji="1" lang="en-US" sz="2000" dirty="0">
                <a:solidFill>
                  <a:srgbClr val="000000"/>
                </a:solidFill>
                <a:cs typeface="Arial" panose="020B0604020202020204" pitchFamily="34" charset="0"/>
              </a:rPr>
              <a:t> files by copying to original location</a:t>
            </a:r>
          </a:p>
        </p:txBody>
      </p:sp>
    </p:spTree>
    <p:extLst>
      <p:ext uri="{BB962C8B-B14F-4D97-AF65-F5344CB8AC3E}">
        <p14:creationId xmlns:p14="http://schemas.microsoft.com/office/powerpoint/2010/main" val="2530246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1500"/>
                            </p:stCondLst>
                            <p:childTnLst>
                              <p:par>
                                <p:cTn id="9" presetID="23" presetClass="entr" presetSubtype="272"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2/3*#ppt_w"/>
                                          </p:val>
                                        </p:tav>
                                        <p:tav tm="100000">
                                          <p:val>
                                            <p:strVal val="#ppt_w"/>
                                          </p:val>
                                        </p:tav>
                                      </p:tavLst>
                                    </p:anim>
                                    <p:anim calcmode="lin" valueType="num">
                                      <p:cBhvr>
                                        <p:cTn id="12" dur="500" fill="hold"/>
                                        <p:tgtEl>
                                          <p:spTgt spid="5"/>
                                        </p:tgtEl>
                                        <p:attrNameLst>
                                          <p:attrName>ppt_h</p:attrName>
                                        </p:attrNameLst>
                                      </p:cBhvr>
                                      <p:tavLst>
                                        <p:tav tm="0">
                                          <p:val>
                                            <p:strVal val="2/3*#ppt_h"/>
                                          </p:val>
                                        </p:tav>
                                        <p:tav tm="100000">
                                          <p:val>
                                            <p:strVal val="#ppt_h"/>
                                          </p:val>
                                        </p:tav>
                                      </p:tavLst>
                                    </p:anim>
                                  </p:childTnLst>
                                </p:cTn>
                              </p:par>
                            </p:childTnLst>
                          </p:cTn>
                        </p:par>
                        <p:par>
                          <p:cTn id="13" fill="hold">
                            <p:stCondLst>
                              <p:cond delay="4000"/>
                            </p:stCondLst>
                            <p:childTnLst>
                              <p:par>
                                <p:cTn id="14" presetID="22" presetClass="entr" presetSubtype="1" fill="hold" grpId="0" nodeType="after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6500"/>
                            </p:stCondLst>
                            <p:childTnLst>
                              <p:par>
                                <p:cTn id="18" presetID="22" presetClass="entr" presetSubtype="1" fill="hold" grpId="0" nodeType="afterEffect">
                                  <p:stCondLst>
                                    <p:cond delay="300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10000"/>
                            </p:stCondLst>
                            <p:childTnLst>
                              <p:par>
                                <p:cTn id="22" presetID="22" presetClass="entr" presetSubtype="1" fill="hold" grpId="0" nodeType="afterEffect">
                                  <p:stCondLst>
                                    <p:cond delay="300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p:stCondLst>
                              <p:cond delay="13500"/>
                            </p:stCondLst>
                            <p:childTnLst>
                              <p:par>
                                <p:cTn id="26" presetID="23" presetClass="entr" presetSubtype="272" fill="hold" grpId="0" nodeType="afterEffect">
                                  <p:stCondLst>
                                    <p:cond delay="30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2/3*#ppt_w"/>
                                          </p:val>
                                        </p:tav>
                                        <p:tav tm="100000">
                                          <p:val>
                                            <p:strVal val="#ppt_w"/>
                                          </p:val>
                                        </p:tav>
                                      </p:tavLst>
                                    </p:anim>
                                    <p:anim calcmode="lin" valueType="num">
                                      <p:cBhvr>
                                        <p:cTn id="29" dur="500" fill="hold"/>
                                        <p:tgtEl>
                                          <p:spTgt spid="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utoUpdateAnimBg="0" advAuto="1000"/>
      <p:bldP spid="5" grpId="0" animBg="1" autoUpdateAnimBg="0"/>
      <p:bldP spid="6" grpId="0" animBg="1" autoUpdateAnimBg="0"/>
      <p:bldP spid="7" grpId="0" animBg="1" autoUpdateAnimBg="0"/>
      <p:bldP spid="8" grpId="0" animBg="1" autoUpdateAnimBg="0"/>
      <p:bldP spid="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0896" y="990600"/>
            <a:ext cx="3233578" cy="400110"/>
          </a:xfrm>
          <a:prstGeom prst="rect">
            <a:avLst/>
          </a:prstGeom>
        </p:spPr>
        <p:txBody>
          <a:bodyPr wrap="none">
            <a:spAutoFit/>
          </a:bodyPr>
          <a:lstStyle/>
          <a:p>
            <a:r>
              <a:rPr lang="en-US" sz="2000" b="1" i="1" dirty="0"/>
              <a:t>Computer Security Risks</a:t>
            </a:r>
          </a:p>
        </p:txBody>
      </p:sp>
      <p:sp>
        <p:nvSpPr>
          <p:cNvPr id="3" name="Rectangle 2"/>
          <p:cNvSpPr/>
          <p:nvPr/>
        </p:nvSpPr>
        <p:spPr>
          <a:xfrm>
            <a:off x="293482" y="2229063"/>
            <a:ext cx="2403124" cy="3185488"/>
          </a:xfrm>
          <a:prstGeom prst="rect">
            <a:avLst/>
          </a:prstGeom>
        </p:spPr>
        <p:txBody>
          <a:bodyPr wrap="square">
            <a:spAutoFit/>
          </a:bodyPr>
          <a:lstStyle/>
          <a:p>
            <a:r>
              <a:rPr lang="id-ID" dirty="0" smtClean="0"/>
              <a:t>Kejadian atau tindakan yang dapat menyebabkan hilangnya atau kerusakan pada perangkat keras, perangkat lunak, data, informasi, atau kemampuan pemrosesan perangkat</a:t>
            </a:r>
            <a:endParaRPr lang="en-US" dirty="0"/>
          </a:p>
        </p:txBody>
      </p:sp>
      <p:pic>
        <p:nvPicPr>
          <p:cNvPr id="6" name="Picture 5"/>
          <p:cNvPicPr/>
          <p:nvPr/>
        </p:nvPicPr>
        <p:blipFill rotWithShape="1">
          <a:blip r:embed="rId4"/>
          <a:srcRect l="51522" t="21321" r="4112" b="18203"/>
          <a:stretch/>
        </p:blipFill>
        <p:spPr bwMode="auto">
          <a:xfrm>
            <a:off x="2673097" y="1600200"/>
            <a:ext cx="6166104" cy="382936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673096" y="5498242"/>
            <a:ext cx="6019800" cy="646331"/>
          </a:xfrm>
          <a:prstGeom prst="rect">
            <a:avLst/>
          </a:prstGeom>
        </p:spPr>
        <p:txBody>
          <a:bodyPr wrap="square">
            <a:spAutoFit/>
          </a:bodyPr>
          <a:lstStyle/>
          <a:p>
            <a:r>
              <a:rPr lang="en-US" i="1" dirty="0">
                <a:solidFill>
                  <a:srgbClr val="FF0000"/>
                </a:solidFill>
              </a:rPr>
              <a:t>Computers and computer users are exposed to several types of security </a:t>
            </a:r>
            <a:r>
              <a:rPr lang="en-US" i="1" dirty="0" smtClean="0">
                <a:solidFill>
                  <a:srgbClr val="FF0000"/>
                </a:solidFill>
              </a:rPr>
              <a:t>risks</a:t>
            </a:r>
            <a:endParaRPr lang="en-US" i="1" dirty="0">
              <a:solidFill>
                <a:srgbClr val="FF0000"/>
              </a:solidFill>
            </a:endParaRPr>
          </a:p>
        </p:txBody>
      </p:sp>
    </p:spTree>
    <p:extLst>
      <p:ext uri="{BB962C8B-B14F-4D97-AF65-F5344CB8AC3E}">
        <p14:creationId xmlns:p14="http://schemas.microsoft.com/office/powerpoint/2010/main" val="219470361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14808" y="914400"/>
            <a:ext cx="3542958" cy="430887"/>
          </a:xfrm>
          <a:prstGeom prst="rect">
            <a:avLst/>
          </a:prstGeom>
        </p:spPr>
        <p:txBody>
          <a:bodyPr wrap="none">
            <a:spAutoFit/>
          </a:bodyPr>
          <a:lstStyle/>
          <a:p>
            <a:r>
              <a:rPr lang="en-US" sz="2200" b="1" i="1" dirty="0"/>
              <a:t>Computer Security Risks</a:t>
            </a:r>
          </a:p>
        </p:txBody>
      </p:sp>
      <p:sp>
        <p:nvSpPr>
          <p:cNvPr id="2" name="TextBox 1"/>
          <p:cNvSpPr txBox="1"/>
          <p:nvPr/>
        </p:nvSpPr>
        <p:spPr>
          <a:xfrm>
            <a:off x="609600" y="1676400"/>
            <a:ext cx="3786614" cy="400110"/>
          </a:xfrm>
          <a:prstGeom prst="rect">
            <a:avLst/>
          </a:prstGeom>
          <a:noFill/>
        </p:spPr>
        <p:txBody>
          <a:bodyPr wrap="none" rtlCol="0">
            <a:spAutoFit/>
          </a:bodyPr>
          <a:lstStyle/>
          <a:p>
            <a:r>
              <a:rPr lang="en-US" sz="2000" b="1" i="1" dirty="0" smtClean="0"/>
              <a:t>Denial of service attack (</a:t>
            </a:r>
            <a:r>
              <a:rPr lang="en-US" sz="2000" b="1" i="1" dirty="0" err="1" smtClean="0"/>
              <a:t>DoS</a:t>
            </a:r>
            <a:r>
              <a:rPr lang="en-US" sz="2000" b="1" i="1" dirty="0" smtClean="0"/>
              <a:t>)</a:t>
            </a:r>
            <a:endParaRPr lang="en-US" sz="2000" b="1" i="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533710"/>
            <a:ext cx="3185160" cy="2438400"/>
          </a:xfrm>
          <a:prstGeom prst="rect">
            <a:avLst/>
          </a:prstGeom>
        </p:spPr>
      </p:pic>
      <p:sp>
        <p:nvSpPr>
          <p:cNvPr id="5" name="Rectangle 4"/>
          <p:cNvSpPr/>
          <p:nvPr/>
        </p:nvSpPr>
        <p:spPr>
          <a:xfrm>
            <a:off x="4071766" y="2259687"/>
            <a:ext cx="4572000" cy="3477875"/>
          </a:xfrm>
          <a:prstGeom prst="rect">
            <a:avLst/>
          </a:prstGeom>
        </p:spPr>
        <p:txBody>
          <a:bodyPr>
            <a:spAutoFit/>
          </a:bodyPr>
          <a:lstStyle/>
          <a:p>
            <a:r>
              <a:rPr lang="en-US" sz="2000" dirty="0" err="1" smtClean="0"/>
              <a:t>Jenis</a:t>
            </a:r>
            <a:r>
              <a:rPr lang="en-US" sz="2000" dirty="0" smtClean="0"/>
              <a:t> </a:t>
            </a:r>
            <a:r>
              <a:rPr lang="en-US" sz="2000" dirty="0" err="1" smtClean="0"/>
              <a:t>serangan</a:t>
            </a:r>
            <a:r>
              <a:rPr lang="en-US" sz="2000" dirty="0" smtClean="0"/>
              <a:t> </a:t>
            </a:r>
            <a:r>
              <a:rPr lang="en-US" sz="2000" dirty="0" err="1" smtClean="0"/>
              <a:t>terhadap</a:t>
            </a:r>
            <a:r>
              <a:rPr lang="en-US" sz="2000" dirty="0" smtClean="0"/>
              <a:t> </a:t>
            </a:r>
            <a:r>
              <a:rPr lang="en-US" sz="2000" dirty="0" err="1" smtClean="0"/>
              <a:t>sebuah</a:t>
            </a:r>
            <a:r>
              <a:rPr lang="en-US" sz="2000" dirty="0"/>
              <a:t> </a:t>
            </a:r>
            <a:r>
              <a:rPr lang="en-US" sz="2000" dirty="0" err="1" smtClean="0"/>
              <a:t>komputer</a:t>
            </a:r>
            <a:r>
              <a:rPr lang="en-US" sz="2000" dirty="0" smtClean="0"/>
              <a:t> </a:t>
            </a:r>
            <a:r>
              <a:rPr lang="en-US" sz="2000" dirty="0" err="1" smtClean="0"/>
              <a:t>atau</a:t>
            </a:r>
            <a:r>
              <a:rPr lang="en-US" sz="2000" dirty="0" smtClean="0"/>
              <a:t> server di </a:t>
            </a:r>
            <a:r>
              <a:rPr lang="en-US" sz="2000" dirty="0" err="1" smtClean="0"/>
              <a:t>dalam</a:t>
            </a:r>
            <a:r>
              <a:rPr lang="en-US" sz="2000" dirty="0" smtClean="0"/>
              <a:t> </a:t>
            </a:r>
            <a:r>
              <a:rPr lang="en-US" sz="2000" dirty="0" err="1" smtClean="0"/>
              <a:t>jaringan</a:t>
            </a:r>
            <a:r>
              <a:rPr lang="en-US" sz="2000" dirty="0" smtClean="0"/>
              <a:t> internet </a:t>
            </a:r>
            <a:r>
              <a:rPr lang="en-US" sz="2000" dirty="0" err="1" smtClean="0"/>
              <a:t>dengan</a:t>
            </a:r>
            <a:r>
              <a:rPr lang="en-US" sz="2000" dirty="0" smtClean="0"/>
              <a:t> </a:t>
            </a:r>
            <a:r>
              <a:rPr lang="en-US" sz="2000" dirty="0" err="1" smtClean="0"/>
              <a:t>cara</a:t>
            </a:r>
            <a:r>
              <a:rPr lang="en-US" sz="2000" dirty="0" smtClean="0"/>
              <a:t> </a:t>
            </a:r>
            <a:r>
              <a:rPr lang="en-US" sz="2000" dirty="0" err="1" smtClean="0"/>
              <a:t>menghabiskan</a:t>
            </a:r>
            <a:r>
              <a:rPr lang="en-US" sz="2000" dirty="0" smtClean="0"/>
              <a:t> </a:t>
            </a:r>
            <a:r>
              <a:rPr lang="en-US" sz="2000" dirty="0" err="1" smtClean="0"/>
              <a:t>sumber</a:t>
            </a:r>
            <a:r>
              <a:rPr lang="en-US" sz="2000" dirty="0" smtClean="0"/>
              <a:t> (</a:t>
            </a:r>
            <a:r>
              <a:rPr lang="en-US" sz="2000" i="1" dirty="0" smtClean="0"/>
              <a:t>resource</a:t>
            </a:r>
            <a:r>
              <a:rPr lang="en-US" sz="2000" dirty="0" smtClean="0"/>
              <a:t>) yang </a:t>
            </a:r>
            <a:r>
              <a:rPr lang="en-US" sz="2000" dirty="0" err="1" smtClean="0"/>
              <a:t>dimiliki</a:t>
            </a:r>
            <a:r>
              <a:rPr lang="en-US" sz="2000" dirty="0" smtClean="0"/>
              <a:t> </a:t>
            </a:r>
            <a:r>
              <a:rPr lang="en-US" sz="2000" dirty="0" err="1" smtClean="0"/>
              <a:t>oleh</a:t>
            </a:r>
            <a:r>
              <a:rPr lang="en-US" sz="2000" dirty="0" smtClean="0"/>
              <a:t> </a:t>
            </a:r>
            <a:r>
              <a:rPr lang="en-US" sz="2000" dirty="0" err="1" smtClean="0"/>
              <a:t>komputer</a:t>
            </a:r>
            <a:r>
              <a:rPr lang="en-US" sz="2000" dirty="0" smtClean="0"/>
              <a:t> </a:t>
            </a:r>
            <a:r>
              <a:rPr lang="en-US" sz="2000" dirty="0" err="1" smtClean="0"/>
              <a:t>tersebut</a:t>
            </a:r>
            <a:r>
              <a:rPr lang="en-US" sz="2000" dirty="0" smtClean="0"/>
              <a:t> </a:t>
            </a:r>
            <a:r>
              <a:rPr lang="en-US" sz="2000" dirty="0" err="1" smtClean="0"/>
              <a:t>sampai</a:t>
            </a:r>
            <a:r>
              <a:rPr lang="en-US" sz="2000" dirty="0" smtClean="0"/>
              <a:t> </a:t>
            </a:r>
            <a:r>
              <a:rPr lang="en-US" sz="2000" dirty="0" err="1" smtClean="0"/>
              <a:t>komputer</a:t>
            </a:r>
            <a:r>
              <a:rPr lang="en-US" sz="2000" dirty="0" smtClean="0"/>
              <a:t> </a:t>
            </a:r>
            <a:r>
              <a:rPr lang="en-US" sz="2000" dirty="0" err="1" smtClean="0"/>
              <a:t>tersebut</a:t>
            </a:r>
            <a:r>
              <a:rPr lang="en-US" sz="2000" dirty="0" smtClean="0"/>
              <a:t> </a:t>
            </a:r>
            <a:r>
              <a:rPr lang="en-US" sz="2000" dirty="0" err="1" smtClean="0"/>
              <a:t>tidak</a:t>
            </a:r>
            <a:r>
              <a:rPr lang="en-US" sz="2000" dirty="0" smtClean="0"/>
              <a:t> </a:t>
            </a:r>
            <a:r>
              <a:rPr lang="en-US" sz="2000" dirty="0" err="1" smtClean="0"/>
              <a:t>dapat</a:t>
            </a:r>
            <a:r>
              <a:rPr lang="en-US" sz="2000" dirty="0" smtClean="0"/>
              <a:t> </a:t>
            </a:r>
            <a:r>
              <a:rPr lang="en-US" sz="2000" dirty="0" err="1" smtClean="0"/>
              <a:t>menjalankan</a:t>
            </a:r>
            <a:r>
              <a:rPr lang="en-US" sz="2000" dirty="0" smtClean="0"/>
              <a:t> </a:t>
            </a:r>
            <a:r>
              <a:rPr lang="en-US" sz="2000" dirty="0" err="1" smtClean="0"/>
              <a:t>fungsinya</a:t>
            </a:r>
            <a:r>
              <a:rPr lang="en-US" sz="2000" dirty="0" smtClean="0"/>
              <a:t> </a:t>
            </a:r>
            <a:r>
              <a:rPr lang="en-US" sz="2000" dirty="0" err="1" smtClean="0"/>
              <a:t>dengan</a:t>
            </a:r>
            <a:r>
              <a:rPr lang="en-US" sz="2000" dirty="0" smtClean="0"/>
              <a:t> </a:t>
            </a:r>
            <a:r>
              <a:rPr lang="en-US" sz="2000" dirty="0" err="1" smtClean="0"/>
              <a:t>benar</a:t>
            </a:r>
            <a:r>
              <a:rPr lang="en-US" sz="2000" dirty="0" smtClean="0"/>
              <a:t> </a:t>
            </a:r>
            <a:r>
              <a:rPr lang="en-US" sz="2000" dirty="0" err="1" smtClean="0"/>
              <a:t>sehingga</a:t>
            </a:r>
            <a:r>
              <a:rPr lang="en-US" sz="2000" dirty="0" smtClean="0"/>
              <a:t> </a:t>
            </a:r>
            <a:r>
              <a:rPr lang="en-US" sz="2000" dirty="0" err="1" smtClean="0"/>
              <a:t>secara</a:t>
            </a:r>
            <a:r>
              <a:rPr lang="en-US" sz="2000" dirty="0" smtClean="0"/>
              <a:t> </a:t>
            </a:r>
            <a:r>
              <a:rPr lang="en-US" sz="2000" dirty="0" err="1" smtClean="0"/>
              <a:t>tidak</a:t>
            </a:r>
            <a:r>
              <a:rPr lang="en-US" sz="2000" dirty="0" smtClean="0"/>
              <a:t> </a:t>
            </a:r>
            <a:r>
              <a:rPr lang="en-US" sz="2000" dirty="0" err="1" smtClean="0"/>
              <a:t>langsung</a:t>
            </a:r>
            <a:r>
              <a:rPr lang="en-US" sz="2000" dirty="0" smtClean="0"/>
              <a:t> </a:t>
            </a:r>
            <a:r>
              <a:rPr lang="en-US" sz="2000" dirty="0" err="1" smtClean="0"/>
              <a:t>mencegah</a:t>
            </a:r>
            <a:r>
              <a:rPr lang="en-US" sz="2000" dirty="0" smtClean="0"/>
              <a:t> </a:t>
            </a:r>
            <a:r>
              <a:rPr lang="en-US" sz="2000" dirty="0" err="1" smtClean="0"/>
              <a:t>pengguna</a:t>
            </a:r>
            <a:r>
              <a:rPr lang="en-US" sz="2000" dirty="0" smtClean="0"/>
              <a:t> lain </a:t>
            </a:r>
            <a:r>
              <a:rPr lang="en-US" sz="2000" dirty="0" err="1" smtClean="0"/>
              <a:t>untuk</a:t>
            </a:r>
            <a:r>
              <a:rPr lang="en-US" sz="2000" dirty="0" smtClean="0"/>
              <a:t> </a:t>
            </a:r>
            <a:r>
              <a:rPr lang="en-US" sz="2000" dirty="0" err="1" smtClean="0"/>
              <a:t>memperoleh</a:t>
            </a:r>
            <a:r>
              <a:rPr lang="en-US" sz="2000" dirty="0" smtClean="0"/>
              <a:t> </a:t>
            </a:r>
            <a:r>
              <a:rPr lang="en-US" sz="2000" dirty="0" err="1" smtClean="0"/>
              <a:t>akses</a:t>
            </a:r>
            <a:r>
              <a:rPr lang="en-US" sz="2000" dirty="0" smtClean="0"/>
              <a:t> </a:t>
            </a:r>
            <a:r>
              <a:rPr lang="en-US" sz="2000" dirty="0" err="1" smtClean="0"/>
              <a:t>layanan</a:t>
            </a:r>
            <a:r>
              <a:rPr lang="en-US" sz="2000" dirty="0" smtClean="0"/>
              <a:t> </a:t>
            </a:r>
            <a:r>
              <a:rPr lang="en-US" sz="2000" dirty="0" err="1" smtClean="0"/>
              <a:t>dari</a:t>
            </a:r>
            <a:r>
              <a:rPr lang="en-US" sz="2000" dirty="0" smtClean="0"/>
              <a:t> </a:t>
            </a:r>
            <a:r>
              <a:rPr lang="en-US" sz="2000" dirty="0" err="1" smtClean="0"/>
              <a:t>komputer</a:t>
            </a:r>
            <a:r>
              <a:rPr lang="en-US" sz="2000" dirty="0" smtClean="0"/>
              <a:t> yang </a:t>
            </a:r>
            <a:r>
              <a:rPr lang="en-US" sz="2000" dirty="0" err="1" smtClean="0"/>
              <a:t>diserang</a:t>
            </a:r>
            <a:r>
              <a:rPr lang="en-US" sz="2000" dirty="0" smtClean="0"/>
              <a:t> </a:t>
            </a:r>
            <a:r>
              <a:rPr lang="en-US" sz="2000" dirty="0" err="1" smtClean="0"/>
              <a:t>tersebut</a:t>
            </a:r>
            <a:r>
              <a:rPr lang="en-US" sz="2000" dirty="0" smtClean="0"/>
              <a:t>.</a:t>
            </a:r>
            <a:endParaRPr lang="en-US" sz="2000" dirty="0"/>
          </a:p>
        </p:txBody>
      </p:sp>
    </p:spTree>
    <p:extLst>
      <p:ext uri="{BB962C8B-B14F-4D97-AF65-F5344CB8AC3E}">
        <p14:creationId xmlns:p14="http://schemas.microsoft.com/office/powerpoint/2010/main" val="357033072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1033</Words>
  <Application>Microsoft Office PowerPoint</Application>
  <PresentationFormat>On-screen Show (4:3)</PresentationFormat>
  <Paragraphs>171</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 Unicode MS</vt:lpstr>
      <vt:lpstr>Arial</vt:lpstr>
      <vt:lpstr>Calibri</vt:lpstr>
      <vt:lpstr>Courier New</vt:lpstr>
      <vt:lpstr>Monotype Sorts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Backing Up — The Ultimate Safeguard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Privacy</vt:lpstr>
      <vt:lpstr>Information Privacy</vt:lpstr>
      <vt:lpstr>Information Privacy</vt:lpstr>
      <vt:lpstr>Information Privacy</vt:lpstr>
      <vt:lpstr>Information Privacy</vt:lpstr>
      <vt:lpstr>PowerPoint Presentation</vt:lpstr>
      <vt:lpstr>PowerPoint Presentation</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anggi.nauri</cp:lastModifiedBy>
  <cp:revision>244</cp:revision>
  <dcterms:created xsi:type="dcterms:W3CDTF">2010-08-24T06:47:44Z</dcterms:created>
  <dcterms:modified xsi:type="dcterms:W3CDTF">2018-09-10T10:02:46Z</dcterms:modified>
</cp:coreProperties>
</file>