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6" r:id="rId2"/>
    <p:sldId id="336" r:id="rId3"/>
    <p:sldId id="335" r:id="rId4"/>
    <p:sldId id="337" r:id="rId5"/>
    <p:sldId id="340" r:id="rId6"/>
    <p:sldId id="345" r:id="rId7"/>
    <p:sldId id="346" r:id="rId8"/>
    <p:sldId id="338" r:id="rId9"/>
    <p:sldId id="341" r:id="rId10"/>
    <p:sldId id="342" r:id="rId11"/>
    <p:sldId id="339" r:id="rId12"/>
    <p:sldId id="343" r:id="rId13"/>
    <p:sldId id="344" r:id="rId14"/>
    <p:sldId id="347" r:id="rId15"/>
    <p:sldId id="348" r:id="rId16"/>
    <p:sldId id="349" r:id="rId17"/>
    <p:sldId id="351" r:id="rId18"/>
    <p:sldId id="350" r:id="rId19"/>
    <p:sldId id="352" r:id="rId20"/>
    <p:sldId id="353" r:id="rId21"/>
    <p:sldId id="354" r:id="rId22"/>
    <p:sldId id="355" r:id="rId23"/>
    <p:sldId id="35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2935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76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64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6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53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3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09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74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84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03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99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0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08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3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0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791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3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2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1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9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7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7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477161"/>
            <a:ext cx="563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DATABASE MANAGEMENT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13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Ir. </a:t>
            </a:r>
            <a:r>
              <a:rPr lang="en-US" sz="2000" b="1" dirty="0" err="1">
                <a:solidFill>
                  <a:schemeClr val="bg1"/>
                </a:solidFill>
              </a:rPr>
              <a:t>Nizirwan</a:t>
            </a:r>
            <a:r>
              <a:rPr lang="en-US" sz="2000" b="1">
                <a:solidFill>
                  <a:schemeClr val="bg1"/>
                </a:solidFill>
              </a:rPr>
              <a:t> Anwar</a:t>
            </a:r>
            <a:r>
              <a:rPr lang="en-US" sz="2000" b="1">
                <a:solidFill>
                  <a:schemeClr val="bg1"/>
                </a:solidFill>
              </a:rPr>
              <a:t>, </a:t>
            </a:r>
            <a:r>
              <a:rPr lang="en-US" sz="2000" b="1" smtClean="0">
                <a:solidFill>
                  <a:schemeClr val="bg1"/>
                </a:solidFill>
              </a:rPr>
              <a:t>MT</a:t>
            </a:r>
          </a:p>
          <a:p>
            <a:pPr algn="ctr" eaLnBrk="1" hangingPunct="1"/>
            <a:r>
              <a:rPr lang="en-US" sz="2000" b="1" smtClean="0">
                <a:solidFill>
                  <a:schemeClr val="bg1"/>
                </a:solidFill>
              </a:rPr>
              <a:t>MIK </a:t>
            </a:r>
            <a:r>
              <a:rPr lang="en-US" sz="2000" b="1" dirty="0" smtClean="0">
                <a:solidFill>
                  <a:schemeClr val="bg1"/>
                </a:solidFill>
              </a:rPr>
              <a:t>| FAKULTAS ILMU-ILMU KESEHATAN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022557"/>
            <a:ext cx="1452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 smtClean="0"/>
              <a:t>Tipe</a:t>
            </a:r>
            <a:r>
              <a:rPr lang="en-US" sz="2200" b="1" i="1" dirty="0" smtClean="0"/>
              <a:t> Data</a:t>
            </a:r>
            <a:endParaRPr lang="en-US" sz="2200" b="1" i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10914" t="17183" r="69402" b="11484"/>
          <a:stretch/>
        </p:blipFill>
        <p:spPr bwMode="auto">
          <a:xfrm>
            <a:off x="582706" y="1650087"/>
            <a:ext cx="4343400" cy="459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61965" y="1981200"/>
            <a:ext cx="40610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sz="2000" i="1" dirty="0" smtClean="0">
                <a:solidFill>
                  <a:srgbClr val="FF0000"/>
                </a:solidFill>
              </a:rPr>
              <a:t>Object </a:t>
            </a:r>
          </a:p>
          <a:p>
            <a:pPr>
              <a:tabLst>
                <a:tab pos="341313" algn="l"/>
              </a:tabLst>
            </a:pPr>
            <a:r>
              <a:rPr lang="en-US" sz="2000" i="1" dirty="0" smtClean="0"/>
              <a:t>	Photo</a:t>
            </a:r>
            <a:r>
              <a:rPr lang="en-US" sz="2000" i="1" dirty="0"/>
              <a:t>, audio, video, or a </a:t>
            </a:r>
            <a:r>
              <a:rPr lang="en-US" sz="2000" i="1" dirty="0" smtClean="0"/>
              <a:t>	document </a:t>
            </a:r>
            <a:r>
              <a:rPr lang="en-US" sz="2000" i="1" dirty="0"/>
              <a:t>created in other </a:t>
            </a:r>
            <a:r>
              <a:rPr lang="en-US" sz="2000" i="1" dirty="0" smtClean="0"/>
              <a:t>	programs </a:t>
            </a:r>
            <a:r>
              <a:rPr lang="en-US" sz="2000" i="1" dirty="0"/>
              <a:t>and stored as a </a:t>
            </a:r>
            <a:r>
              <a:rPr lang="en-US" sz="2000" i="1" dirty="0" smtClean="0"/>
              <a:t>	bitmap </a:t>
            </a:r>
            <a:r>
              <a:rPr lang="en-US" sz="2000" i="1" dirty="0"/>
              <a:t>in the database </a:t>
            </a:r>
            <a:endParaRPr lang="en-US" sz="2000" i="1" dirty="0" smtClean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endParaRPr lang="en-US" sz="2000" i="1" dirty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1313" algn="l"/>
              </a:tabLst>
            </a:pPr>
            <a:r>
              <a:rPr lang="en-US" sz="2000" i="1" dirty="0" smtClean="0">
                <a:solidFill>
                  <a:srgbClr val="FF0000"/>
                </a:solidFill>
              </a:rPr>
              <a:t>Attachment </a:t>
            </a:r>
          </a:p>
          <a:p>
            <a:pPr>
              <a:tabLst>
                <a:tab pos="341313" algn="l"/>
              </a:tabLst>
            </a:pPr>
            <a:r>
              <a:rPr lang="en-US" sz="2000" i="1" dirty="0"/>
              <a:t>	</a:t>
            </a:r>
            <a:r>
              <a:rPr lang="en-US" sz="2000" i="1" dirty="0" smtClean="0"/>
              <a:t>Document </a:t>
            </a:r>
            <a:r>
              <a:rPr lang="en-US" sz="2000" i="1" dirty="0"/>
              <a:t>or image that is </a:t>
            </a:r>
            <a:r>
              <a:rPr lang="en-US" sz="2000" i="1" dirty="0" smtClean="0"/>
              <a:t>	attached </a:t>
            </a:r>
            <a:r>
              <a:rPr lang="en-US" sz="2000" i="1" dirty="0"/>
              <a:t>to the field, which can </a:t>
            </a:r>
            <a:r>
              <a:rPr lang="en-US" sz="2000" i="1" dirty="0" smtClean="0"/>
              <a:t>	be </a:t>
            </a:r>
            <a:r>
              <a:rPr lang="en-US" sz="2000" i="1" dirty="0"/>
              <a:t>opened in the program that </a:t>
            </a:r>
            <a:r>
              <a:rPr lang="en-US" sz="2000" i="1" dirty="0" smtClean="0"/>
              <a:t>	created </a:t>
            </a:r>
            <a:r>
              <a:rPr lang="en-US" sz="2000" i="1" dirty="0"/>
              <a:t>the document or image </a:t>
            </a:r>
            <a:r>
              <a:rPr lang="en-US" sz="2000" i="1" dirty="0" smtClean="0"/>
              <a:t>	(</a:t>
            </a:r>
            <a:r>
              <a:rPr lang="en-US" sz="2000" i="1" dirty="0"/>
              <a:t>functioning similarly to e-mail </a:t>
            </a:r>
            <a:r>
              <a:rPr lang="en-US" sz="2000" i="1" dirty="0" smtClean="0"/>
              <a:t>	attachments</a:t>
            </a:r>
            <a:r>
              <a:rPr lang="en-US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89377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953000" y="766952"/>
            <a:ext cx="3657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terkecil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karakter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numeric,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item data/field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2447" y="1014602"/>
            <a:ext cx="3200400" cy="1462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Kumpulan </a:t>
            </a:r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2447" y="2628900"/>
            <a:ext cx="2847785" cy="17145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Kumpulan </a:t>
            </a:r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baris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2446" y="4495693"/>
            <a:ext cx="2847785" cy="17145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Kumpulan </a:t>
            </a:r>
            <a:r>
              <a:rPr lang="en-US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record-record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sejenis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11" y="3294651"/>
            <a:ext cx="43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Records is </a:t>
            </a:r>
            <a:r>
              <a:rPr lang="en-US" sz="2000" dirty="0" smtClean="0"/>
              <a:t>a </a:t>
            </a:r>
            <a:r>
              <a:rPr lang="en-US" sz="2000" dirty="0"/>
              <a:t>group of related </a:t>
            </a:r>
            <a:r>
              <a:rPr lang="en-US" sz="2000" dirty="0" smtClean="0"/>
              <a:t>fields.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733811" y="3743704"/>
            <a:ext cx="4876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Example:</a:t>
            </a:r>
            <a:r>
              <a:rPr lang="en-US" dirty="0" smtClean="0"/>
              <a:t> </a:t>
            </a: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student record includes a set of fields about one student</a:t>
            </a:r>
            <a:r>
              <a:rPr lang="en-US" dirty="0" smtClean="0"/>
              <a:t>.</a:t>
            </a:r>
          </a:p>
          <a:p>
            <a:pPr marL="681038" indent="-285750">
              <a:buFont typeface="Wingdings" panose="05000000000000000000" pitchFamily="2" charset="2"/>
              <a:buChar char="§"/>
            </a:pPr>
            <a:r>
              <a:rPr lang="en-US" dirty="0"/>
              <a:t>A primary key is a field that uniquely identifies each record in a </a:t>
            </a:r>
            <a:r>
              <a:rPr lang="en-US" dirty="0" smtClean="0"/>
              <a:t>file (</a:t>
            </a:r>
            <a:r>
              <a:rPr lang="en-US" b="1" dirty="0" smtClean="0">
                <a:solidFill>
                  <a:srgbClr val="FF0000"/>
                </a:solidFill>
              </a:rPr>
              <a:t>Student ID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733811" y="1745604"/>
            <a:ext cx="8524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336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/>
          <a:srcRect l="4473" t="21638" r="1215" b="29350"/>
          <a:stretch/>
        </p:blipFill>
        <p:spPr bwMode="auto">
          <a:xfrm>
            <a:off x="0" y="1447800"/>
            <a:ext cx="91440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005" y="838200"/>
            <a:ext cx="2478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Record </a:t>
            </a:r>
            <a:r>
              <a:rPr lang="en-US" sz="2200" b="1" i="1" dirty="0" err="1" smtClean="0"/>
              <a:t>dan</a:t>
            </a:r>
            <a:r>
              <a:rPr lang="en-US" sz="2200" b="1" i="1" dirty="0" smtClean="0"/>
              <a:t> Field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871638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3766" y="838200"/>
            <a:ext cx="6085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/>
              <a:t>Maintaining Data, File Processing System, Database Management System </a:t>
            </a:r>
            <a:endParaRPr lang="en-US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7" y="2045731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File maintaining </a:t>
            </a:r>
            <a:r>
              <a:rPr lang="en-US" sz="2000" dirty="0" err="1" smtClean="0"/>
              <a:t>mengacu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menjaga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data.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787" y="2514600"/>
            <a:ext cx="2993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File Processing Systems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6" y="2889146"/>
            <a:ext cx="8001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kelemahan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i="1" dirty="0" smtClean="0"/>
              <a:t>file processing systems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Data </a:t>
            </a:r>
            <a:r>
              <a:rPr lang="en-US" sz="2000" i="1" dirty="0" smtClean="0">
                <a:solidFill>
                  <a:srgbClr val="FF0000"/>
                </a:solidFill>
              </a:rPr>
              <a:t>redundancy</a:t>
            </a:r>
          </a:p>
          <a:p>
            <a:pPr>
              <a:tabLst>
                <a:tab pos="347663" algn="l"/>
              </a:tabLst>
            </a:pPr>
            <a:r>
              <a:rPr lang="en-US" sz="2000" i="1" dirty="0" smtClean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:</a:t>
            </a:r>
          </a:p>
          <a:p>
            <a:pPr>
              <a:tabLst>
                <a:tab pos="347663" algn="l"/>
              </a:tabLst>
            </a:pPr>
            <a:r>
              <a:rPr lang="en-US" sz="2000" i="1" dirty="0"/>
              <a:t>	</a:t>
            </a:r>
            <a:r>
              <a:rPr lang="en-US" sz="2000" i="1" dirty="0" err="1" smtClean="0"/>
              <a:t>Sistem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pemrosesan</a:t>
            </a:r>
            <a:r>
              <a:rPr lang="en-US" sz="2000" i="1" dirty="0" smtClean="0"/>
              <a:t> file </a:t>
            </a:r>
            <a:r>
              <a:rPr lang="en-US" sz="2000" i="1" dirty="0" err="1" smtClean="0"/>
              <a:t>disekolah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dimana</a:t>
            </a:r>
            <a:r>
              <a:rPr lang="en-US" sz="2000" i="1" dirty="0" smtClean="0"/>
              <a:t> file </a:t>
            </a:r>
            <a:r>
              <a:rPr lang="en-US" sz="2000" i="1" dirty="0" err="1" smtClean="0"/>
              <a:t>siswa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file 	</a:t>
            </a:r>
            <a:r>
              <a:rPr lang="en-US" sz="2000" i="1" dirty="0" err="1" smtClean="0"/>
              <a:t>jadwal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siswa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keduanya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dapat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menyimpan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nama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alamat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siswa</a:t>
            </a:r>
            <a:r>
              <a:rPr lang="en-US" sz="2000" i="1" dirty="0" smtClean="0"/>
              <a:t> 	yang </a:t>
            </a:r>
            <a:r>
              <a:rPr lang="en-US" sz="2000" i="1" dirty="0" err="1" smtClean="0"/>
              <a:t>sama</a:t>
            </a:r>
            <a:r>
              <a:rPr lang="en-US" sz="2000" i="1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000" i="1" dirty="0" smtClean="0">
                <a:solidFill>
                  <a:srgbClr val="FF0000"/>
                </a:solidFill>
              </a:rPr>
              <a:t>Isolated Data</a:t>
            </a:r>
          </a:p>
          <a:p>
            <a:pPr>
              <a:tabLst>
                <a:tab pos="347663" algn="l"/>
              </a:tabLst>
            </a:pPr>
            <a:r>
              <a:rPr lang="en-US" sz="2000" i="1" dirty="0"/>
              <a:t>	</a:t>
            </a:r>
            <a:r>
              <a:rPr lang="id-ID" sz="2000" dirty="0"/>
              <a:t>prosedur yang rumit dan biasanya membutuhkan pengalaman </a:t>
            </a:r>
            <a:r>
              <a:rPr lang="en-US" sz="2000" dirty="0" smtClean="0"/>
              <a:t>	</a:t>
            </a:r>
            <a:r>
              <a:rPr lang="id-ID" sz="2000" dirty="0" smtClean="0"/>
              <a:t>seorang </a:t>
            </a:r>
            <a:r>
              <a:rPr lang="id-ID" sz="2000" dirty="0"/>
              <a:t>programmer komputer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859786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8126" y="877043"/>
            <a:ext cx="3416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 smtClean="0"/>
              <a:t>Database Approach</a:t>
            </a:r>
          </a:p>
          <a:p>
            <a:pPr algn="ctr"/>
            <a:r>
              <a:rPr lang="en-US" b="1" i="1" dirty="0" smtClean="0"/>
              <a:t>Case study: School Database</a:t>
            </a:r>
            <a:endParaRPr lang="en-US" b="1" i="1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3238533" y="1676401"/>
            <a:ext cx="2695507" cy="1752599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file 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Instructor file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of Classes file</a:t>
            </a:r>
          </a:p>
          <a:p>
            <a:pPr algn="ctr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Schedule file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304800" y="4164687"/>
            <a:ext cx="2352574" cy="193131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on 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Department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Clerk’s Computer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3472977" y="4164687"/>
            <a:ext cx="2352574" cy="193131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Management System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6562826" y="4164687"/>
            <a:ext cx="2352574" cy="193131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Progrmas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on Advisor’ Computer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3429000"/>
            <a:ext cx="0" cy="73568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43200" y="5105400"/>
            <a:ext cx="594851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34040" y="5105400"/>
            <a:ext cx="594851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5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6287" y="12192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i="1" dirty="0" smtClean="0"/>
              <a:t>K</a:t>
            </a:r>
            <a:r>
              <a:rPr lang="id-ID" sz="2200" b="1" i="1" dirty="0" smtClean="0"/>
              <a:t>elebihan </a:t>
            </a:r>
            <a:r>
              <a:rPr lang="en-US" sz="2200" b="1" i="1" dirty="0" smtClean="0"/>
              <a:t>P</a:t>
            </a:r>
            <a:r>
              <a:rPr lang="id-ID" sz="2200" b="1" i="1" dirty="0" smtClean="0"/>
              <a:t>endekatan </a:t>
            </a:r>
            <a:r>
              <a:rPr lang="en-US" sz="2200" b="1" i="1" dirty="0" smtClean="0"/>
              <a:t>D</a:t>
            </a:r>
            <a:r>
              <a:rPr lang="id-ID" sz="2200" b="1" i="1" dirty="0" smtClean="0"/>
              <a:t>atabase</a:t>
            </a:r>
            <a:endParaRPr lang="en-US" sz="2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76287" y="1931074"/>
            <a:ext cx="7620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000" dirty="0" err="1" smtClean="0"/>
              <a:t>Mengurangi</a:t>
            </a:r>
            <a:r>
              <a:rPr lang="en-US" sz="2000" dirty="0" smtClean="0"/>
              <a:t> </a:t>
            </a:r>
            <a:r>
              <a:rPr lang="en-US" sz="2000" dirty="0" err="1" smtClean="0"/>
              <a:t>redudansi</a:t>
            </a:r>
            <a:r>
              <a:rPr lang="en-US" sz="2000" dirty="0" smtClean="0"/>
              <a:t> 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integritas</a:t>
            </a:r>
            <a:r>
              <a:rPr lang="en-US" sz="2000" dirty="0" smtClean="0"/>
              <a:t> data</a:t>
            </a:r>
          </a:p>
          <a:p>
            <a:pPr>
              <a:tabLst>
                <a:tab pos="347663" algn="l"/>
                <a:tab pos="622300" algn="l"/>
              </a:tabLst>
            </a:pPr>
            <a:r>
              <a:rPr lang="en-US" sz="2000" dirty="0" smtClean="0"/>
              <a:t>		</a:t>
            </a:r>
            <a:r>
              <a:rPr lang="id-ID" sz="2000" dirty="0" smtClean="0"/>
              <a:t>Bila </a:t>
            </a:r>
            <a:r>
              <a:rPr lang="id-ID" sz="2000" dirty="0"/>
              <a:t>pengguna memodifikasi data dalam database, mereka </a:t>
            </a:r>
            <a:r>
              <a:rPr lang="en-US" sz="2000" dirty="0" smtClean="0"/>
              <a:t>			</a:t>
            </a:r>
            <a:r>
              <a:rPr lang="id-ID" sz="2000" dirty="0" smtClean="0"/>
              <a:t>membuat</a:t>
            </a:r>
            <a:r>
              <a:rPr lang="en-US" sz="2000" dirty="0" smtClean="0"/>
              <a:t> </a:t>
            </a:r>
            <a:r>
              <a:rPr lang="id-ID" sz="2000" dirty="0" smtClean="0"/>
              <a:t>perubahan </a:t>
            </a:r>
            <a:r>
              <a:rPr lang="id-ID" sz="2000" dirty="0"/>
              <a:t>pada satu file, bukan beberapa </a:t>
            </a:r>
            <a:r>
              <a:rPr lang="id-ID" sz="2000" dirty="0" smtClean="0"/>
              <a:t>file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000" i="1" dirty="0" smtClean="0"/>
              <a:t>Shared </a:t>
            </a:r>
            <a:r>
              <a:rPr lang="en-US" sz="2000" dirty="0" smtClean="0"/>
              <a:t>data (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mengakses</a:t>
            </a:r>
            <a:r>
              <a:rPr lang="en-US" sz="2000" dirty="0" smtClean="0"/>
              <a:t> data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000" dirty="0" err="1" smtClean="0"/>
              <a:t>Mengurangi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1116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8549" y="990600"/>
            <a:ext cx="595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File Processing Example VS Database Example</a:t>
            </a:r>
            <a:endParaRPr lang="en-US" sz="2000" b="1" i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5909" t="38503" r="51834" b="29030"/>
          <a:stretch/>
        </p:blipFill>
        <p:spPr bwMode="auto">
          <a:xfrm>
            <a:off x="533400" y="2386002"/>
            <a:ext cx="7620000" cy="3557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679517"/>
            <a:ext cx="214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File Processing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3018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8549" y="990600"/>
            <a:ext cx="595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File Processing Example VS Database Example</a:t>
            </a:r>
            <a:endParaRPr lang="en-US" sz="2000" b="1" i="1" dirty="0"/>
          </a:p>
        </p:txBody>
      </p:sp>
      <p:sp>
        <p:nvSpPr>
          <p:cNvPr id="3" name="Rectangle 2"/>
          <p:cNvSpPr/>
          <p:nvPr/>
        </p:nvSpPr>
        <p:spPr>
          <a:xfrm>
            <a:off x="6553200" y="1895856"/>
            <a:ext cx="1326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Database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49240" t="38503" r="4183" b="29030"/>
          <a:stretch/>
        </p:blipFill>
        <p:spPr bwMode="auto">
          <a:xfrm>
            <a:off x="701213" y="2323398"/>
            <a:ext cx="7770147" cy="3772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9067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296" y="850939"/>
            <a:ext cx="55851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/>
              <a:t>Database Management </a:t>
            </a:r>
            <a:r>
              <a:rPr lang="en-US" sz="2200" b="1" i="1" dirty="0" smtClean="0"/>
              <a:t>Systems (DBMS)</a:t>
            </a:r>
            <a:endParaRPr lang="en-US" sz="2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463296" y="2534007"/>
            <a:ext cx="2340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</a:t>
            </a:r>
            <a:r>
              <a:rPr lang="id-ID" sz="2000" dirty="0" smtClean="0"/>
              <a:t>erangkat </a:t>
            </a:r>
            <a:r>
              <a:rPr lang="id-ID" sz="2000" dirty="0"/>
              <a:t>lunak yang memungkinkan Anda membuat, mengakses, dan mengelola </a:t>
            </a:r>
            <a:r>
              <a:rPr lang="id-ID" sz="2000" dirty="0" smtClean="0"/>
              <a:t>database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4513" t="16866" r="33811" b="15984"/>
          <a:stretch/>
        </p:blipFill>
        <p:spPr bwMode="auto">
          <a:xfrm>
            <a:off x="2804161" y="1335333"/>
            <a:ext cx="5958840" cy="4913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01670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281826"/>
            <a:ext cx="22573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/>
              <a:t>Data Dictionary</a:t>
            </a:r>
            <a:endParaRPr lang="en-US" sz="2200" b="1" i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7353" t="9548" r="22176" b="15674"/>
          <a:stretch/>
        </p:blipFill>
        <p:spPr bwMode="auto">
          <a:xfrm>
            <a:off x="3183941" y="1281826"/>
            <a:ext cx="5778805" cy="4890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850172"/>
            <a:ext cx="36271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000" dirty="0" err="1" smtClean="0"/>
              <a:t>Kamus</a:t>
            </a:r>
            <a:r>
              <a:rPr lang="en-US" sz="2000" dirty="0" smtClean="0"/>
              <a:t> data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data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file </a:t>
            </a:r>
            <a:r>
              <a:rPr lang="en-US" sz="2000" dirty="0" err="1" smtClean="0"/>
              <a:t>dalam</a:t>
            </a:r>
            <a:r>
              <a:rPr lang="en-US" sz="2000" dirty="0" smtClean="0"/>
              <a:t> database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i="1" dirty="0" smtClean="0"/>
              <a:t>field </a:t>
            </a:r>
            <a:r>
              <a:rPr lang="en-US" sz="2000" dirty="0" err="1" smtClean="0"/>
              <a:t>dalam</a:t>
            </a:r>
            <a:r>
              <a:rPr lang="en-US" sz="2000" dirty="0" smtClean="0"/>
              <a:t> file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file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rincian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:</a:t>
            </a:r>
          </a:p>
          <a:p>
            <a:pPr>
              <a:tabLst>
                <a:tab pos="347663" algn="l"/>
              </a:tabLst>
            </a:pPr>
            <a:r>
              <a:rPr lang="en-US" sz="2000" dirty="0" smtClean="0"/>
              <a:t>	</a:t>
            </a:r>
            <a:r>
              <a:rPr lang="en-US" sz="2000" i="1" dirty="0" err="1" smtClean="0"/>
              <a:t>Contoh</a:t>
            </a:r>
            <a:r>
              <a:rPr lang="en-US" sz="2000" i="1" dirty="0" smtClean="0"/>
              <a:t>:</a:t>
            </a:r>
          </a:p>
          <a:p>
            <a:pPr marL="914400" indent="-342900">
              <a:buFont typeface="Wingdings" panose="05000000000000000000" pitchFamily="2" charset="2"/>
              <a:buChar char="v"/>
            </a:pPr>
            <a:r>
              <a:rPr lang="en-US" sz="2000" i="1" dirty="0" err="1" smtClean="0"/>
              <a:t>Nama</a:t>
            </a:r>
            <a:r>
              <a:rPr lang="en-US" sz="2000" i="1" dirty="0" smtClean="0"/>
              <a:t> file</a:t>
            </a:r>
          </a:p>
          <a:p>
            <a:pPr marL="914400" indent="-342900">
              <a:buFont typeface="Wingdings" panose="05000000000000000000" pitchFamily="2" charset="2"/>
              <a:buChar char="v"/>
            </a:pPr>
            <a:r>
              <a:rPr lang="en-US" sz="2000" i="1" dirty="0" err="1" smtClean="0"/>
              <a:t>Deskripsi</a:t>
            </a:r>
            <a:r>
              <a:rPr lang="en-US" sz="2000" i="1" dirty="0" smtClean="0"/>
              <a:t> file</a:t>
            </a:r>
          </a:p>
          <a:p>
            <a:pPr marL="914400" indent="-342900">
              <a:buFont typeface="Wingdings" panose="05000000000000000000" pitchFamily="2" charset="2"/>
              <a:buChar char="v"/>
            </a:pPr>
            <a:r>
              <a:rPr lang="en-US" sz="2000" i="1" dirty="0" err="1" smtClean="0"/>
              <a:t>Hubungan</a:t>
            </a:r>
            <a:r>
              <a:rPr lang="en-US" sz="2000" i="1" dirty="0" smtClean="0"/>
              <a:t> file </a:t>
            </a:r>
            <a:r>
              <a:rPr lang="en-US" sz="2000" i="1" dirty="0" err="1" smtClean="0"/>
              <a:t>ke</a:t>
            </a:r>
            <a:r>
              <a:rPr lang="en-US" sz="2000" i="1" dirty="0" smtClean="0"/>
              <a:t> file lain</a:t>
            </a:r>
          </a:p>
          <a:p>
            <a:pPr marL="914400" indent="-342900">
              <a:buFont typeface="Wingdings" panose="05000000000000000000" pitchFamily="2" charset="2"/>
              <a:buChar char="v"/>
            </a:pPr>
            <a:r>
              <a:rPr lang="en-US" sz="2000" i="1" dirty="0" err="1" smtClean="0"/>
              <a:t>Jumlah</a:t>
            </a:r>
            <a:r>
              <a:rPr lang="en-US" sz="2000" i="1" dirty="0" smtClean="0"/>
              <a:t> record </a:t>
            </a:r>
            <a:r>
              <a:rPr lang="en-US" sz="2000" i="1" dirty="0" err="1" smtClean="0"/>
              <a:t>dalam</a:t>
            </a:r>
            <a:r>
              <a:rPr lang="en-US" sz="2000" i="1" dirty="0" smtClean="0"/>
              <a:t> file.</a:t>
            </a:r>
            <a:r>
              <a:rPr lang="en-US" sz="2000" i="1" dirty="0"/>
              <a:t>	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314567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9171" y="838200"/>
            <a:ext cx="18742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OUTLINE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5886" y="1997839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2000" dirty="0"/>
              <a:t>Database, data and information</a:t>
            </a:r>
            <a:endParaRPr lang="en-US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2000" dirty="0"/>
              <a:t>Maintaining data</a:t>
            </a:r>
            <a:endParaRPr lang="en-US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2000" dirty="0"/>
              <a:t>File processing versus database</a:t>
            </a:r>
            <a:endParaRPr lang="en-US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2000" dirty="0"/>
              <a:t>Database management system</a:t>
            </a:r>
            <a:endParaRPr lang="en-US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2000" dirty="0"/>
              <a:t>Web databases</a:t>
            </a:r>
            <a:endParaRPr lang="en-US" sz="2000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i-FI" sz="2000" dirty="0"/>
              <a:t>Database administration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89584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297" y="850939"/>
            <a:ext cx="5632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/>
              <a:t>Relational and Object-Oriented</a:t>
            </a:r>
            <a:endParaRPr lang="en-US" sz="2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463297" y="1855276"/>
            <a:ext cx="2523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Relational </a:t>
            </a:r>
            <a:r>
              <a:rPr lang="en-US" sz="2000" i="1" dirty="0"/>
              <a:t>database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29875" t="25778" r="27359" b="19800"/>
          <a:stretch/>
        </p:blipFill>
        <p:spPr bwMode="auto">
          <a:xfrm>
            <a:off x="2986744" y="1526425"/>
            <a:ext cx="6004855" cy="46280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3297" y="2255386"/>
            <a:ext cx="28383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/>
              <a:t>Database yang menyimpan data dalam tabel yang terdiri dari baris dan kolom.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000" dirty="0" smtClean="0"/>
              <a:t>Setiap </a:t>
            </a:r>
            <a:r>
              <a:rPr lang="id-ID" sz="2000" dirty="0"/>
              <a:t>baris memiliki primary key dan setiap kolom memiliki nama yang unik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08196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296" y="850939"/>
            <a:ext cx="38138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/>
              <a:t>Object-Oriented Databases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32765"/>
            <a:ext cx="5043623" cy="3729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296" y="1676400"/>
            <a:ext cx="4489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000" dirty="0"/>
              <a:t>Database berorientasi obyek (OODB) menyimpan data pada objek</a:t>
            </a:r>
            <a:r>
              <a:rPr lang="id-ID" sz="2000" dirty="0" smtClean="0"/>
              <a:t>.</a:t>
            </a:r>
            <a:r>
              <a:rPr lang="en-US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000" dirty="0" smtClean="0"/>
              <a:t>Objek </a:t>
            </a:r>
            <a:r>
              <a:rPr lang="id-ID" sz="2000" dirty="0"/>
              <a:t>adalah item yang berisi data, serta tindakan yang membaca atau mengolah data</a:t>
            </a:r>
            <a:r>
              <a:rPr lang="id-ID" sz="2000" dirty="0" smtClean="0"/>
              <a:t>.</a:t>
            </a:r>
            <a:endParaRPr lang="en-US" sz="2000" dirty="0" smtClean="0"/>
          </a:p>
          <a:p>
            <a:pPr>
              <a:tabLst>
                <a:tab pos="287338" algn="l"/>
              </a:tabLst>
            </a:pPr>
            <a:r>
              <a:rPr lang="en-US" sz="2000" i="1" dirty="0" smtClean="0">
                <a:solidFill>
                  <a:srgbClr val="FF0000"/>
                </a:solidFill>
              </a:rPr>
              <a:t>	</a:t>
            </a:r>
            <a:r>
              <a:rPr lang="en-US" sz="2000" i="1" dirty="0" err="1" smtClean="0">
                <a:solidFill>
                  <a:srgbClr val="FF0000"/>
                </a:solidFill>
              </a:rPr>
              <a:t>Berisikan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</a:p>
          <a:p>
            <a:pPr marL="1093788" indent="-342900"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solidFill>
                  <a:srgbClr val="FF0000"/>
                </a:solidFill>
              </a:rPr>
              <a:t>Berisikan</a:t>
            </a:r>
            <a:r>
              <a:rPr lang="en-US" sz="2000" i="1" dirty="0" smtClean="0">
                <a:solidFill>
                  <a:srgbClr val="FF0000"/>
                </a:solidFill>
              </a:rPr>
              <a:t> data </a:t>
            </a:r>
            <a:r>
              <a:rPr lang="en-US" sz="2000" i="1" dirty="0" err="1" smtClean="0">
                <a:solidFill>
                  <a:srgbClr val="FF0000"/>
                </a:solidFill>
              </a:rPr>
              <a:t>siswa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</a:p>
          <a:p>
            <a:pPr marL="1093788" indent="-342900"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solidFill>
                  <a:srgbClr val="FF0000"/>
                </a:solidFill>
              </a:rPr>
              <a:t>Petunjuk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cara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mencetak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transkrip</a:t>
            </a:r>
            <a:r>
              <a:rPr lang="en-US" sz="2000" i="1" dirty="0" smtClean="0">
                <a:solidFill>
                  <a:srgbClr val="FF0000"/>
                </a:solidFill>
              </a:rPr>
              <a:t>/</a:t>
            </a:r>
            <a:r>
              <a:rPr lang="en-US" sz="2000" i="1" dirty="0" err="1" smtClean="0">
                <a:solidFill>
                  <a:srgbClr val="FF0000"/>
                </a:solidFill>
              </a:rPr>
              <a:t>laporan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1093788" indent="-342900"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solidFill>
                  <a:srgbClr val="FF0000"/>
                </a:solidFill>
              </a:rPr>
              <a:t>Berisikan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rumus</a:t>
            </a:r>
            <a:r>
              <a:rPr lang="en-US" sz="2000" i="1" dirty="0" smtClean="0">
                <a:solidFill>
                  <a:srgbClr val="FF0000"/>
                </a:solidFill>
              </a:rPr>
              <a:t> yang </a:t>
            </a:r>
            <a:r>
              <a:rPr lang="en-US" sz="2000" i="1" dirty="0" err="1" smtClean="0">
                <a:solidFill>
                  <a:srgbClr val="FF0000"/>
                </a:solidFill>
              </a:rPr>
              <a:t>dibutuhkan</a:t>
            </a:r>
            <a:r>
              <a:rPr lang="en-US" sz="2000" i="1" dirty="0" smtClean="0">
                <a:solidFill>
                  <a:srgbClr val="FF0000"/>
                </a:solidFill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</a:rPr>
              <a:t>misal</a:t>
            </a:r>
            <a:r>
              <a:rPr lang="en-US" sz="2000" i="1" dirty="0" smtClean="0">
                <a:solidFill>
                  <a:srgbClr val="FF0000"/>
                </a:solidFill>
              </a:rPr>
              <a:t>; </a:t>
            </a:r>
            <a:r>
              <a:rPr lang="en-US" sz="2000" i="1" dirty="0" err="1" smtClean="0">
                <a:solidFill>
                  <a:srgbClr val="FF0000"/>
                </a:solidFill>
              </a:rPr>
              <a:t>perhitungan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nilai</a:t>
            </a:r>
            <a:r>
              <a:rPr lang="en-US" sz="2000" i="1" dirty="0" smtClean="0">
                <a:solidFill>
                  <a:srgbClr val="FF0000"/>
                </a:solidFill>
              </a:rPr>
              <a:t> rata-rata </a:t>
            </a:r>
            <a:r>
              <a:rPr lang="en-US" sz="2000" i="1" dirty="0" err="1" smtClean="0">
                <a:solidFill>
                  <a:srgbClr val="FF0000"/>
                </a:solidFill>
              </a:rPr>
              <a:t>kelas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siswa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84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9072" y="1219200"/>
            <a:ext cx="2874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Daftar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Pustaka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8774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435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389" y="961149"/>
            <a:ext cx="5057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Databases, Data, and 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503" y="3809607"/>
            <a:ext cx="3990784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Database</a:t>
            </a:r>
          </a:p>
          <a:p>
            <a:pPr algn="ctr"/>
            <a:endParaRPr lang="en-US" b="1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Kumpulan data yang </a:t>
            </a:r>
            <a:r>
              <a:rPr lang="en-US" dirty="0" err="1" smtClean="0">
                <a:solidFill>
                  <a:schemeClr val="bg1"/>
                </a:solidFill>
              </a:rPr>
              <a:t>disusun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memungkinkan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akses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pengamblan</a:t>
            </a:r>
            <a:r>
              <a:rPr lang="en-US" dirty="0" smtClean="0">
                <a:solidFill>
                  <a:schemeClr val="bg1"/>
                </a:solidFill>
              </a:rPr>
              <a:t> data,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penggunaa</a:t>
            </a:r>
            <a:r>
              <a:rPr lang="en-US" dirty="0" smtClean="0">
                <a:solidFill>
                  <a:schemeClr val="bg1"/>
                </a:solidFill>
              </a:rPr>
              <a:t> data </a:t>
            </a:r>
            <a:r>
              <a:rPr lang="en-US" dirty="0" err="1" smtClean="0">
                <a:solidFill>
                  <a:schemeClr val="bg1"/>
                </a:solidFill>
              </a:rPr>
              <a:t>tersebut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340" y="1708269"/>
            <a:ext cx="3672920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Data</a:t>
            </a:r>
          </a:p>
          <a:p>
            <a:pPr algn="ctr"/>
            <a:endParaRPr lang="en-US" b="1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Kumpulan </a:t>
            </a:r>
            <a:r>
              <a:rPr lang="en-US" dirty="0" err="1" smtClean="0">
                <a:solidFill>
                  <a:schemeClr val="bg1"/>
                </a:solidFill>
              </a:rPr>
              <a:t>barang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belum</a:t>
            </a:r>
            <a:r>
              <a:rPr lang="en-US" dirty="0" smtClean="0">
                <a:solidFill>
                  <a:schemeClr val="bg1"/>
                </a:solidFill>
              </a:rPr>
              <a:t> di proses. </a:t>
            </a:r>
          </a:p>
          <a:p>
            <a:pPr marL="292100"/>
            <a:r>
              <a:rPr lang="en-US" b="1" i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Mis</a:t>
            </a:r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en-US" b="1" i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Teks</a:t>
            </a:r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Angka</a:t>
            </a:r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US" b="1" i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Gambar</a:t>
            </a:r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, Audio </a:t>
            </a:r>
            <a:r>
              <a:rPr lang="en-US" b="1" i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dan</a:t>
            </a:r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vidio</a:t>
            </a:r>
            <a:r>
              <a:rPr lang="en-US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US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809607"/>
            <a:ext cx="3810000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Informasi</a:t>
            </a:r>
            <a:endParaRPr lang="en-US" sz="2200" b="1" i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en-US" b="1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Data yang </a:t>
            </a:r>
            <a:r>
              <a:rPr lang="en-US" dirty="0" err="1" smtClean="0">
                <a:solidFill>
                  <a:schemeClr val="bg1"/>
                </a:solidFill>
              </a:rPr>
              <a:t>diolah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sehingga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teratur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berguna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pemilik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kepentingan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terhadap</a:t>
            </a:r>
            <a:r>
              <a:rPr lang="en-US" dirty="0" smtClean="0">
                <a:solidFill>
                  <a:schemeClr val="bg1"/>
                </a:solidFill>
              </a:rPr>
              <a:t> data </a:t>
            </a:r>
            <a:r>
              <a:rPr lang="en-US" dirty="0" err="1" smtClean="0">
                <a:solidFill>
                  <a:schemeClr val="bg1"/>
                </a:solidFill>
              </a:rPr>
              <a:t>tersebut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b="1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914400"/>
            <a:ext cx="73661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Data into Information</a:t>
            </a:r>
          </a:p>
          <a:p>
            <a:r>
              <a:rPr lang="en-US" b="1" i="1" dirty="0" smtClean="0"/>
              <a:t>Case: </a:t>
            </a:r>
            <a:r>
              <a:rPr lang="en-US" b="1" i="1" dirty="0" err="1" smtClean="0"/>
              <a:t>Schhol’s</a:t>
            </a:r>
            <a:r>
              <a:rPr lang="en-US" b="1" i="1" dirty="0" smtClean="0"/>
              <a:t> Admissions Department for Data Student Process</a:t>
            </a:r>
            <a:endParaRPr lang="en-US" b="1" i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25940" t="18774" r="21637" b="14066"/>
          <a:stretch/>
        </p:blipFill>
        <p:spPr bwMode="auto">
          <a:xfrm>
            <a:off x="228600" y="1981200"/>
            <a:ext cx="51816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56719" y="2666101"/>
            <a:ext cx="312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Petugas departemen penerimaan menggunakan kamera digital untuk mengambil foto siswa baru tersebut dan menggunakan keyboard untuk memasukkan data siswa lain ke dalam komputer.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729287" y="2175709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Step 1.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678666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987" y="1219200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 smtClean="0"/>
              <a:t>keputusan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pPr marL="858838" indent="-457200">
              <a:buAutoNum type="arabicPeriod"/>
              <a:tabLst>
                <a:tab pos="858838" algn="l"/>
              </a:tabLst>
            </a:pP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akurat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kesalahan</a:t>
            </a:r>
            <a:r>
              <a:rPr lang="en-US" sz="2000" dirty="0" smtClean="0"/>
              <a:t> </a:t>
            </a:r>
          </a:p>
          <a:p>
            <a:pPr marL="401638">
              <a:tabLst>
                <a:tab pos="858838" algn="l"/>
              </a:tabLst>
            </a:pPr>
            <a:r>
              <a:rPr lang="en-US" sz="2000" dirty="0" smtClean="0"/>
              <a:t>	</a:t>
            </a:r>
            <a:r>
              <a:rPr lang="en-US" sz="2000" i="1" dirty="0" err="1" smtClean="0"/>
              <a:t>contoh</a:t>
            </a:r>
            <a:r>
              <a:rPr lang="en-US" sz="2000" i="1" dirty="0" smtClean="0"/>
              <a:t>: </a:t>
            </a:r>
          </a:p>
          <a:p>
            <a:pPr marL="401638">
              <a:tabLst>
                <a:tab pos="858838" algn="l"/>
                <a:tab pos="1206500" algn="l"/>
              </a:tabLst>
            </a:pPr>
            <a:r>
              <a:rPr lang="en-US" i="1" dirty="0" smtClean="0"/>
              <a:t>		K</a:t>
            </a:r>
            <a:r>
              <a:rPr lang="id-ID" i="1" dirty="0" smtClean="0"/>
              <a:t>onsumen </a:t>
            </a:r>
            <a:r>
              <a:rPr lang="id-ID" i="1" dirty="0"/>
              <a:t>menganggap laporan kredit mereka akurat. Jika </a:t>
            </a:r>
            <a:r>
              <a:rPr lang="en-US" i="1" dirty="0" smtClean="0"/>
              <a:t>			</a:t>
            </a:r>
            <a:r>
              <a:rPr lang="id-ID" i="1" dirty="0" smtClean="0"/>
              <a:t>laporan </a:t>
            </a:r>
            <a:r>
              <a:rPr lang="id-ID" i="1" dirty="0"/>
              <a:t>kredit Anda salah menunjukkan pembayaran di </a:t>
            </a:r>
            <a:r>
              <a:rPr lang="en-US" i="1" dirty="0" smtClean="0"/>
              <a:t>			</a:t>
            </a:r>
            <a:r>
              <a:rPr lang="id-ID" i="1" dirty="0" smtClean="0"/>
              <a:t>masa </a:t>
            </a:r>
            <a:r>
              <a:rPr lang="id-ID" i="1" dirty="0"/>
              <a:t>lalu, bank mungkin tidak meminjamkan uang untuk </a:t>
            </a:r>
            <a:r>
              <a:rPr lang="en-US" i="1" dirty="0" smtClean="0"/>
              <a:t>			</a:t>
            </a:r>
            <a:r>
              <a:rPr lang="id-ID" i="1" dirty="0" smtClean="0"/>
              <a:t>mobil </a:t>
            </a:r>
            <a:r>
              <a:rPr lang="id-ID" i="1" dirty="0"/>
              <a:t>atau rumah</a:t>
            </a:r>
            <a:r>
              <a:rPr lang="id-ID" i="1" dirty="0" smtClean="0"/>
              <a:t>.</a:t>
            </a:r>
            <a:endParaRPr lang="en-US" i="1" dirty="0" smtClean="0"/>
          </a:p>
          <a:p>
            <a:pPr marL="401638">
              <a:tabLst>
                <a:tab pos="858838" algn="l"/>
                <a:tab pos="1206500" algn="l"/>
              </a:tabLst>
            </a:pPr>
            <a:endParaRPr lang="en-US" i="1" dirty="0" smtClean="0"/>
          </a:p>
          <a:p>
            <a:pPr marL="858838" indent="-457200">
              <a:buAutoNum type="arabicPeriod" startAt="2"/>
              <a:tabLst>
                <a:tab pos="858838" algn="l"/>
                <a:tab pos="1206500" algn="l"/>
              </a:tabLst>
            </a:pP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diverifikasidan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dibuktikan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salahnya</a:t>
            </a:r>
            <a:endParaRPr lang="en-US" sz="2000" dirty="0" smtClean="0"/>
          </a:p>
          <a:p>
            <a:pPr marL="401638">
              <a:tabLst>
                <a:tab pos="858838" algn="l"/>
                <a:tab pos="1206500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:</a:t>
            </a:r>
          </a:p>
          <a:p>
            <a:pPr marL="401638">
              <a:tabLst>
                <a:tab pos="858838" algn="l"/>
                <a:tab pos="12065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i="1" dirty="0" smtClean="0"/>
              <a:t>P</a:t>
            </a:r>
            <a:r>
              <a:rPr lang="id-ID" i="1" dirty="0" smtClean="0"/>
              <a:t>etugas </a:t>
            </a:r>
            <a:r>
              <a:rPr lang="id-ID" i="1" dirty="0"/>
              <a:t>keamanan di bandara biasanya meminta beberapa </a:t>
            </a:r>
            <a:r>
              <a:rPr lang="en-US" i="1" dirty="0" smtClean="0"/>
              <a:t>		</a:t>
            </a:r>
            <a:r>
              <a:rPr lang="id-ID" i="1" dirty="0" smtClean="0"/>
              <a:t>jenis </a:t>
            </a:r>
            <a:r>
              <a:rPr lang="id-ID" i="1" dirty="0"/>
              <a:t>identifikasi foto untuk memverifikasi bahwa Anda adalah </a:t>
            </a:r>
            <a:r>
              <a:rPr lang="en-US" i="1" dirty="0" smtClean="0"/>
              <a:t>		</a:t>
            </a:r>
            <a:r>
              <a:rPr lang="id-ID" i="1" dirty="0" smtClean="0"/>
              <a:t>orang </a:t>
            </a:r>
            <a:r>
              <a:rPr lang="id-ID" i="1" dirty="0"/>
              <a:t>yang diberi nama di tiket</a:t>
            </a:r>
            <a:r>
              <a:rPr lang="id-ID" i="1" dirty="0" smtClean="0"/>
              <a:t>.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654195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987" y="1219200"/>
            <a:ext cx="7848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 smtClean="0"/>
              <a:t>keputusan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pPr marL="858838" indent="-457200">
              <a:buAutoNum type="arabicPeriod" startAt="3"/>
              <a:tabLst>
                <a:tab pos="858838" algn="l"/>
                <a:tab pos="1206500" algn="l"/>
              </a:tabLst>
            </a:pP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kegunaan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</a:t>
            </a:r>
          </a:p>
          <a:p>
            <a:pPr marL="401638">
              <a:tabLst>
                <a:tab pos="858838" algn="l"/>
                <a:tab pos="1206500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:</a:t>
            </a:r>
          </a:p>
          <a:p>
            <a:pPr marL="401638">
              <a:tabLst>
                <a:tab pos="858838" algn="l"/>
                <a:tab pos="12065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id-ID" i="1" dirty="0" smtClean="0"/>
              <a:t>Keputusan </a:t>
            </a:r>
            <a:r>
              <a:rPr lang="id-ID" i="1" dirty="0"/>
              <a:t>untuk membangun sekolah tambahan di distrik </a:t>
            </a:r>
            <a:r>
              <a:rPr lang="en-US" i="1" dirty="0" smtClean="0"/>
              <a:t>			</a:t>
            </a:r>
            <a:r>
              <a:rPr lang="id-ID" i="1" dirty="0" smtClean="0"/>
              <a:t>tertentu </a:t>
            </a:r>
            <a:r>
              <a:rPr lang="id-ID" i="1" dirty="0"/>
              <a:t>harus didasarkan pada laporan sensus terakhir - tidak </a:t>
            </a:r>
            <a:r>
              <a:rPr lang="en-US" i="1" dirty="0" smtClean="0"/>
              <a:t>		</a:t>
            </a:r>
            <a:r>
              <a:rPr lang="id-ID" i="1" dirty="0" smtClean="0"/>
              <a:t>pada </a:t>
            </a:r>
            <a:r>
              <a:rPr lang="id-ID" i="1" dirty="0"/>
              <a:t>usia 20 </a:t>
            </a:r>
            <a:r>
              <a:rPr lang="id-ID" i="1" dirty="0" smtClean="0"/>
              <a:t>tahun</a:t>
            </a:r>
            <a:endParaRPr lang="en-US" i="1" dirty="0" smtClean="0"/>
          </a:p>
          <a:p>
            <a:pPr marL="401638">
              <a:tabLst>
                <a:tab pos="858838" algn="l"/>
                <a:tab pos="1206500" algn="l"/>
              </a:tabLst>
            </a:pPr>
            <a:endParaRPr lang="en-US" i="1" dirty="0" smtClean="0"/>
          </a:p>
          <a:p>
            <a:pPr marL="858838" indent="-457200">
              <a:buAutoNum type="arabicPeriod" startAt="4"/>
              <a:tabLst>
                <a:tab pos="858838" algn="l"/>
                <a:tab pos="1206500" algn="l"/>
              </a:tabLst>
            </a:pP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teroganisir</a:t>
            </a:r>
            <a:endParaRPr lang="en-US" sz="2000" dirty="0" smtClean="0"/>
          </a:p>
          <a:p>
            <a:pPr marL="401638">
              <a:tabLst>
                <a:tab pos="858838" algn="l"/>
                <a:tab pos="1206500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:</a:t>
            </a:r>
          </a:p>
          <a:p>
            <a:pPr marL="401638">
              <a:tabLst>
                <a:tab pos="858838" algn="l"/>
                <a:tab pos="12065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i="1" dirty="0" smtClean="0"/>
              <a:t>M</a:t>
            </a:r>
            <a:r>
              <a:rPr lang="id-ID" i="1" dirty="0" smtClean="0"/>
              <a:t>anajer </a:t>
            </a:r>
            <a:r>
              <a:rPr lang="id-ID" i="1" dirty="0"/>
              <a:t>inventori mungkin menginginkan laporan inventaris </a:t>
            </a:r>
            <a:r>
              <a:rPr lang="en-US" i="1" dirty="0" smtClean="0"/>
              <a:t>			</a:t>
            </a:r>
            <a:r>
              <a:rPr lang="id-ID" i="1" dirty="0" smtClean="0"/>
              <a:t>untuk </a:t>
            </a:r>
            <a:r>
              <a:rPr lang="id-ID" i="1" dirty="0"/>
              <a:t>membuat daftar item habis-habisan terlebih dahulu.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6033029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987" y="1219200"/>
            <a:ext cx="7848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 smtClean="0"/>
              <a:t>keputusan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pPr marL="401638">
              <a:tabLst>
                <a:tab pos="858838" algn="l"/>
                <a:tab pos="1206500" algn="l"/>
              </a:tabLst>
            </a:pPr>
            <a:endParaRPr lang="en-US" i="1" dirty="0" smtClean="0"/>
          </a:p>
          <a:p>
            <a:pPr marL="858838" indent="-457200">
              <a:buAutoNum type="arabicPeriod" startAt="5"/>
              <a:tabLst>
                <a:tab pos="858838" algn="l"/>
                <a:tab pos="1206500" algn="l"/>
              </a:tabLst>
            </a:pP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berguna</a:t>
            </a:r>
            <a:r>
              <a:rPr lang="en-US" sz="2000" dirty="0" smtClean="0"/>
              <a:t>,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arti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orang yang </a:t>
            </a:r>
            <a:r>
              <a:rPr lang="en-US" sz="2000" dirty="0" err="1" smtClean="0"/>
              <a:t>menerimanya</a:t>
            </a:r>
            <a:endParaRPr lang="en-US" sz="2000" dirty="0" smtClean="0"/>
          </a:p>
          <a:p>
            <a:pPr marL="401638">
              <a:tabLst>
                <a:tab pos="858838" algn="l"/>
                <a:tab pos="1206500" algn="l"/>
              </a:tabLst>
            </a:pPr>
            <a:r>
              <a:rPr lang="en-US" sz="2000" dirty="0"/>
              <a:t>		</a:t>
            </a:r>
            <a:endParaRPr lang="en-US" sz="2000" dirty="0" smtClean="0"/>
          </a:p>
          <a:p>
            <a:pPr marL="858838" indent="-457200">
              <a:buAutoNum type="arabicPeriod" startAt="6"/>
              <a:tabLst>
                <a:tab pos="858838" algn="l"/>
                <a:tab pos="1206500" algn="l"/>
              </a:tabLst>
            </a:pPr>
            <a:r>
              <a:rPr lang="id-ID" sz="2000" dirty="0" smtClean="0"/>
              <a:t>Informasi </a:t>
            </a:r>
            <a:r>
              <a:rPr lang="id-ID" sz="2000" dirty="0"/>
              <a:t>biaya-efektif harus memberi nilai lebih daripada biaya yang harus </a:t>
            </a:r>
            <a:r>
              <a:rPr lang="id-ID" sz="2000" dirty="0" smtClean="0"/>
              <a:t>dikeluarkan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68927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4725" y="804215"/>
            <a:ext cx="19912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Data Integrity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864" y="1287215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Data integrity </a:t>
            </a:r>
            <a:r>
              <a:rPr lang="en-US" sz="2000" dirty="0" err="1" smtClean="0"/>
              <a:t>bertujuan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benar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9346" t="34684" r="32707" b="26162"/>
          <a:stretch/>
        </p:blipFill>
        <p:spPr bwMode="auto">
          <a:xfrm>
            <a:off x="397193" y="2438400"/>
            <a:ext cx="5698807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9444" y="2562999"/>
            <a:ext cx="1190861" cy="611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Database file stored on disk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1425" y="2782824"/>
            <a:ext cx="1209149" cy="9143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characters in instructor ID field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871" y="4200000"/>
            <a:ext cx="1434607" cy="3676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Field names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886800"/>
            <a:ext cx="825007" cy="3676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1935" y="5575983"/>
            <a:ext cx="825007" cy="3676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5"/>
          <a:srcRect l="54387" t="41368" r="15550" b="30618"/>
          <a:stretch/>
        </p:blipFill>
        <p:spPr bwMode="auto">
          <a:xfrm>
            <a:off x="2879962" y="3838394"/>
            <a:ext cx="4020779" cy="2486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648200" y="3240024"/>
            <a:ext cx="843225" cy="722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3000" y="2057400"/>
            <a:ext cx="25234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Hierarchy of Data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413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93843"/>
              </p:ext>
            </p:extLst>
          </p:nvPr>
        </p:nvGraphicFramePr>
        <p:xfrm>
          <a:off x="304797" y="1122680"/>
          <a:ext cx="8458202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3"/>
                <a:gridCol w="480059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Text (also called alphanumeric)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Letters, numbers, or special characters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Numeric (also called number)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Numbers only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AutoNumber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number automatically assigned by the DBMS to each added record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Currency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Dollar and cent amounts or numbers containing decimal values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(also called date/time)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Month, day, year, and sometimes time  Memo — lengthy text entries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the values Yes or No (or True or False)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Hyperlink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E-mail address or Web address that links to a Web page on the Internet or document on a local network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427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653</Words>
  <Application>Microsoft Office PowerPoint</Application>
  <PresentationFormat>On-screen Show (4:3)</PresentationFormat>
  <Paragraphs>172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252</cp:revision>
  <dcterms:created xsi:type="dcterms:W3CDTF">2010-08-24T06:47:44Z</dcterms:created>
  <dcterms:modified xsi:type="dcterms:W3CDTF">2018-09-10T10:05:16Z</dcterms:modified>
</cp:coreProperties>
</file>