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3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18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9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27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63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8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57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50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43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6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20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4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87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88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94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94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4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0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2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2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8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6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4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93A771-B248-48A2-8432-E28024042753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2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736538"/>
            <a:ext cx="5638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Ms. OFFICE EXCEL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- 3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Ir. </a:t>
            </a:r>
            <a:r>
              <a:rPr lang="en-US" sz="2000" b="1" dirty="0" err="1">
                <a:solidFill>
                  <a:schemeClr val="bg1"/>
                </a:solidFill>
              </a:rPr>
              <a:t>Nizirwan</a:t>
            </a:r>
            <a:r>
              <a:rPr lang="en-US" sz="2000" b="1">
                <a:solidFill>
                  <a:schemeClr val="bg1"/>
                </a:solidFill>
              </a:rPr>
              <a:t> Anwar</a:t>
            </a:r>
            <a:r>
              <a:rPr lang="en-US" sz="2000" b="1">
                <a:solidFill>
                  <a:schemeClr val="bg1"/>
                </a:solidFill>
              </a:rPr>
              <a:t>, </a:t>
            </a:r>
            <a:r>
              <a:rPr lang="en-US" sz="2000" b="1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PRODI </a:t>
            </a:r>
            <a:r>
              <a:rPr lang="en-US" b="1" dirty="0">
                <a:solidFill>
                  <a:schemeClr val="bg1"/>
                </a:solidFill>
              </a:rPr>
              <a:t>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/>
              <a:t>Formula </a:t>
            </a:r>
            <a:r>
              <a:rPr lang="en-US" sz="2500" i="1" dirty="0" err="1" smtClean="0"/>
              <a:t>dan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Fungsi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Daftar</a:t>
            </a:r>
            <a:r>
              <a:rPr lang="en-US" sz="2000" dirty="0" smtClean="0"/>
              <a:t> operator </a:t>
            </a:r>
            <a:r>
              <a:rPr lang="en-US" sz="2000" dirty="0" err="1"/>
              <a:t>m</a:t>
            </a:r>
            <a:r>
              <a:rPr lang="en-US" sz="2000" dirty="0" err="1" smtClean="0"/>
              <a:t>atematika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rumus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58741" t="55099" r="10314" b="28043"/>
          <a:stretch/>
        </p:blipFill>
        <p:spPr bwMode="auto">
          <a:xfrm>
            <a:off x="1347787" y="2541171"/>
            <a:ext cx="6477000" cy="2728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4810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685800" y="15240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Latihan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Hitung</a:t>
            </a:r>
            <a:r>
              <a:rPr lang="en-US" sz="2000" dirty="0" smtClean="0"/>
              <a:t> total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x </a:t>
            </a:r>
            <a:r>
              <a:rPr lang="en-US" sz="2000" dirty="0" err="1" smtClean="0"/>
              <a:t>jumlah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Hitung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dibayar</a:t>
            </a:r>
            <a:r>
              <a:rPr lang="en-US" sz="2000" dirty="0" smtClean="0"/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menjumlahkan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total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61987" t="62551" r="10617" b="18963"/>
          <a:stretch/>
        </p:blipFill>
        <p:spPr bwMode="auto">
          <a:xfrm>
            <a:off x="1295400" y="3120707"/>
            <a:ext cx="6476999" cy="2365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395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Menggunakan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Fungsi</a:t>
            </a:r>
            <a:endParaRPr lang="en-US" sz="2500" i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07719" y="1752600"/>
            <a:ext cx="765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dilengkapi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argument,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, label, </a:t>
            </a:r>
            <a:r>
              <a:rPr lang="en-US" sz="2000" dirty="0" err="1" smtClean="0"/>
              <a:t>rumus</a:t>
            </a:r>
            <a:r>
              <a:rPr lang="en-US" sz="2000" dirty="0" smtClean="0"/>
              <a:t>, </a:t>
            </a:r>
            <a:r>
              <a:rPr lang="en-US" sz="2000" dirty="0" err="1" smtClean="0"/>
              <a:t>alamat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range.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Argument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diapit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kurung</a:t>
            </a:r>
            <a:r>
              <a:rPr lang="en-US" sz="2000" dirty="0" smtClean="0"/>
              <a:t> ()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761046" y="3002101"/>
            <a:ext cx="76504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endParaRPr lang="en-US" sz="2000" dirty="0" smtClean="0"/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Average (…)</a:t>
            </a:r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Logika</a:t>
            </a:r>
            <a:r>
              <a:rPr lang="en-US" sz="2000" dirty="0" smtClean="0"/>
              <a:t> IF(…)</a:t>
            </a:r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Max(…)</a:t>
            </a:r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Min(…)</a:t>
            </a:r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Sum(…)</a:t>
            </a:r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Left(…)</a:t>
            </a:r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Mid(…)</a:t>
            </a:r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Right(…)</a:t>
            </a:r>
          </a:p>
          <a:p>
            <a:pPr marL="1022350" indent="-457200">
              <a:buAutoNum type="arabicPeriod"/>
            </a:pPr>
            <a:r>
              <a:rPr lang="en-US" sz="2000" dirty="0" err="1" smtClean="0"/>
              <a:t>Fungsi</a:t>
            </a:r>
            <a:r>
              <a:rPr lang="en-US" sz="2000" dirty="0" smtClean="0"/>
              <a:t> HLOOKUP </a:t>
            </a:r>
            <a:r>
              <a:rPr lang="en-US" sz="2000" dirty="0" err="1" smtClean="0"/>
              <a:t>dan</a:t>
            </a:r>
            <a:r>
              <a:rPr lang="en-US" sz="2000" dirty="0" smtClean="0"/>
              <a:t> VLOOKUP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1507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Average</a:t>
            </a:r>
            <a:endParaRPr lang="en-US" sz="25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05000"/>
            <a:ext cx="8161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rata-rata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sekumpulan</a:t>
            </a:r>
            <a:r>
              <a:rPr lang="en-US" sz="2000" dirty="0" smtClean="0"/>
              <a:t> data (ranger)</a:t>
            </a:r>
          </a:p>
          <a:p>
            <a:endParaRPr lang="en-US" sz="2000" dirty="0"/>
          </a:p>
          <a:p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penulisannya</a:t>
            </a:r>
            <a:r>
              <a:rPr lang="en-US" sz="2000" dirty="0" smtClean="0"/>
              <a:t>.</a:t>
            </a:r>
          </a:p>
          <a:p>
            <a:r>
              <a:rPr lang="en-US" sz="2000" b="1" i="1" dirty="0" smtClean="0"/>
              <a:t>	= Average(number1,number2,….)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21270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Logika</a:t>
            </a:r>
            <a:r>
              <a:rPr lang="en-US" sz="2500" i="1" dirty="0" smtClean="0"/>
              <a:t> IF(…)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16764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dimasukkan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  <a:endParaRPr lang="en-US" sz="2000" b="1" dirty="0" smtClean="0"/>
          </a:p>
          <a:p>
            <a:endParaRPr lang="en-US" sz="2000" i="1" dirty="0"/>
          </a:p>
          <a:p>
            <a:r>
              <a:rPr lang="en-US" sz="2000" i="1" dirty="0" err="1" smtClean="0"/>
              <a:t>Misalnya</a:t>
            </a:r>
            <a:r>
              <a:rPr lang="en-US" sz="2000" i="1" dirty="0" smtClean="0"/>
              <a:t>: </a:t>
            </a:r>
          </a:p>
          <a:p>
            <a:pPr>
              <a:tabLst>
                <a:tab pos="466725" algn="l"/>
              </a:tabLst>
            </a:pPr>
            <a:r>
              <a:rPr lang="en-US" sz="2000" i="1" dirty="0" smtClean="0"/>
              <a:t>	</a:t>
            </a:r>
            <a:r>
              <a:rPr lang="en-US" sz="2000" i="1" dirty="0" err="1" smtClean="0"/>
              <a:t>Jika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nilai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sel</a:t>
            </a:r>
            <a:r>
              <a:rPr lang="en-US" sz="2000" i="1" dirty="0" smtClean="0"/>
              <a:t> A1=1, </a:t>
            </a:r>
            <a:r>
              <a:rPr lang="en-US" sz="2000" i="1" dirty="0" err="1" smtClean="0"/>
              <a:t>maka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hasilnya</a:t>
            </a:r>
            <a:r>
              <a:rPr lang="en-US" sz="2000" i="1" dirty="0" smtClean="0"/>
              <a:t> 2, </a:t>
            </a:r>
            <a:r>
              <a:rPr lang="en-US" sz="2000" i="1" dirty="0" err="1" smtClean="0"/>
              <a:t>jika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tidak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maka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akan</a:t>
            </a:r>
            <a:r>
              <a:rPr lang="en-US" sz="2000" i="1" dirty="0" smtClean="0"/>
              <a:t> 	</a:t>
            </a:r>
            <a:r>
              <a:rPr lang="en-US" sz="2000" i="1" dirty="0" err="1" smtClean="0"/>
              <a:t>bernilai</a:t>
            </a:r>
            <a:r>
              <a:rPr lang="en-US" sz="2000" i="1" dirty="0" smtClean="0"/>
              <a:t> 0.</a:t>
            </a:r>
          </a:p>
          <a:p>
            <a:pPr>
              <a:tabLst>
                <a:tab pos="466725" algn="l"/>
              </a:tabLst>
            </a:pPr>
            <a:r>
              <a:rPr lang="en-US" sz="2000" dirty="0" err="1" smtClean="0"/>
              <a:t>Beberapa</a:t>
            </a:r>
            <a:r>
              <a:rPr lang="en-US" sz="2000" dirty="0" smtClean="0"/>
              <a:t> operator </a:t>
            </a:r>
            <a:r>
              <a:rPr lang="en-US" sz="2000" dirty="0" err="1" smtClean="0"/>
              <a:t>relasi</a:t>
            </a:r>
            <a:r>
              <a:rPr lang="en-US" sz="2000" dirty="0" smtClean="0"/>
              <a:t> (</a:t>
            </a:r>
            <a:r>
              <a:rPr lang="en-US" sz="2000" dirty="0" err="1" smtClean="0"/>
              <a:t>pembanding</a:t>
            </a:r>
            <a:r>
              <a:rPr lang="en-US" sz="2000" dirty="0" smtClean="0"/>
              <a:t>) yang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56197" t="54386" r="5004" b="28208"/>
          <a:stretch/>
        </p:blipFill>
        <p:spPr bwMode="auto">
          <a:xfrm>
            <a:off x="1415096" y="3923169"/>
            <a:ext cx="6662103" cy="2217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2354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Max(…)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sekumpulan</a:t>
            </a:r>
            <a:r>
              <a:rPr lang="en-US" sz="2000" dirty="0" smtClean="0"/>
              <a:t> data (range). </a:t>
            </a:r>
          </a:p>
          <a:p>
            <a:endParaRPr lang="en-US" sz="2000" dirty="0"/>
          </a:p>
          <a:p>
            <a:r>
              <a:rPr lang="en-US" sz="2000" i="1" dirty="0" err="1" smtClean="0"/>
              <a:t>Bentuk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penulisannya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:</a:t>
            </a:r>
          </a:p>
          <a:p>
            <a:endParaRPr lang="en-US" sz="2000" i="1" dirty="0" smtClean="0"/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=Max(number1, number2,….)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dimana</a:t>
            </a:r>
            <a:r>
              <a:rPr lang="en-US" sz="2000" dirty="0" smtClean="0"/>
              <a:t> number1, number2,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seterusnya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range data (</a:t>
            </a:r>
            <a:r>
              <a:rPr lang="en-US" sz="2000" dirty="0" err="1" smtClean="0"/>
              <a:t>numerik</a:t>
            </a:r>
            <a:r>
              <a:rPr lang="en-US" sz="2000" dirty="0" smtClean="0"/>
              <a:t>)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dicari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tertingginya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6121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Min(…)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sekumpulan</a:t>
            </a:r>
            <a:r>
              <a:rPr lang="en-US" sz="2000" dirty="0" smtClean="0"/>
              <a:t> data (range). </a:t>
            </a:r>
          </a:p>
          <a:p>
            <a:endParaRPr lang="en-US" sz="2000" dirty="0"/>
          </a:p>
          <a:p>
            <a:r>
              <a:rPr lang="en-US" sz="2000" i="1" dirty="0" err="1" smtClean="0"/>
              <a:t>Bentuk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penulisannya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:</a:t>
            </a:r>
          </a:p>
          <a:p>
            <a:endParaRPr lang="en-US" sz="2000" i="1" dirty="0" smtClean="0"/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=Min(number1, number2,….)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dimana</a:t>
            </a:r>
            <a:r>
              <a:rPr lang="en-US" sz="2000" dirty="0" smtClean="0"/>
              <a:t> number1, number2,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seterusnya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range data (</a:t>
            </a:r>
            <a:r>
              <a:rPr lang="en-US" sz="2000" dirty="0" err="1" smtClean="0"/>
              <a:t>numerik</a:t>
            </a:r>
            <a:r>
              <a:rPr lang="en-US" sz="2000" dirty="0" smtClean="0"/>
              <a:t>)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dicari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terendah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1939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Sum(…)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menjumlahkan</a:t>
            </a:r>
            <a:r>
              <a:rPr lang="en-US" sz="2000" dirty="0" smtClean="0"/>
              <a:t> </a:t>
            </a:r>
            <a:r>
              <a:rPr lang="en-US" sz="2000" dirty="0" err="1" smtClean="0"/>
              <a:t>sekumpulan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range</a:t>
            </a:r>
          </a:p>
          <a:p>
            <a:endParaRPr lang="en-US" sz="2000" dirty="0"/>
          </a:p>
          <a:p>
            <a:r>
              <a:rPr lang="en-US" sz="2000" i="1" dirty="0" err="1" smtClean="0"/>
              <a:t>Bentuk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penulisannya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:</a:t>
            </a:r>
          </a:p>
          <a:p>
            <a:endParaRPr lang="en-US" sz="2000" i="1" dirty="0" smtClean="0"/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=Sum(number1, number2,….)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519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Left(…)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i="1" dirty="0" err="1" smtClean="0"/>
              <a:t>Bentuk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penulisannya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:</a:t>
            </a:r>
          </a:p>
          <a:p>
            <a:endParaRPr lang="en-US" sz="2000" i="1" dirty="0" smtClean="0"/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=Left(text, </a:t>
            </a:r>
            <a:r>
              <a:rPr lang="en-US" sz="2000" b="1" i="1" dirty="0" err="1" smtClean="0"/>
              <a:t>num_chars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dimana</a:t>
            </a:r>
            <a:r>
              <a:rPr lang="en-US" sz="2000" dirty="0" smtClean="0"/>
              <a:t> text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, </a:t>
            </a:r>
            <a:r>
              <a:rPr lang="en-US" sz="2000" b="1" i="1" dirty="0" err="1" smtClean="0"/>
              <a:t>num_chars</a:t>
            </a:r>
            <a:r>
              <a:rPr lang="en-US" sz="2000" b="1" i="1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di </a:t>
            </a:r>
            <a:r>
              <a:rPr lang="en-US" sz="2000" dirty="0" err="1" smtClean="0"/>
              <a:t>ambil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142643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Mid(…)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tengah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i="1" dirty="0" err="1" smtClean="0"/>
              <a:t>Bentuk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penulisannya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:</a:t>
            </a:r>
          </a:p>
          <a:p>
            <a:endParaRPr lang="en-US" sz="2000" i="1" dirty="0" smtClean="0"/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=Mid(text, </a:t>
            </a:r>
            <a:r>
              <a:rPr lang="en-US" sz="2000" b="1" i="1" dirty="0" err="1" smtClean="0"/>
              <a:t>start_num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num_chars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286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Ms.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Ofiice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Excel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438400"/>
          </a:xfrm>
        </p:spPr>
        <p:txBody>
          <a:bodyPr/>
          <a:lstStyle/>
          <a:p>
            <a:r>
              <a:rPr lang="en-US" sz="2000" dirty="0" err="1" smtClean="0">
                <a:latin typeface="Arial "/>
              </a:rPr>
              <a:t>Merupakan</a:t>
            </a:r>
            <a:r>
              <a:rPr lang="en-US" sz="2000" dirty="0" smtClean="0">
                <a:latin typeface="Arial "/>
              </a:rPr>
              <a:t> </a:t>
            </a:r>
            <a:r>
              <a:rPr lang="en-US" sz="2000" dirty="0">
                <a:latin typeface="Arial "/>
              </a:rPr>
              <a:t>program </a:t>
            </a:r>
            <a:r>
              <a:rPr lang="en-US" sz="2000" dirty="0" err="1">
                <a:latin typeface="Arial "/>
              </a:rPr>
              <a:t>untuk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mengolah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angka</a:t>
            </a:r>
            <a:r>
              <a:rPr lang="en-US" sz="2000" dirty="0">
                <a:latin typeface="Arial "/>
              </a:rPr>
              <a:t>/data </a:t>
            </a:r>
            <a:r>
              <a:rPr lang="en-US" sz="2000" dirty="0" err="1">
                <a:latin typeface="Arial "/>
              </a:rPr>
              <a:t>secara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 smtClean="0">
                <a:latin typeface="Arial "/>
              </a:rPr>
              <a:t>otomatis</a:t>
            </a:r>
            <a:r>
              <a:rPr lang="en-US" sz="2000" dirty="0" smtClean="0">
                <a:latin typeface="Arial "/>
              </a:rPr>
              <a:t>. </a:t>
            </a:r>
            <a:r>
              <a:rPr lang="en-US" sz="2000" i="1" dirty="0" err="1" smtClean="0">
                <a:latin typeface="Arial "/>
              </a:rPr>
              <a:t>Contoh</a:t>
            </a:r>
            <a:r>
              <a:rPr lang="en-US" sz="2000" i="1" dirty="0" smtClean="0">
                <a:latin typeface="Arial "/>
              </a:rPr>
              <a:t>:</a:t>
            </a:r>
          </a:p>
          <a:p>
            <a:pPr marL="1147763">
              <a:buFont typeface="Wingdings" panose="05000000000000000000" pitchFamily="2" charset="2"/>
              <a:buChar char="ü"/>
              <a:tabLst>
                <a:tab pos="806450" algn="l"/>
              </a:tabLst>
            </a:pPr>
            <a:r>
              <a:rPr lang="en-US" sz="2000" dirty="0" err="1" smtClean="0">
                <a:latin typeface="Arial "/>
              </a:rPr>
              <a:t>Perhitungan</a:t>
            </a:r>
            <a:r>
              <a:rPr lang="en-US" sz="2000" dirty="0" smtClean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dasar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 smtClean="0">
                <a:latin typeface="Arial "/>
              </a:rPr>
              <a:t>matematika</a:t>
            </a:r>
            <a:endParaRPr lang="en-US" sz="2000" dirty="0" smtClean="0">
              <a:latin typeface="Arial "/>
            </a:endParaRPr>
          </a:p>
          <a:p>
            <a:pPr marL="1147763">
              <a:buFont typeface="Wingdings" panose="05000000000000000000" pitchFamily="2" charset="2"/>
              <a:buChar char="ü"/>
              <a:tabLst>
                <a:tab pos="806450" algn="l"/>
              </a:tabLst>
            </a:pPr>
            <a:r>
              <a:rPr lang="en-US" sz="2000" dirty="0" err="1" smtClean="0">
                <a:latin typeface="Arial "/>
              </a:rPr>
              <a:t>Penggunaan</a:t>
            </a:r>
            <a:r>
              <a:rPr lang="en-US" sz="2000" dirty="0" smtClean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fingsi-fungsi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 smtClean="0">
                <a:latin typeface="Arial "/>
              </a:rPr>
              <a:t>tertentu</a:t>
            </a:r>
            <a:r>
              <a:rPr lang="en-US" sz="2000" dirty="0" smtClean="0">
                <a:latin typeface="Arial "/>
              </a:rPr>
              <a:t> </a:t>
            </a:r>
          </a:p>
          <a:p>
            <a:pPr marL="1147763">
              <a:buFont typeface="Wingdings" panose="05000000000000000000" pitchFamily="2" charset="2"/>
              <a:buChar char="ü"/>
              <a:tabLst>
                <a:tab pos="806450" algn="l"/>
              </a:tabLst>
            </a:pPr>
            <a:r>
              <a:rPr lang="en-US" sz="2000" dirty="0" err="1" smtClean="0">
                <a:latin typeface="Arial "/>
              </a:rPr>
              <a:t>Pengolahan</a:t>
            </a:r>
            <a:r>
              <a:rPr lang="en-US" sz="2000" dirty="0" smtClean="0">
                <a:latin typeface="Arial "/>
              </a:rPr>
              <a:t> data</a:t>
            </a:r>
          </a:p>
          <a:p>
            <a:pPr marL="1147763">
              <a:buFont typeface="Wingdings" panose="05000000000000000000" pitchFamily="2" charset="2"/>
              <a:buChar char="ü"/>
              <a:tabLst>
                <a:tab pos="806450" algn="l"/>
              </a:tabLst>
            </a:pPr>
            <a:r>
              <a:rPr lang="en-US" sz="2000" dirty="0" err="1" smtClean="0">
                <a:latin typeface="Arial "/>
              </a:rPr>
              <a:t>Pembuatan</a:t>
            </a:r>
            <a:r>
              <a:rPr lang="en-US" sz="2000" dirty="0" smtClean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grafik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dan</a:t>
            </a:r>
            <a:r>
              <a:rPr lang="en-US" sz="2000" dirty="0">
                <a:latin typeface="Arial "/>
              </a:rPr>
              <a:t> </a:t>
            </a:r>
            <a:r>
              <a:rPr lang="en-US" sz="2000" dirty="0" err="1">
                <a:latin typeface="Arial "/>
              </a:rPr>
              <a:t>manajemen</a:t>
            </a:r>
            <a:r>
              <a:rPr lang="en-US" sz="2000" dirty="0">
                <a:latin typeface="Arial "/>
              </a:rPr>
              <a:t> data.</a:t>
            </a:r>
            <a:endParaRPr lang="en-US" sz="2000" i="1" dirty="0" smtClean="0">
              <a:latin typeface="Arial 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6987" y="990600"/>
            <a:ext cx="403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Right(…)</a:t>
            </a:r>
            <a:endParaRPr lang="en-US" sz="25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i="1" dirty="0" err="1" smtClean="0"/>
              <a:t>Bentuk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penulisannya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adalah</a:t>
            </a:r>
            <a:r>
              <a:rPr lang="en-US" sz="2000" i="1" dirty="0" smtClean="0"/>
              <a:t>:</a:t>
            </a:r>
          </a:p>
          <a:p>
            <a:endParaRPr lang="en-US" sz="2000" i="1" dirty="0" smtClean="0"/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=Right(text, </a:t>
            </a:r>
            <a:r>
              <a:rPr lang="en-US" sz="2000" b="1" i="1" dirty="0" err="1" smtClean="0"/>
              <a:t>num_chars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dimana</a:t>
            </a:r>
            <a:r>
              <a:rPr lang="en-US" sz="2000" dirty="0" smtClean="0"/>
              <a:t> text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 smtClean="0"/>
              <a:t>sebagian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karakternya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sebelah</a:t>
            </a:r>
            <a:r>
              <a:rPr lang="en-US" sz="2000" dirty="0" smtClean="0"/>
              <a:t> </a:t>
            </a:r>
            <a:r>
              <a:rPr lang="en-US" sz="2000" dirty="0" err="1" smtClean="0"/>
              <a:t>kanan</a:t>
            </a:r>
            <a:r>
              <a:rPr lang="en-US" sz="2000" dirty="0" smtClean="0"/>
              <a:t>, </a:t>
            </a:r>
            <a:r>
              <a:rPr lang="en-US" sz="2000" b="1" i="1" dirty="0" err="1" smtClean="0"/>
              <a:t>num_chars</a:t>
            </a:r>
            <a:r>
              <a:rPr lang="en-US" sz="2000" b="1" i="1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di </a:t>
            </a:r>
            <a:r>
              <a:rPr lang="en-US" sz="2000" dirty="0" err="1" smtClean="0"/>
              <a:t>ambil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547404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5493" y="990600"/>
            <a:ext cx="50815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 smtClean="0"/>
              <a:t>Fungsi</a:t>
            </a:r>
            <a:r>
              <a:rPr lang="en-US" sz="2500" i="1" dirty="0" smtClean="0"/>
              <a:t> HLOOKUP </a:t>
            </a:r>
            <a:r>
              <a:rPr lang="en-US" sz="2500" i="1" dirty="0" err="1" smtClean="0"/>
              <a:t>dan</a:t>
            </a:r>
            <a:r>
              <a:rPr lang="en-US" sz="2500" i="1" dirty="0" smtClean="0"/>
              <a:t> VLOOKUP</a:t>
            </a:r>
            <a:endParaRPr lang="en-US" sz="2500" i="1" dirty="0"/>
          </a:p>
        </p:txBody>
      </p:sp>
      <p:sp>
        <p:nvSpPr>
          <p:cNvPr id="2" name="Rectangle 1"/>
          <p:cNvSpPr/>
          <p:nvPr/>
        </p:nvSpPr>
        <p:spPr>
          <a:xfrm>
            <a:off x="685800" y="2136339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latin typeface="Arial "/>
              </a:rPr>
              <a:t>Fungsi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HLOOKUP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VLOOKUP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digunakan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untuk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membaca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suatu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tabel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horizontal (HLOOKUP)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secara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vertikal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(VLOOKUP). </a:t>
            </a:r>
            <a:endParaRPr lang="en-US" sz="2000" dirty="0" smtClean="0">
              <a:solidFill>
                <a:srgbClr val="000000"/>
              </a:solidFill>
              <a:latin typeface="Arial "/>
            </a:endParaRPr>
          </a:p>
          <a:p>
            <a:endParaRPr lang="en-US" sz="2000" dirty="0">
              <a:solidFill>
                <a:srgbClr val="000000"/>
              </a:solidFill>
              <a:latin typeface="Arial 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Arial "/>
              </a:rPr>
              <a:t>Bentuk</a:t>
            </a:r>
            <a:r>
              <a:rPr lang="en-US" sz="2000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umum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penulisan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fungsi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ini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: </a:t>
            </a:r>
            <a:endParaRPr lang="en-US" sz="2000" dirty="0" smtClean="0">
              <a:solidFill>
                <a:srgbClr val="000000"/>
              </a:solidFill>
              <a:latin typeface="Arial "/>
            </a:endParaRPr>
          </a:p>
          <a:p>
            <a:endParaRPr lang="en-US" sz="2000" dirty="0">
              <a:solidFill>
                <a:srgbClr val="000000"/>
              </a:solidFill>
              <a:latin typeface="Arial 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rial "/>
              </a:rPr>
              <a:t>=HLOOKUP(</a:t>
            </a:r>
            <a:r>
              <a:rPr lang="en-US" sz="2000" b="1" dirty="0" err="1">
                <a:solidFill>
                  <a:srgbClr val="000000"/>
                </a:solidFill>
                <a:latin typeface="Arial "/>
              </a:rPr>
              <a:t>Lookup_value</a:t>
            </a:r>
            <a:r>
              <a:rPr lang="en-US" sz="2000" b="1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 "/>
              </a:rPr>
              <a:t>Table_array</a:t>
            </a:r>
            <a:r>
              <a:rPr lang="en-US" sz="2000" b="1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 "/>
              </a:rPr>
              <a:t>Row_index_num</a:t>
            </a:r>
            <a:r>
              <a:rPr lang="en-US" sz="2000" b="1" dirty="0">
                <a:solidFill>
                  <a:srgbClr val="000000"/>
                </a:solidFill>
                <a:latin typeface="Arial "/>
              </a:rPr>
              <a:t>,…) </a:t>
            </a:r>
            <a:endParaRPr lang="en-US" sz="2000" dirty="0">
              <a:solidFill>
                <a:srgbClr val="000000"/>
              </a:solidFill>
              <a:latin typeface="Arial 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rial "/>
              </a:rPr>
              <a:t>=VLOOKUP(</a:t>
            </a:r>
            <a:r>
              <a:rPr lang="en-US" sz="2000" b="1" dirty="0" err="1">
                <a:solidFill>
                  <a:srgbClr val="000000"/>
                </a:solidFill>
                <a:latin typeface="Arial "/>
              </a:rPr>
              <a:t>Lookup_value</a:t>
            </a:r>
            <a:r>
              <a:rPr lang="en-US" sz="2000" b="1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 "/>
              </a:rPr>
              <a:t>Table_array</a:t>
            </a:r>
            <a:r>
              <a:rPr lang="en-US" sz="2000" b="1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 "/>
              </a:rPr>
              <a:t>Col_index_num</a:t>
            </a:r>
            <a:r>
              <a:rPr lang="en-US" sz="2000" b="1" dirty="0">
                <a:solidFill>
                  <a:srgbClr val="000000"/>
                </a:solidFill>
                <a:latin typeface="Arial "/>
              </a:rPr>
              <a:t>,…) </a:t>
            </a:r>
            <a:endParaRPr lang="en-US" sz="20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931352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287" y="685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Latihan</a:t>
            </a:r>
            <a:endParaRPr lang="en-US" sz="2000" dirty="0" smtClean="0"/>
          </a:p>
          <a:p>
            <a:r>
              <a:rPr lang="en-US" sz="2000" dirty="0" err="1" smtClean="0"/>
              <a:t>Buatlah</a:t>
            </a:r>
            <a:r>
              <a:rPr lang="en-US" sz="2000" dirty="0" smtClean="0"/>
              <a:t> table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dibawah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Ms. Office Excel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55552" t="30000" r="6865" b="25276"/>
          <a:stretch/>
        </p:blipFill>
        <p:spPr bwMode="auto">
          <a:xfrm>
            <a:off x="457201" y="1393686"/>
            <a:ext cx="8305800" cy="4854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8715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9906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 "/>
              </a:rPr>
              <a:t>Langkah-langkahnya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: </a:t>
            </a:r>
            <a:endParaRPr lang="en-US" dirty="0" smtClean="0">
              <a:solidFill>
                <a:srgbClr val="000000"/>
              </a:solidFill>
              <a:latin typeface="Arial "/>
            </a:endParaRP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mencari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nilai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akhir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angka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arahkan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pointer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pada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sel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G10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kita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menghitung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nilai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(0-100)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komponen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tersedia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yaitu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TGS 1, TGS 2, TTS,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TAS.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Sesuai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dengan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masing-masing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bobot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nilai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tuliskan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rumus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bawah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ini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: </a:t>
            </a: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"/>
              </a:rPr>
              <a:t>                         =(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C10*0.1)+(D10*0.1)+(E10*0.4)+(F10*0.4) </a:t>
            </a:r>
            <a:endParaRPr lang="en-US" b="1" dirty="0" smtClean="0">
              <a:solidFill>
                <a:srgbClr val="000000"/>
              </a:solidFill>
              <a:latin typeface="Arial "/>
            </a:endParaRP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Selanjutnya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G11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sampai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G19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tinggal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copy-paste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G10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. </a:t>
            </a: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r>
              <a:rPr lang="en-US" b="1" i="1" dirty="0" smtClean="0">
                <a:solidFill>
                  <a:srgbClr val="000000"/>
                </a:solidFill>
                <a:latin typeface="Arial "/>
              </a:rPr>
              <a:t>                           (</a:t>
            </a:r>
            <a:r>
              <a:rPr lang="en-US" b="1" i="1" dirty="0">
                <a:solidFill>
                  <a:srgbClr val="000000"/>
                </a:solidFill>
                <a:latin typeface="Arial "/>
              </a:rPr>
              <a:t>Hot key : Copy -&gt; </a:t>
            </a:r>
            <a:r>
              <a:rPr lang="en-US" b="1" i="1" dirty="0" err="1">
                <a:solidFill>
                  <a:srgbClr val="000000"/>
                </a:solidFill>
                <a:latin typeface="Arial "/>
              </a:rPr>
              <a:t>Ctrl+C</a:t>
            </a:r>
            <a:r>
              <a:rPr lang="en-US" b="1" i="1" dirty="0">
                <a:solidFill>
                  <a:srgbClr val="000000"/>
                </a:solidFill>
                <a:latin typeface="Arial "/>
              </a:rPr>
              <a:t> &amp; Paste-&gt; Ctrl V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) </a:t>
            </a: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Kemudian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mengetahui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nilai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tertinggi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tugas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1,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arahkan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pointer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ke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C20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gunakan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fungsi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sudah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disediakan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di Microsoft Excel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yaitu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MAX(…). </a:t>
            </a: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"/>
              </a:rPr>
              <a:t>                                                =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MAX(C10:C19) </a:t>
            </a:r>
            <a:endParaRPr lang="en-US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543405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762000"/>
            <a:ext cx="838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Selanjutnya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D20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sampai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G20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tinggal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copy-paste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C20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. </a:t>
            </a:r>
            <a:endParaRPr lang="en-US" dirty="0" smtClean="0">
              <a:solidFill>
                <a:srgbClr val="000000"/>
              </a:solidFill>
              <a:latin typeface="Arial "/>
            </a:endParaRP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Demikian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juga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mencari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nilai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terendah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kita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gunakan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fungsi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Min(…).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Arahkan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pointer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ke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C21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ketikkan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rumus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bawah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ini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: </a:t>
            </a:r>
            <a:endParaRPr lang="en-US" dirty="0" smtClean="0">
              <a:solidFill>
                <a:srgbClr val="000000"/>
              </a:solidFill>
              <a:latin typeface="Arial "/>
            </a:endParaRP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"/>
              </a:rPr>
              <a:t>                                          =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MIN(C10:C20) </a:t>
            </a:r>
            <a:endParaRPr lang="en-US" b="1" dirty="0" smtClean="0">
              <a:solidFill>
                <a:srgbClr val="000000"/>
              </a:solidFill>
              <a:latin typeface="Arial "/>
            </a:endParaRP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Selanjutnya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D21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sampai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G21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tinggal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copy-paste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C21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. </a:t>
            </a:r>
            <a:endParaRPr lang="en-US" dirty="0" smtClean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 "/>
              </a:rPr>
              <a:t>Untuk </a:t>
            </a:r>
            <a:r>
              <a:rPr lang="sv-SE" dirty="0">
                <a:solidFill>
                  <a:srgbClr val="000000"/>
                </a:solidFill>
                <a:latin typeface="Arial "/>
              </a:rPr>
              <a:t>rata-rata gunakan fungsi AVERAGE(…), arahkan pointer ke </a:t>
            </a:r>
            <a:r>
              <a:rPr lang="sv-SE" b="1" dirty="0">
                <a:solidFill>
                  <a:srgbClr val="000000"/>
                </a:solidFill>
                <a:latin typeface="Arial "/>
              </a:rPr>
              <a:t>C22</a:t>
            </a:r>
            <a:r>
              <a:rPr lang="sv-SE" dirty="0">
                <a:solidFill>
                  <a:srgbClr val="000000"/>
                </a:solidFill>
                <a:latin typeface="Arial "/>
              </a:rPr>
              <a:t>. </a:t>
            </a: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 "/>
              </a:rPr>
              <a:t>                                       =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AVERAGE(C10:C19) </a:t>
            </a:r>
            <a:endParaRPr lang="en-US" b="1" dirty="0" smtClean="0">
              <a:solidFill>
                <a:srgbClr val="000000"/>
              </a:solidFill>
              <a:latin typeface="Arial "/>
            </a:endParaRPr>
          </a:p>
          <a:p>
            <a:endParaRPr lang="en-US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Selanjutnya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D22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sampai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G22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tinggal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copy-paste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C22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endParaRPr lang="en-US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Kemudian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mengkonversi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dari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angka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ke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huruf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kita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menggunakan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fungsi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logika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IF(…),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arahkan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pointer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ke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H10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. </a:t>
            </a:r>
            <a:endParaRPr lang="en-US" dirty="0" smtClean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 "/>
            </a:endParaRPr>
          </a:p>
          <a:p>
            <a:r>
              <a:rPr lang="en-US" b="1" dirty="0" smtClean="0"/>
              <a:t>     =</a:t>
            </a:r>
            <a:r>
              <a:rPr lang="en-US" b="1" dirty="0"/>
              <a:t>IF(G10&gt;=85,"A",IF(G10&gt;=70,"B",IF(G10&gt;=55,"C",IF(G10&gt;=40,"D","E")))) </a:t>
            </a:r>
            <a:endParaRPr lang="en-US" dirty="0">
              <a:solidFill>
                <a:srgbClr val="00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156630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587" y="16764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Arial "/>
              </a:rPr>
              <a:t>Selanjutnya </a:t>
            </a:r>
            <a:r>
              <a:rPr lang="pt-BR" dirty="0">
                <a:solidFill>
                  <a:srgbClr val="000000"/>
                </a:solidFill>
                <a:latin typeface="Arial "/>
              </a:rPr>
              <a:t>untuk </a:t>
            </a:r>
            <a:r>
              <a:rPr lang="pt-BR" b="1" dirty="0">
                <a:solidFill>
                  <a:srgbClr val="000000"/>
                </a:solidFill>
                <a:latin typeface="Arial "/>
              </a:rPr>
              <a:t>H11 </a:t>
            </a:r>
            <a:r>
              <a:rPr lang="pt-BR" dirty="0">
                <a:solidFill>
                  <a:srgbClr val="000000"/>
                </a:solidFill>
                <a:latin typeface="Arial "/>
              </a:rPr>
              <a:t>sampai </a:t>
            </a:r>
            <a:r>
              <a:rPr lang="pt-BR" b="1" dirty="0">
                <a:solidFill>
                  <a:srgbClr val="000000"/>
                </a:solidFill>
                <a:latin typeface="Arial "/>
              </a:rPr>
              <a:t>H19</a:t>
            </a:r>
            <a:r>
              <a:rPr lang="pt-BR" dirty="0">
                <a:solidFill>
                  <a:srgbClr val="000000"/>
                </a:solidFill>
                <a:latin typeface="Arial "/>
              </a:rPr>
              <a:t>, tinggal copy-paste dari </a:t>
            </a:r>
            <a:r>
              <a:rPr lang="pt-BR" b="1" dirty="0">
                <a:solidFill>
                  <a:srgbClr val="000000"/>
                </a:solidFill>
                <a:latin typeface="Arial "/>
              </a:rPr>
              <a:t>H10</a:t>
            </a:r>
            <a:r>
              <a:rPr lang="pt-BR" dirty="0">
                <a:solidFill>
                  <a:srgbClr val="000000"/>
                </a:solidFill>
                <a:latin typeface="Arial "/>
              </a:rPr>
              <a:t>. </a:t>
            </a:r>
            <a:endParaRPr lang="pt-BR" dirty="0" smtClean="0">
              <a:solidFill>
                <a:srgbClr val="000000"/>
              </a:solidFill>
              <a:latin typeface="Arial "/>
            </a:endParaRPr>
          </a:p>
          <a:p>
            <a:endParaRPr lang="pt-BR" dirty="0">
              <a:solidFill>
                <a:srgbClr val="000000"/>
              </a:solidFill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"/>
              </a:rPr>
              <a:t>Untuk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mengisi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keterangan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kita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aka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menggunakan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fungsi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logika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IF(…)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lagi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arahkan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pointer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ke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"/>
              </a:rPr>
              <a:t>I10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Lalu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tulis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rumus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bawah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"/>
              </a:rPr>
              <a:t>ini</a:t>
            </a:r>
            <a:r>
              <a:rPr lang="en-US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"/>
              </a:rPr>
              <a:t> </a:t>
            </a:r>
          </a:p>
          <a:p>
            <a:endParaRPr lang="en-US" dirty="0" smtClean="0">
              <a:solidFill>
                <a:srgbClr val="000000"/>
              </a:solidFill>
              <a:latin typeface="Arial "/>
            </a:endParaRPr>
          </a:p>
          <a:p>
            <a:pPr marL="287338"/>
            <a:r>
              <a:rPr lang="en-US" b="1" dirty="0" smtClean="0">
                <a:latin typeface="Arial "/>
              </a:rPr>
              <a:t>          =</a:t>
            </a:r>
            <a:r>
              <a:rPr lang="en-US" b="1" dirty="0">
                <a:latin typeface="Arial "/>
              </a:rPr>
              <a:t>IF(H10="A","SANGAT </a:t>
            </a:r>
            <a:r>
              <a:rPr lang="en-US" b="1" dirty="0" smtClean="0">
                <a:latin typeface="Arial "/>
              </a:rPr>
              <a:t> 	BAIK</a:t>
            </a:r>
            <a:r>
              <a:rPr lang="en-US" b="1" dirty="0">
                <a:latin typeface="Arial "/>
              </a:rPr>
              <a:t>",IF(H10="B","BAIK",IF(H10="C","CUKUP",IF(H10="D","</a:t>
            </a:r>
            <a:r>
              <a:rPr lang="en-US" b="1" dirty="0" smtClean="0">
                <a:latin typeface="Arial "/>
              </a:rPr>
              <a:t>KU	RANG</a:t>
            </a:r>
            <a:r>
              <a:rPr lang="en-US" b="1" dirty="0">
                <a:latin typeface="Arial "/>
              </a:rPr>
              <a:t>","TIDAK LULUS")))) </a:t>
            </a:r>
            <a:endParaRPr lang="en-US" b="1" dirty="0" smtClean="0">
              <a:latin typeface="Arial "/>
            </a:endParaRPr>
          </a:p>
          <a:p>
            <a:endParaRPr lang="en-US" dirty="0">
              <a:latin typeface="Arial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 "/>
              </a:rPr>
              <a:t>Selanjutnya</a:t>
            </a:r>
            <a:r>
              <a:rPr lang="en-US" dirty="0" smtClean="0">
                <a:latin typeface="Arial "/>
              </a:rPr>
              <a:t> </a:t>
            </a:r>
            <a:r>
              <a:rPr lang="en-US" dirty="0" err="1">
                <a:latin typeface="Arial "/>
              </a:rPr>
              <a:t>untuk</a:t>
            </a:r>
            <a:r>
              <a:rPr lang="en-US" dirty="0">
                <a:latin typeface="Arial "/>
              </a:rPr>
              <a:t> </a:t>
            </a:r>
            <a:r>
              <a:rPr lang="en-US" b="1" dirty="0">
                <a:latin typeface="Arial "/>
              </a:rPr>
              <a:t>I11 </a:t>
            </a:r>
            <a:r>
              <a:rPr lang="en-US" dirty="0" err="1">
                <a:latin typeface="Arial "/>
              </a:rPr>
              <a:t>sampai</a:t>
            </a:r>
            <a:r>
              <a:rPr lang="en-US" dirty="0">
                <a:latin typeface="Arial "/>
              </a:rPr>
              <a:t> </a:t>
            </a:r>
            <a:r>
              <a:rPr lang="en-US" b="1" dirty="0">
                <a:latin typeface="Arial "/>
              </a:rPr>
              <a:t>I19</a:t>
            </a:r>
            <a:r>
              <a:rPr lang="en-US" dirty="0">
                <a:latin typeface="Arial "/>
              </a:rPr>
              <a:t>, </a:t>
            </a:r>
            <a:r>
              <a:rPr lang="en-US" dirty="0" err="1">
                <a:latin typeface="Arial "/>
              </a:rPr>
              <a:t>tinggal</a:t>
            </a:r>
            <a:r>
              <a:rPr lang="en-US" dirty="0">
                <a:latin typeface="Arial "/>
              </a:rPr>
              <a:t> copy-paste </a:t>
            </a:r>
            <a:r>
              <a:rPr lang="en-US" dirty="0" err="1">
                <a:latin typeface="Arial "/>
              </a:rPr>
              <a:t>dari</a:t>
            </a:r>
            <a:r>
              <a:rPr lang="en-US" dirty="0">
                <a:latin typeface="Arial "/>
              </a:rPr>
              <a:t> </a:t>
            </a:r>
            <a:r>
              <a:rPr lang="en-US" b="1" dirty="0">
                <a:latin typeface="Arial "/>
              </a:rPr>
              <a:t>I10</a:t>
            </a:r>
            <a:r>
              <a:rPr lang="en-US" dirty="0">
                <a:latin typeface="Arial 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3285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046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8199" t="41667" r="9590" b="16667"/>
          <a:stretch/>
        </p:blipFill>
        <p:spPr>
          <a:xfrm>
            <a:off x="381000" y="949037"/>
            <a:ext cx="8305800" cy="495992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35859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026340"/>
            <a:ext cx="525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solidFill>
                  <a:srgbClr val="000000"/>
                </a:solidFill>
                <a:latin typeface="Arial "/>
              </a:rPr>
              <a:t>Row Heading = </a:t>
            </a:r>
            <a:r>
              <a:rPr lang="en-US" sz="2000" b="1" i="1" dirty="0" err="1" smtClean="0">
                <a:solidFill>
                  <a:srgbClr val="000000"/>
                </a:solidFill>
                <a:latin typeface="Arial "/>
              </a:rPr>
              <a:t>Kepala</a:t>
            </a:r>
            <a:r>
              <a:rPr lang="en-US" sz="2000" b="1" i="1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Arial "/>
              </a:rPr>
              <a:t>baris</a:t>
            </a:r>
            <a:r>
              <a:rPr lang="en-US" sz="2000" b="1" i="1" dirty="0" smtClean="0">
                <a:solidFill>
                  <a:srgbClr val="000000"/>
                </a:solidFill>
                <a:latin typeface="Arial 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 "/>
              </a:rPr>
              <a:t>Petununjuk</a:t>
            </a:r>
            <a:r>
              <a:rPr lang="en-US" sz="2000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lokasi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baris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pada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lembar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kerja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aktif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Berfungsi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sebagai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salah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satu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bagian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penunjuk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sel.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Jumlah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baris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disediakan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oleh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 ≈ 1.048.576 </a:t>
            </a:r>
            <a:r>
              <a:rPr lang="en-US" sz="2000" dirty="0" err="1">
                <a:solidFill>
                  <a:srgbClr val="000000"/>
                </a:solidFill>
                <a:latin typeface="Arial "/>
              </a:rPr>
              <a:t>baris</a:t>
            </a:r>
            <a:r>
              <a:rPr lang="en-US" sz="2000" dirty="0">
                <a:solidFill>
                  <a:srgbClr val="000000"/>
                </a:solidFill>
                <a:latin typeface="Arial "/>
              </a:rPr>
              <a:t>. 	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82372" t="48746" r="14743" b="39282"/>
          <a:stretch/>
        </p:blipFill>
        <p:spPr bwMode="auto">
          <a:xfrm>
            <a:off x="7010400" y="2667000"/>
            <a:ext cx="752475" cy="175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7638" y="1038572"/>
            <a:ext cx="6160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Komponen</a:t>
            </a:r>
            <a:r>
              <a:rPr lang="en-US" sz="3000" dirty="0" smtClean="0"/>
              <a:t> </a:t>
            </a:r>
            <a:r>
              <a:rPr lang="en-US" sz="3000" dirty="0" err="1" smtClean="0"/>
              <a:t>Utama</a:t>
            </a:r>
            <a:r>
              <a:rPr lang="en-US" sz="3000" dirty="0" smtClean="0"/>
              <a:t> Ms. Office Excel</a:t>
            </a:r>
            <a:endParaRPr lang="en-US" sz="3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287" y="162623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Arial "/>
              </a:rPr>
              <a:t>Column </a:t>
            </a:r>
            <a:r>
              <a:rPr lang="en-US" sz="2000" b="1" i="1" dirty="0">
                <a:solidFill>
                  <a:srgbClr val="000000"/>
                </a:solidFill>
                <a:latin typeface="Arial "/>
              </a:rPr>
              <a:t>Heading </a:t>
            </a:r>
            <a:r>
              <a:rPr lang="en-US" sz="2000" b="1" i="1" dirty="0" smtClean="0">
                <a:solidFill>
                  <a:srgbClr val="000000"/>
                </a:solidFill>
                <a:latin typeface="Arial "/>
              </a:rPr>
              <a:t> = </a:t>
            </a:r>
            <a:r>
              <a:rPr lang="en-US" sz="2000" b="1" i="1" dirty="0" err="1" smtClean="0">
                <a:solidFill>
                  <a:srgbClr val="000000"/>
                </a:solidFill>
                <a:latin typeface="Arial "/>
              </a:rPr>
              <a:t>Kepala</a:t>
            </a:r>
            <a:r>
              <a:rPr lang="en-US" sz="2000" b="1" i="1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  <a:latin typeface="Arial "/>
              </a:rPr>
              <a:t>Kolom</a:t>
            </a:r>
            <a:endParaRPr lang="en-US" sz="2000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26340"/>
            <a:ext cx="4953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Penunjuk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lembar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aktif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penunjuk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i="1" dirty="0" smtClean="0"/>
              <a:t>Column Heading = 16.384 </a:t>
            </a:r>
            <a:r>
              <a:rPr lang="en-US" sz="2000" i="1" dirty="0" err="1" smtClean="0"/>
              <a:t>kolom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63942" t="74687" r="14744" b="21461"/>
          <a:stretch/>
        </p:blipFill>
        <p:spPr bwMode="auto">
          <a:xfrm>
            <a:off x="5181600" y="3067050"/>
            <a:ext cx="3562350" cy="361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7638" y="1038572"/>
            <a:ext cx="6160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Komponen</a:t>
            </a:r>
            <a:r>
              <a:rPr lang="en-US" sz="3000" dirty="0" smtClean="0"/>
              <a:t> </a:t>
            </a:r>
            <a:r>
              <a:rPr lang="en-US" sz="3000" dirty="0" err="1" smtClean="0"/>
              <a:t>Utama</a:t>
            </a:r>
            <a:r>
              <a:rPr lang="en-US" sz="3000" dirty="0" smtClean="0"/>
              <a:t> Ms. Office Excel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317150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7638" y="1038572"/>
            <a:ext cx="6160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Komponen</a:t>
            </a:r>
            <a:r>
              <a:rPr lang="en-US" sz="3000" dirty="0" smtClean="0"/>
              <a:t> </a:t>
            </a:r>
            <a:r>
              <a:rPr lang="en-US" sz="3000" dirty="0" err="1" smtClean="0"/>
              <a:t>Utama</a:t>
            </a:r>
            <a:r>
              <a:rPr lang="en-US" sz="3000" dirty="0" smtClean="0"/>
              <a:t> Ms. Office Excel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673570" y="1981200"/>
            <a:ext cx="76322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Cell Pointer = </a:t>
            </a:r>
            <a:r>
              <a:rPr lang="en-US" sz="2000" b="1" i="1" dirty="0" err="1" smtClean="0"/>
              <a:t>Penunjuk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sel</a:t>
            </a:r>
            <a:endParaRPr lang="en-US" sz="2000" b="1" i="1" dirty="0" smtClean="0"/>
          </a:p>
          <a:p>
            <a:pPr marL="968375" indent="-342900"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penunjuk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aktif</a:t>
            </a:r>
            <a:r>
              <a:rPr lang="en-US" sz="2000" dirty="0" smtClean="0"/>
              <a:t>.</a:t>
            </a:r>
          </a:p>
          <a:p>
            <a:pPr marL="968375" indent="-342900"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perpotongan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endParaRPr lang="en-US" sz="2000" dirty="0" smtClean="0"/>
          </a:p>
          <a:p>
            <a:pPr>
              <a:tabLst>
                <a:tab pos="627063" algn="l"/>
              </a:tabLst>
            </a:pPr>
            <a:r>
              <a:rPr lang="en-US" sz="2000" dirty="0"/>
              <a:t>	</a:t>
            </a:r>
            <a:r>
              <a:rPr lang="en-US" sz="2000" i="1" dirty="0" err="1" smtClean="0"/>
              <a:t>Contoh</a:t>
            </a:r>
            <a:r>
              <a:rPr lang="en-US" sz="2000" i="1" dirty="0" smtClean="0"/>
              <a:t> :</a:t>
            </a:r>
          </a:p>
          <a:p>
            <a:pPr>
              <a:tabLst>
                <a:tab pos="627063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     </a:t>
            </a:r>
            <a:r>
              <a:rPr lang="en-US" sz="2000" i="1" dirty="0" err="1" smtClean="0"/>
              <a:t>Sel</a:t>
            </a:r>
            <a:r>
              <a:rPr lang="en-US" sz="2000" i="1" dirty="0" smtClean="0"/>
              <a:t> A1 -&gt;  </a:t>
            </a:r>
            <a:r>
              <a:rPr lang="en-US" sz="2000" i="1" dirty="0" err="1" smtClean="0"/>
              <a:t>berarti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perpotongan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antara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kolom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dengan</a:t>
            </a:r>
            <a:r>
              <a:rPr lang="en-US" sz="2000" i="1" dirty="0" smtClean="0"/>
              <a:t> 	 	                      </a:t>
            </a:r>
            <a:r>
              <a:rPr lang="en-US" sz="2000" i="1" dirty="0" err="1" smtClean="0"/>
              <a:t>baris</a:t>
            </a:r>
            <a:r>
              <a:rPr lang="en-US" sz="2000" i="1" dirty="0" smtClean="0"/>
              <a:t> 1</a:t>
            </a:r>
          </a:p>
          <a:p>
            <a:pPr>
              <a:tabLst>
                <a:tab pos="627063" algn="l"/>
              </a:tabLst>
            </a:pPr>
            <a:endParaRPr lang="en-US" sz="2000" i="1" dirty="0"/>
          </a:p>
          <a:p>
            <a:pPr>
              <a:tabLst>
                <a:tab pos="627063" algn="l"/>
              </a:tabLst>
            </a:pPr>
            <a:r>
              <a:rPr lang="en-US" sz="2000" b="1" i="1" dirty="0" smtClean="0"/>
              <a:t>Formula Bar </a:t>
            </a:r>
          </a:p>
          <a:p>
            <a:pPr marL="968375" indent="-342900"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mengetikkan</a:t>
            </a:r>
            <a:r>
              <a:rPr lang="en-US" sz="2000" dirty="0" smtClean="0"/>
              <a:t> </a:t>
            </a:r>
            <a:r>
              <a:rPr lang="en-US" sz="2000" dirty="0" err="1" smtClean="0"/>
              <a:t>rumus-rumus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.</a:t>
            </a:r>
          </a:p>
          <a:p>
            <a:pPr marL="968375" indent="-342900"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pengetikkan</a:t>
            </a:r>
            <a:r>
              <a:rPr lang="en-US" sz="2000" dirty="0" smtClean="0"/>
              <a:t> </a:t>
            </a:r>
            <a:r>
              <a:rPr lang="en-US" sz="2000" dirty="0" err="1" smtClean="0"/>
              <a:t>rumus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“=“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757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57372" t="43900" r="8173" b="6499"/>
          <a:stretch/>
        </p:blipFill>
        <p:spPr bwMode="auto">
          <a:xfrm>
            <a:off x="533400" y="990600"/>
            <a:ext cx="83820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3448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0592" y="676715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Header </a:t>
            </a:r>
            <a:r>
              <a:rPr lang="en-US" sz="2000" b="1" i="1" dirty="0" err="1" smtClean="0"/>
              <a:t>dan</a:t>
            </a:r>
            <a:r>
              <a:rPr lang="en-US" sz="2000" b="1" i="1" dirty="0" smtClean="0"/>
              <a:t> Footer</a:t>
            </a:r>
            <a:endParaRPr lang="en-US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666999" y="1019145"/>
            <a:ext cx="457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Pilih</a:t>
            </a:r>
            <a:r>
              <a:rPr lang="en-US" sz="2000" dirty="0" smtClean="0"/>
              <a:t> tab </a:t>
            </a:r>
            <a:r>
              <a:rPr lang="en-US" sz="2000" b="1" i="1" dirty="0" smtClean="0"/>
              <a:t>insert -&gt; Header </a:t>
            </a:r>
            <a:r>
              <a:rPr lang="en-US" sz="2000" b="1" i="1" dirty="0" err="1" smtClean="0"/>
              <a:t>atau</a:t>
            </a:r>
            <a:r>
              <a:rPr lang="en-US" sz="2000" b="1" i="1" dirty="0" smtClean="0"/>
              <a:t> Footer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56731" t="35633" r="7692" b="17617"/>
          <a:stretch/>
        </p:blipFill>
        <p:spPr bwMode="auto">
          <a:xfrm>
            <a:off x="685800" y="1419255"/>
            <a:ext cx="8077200" cy="4752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551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1440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Latihan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2365" y="1314510"/>
            <a:ext cx="3432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Buatlah</a:t>
            </a:r>
            <a:r>
              <a:rPr lang="en-US" sz="2000" dirty="0" smtClean="0"/>
              <a:t> table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56731" t="40479" r="7692" b="19898"/>
          <a:stretch/>
        </p:blipFill>
        <p:spPr bwMode="auto">
          <a:xfrm>
            <a:off x="542364" y="1828800"/>
            <a:ext cx="8220635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7437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886</Words>
  <Application>Microsoft Office PowerPoint</Application>
  <PresentationFormat>On-screen Show (4:3)</PresentationFormat>
  <Paragraphs>177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</vt:lpstr>
      <vt:lpstr>Calibri</vt:lpstr>
      <vt:lpstr>Wingdings</vt:lpstr>
      <vt:lpstr>Office Theme</vt:lpstr>
      <vt:lpstr>PowerPoint Presentation</vt:lpstr>
      <vt:lpstr>Pengenalan Ms. Ofiice Excel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239</cp:revision>
  <dcterms:created xsi:type="dcterms:W3CDTF">2010-08-24T06:47:44Z</dcterms:created>
  <dcterms:modified xsi:type="dcterms:W3CDTF">2018-09-10T09:56:28Z</dcterms:modified>
</cp:coreProperties>
</file>