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6" r:id="rId2"/>
    <p:sldId id="335" r:id="rId3"/>
    <p:sldId id="394" r:id="rId4"/>
    <p:sldId id="365" r:id="rId5"/>
    <p:sldId id="366" r:id="rId6"/>
    <p:sldId id="367" r:id="rId7"/>
    <p:sldId id="368" r:id="rId8"/>
    <p:sldId id="395" r:id="rId9"/>
    <p:sldId id="369" r:id="rId10"/>
    <p:sldId id="381" r:id="rId11"/>
    <p:sldId id="380" r:id="rId12"/>
    <p:sldId id="370" r:id="rId13"/>
    <p:sldId id="396" r:id="rId14"/>
    <p:sldId id="371" r:id="rId15"/>
    <p:sldId id="398" r:id="rId16"/>
    <p:sldId id="397" r:id="rId17"/>
    <p:sldId id="372" r:id="rId18"/>
    <p:sldId id="373" r:id="rId19"/>
    <p:sldId id="399" r:id="rId20"/>
    <p:sldId id="374" r:id="rId21"/>
    <p:sldId id="375" r:id="rId22"/>
    <p:sldId id="376" r:id="rId23"/>
    <p:sldId id="377" r:id="rId24"/>
    <p:sldId id="378" r:id="rId25"/>
    <p:sldId id="379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70" d="100"/>
          <a:sy n="70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12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43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44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36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trackball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mouse?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6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26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78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10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570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57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41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34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6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Analog</a:t>
            </a:r>
            <a:r>
              <a:rPr lang="en-US" baseline="0" dirty="0" smtClean="0"/>
              <a:t> to digital converter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sinyal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kontiniyu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sinyal</a:t>
            </a:r>
            <a:r>
              <a:rPr lang="en-US" baseline="0" dirty="0" smtClean="0"/>
              <a:t> digital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3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Sinyal</a:t>
            </a:r>
            <a:r>
              <a:rPr lang="en-US" baseline="0" dirty="0" smtClean="0"/>
              <a:t> digital </a:t>
            </a:r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mengirimkan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kecepatan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tinggi</a:t>
            </a:r>
            <a:endParaRPr lang="en-US" baseline="0" dirty="0" smtClean="0"/>
          </a:p>
          <a:p>
            <a:r>
              <a:rPr lang="en-US" baseline="0" dirty="0" err="1" smtClean="0"/>
              <a:t>Mampu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memproses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meskipun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jumlah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sangat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besar</a:t>
            </a:r>
            <a:r>
              <a:rPr lang="en-US" baseline="0" dirty="0" smtClean="0"/>
              <a:t>. 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7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19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26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951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73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29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578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2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20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872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43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4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26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03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867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37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4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8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45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3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26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1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1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d.wikipedia.org/wiki/Bola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812738"/>
            <a:ext cx="5638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INPUT PERIPHERALS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- 5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Ir. </a:t>
            </a:r>
            <a:r>
              <a:rPr lang="en-US" sz="2000" b="1" dirty="0" err="1">
                <a:solidFill>
                  <a:schemeClr val="bg1"/>
                </a:solidFill>
              </a:rPr>
              <a:t>Nizirwan</a:t>
            </a:r>
            <a:r>
              <a:rPr lang="en-US" sz="2000" b="1" dirty="0">
                <a:solidFill>
                  <a:schemeClr val="bg1"/>
                </a:solidFill>
              </a:rPr>
              <a:t> Anwar, </a:t>
            </a:r>
            <a:r>
              <a:rPr lang="en-US" sz="2000" b="1" dirty="0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</a:t>
            </a:r>
            <a:r>
              <a:rPr lang="en-US" b="1" dirty="0">
                <a:solidFill>
                  <a:schemeClr val="bg1"/>
                </a:solidFill>
              </a:rPr>
              <a:t>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14400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Pointing Devices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26100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mouse?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49275" y="2148605"/>
            <a:ext cx="4175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Peranti</a:t>
            </a:r>
            <a:r>
              <a:rPr lang="en-US" sz="2000" dirty="0" smtClean="0"/>
              <a:t> </a:t>
            </a:r>
            <a:r>
              <a:rPr lang="en-US" sz="2000" dirty="0" err="1"/>
              <a:t>penunjuk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memasukkan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data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komputer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26193"/>
            <a:ext cx="3943350" cy="33358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0837" y="3429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b="1" dirty="0" err="1"/>
              <a:t>Mengoperasikan</a:t>
            </a:r>
            <a:r>
              <a:rPr lang="en-US" sz="2000" b="1" dirty="0"/>
              <a:t> </a:t>
            </a:r>
            <a:r>
              <a:rPr lang="en-US" sz="2000" b="1" dirty="0" smtClean="0"/>
              <a:t>mouse </a:t>
            </a:r>
            <a:r>
              <a:rPr lang="en-US" sz="2000" b="1" dirty="0" err="1" smtClean="0"/>
              <a:t>mekanikal</a:t>
            </a:r>
            <a:r>
              <a:rPr lang="en-US" sz="2000" b="1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1. </a:t>
            </a:r>
            <a:r>
              <a:rPr lang="en-US" sz="2000" dirty="0" smtClean="0"/>
              <a:t>Bola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berputar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tetikus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tabLst>
                <a:tab pos="287338" algn="l"/>
              </a:tabLst>
            </a:pPr>
            <a:r>
              <a:rPr lang="en-US" sz="2000" dirty="0"/>
              <a:t>	</a:t>
            </a:r>
            <a:r>
              <a:rPr lang="en-US" sz="2000" dirty="0" err="1" smtClean="0"/>
              <a:t>digerakkan</a:t>
            </a:r>
            <a:r>
              <a:rPr lang="en-US" sz="2000" dirty="0" smtClean="0"/>
              <a:t>.</a:t>
            </a:r>
          </a:p>
          <a:p>
            <a:pPr>
              <a:tabLst>
                <a:tab pos="287338" algn="l"/>
              </a:tabLst>
            </a:pPr>
            <a:endParaRPr lang="en-US" sz="2000" dirty="0" smtClean="0"/>
          </a:p>
          <a:p>
            <a:pPr>
              <a:tabLst>
                <a:tab pos="287338" algn="l"/>
              </a:tabLst>
            </a:pPr>
            <a:r>
              <a:rPr lang="en-US" sz="2000" b="1" dirty="0" smtClean="0"/>
              <a:t>2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Penggulung</a:t>
            </a:r>
            <a:r>
              <a:rPr lang="en-US" sz="2000" dirty="0"/>
              <a:t> X </a:t>
            </a:r>
            <a:r>
              <a:rPr lang="en-US" sz="2000" dirty="0" err="1"/>
              <a:t>dan</a:t>
            </a:r>
            <a:r>
              <a:rPr lang="en-US" sz="2000" dirty="0"/>
              <a:t> Y </a:t>
            </a:r>
            <a:r>
              <a:rPr lang="en-US" sz="2000" dirty="0" smtClean="0"/>
              <a:t>	</a:t>
            </a:r>
            <a:r>
              <a:rPr lang="en-US" sz="2000" dirty="0" err="1" smtClean="0"/>
              <a:t>mencengkeram</a:t>
            </a:r>
            <a:r>
              <a:rPr lang="en-US" sz="2000" dirty="0" smtClean="0"/>
              <a:t> </a:t>
            </a:r>
            <a:r>
              <a:rPr lang="en-US" sz="2000" dirty="0">
                <a:hlinkClick r:id="rId5" tooltip="Bola"/>
              </a:rPr>
              <a:t>bola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memindahkan</a:t>
            </a:r>
            <a:r>
              <a:rPr lang="en-US" sz="2000" dirty="0" smtClean="0"/>
              <a:t> </a:t>
            </a:r>
            <a:r>
              <a:rPr lang="en-US" sz="2000" dirty="0" err="1"/>
              <a:t>gerakan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99040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14400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Pointing Devices</a:t>
            </a:r>
            <a:endParaRPr lang="en-US" sz="2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26193"/>
            <a:ext cx="3943350" cy="333586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19293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b="1" dirty="0" err="1"/>
              <a:t>Mengoperasikan</a:t>
            </a:r>
            <a:r>
              <a:rPr lang="en-US" sz="2000" b="1" dirty="0"/>
              <a:t> </a:t>
            </a:r>
            <a:r>
              <a:rPr lang="en-US" sz="2000" b="1" dirty="0" smtClean="0"/>
              <a:t>mouse </a:t>
            </a:r>
            <a:r>
              <a:rPr lang="en-US" sz="2000" b="1" dirty="0" err="1" smtClean="0"/>
              <a:t>mekanikal</a:t>
            </a:r>
            <a:r>
              <a:rPr lang="en-US" sz="2000" b="1" dirty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3.</a:t>
            </a:r>
            <a:r>
              <a:rPr lang="en-US" sz="2000" dirty="0"/>
              <a:t> </a:t>
            </a:r>
            <a:r>
              <a:rPr lang="en-US" sz="2000" dirty="0" err="1"/>
              <a:t>Cakram</a:t>
            </a:r>
            <a:r>
              <a:rPr lang="en-US" sz="2000" dirty="0"/>
              <a:t> </a:t>
            </a:r>
            <a:r>
              <a:rPr lang="en-US" sz="2000" dirty="0" err="1"/>
              <a:t>menerjemahkan</a:t>
            </a:r>
            <a:r>
              <a:rPr lang="en-US" sz="2000" dirty="0"/>
              <a:t> </a:t>
            </a:r>
            <a:r>
              <a:rPr lang="en-US" sz="2000" dirty="0" err="1"/>
              <a:t>gerakan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optis</a:t>
            </a:r>
            <a:r>
              <a:rPr lang="en-US" sz="2000" dirty="0"/>
              <a:t> </a:t>
            </a:r>
            <a:r>
              <a:rPr lang="en-US" sz="2000" dirty="0" err="1"/>
              <a:t>lewat</a:t>
            </a:r>
            <a:r>
              <a:rPr lang="en-US" sz="2000" dirty="0"/>
              <a:t> </a:t>
            </a:r>
            <a:r>
              <a:rPr lang="en-US" sz="2000" dirty="0" err="1"/>
              <a:t>lubang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cahaya</a:t>
            </a:r>
            <a:r>
              <a:rPr lang="en-US" sz="2000" dirty="0" smtClean="0"/>
              <a:t>.</a:t>
            </a:r>
          </a:p>
          <a:p>
            <a:pPr>
              <a:tabLst>
                <a:tab pos="287338" algn="l"/>
              </a:tabLst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4.</a:t>
            </a:r>
            <a:r>
              <a:rPr lang="en-US" sz="2000" dirty="0"/>
              <a:t> LED </a:t>
            </a:r>
            <a:r>
              <a:rPr lang="en-US" sz="2000" dirty="0" err="1"/>
              <a:t>inframerah</a:t>
            </a:r>
            <a:r>
              <a:rPr lang="en-US" sz="2000" dirty="0"/>
              <a:t> </a:t>
            </a:r>
            <a:r>
              <a:rPr lang="en-US" sz="2000" dirty="0" err="1"/>
              <a:t>memancar</a:t>
            </a:r>
            <a:r>
              <a:rPr lang="en-US" sz="2000" dirty="0"/>
              <a:t> </a:t>
            </a:r>
            <a:r>
              <a:rPr lang="en-US" sz="2000" dirty="0" err="1"/>
              <a:t>lewat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cakram</a:t>
            </a:r>
            <a:r>
              <a:rPr lang="en-US" sz="2000" dirty="0" smtClean="0"/>
              <a:t>.</a:t>
            </a:r>
          </a:p>
          <a:p>
            <a:pPr>
              <a:tabLst>
                <a:tab pos="287338" algn="l"/>
              </a:tabLst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5.</a:t>
            </a:r>
            <a:r>
              <a:rPr lang="en-US" sz="2000" dirty="0"/>
              <a:t> Sensor </a:t>
            </a:r>
            <a:r>
              <a:rPr lang="en-US" sz="2000" dirty="0" err="1"/>
              <a:t>mengumpulkan</a:t>
            </a:r>
            <a:r>
              <a:rPr lang="en-US" sz="2000" dirty="0"/>
              <a:t> </a:t>
            </a:r>
            <a:r>
              <a:rPr lang="en-US" sz="2000" dirty="0" err="1"/>
              <a:t>pantulan</a:t>
            </a:r>
            <a:r>
              <a:rPr lang="en-US" sz="2000" dirty="0"/>
              <a:t> </a:t>
            </a:r>
            <a:r>
              <a:rPr lang="en-US" sz="2000" dirty="0" smtClean="0"/>
              <a:t>	</a:t>
            </a:r>
            <a:r>
              <a:rPr lang="en-US" sz="2000" dirty="0" err="1" smtClean="0"/>
              <a:t>cahaya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X </a:t>
            </a:r>
            <a:r>
              <a:rPr lang="en-US" sz="2000" dirty="0" smtClean="0"/>
              <a:t>	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/>
              <a:t>Y.</a:t>
            </a:r>
          </a:p>
        </p:txBody>
      </p:sp>
    </p:spTree>
    <p:extLst>
      <p:ext uri="{BB962C8B-B14F-4D97-AF65-F5344CB8AC3E}">
        <p14:creationId xmlns:p14="http://schemas.microsoft.com/office/powerpoint/2010/main" val="1757142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Pointing Devices</a:t>
            </a:r>
            <a:endParaRPr lang="en-US" sz="2800" b="1" dirty="0"/>
          </a:p>
        </p:txBody>
      </p:sp>
      <p:pic>
        <p:nvPicPr>
          <p:cNvPr id="4" name="Picture 4" descr="Fig05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93" y="2019942"/>
            <a:ext cx="52610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015460"/>
            <a:ext cx="33642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/>
              <a:t>Tidak ada bagian mekanik yang bergerak di </a:t>
            </a:r>
            <a:r>
              <a:rPr lang="id-ID" dirty="0" smtClean="0"/>
              <a:t>dalamnya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</a:t>
            </a:r>
            <a:r>
              <a:rPr lang="id-ID" dirty="0" smtClean="0"/>
              <a:t>ahaya untuk </a:t>
            </a:r>
            <a:r>
              <a:rPr lang="id-ID" dirty="0"/>
              <a:t>mendeteksi gerakan </a:t>
            </a:r>
            <a:r>
              <a:rPr lang="id-ID" dirty="0" smtClean="0"/>
              <a:t>mouse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dirty="0" smtClean="0"/>
              <a:t>Lebih </a:t>
            </a:r>
            <a:r>
              <a:rPr lang="id-ID" dirty="0"/>
              <a:t>presisi dari mouse </a:t>
            </a:r>
            <a:r>
              <a:rPr lang="id-ID" dirty="0" smtClean="0"/>
              <a:t>mekanis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</a:t>
            </a:r>
            <a:r>
              <a:rPr lang="id-ID" dirty="0" smtClean="0"/>
              <a:t>enggunakan </a:t>
            </a:r>
            <a:r>
              <a:rPr lang="id-ID" dirty="0"/>
              <a:t>kabel, atau </a:t>
            </a:r>
            <a:r>
              <a:rPr lang="id-ID" dirty="0" smtClean="0"/>
              <a:t>nirkabel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675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4373" y="1618625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Pointing Devices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t="55968" r="47394" b="16246"/>
          <a:stretch/>
        </p:blipFill>
        <p:spPr bwMode="auto">
          <a:xfrm>
            <a:off x="304800" y="1880235"/>
            <a:ext cx="4323397" cy="2463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5" t="55968" r="23766" b="16246"/>
          <a:stretch/>
        </p:blipFill>
        <p:spPr bwMode="auto">
          <a:xfrm>
            <a:off x="4932997" y="2962836"/>
            <a:ext cx="3634610" cy="2761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6171" y="1095405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Mouse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370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22509" t="35535" r="23736" b="32605"/>
          <a:stretch/>
        </p:blipFill>
        <p:spPr bwMode="auto">
          <a:xfrm>
            <a:off x="304800" y="2362201"/>
            <a:ext cx="8610600" cy="32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7789" y="1447800"/>
            <a:ext cx="21246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Touch Pad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364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990600"/>
            <a:ext cx="18514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Trackball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37892" t="45338" r="28099" b="21570"/>
          <a:stretch/>
        </p:blipFill>
        <p:spPr bwMode="auto">
          <a:xfrm>
            <a:off x="5162550" y="2352675"/>
            <a:ext cx="3752850" cy="215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086" y="255183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For </a:t>
            </a:r>
            <a:r>
              <a:rPr lang="en-US" sz="2000" dirty="0">
                <a:cs typeface="Arial" panose="020B0604020202020204" pitchFamily="34" charset="0"/>
              </a:rPr>
              <a:t>users who have limited desk space, a trackball is a good alternative to a mouse because the device is</a:t>
            </a:r>
          </a:p>
          <a:p>
            <a:r>
              <a:rPr lang="en-US" sz="2000" dirty="0">
                <a:cs typeface="Arial" panose="020B0604020202020204" pitchFamily="34" charset="0"/>
              </a:rPr>
              <a:t>stationary.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068" y="1525890"/>
            <a:ext cx="63481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Why use a trackball instead of a mouse?</a:t>
            </a:r>
          </a:p>
        </p:txBody>
      </p:sp>
    </p:spTree>
    <p:extLst>
      <p:ext uri="{BB962C8B-B14F-4D97-AF65-F5344CB8AC3E}">
        <p14:creationId xmlns:p14="http://schemas.microsoft.com/office/powerpoint/2010/main" val="30055387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ig05-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65225"/>
            <a:ext cx="30480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Fig05-00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3" y="3452813"/>
            <a:ext cx="3055937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6537" y="990600"/>
            <a:ext cx="54784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are a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touchpad</a:t>
            </a:r>
            <a:r>
              <a:rPr lang="en-US" b="1" dirty="0" smtClean="0"/>
              <a:t> </a:t>
            </a:r>
            <a:r>
              <a:rPr lang="en-US" dirty="0" smtClean="0"/>
              <a:t>and a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>
                <a:solidFill>
                  <a:schemeClr val="hlink"/>
                </a:solidFill>
              </a:rPr>
              <a:t>pointing stick</a:t>
            </a:r>
            <a:r>
              <a:rPr lang="en-US" dirty="0" smtClean="0"/>
              <a:t>?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6537" y="2469687"/>
            <a:ext cx="2642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Touchpad = </a:t>
            </a:r>
            <a:r>
              <a:rPr lang="en-US" sz="2000" dirty="0" err="1" smtClean="0"/>
              <a:t>Trackpad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87573" y="2982913"/>
            <a:ext cx="464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Perangkat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penunjuk</a:t>
            </a:r>
            <a:r>
              <a:rPr lang="en-US" dirty="0">
                <a:cs typeface="Arial" panose="020B0604020202020204" pitchFamily="34" charset="0"/>
              </a:rPr>
              <a:t> (pointer) yang </a:t>
            </a:r>
            <a:r>
              <a:rPr lang="en-US" dirty="0" err="1">
                <a:cs typeface="Arial" panose="020B0604020202020204" pitchFamily="34" charset="0"/>
              </a:rPr>
              <a:t>terdiri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permukaan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khusus</a:t>
            </a:r>
            <a:r>
              <a:rPr lang="en-US" dirty="0">
                <a:cs typeface="Arial" panose="020B0604020202020204" pitchFamily="34" charset="0"/>
              </a:rPr>
              <a:t> yang </a:t>
            </a:r>
            <a:r>
              <a:rPr lang="en-US" dirty="0" err="1">
                <a:cs typeface="Arial" panose="020B0604020202020204" pitchFamily="34" charset="0"/>
              </a:rPr>
              <a:t>bisa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menerjemahkan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gerakan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posisi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jari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pengguna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posisi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relatif</a:t>
            </a:r>
            <a:r>
              <a:rPr lang="en-US" dirty="0">
                <a:cs typeface="Arial" panose="020B0604020202020204" pitchFamily="34" charset="0"/>
              </a:rPr>
              <a:t> di </a:t>
            </a:r>
            <a:r>
              <a:rPr lang="en-US" dirty="0" err="1">
                <a:cs typeface="Arial" panose="020B0604020202020204" pitchFamily="34" charset="0"/>
              </a:rPr>
              <a:t>layar</a:t>
            </a:r>
            <a:r>
              <a:rPr lang="en-US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5632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Fig05-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1750"/>
            <a:ext cx="3097212" cy="42545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06093" y="929481"/>
            <a:ext cx="4572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joystick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718843" y="1904487"/>
            <a:ext cx="3746500" cy="365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Joystick</a:t>
            </a:r>
            <a:r>
              <a:rPr kumimoji="1"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is vertical </a:t>
            </a:r>
            <a:b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lever mounted </a:t>
            </a:r>
            <a:b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on a base</a:t>
            </a:r>
          </a:p>
          <a:p>
            <a:pPr lvl="1" eaLnBrk="0" hangingPunct="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Wheel</a:t>
            </a:r>
            <a:r>
              <a:rPr kumimoji="1" lang="en-US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is </a:t>
            </a:r>
            <a:b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steering-wheel-type </a:t>
            </a:r>
            <a:b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input device</a:t>
            </a:r>
          </a:p>
          <a:p>
            <a:pPr lvl="2" eaLnBrk="0" hangingPunct="0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Pedal simulates </a:t>
            </a:r>
            <a:b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car brakes and accelerator</a:t>
            </a:r>
          </a:p>
        </p:txBody>
      </p:sp>
    </p:spTree>
    <p:extLst>
      <p:ext uri="{BB962C8B-B14F-4D97-AF65-F5344CB8AC3E}">
        <p14:creationId xmlns:p14="http://schemas.microsoft.com/office/powerpoint/2010/main" val="5333919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 advAuto="3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219200"/>
            <a:ext cx="16450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Digital Pen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685800" y="2133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Arial" panose="020B0604020202020204" pitchFamily="34" charset="0"/>
              </a:rPr>
              <a:t>Which is 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slightly larger than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a stylus</a:t>
            </a:r>
            <a:r>
              <a:rPr lang="en-US" sz="2000" dirty="0"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is an input device that captures and </a:t>
            </a:r>
            <a:r>
              <a:rPr lang="en-US" sz="2000" dirty="0" smtClean="0">
                <a:cs typeface="Arial" panose="020B0604020202020204" pitchFamily="34" charset="0"/>
              </a:rPr>
              <a:t>converts a user’s </a:t>
            </a:r>
            <a:r>
              <a:rPr lang="en-US" sz="2000" dirty="0">
                <a:cs typeface="Arial" panose="020B0604020202020204" pitchFamily="34" charset="0"/>
              </a:rPr>
              <a:t>handwriting or drawings into a digital format</a:t>
            </a:r>
            <a:r>
              <a:rPr lang="en-US" sz="2000" dirty="0" smtClean="0">
                <a:cs typeface="Arial" panose="020B0604020202020204" pitchFamily="34" charset="0"/>
              </a:rPr>
              <a:t>, which </a:t>
            </a:r>
            <a:r>
              <a:rPr lang="en-US" sz="2000" dirty="0">
                <a:cs typeface="Arial" panose="020B0604020202020204" pitchFamily="34" charset="0"/>
              </a:rPr>
              <a:t>users can upload (transfer) to a computer </a:t>
            </a:r>
            <a:r>
              <a:rPr lang="en-US" sz="2000" dirty="0" smtClean="0">
                <a:cs typeface="Arial" panose="020B0604020202020204" pitchFamily="34" charset="0"/>
              </a:rPr>
              <a:t>or mobile </a:t>
            </a:r>
            <a:r>
              <a:rPr lang="en-US" sz="2000" dirty="0">
                <a:cs typeface="Arial" panose="020B0604020202020204" pitchFamily="34" charset="0"/>
              </a:rPr>
              <a:t>device.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4"/>
          <a:srcRect l="47073" t="35944" r="26046" b="26063"/>
          <a:stretch/>
        </p:blipFill>
        <p:spPr bwMode="auto">
          <a:xfrm>
            <a:off x="5257801" y="2133600"/>
            <a:ext cx="3730326" cy="3072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64684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400" y="1182723"/>
            <a:ext cx="23005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Graphics Tablet</a:t>
            </a:r>
            <a:endParaRPr lang="en-US" sz="2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475129" y="1981200"/>
            <a:ext cx="386827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dirty="0">
                <a:solidFill>
                  <a:srgbClr val="FF0000"/>
                </a:solidFill>
              </a:rPr>
              <a:t>Papan plastik elektronik </a:t>
            </a:r>
            <a:r>
              <a:rPr lang="id-ID" sz="2000" dirty="0"/>
              <a:t>yang mendeteksi dan mengubah gerakan stylus atau pena digital menjadi sinyal digital yang dikirim ke komputer</a:t>
            </a:r>
            <a:endParaRPr lang="en-US" sz="2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48000" t="34310" r="20062" b="27695"/>
          <a:stretch/>
        </p:blipFill>
        <p:spPr bwMode="auto">
          <a:xfrm>
            <a:off x="4343400" y="1701343"/>
            <a:ext cx="4605973" cy="3455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028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398" y="1123196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939" y="2125854"/>
            <a:ext cx="7496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contoh-contoh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input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99939" y="39343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Pointing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Voice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Input Devices for Mobile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Scanners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5479" y="3181974"/>
            <a:ext cx="23054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cs typeface="Arial" panose="020B0604020202020204" pitchFamily="34" charset="0"/>
              </a:rPr>
              <a:t>Pembahasan</a:t>
            </a:r>
            <a:endParaRPr lang="en-US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98463" y="1462880"/>
            <a:ext cx="460930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screen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2094" y="2904331"/>
            <a:ext cx="476567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Touch areas of screen with finger</a:t>
            </a:r>
            <a:endParaRPr kumimoji="1" lang="en-US" sz="2600" b="1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5" name="Picture 6" descr="Fig05-0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603375"/>
            <a:ext cx="3519487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2427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 advAuto="0"/>
      <p:bldP spid="4" grpId="0" build="p" bldLvl="2" autoUpdateAnimBg="0" advAuto="2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1" y="1143000"/>
            <a:ext cx="548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Stylus</a:t>
            </a:r>
            <a:endParaRPr lang="en-US" sz="2200" b="1" dirty="0"/>
          </a:p>
        </p:txBody>
      </p:sp>
      <p:sp>
        <p:nvSpPr>
          <p:cNvPr id="4" name="Rectangle 3"/>
          <p:cNvSpPr/>
          <p:nvPr/>
        </p:nvSpPr>
        <p:spPr>
          <a:xfrm>
            <a:off x="546848" y="15988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id-ID" dirty="0" smtClean="0"/>
              <a:t>erangkat </a:t>
            </a:r>
            <a:r>
              <a:rPr lang="id-ID" dirty="0"/>
              <a:t>logam kecil atau plastik yang terlihat seperti pena tinta kecil namun menggunakan tekanan dan bukan </a:t>
            </a:r>
            <a:r>
              <a:rPr lang="id-ID" dirty="0" smtClean="0"/>
              <a:t>tinta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capture a handwritten signature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4" t="26141" r="64844" b="44447"/>
          <a:stretch/>
        </p:blipFill>
        <p:spPr bwMode="auto">
          <a:xfrm>
            <a:off x="5075791" y="1197978"/>
            <a:ext cx="1989547" cy="1878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0" t="26141" r="45305" b="44447"/>
          <a:stretch/>
        </p:blipFill>
        <p:spPr bwMode="auto">
          <a:xfrm>
            <a:off x="1762033" y="3425189"/>
            <a:ext cx="3107690" cy="275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5" t="26141" r="27633" b="44447"/>
          <a:stretch/>
        </p:blipFill>
        <p:spPr bwMode="auto">
          <a:xfrm>
            <a:off x="5180330" y="3131153"/>
            <a:ext cx="3506470" cy="2888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77503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94422"/>
            <a:ext cx="5562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dirty="0" smtClean="0"/>
              <a:t>Where is a stylus used?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303462"/>
            <a:ext cx="472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>
                <a:solidFill>
                  <a:srgbClr val="000000"/>
                </a:solidFill>
                <a:latin typeface="Times New Roman" panose="02020603050405020304" pitchFamily="18" charset="0"/>
              </a:rPr>
              <a:t>Some desktop computers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722562"/>
            <a:ext cx="472440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Many mobile computers and devices</a:t>
            </a: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Handwriting recognition software </a:t>
            </a: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translates handwriting into characters that computer can process</a:t>
            </a:r>
          </a:p>
        </p:txBody>
      </p:sp>
      <p:pic>
        <p:nvPicPr>
          <p:cNvPr id="7" name="Picture 6" descr="Fig05-0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962025"/>
            <a:ext cx="3014663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3997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 advAuto="0"/>
      <p:bldP spid="5" grpId="0" build="p" bldLvl="2" autoUpdateAnimBg="0" advAuto="2000"/>
      <p:bldP spid="6" grpId="0" build="p" bldLvl="3" autoUpdateAnimBg="0" advAuto="2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1488" y="1371600"/>
            <a:ext cx="43068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Step 2.  </a:t>
            </a:r>
            <a:r>
              <a:rPr kumimoji="1"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An analog-to-digital converter (ADC) translates sound waves into digital measurements computer can process. Measurements include pitch, volume, silences, and phonemes. Phonemes are sound units such as </a:t>
            </a:r>
            <a:r>
              <a:rPr kumimoji="1" lang="en-US" sz="1200" i="1" dirty="0">
                <a:solidFill>
                  <a:srgbClr val="000000"/>
                </a:solidFill>
                <a:cs typeface="Arial" panose="020B0604020202020204" pitchFamily="34" charset="0"/>
              </a:rPr>
              <a:t>aw</a:t>
            </a:r>
            <a:r>
              <a:rPr kumimoji="1"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kumimoji="1" lang="en-US" sz="1200" i="1" dirty="0" err="1">
                <a:solidFill>
                  <a:srgbClr val="000000"/>
                </a:solidFill>
                <a:cs typeface="Arial" panose="020B0604020202020204" pitchFamily="34" charset="0"/>
              </a:rPr>
              <a:t>guh</a:t>
            </a:r>
            <a:r>
              <a:rPr kumimoji="1"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466975" y="2365375"/>
            <a:ext cx="6399213" cy="835025"/>
            <a:chOff x="1554" y="1691"/>
            <a:chExt cx="4031" cy="526"/>
          </a:xfrm>
        </p:grpSpPr>
        <p:pic>
          <p:nvPicPr>
            <p:cNvPr id="7" name="Picture 6" descr="Fig05-20b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" y="1691"/>
              <a:ext cx="2507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061" y="1891"/>
              <a:ext cx="152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cs typeface="Arial" panose="020B0604020202020204" pitchFamily="34" charset="0"/>
                </a:rPr>
                <a:t>10010111010110101100001101</a:t>
              </a:r>
              <a:endParaRPr kumimoji="1" 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975100" y="1295400"/>
            <a:ext cx="292100" cy="422275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200">
              <a:cs typeface="Arial" panose="020B0604020202020204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8239919" y="3074193"/>
            <a:ext cx="833438" cy="638175"/>
          </a:xfrm>
          <a:custGeom>
            <a:avLst/>
            <a:gdLst>
              <a:gd name="T0" fmla="*/ 722660 w 21600"/>
              <a:gd name="T1" fmla="*/ 102433 h 21600"/>
              <a:gd name="T2" fmla="*/ 441105 w 21600"/>
              <a:gd name="T3" fmla="*/ 80481 h 21600"/>
              <a:gd name="T4" fmla="*/ 569670 w 21600"/>
              <a:gd name="T5" fmla="*/ 210745 h 21600"/>
              <a:gd name="T6" fmla="*/ 937618 w 21600"/>
              <a:gd name="T7" fmla="*/ 319088 h 21600"/>
              <a:gd name="T8" fmla="*/ 729258 w 21600"/>
              <a:gd name="T9" fmla="*/ 478631 h 21600"/>
              <a:gd name="T10" fmla="*/ 520899 w 21600"/>
              <a:gd name="T11" fmla="*/ 31908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981"/>
                  <a:pt x="14031" y="5636"/>
                  <a:pt x="11221" y="5416"/>
                </a:cubicBezTo>
                <a:lnTo>
                  <a:pt x="11643" y="32"/>
                </a:lnTo>
                <a:cubicBezTo>
                  <a:pt x="17263" y="473"/>
                  <a:pt x="21600" y="5162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944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502920" bIns="0" anchor="ctr"/>
          <a:lstStyle/>
          <a:p>
            <a:endParaRPr lang="en-US" sz="1200">
              <a:cs typeface="Arial" panose="020B060402020202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flipH="1">
            <a:off x="5426076" y="3488757"/>
            <a:ext cx="292100" cy="422275"/>
          </a:xfrm>
          <a:prstGeom prst="rightArrow">
            <a:avLst>
              <a:gd name="adj1" fmla="val 49852"/>
              <a:gd name="adj2" fmla="val 43231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200">
              <a:cs typeface="Arial" panose="020B0604020202020204" pitchFamily="34" charset="0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1414728">
            <a:off x="8153400" y="1930640"/>
            <a:ext cx="833438" cy="638175"/>
          </a:xfrm>
          <a:custGeom>
            <a:avLst/>
            <a:gdLst>
              <a:gd name="T0" fmla="*/ 722660 w 21600"/>
              <a:gd name="T1" fmla="*/ 102433 h 21600"/>
              <a:gd name="T2" fmla="*/ 441105 w 21600"/>
              <a:gd name="T3" fmla="*/ 80481 h 21600"/>
              <a:gd name="T4" fmla="*/ 569670 w 21600"/>
              <a:gd name="T5" fmla="*/ 210745 h 21600"/>
              <a:gd name="T6" fmla="*/ 937618 w 21600"/>
              <a:gd name="T7" fmla="*/ 319088 h 21600"/>
              <a:gd name="T8" fmla="*/ 729258 w 21600"/>
              <a:gd name="T9" fmla="*/ 478631 h 21600"/>
              <a:gd name="T10" fmla="*/ 520899 w 21600"/>
              <a:gd name="T11" fmla="*/ 31908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981"/>
                  <a:pt x="14031" y="5636"/>
                  <a:pt x="11221" y="5416"/>
                </a:cubicBezTo>
                <a:lnTo>
                  <a:pt x="11643" y="32"/>
                </a:lnTo>
                <a:cubicBezTo>
                  <a:pt x="17263" y="473"/>
                  <a:pt x="21600" y="5162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D9443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502920" bIns="0" anchor="ctr"/>
          <a:lstStyle/>
          <a:p>
            <a:endParaRPr lang="en-US" sz="1200"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007101" y="3555432"/>
            <a:ext cx="2519363" cy="1790700"/>
            <a:chOff x="3806" y="2434"/>
            <a:chExt cx="1587" cy="112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806" y="2434"/>
              <a:ext cx="158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Step 3.  </a:t>
              </a:r>
              <a:r>
                <a:rPr kumimoji="1" lang="en-US" sz="1200" dirty="0">
                  <a:solidFill>
                    <a:srgbClr val="000000"/>
                  </a:solidFill>
                  <a:cs typeface="Arial" panose="020B0604020202020204" pitchFamily="34" charset="0"/>
                </a:rPr>
                <a:t>Software compares spoken measurements with those in its database to find a match or list of possible matches.</a:t>
              </a:r>
            </a:p>
          </p:txBody>
        </p:sp>
        <p:pic>
          <p:nvPicPr>
            <p:cNvPr id="15" name="Picture 14" descr="Fig05-20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" y="3138"/>
              <a:ext cx="1352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72" y="2950"/>
              <a:ext cx="3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1" lang="en-US" sz="1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Matches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90588" y="3442448"/>
            <a:ext cx="4225925" cy="2227263"/>
            <a:chOff x="652" y="2434"/>
            <a:chExt cx="2662" cy="1403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52" y="2434"/>
              <a:ext cx="2662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</a:pPr>
              <a:r>
                <a:rPr kumimoji="1" lang="en-US" sz="1200" b="1">
                  <a:solidFill>
                    <a:srgbClr val="000000"/>
                  </a:solidFill>
                  <a:cs typeface="Arial" panose="020B0604020202020204" pitchFamily="34" charset="0"/>
                </a:rPr>
                <a:t>Step 4.  </a:t>
              </a:r>
              <a:r>
                <a:rPr kumimoji="1" lang="en-US" sz="1200">
                  <a:solidFill>
                    <a:srgbClr val="000000"/>
                  </a:solidFill>
                  <a:cs typeface="Arial" panose="020B0604020202020204" pitchFamily="34" charset="0"/>
                </a:rPr>
                <a:t>To narrow a list down, software presents user with a list of choices or uses a natural language component to predict most likely match. User may correct any selection made by software.</a:t>
              </a: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1113" y="2907"/>
              <a:ext cx="1710" cy="930"/>
              <a:chOff x="1113" y="2907"/>
              <a:chExt cx="1710" cy="930"/>
            </a:xfrm>
          </p:grpSpPr>
          <p:pic>
            <p:nvPicPr>
              <p:cNvPr id="20" name="Picture 19" descr="Fig05-20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7" y="2918"/>
                <a:ext cx="1696" cy="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1113" y="2907"/>
                <a:ext cx="1287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kumimoji="1" lang="en-US" sz="1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Natural Language Engine</a:t>
                </a:r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31800" y="1379537"/>
            <a:ext cx="3632200" cy="1795463"/>
            <a:chOff x="272" y="1070"/>
            <a:chExt cx="2288" cy="1131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72" y="1070"/>
              <a:ext cx="22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rgbClr val="D94439"/>
                </a:buClr>
                <a:buSzPct val="75000"/>
                <a:buFont typeface="Wingdings" panose="05000000000000000000" pitchFamily="2" charset="2"/>
                <a:buNone/>
                <a:tabLst>
                  <a:tab pos="573088" algn="l"/>
                </a:tabLst>
              </a:pPr>
              <a:r>
                <a:rPr kumimoji="1" lang="en-US" sz="12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Step 1.  </a:t>
              </a:r>
              <a:r>
                <a:rPr kumimoji="1" lang="en-US" sz="120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Masukan</a:t>
              </a:r>
              <a:r>
                <a:rPr kumimoji="1" lang="en-US" sz="12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kumimoji="1" lang="en-US" sz="120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berupa</a:t>
              </a:r>
              <a:r>
                <a:rPr kumimoji="1" lang="en-US" sz="12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kata-kata yang </a:t>
              </a:r>
              <a:r>
                <a:rPr kumimoji="1" lang="en-US" sz="120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diucapkan</a:t>
              </a:r>
              <a:r>
                <a:rPr kumimoji="1" lang="en-US" sz="12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	</a:t>
              </a:r>
              <a:r>
                <a:rPr kumimoji="1" lang="en-US" sz="120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melalui</a:t>
              </a:r>
              <a:r>
                <a:rPr kumimoji="1" lang="en-US" sz="12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kumimoji="1" lang="en-US" sz="120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pengeras</a:t>
              </a:r>
              <a:r>
                <a:rPr kumimoji="1" lang="en-US" sz="12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kumimoji="1" lang="en-US" sz="120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suara</a:t>
              </a:r>
              <a:r>
                <a:rPr kumimoji="1" lang="en-US" sz="120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.</a:t>
              </a:r>
              <a:endParaRPr kumimoji="1" lang="en-US" sz="120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4" name="Picture 23" descr="Fig05-20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1316"/>
              <a:ext cx="1456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81000" y="788313"/>
            <a:ext cx="1688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Voice Input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094701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2" y="1905000"/>
            <a:ext cx="7723610" cy="399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066800"/>
            <a:ext cx="42426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Sinyal</a:t>
            </a:r>
            <a:r>
              <a:rPr lang="en-US" sz="2200" b="1" dirty="0" smtClean="0"/>
              <a:t> Analog to </a:t>
            </a:r>
            <a:r>
              <a:rPr lang="en-US" sz="2200" b="1" dirty="0" err="1" smtClean="0"/>
              <a:t>Sinyal</a:t>
            </a:r>
            <a:r>
              <a:rPr lang="en-US" sz="2200" b="1" dirty="0" smtClean="0"/>
              <a:t> Digital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576053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59" y="2077016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Musical Instrument Digital Interface (MIDI)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459" y="3245584"/>
            <a:ext cx="3316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i="1" dirty="0" smtClean="0"/>
              <a:t>external device,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keyboard piano </a:t>
            </a:r>
            <a:r>
              <a:rPr lang="en-US" sz="2000" dirty="0" err="1" smtClean="0"/>
              <a:t>elektronik</a:t>
            </a:r>
            <a:r>
              <a:rPr lang="en-US" sz="2000" dirty="0" smtClean="0"/>
              <a:t>,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menginputkan</a:t>
            </a:r>
            <a:r>
              <a:rPr lang="en-US" sz="2000" dirty="0" smtClean="0"/>
              <a:t> music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efek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5" descr="Fig05-0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42" y="2137320"/>
            <a:ext cx="38925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5052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ig05-0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32656"/>
            <a:ext cx="4783137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047" y="3048000"/>
            <a:ext cx="327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Apa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itu</a:t>
            </a:r>
            <a:r>
              <a:rPr lang="en-US" sz="2000" dirty="0" smtClean="0">
                <a:solidFill>
                  <a:srgbClr val="FF0000"/>
                </a:solidFill>
              </a:rPr>
              <a:t> PDA?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Bagaimana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cara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meng-inputkan</a:t>
            </a:r>
            <a:r>
              <a:rPr lang="en-US" sz="2000" dirty="0" smtClean="0">
                <a:solidFill>
                  <a:srgbClr val="FF0000"/>
                </a:solidFill>
              </a:rPr>
              <a:t> data </a:t>
            </a:r>
            <a:r>
              <a:rPr lang="en-US" sz="2000" dirty="0" err="1" smtClean="0">
                <a:solidFill>
                  <a:srgbClr val="FF0000"/>
                </a:solidFill>
              </a:rPr>
              <a:t>pada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sebuah</a:t>
            </a:r>
            <a:r>
              <a:rPr lang="en-US" sz="2000" dirty="0" smtClean="0">
                <a:solidFill>
                  <a:srgbClr val="FF0000"/>
                </a:solidFill>
              </a:rPr>
              <a:t> PDA?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459" y="1870648"/>
            <a:ext cx="2935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err="1" smtClean="0">
                <a:solidFill>
                  <a:srgbClr val="0070C0"/>
                </a:solidFill>
              </a:rPr>
              <a:t>Tugas</a:t>
            </a:r>
            <a:r>
              <a:rPr lang="en-US" sz="2700" b="1" dirty="0" smtClean="0">
                <a:solidFill>
                  <a:srgbClr val="0070C0"/>
                </a:solidFill>
              </a:rPr>
              <a:t> </a:t>
            </a:r>
            <a:r>
              <a:rPr lang="en-US" sz="2700" b="1" dirty="0" err="1" smtClean="0">
                <a:solidFill>
                  <a:srgbClr val="0070C0"/>
                </a:solidFill>
              </a:rPr>
              <a:t>ya</a:t>
            </a:r>
            <a:r>
              <a:rPr lang="en-US" sz="2700" b="1" dirty="0" smtClean="0">
                <a:solidFill>
                  <a:srgbClr val="0070C0"/>
                </a:solidFill>
              </a:rPr>
              <a:t>…….. </a:t>
            </a:r>
          </a:p>
          <a:p>
            <a:pPr algn="ctr"/>
            <a:r>
              <a:rPr lang="en-US" sz="2700" b="1" dirty="0" err="1" smtClean="0">
                <a:solidFill>
                  <a:srgbClr val="0070C0"/>
                </a:solidFill>
              </a:rPr>
              <a:t>Broooo</a:t>
            </a:r>
            <a:r>
              <a:rPr lang="en-US" sz="2700" b="1" dirty="0" smtClean="0">
                <a:solidFill>
                  <a:srgbClr val="0070C0"/>
                </a:solidFill>
              </a:rPr>
              <a:t>?</a:t>
            </a:r>
            <a:endParaRPr lang="en-US" sz="27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861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ig05-0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2374900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2970430"/>
            <a:ext cx="3276600" cy="11695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500" b="1" i="1" dirty="0" smtClean="0"/>
              <a:t>Keyboard Portable</a:t>
            </a:r>
            <a:endParaRPr lang="en-US" sz="3500" b="1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2400" y="3555206"/>
            <a:ext cx="744537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603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1541346"/>
            <a:ext cx="2827337" cy="181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67579"/>
            <a:ext cx="18796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" y="1752600"/>
            <a:ext cx="1869281" cy="224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" y="4191000"/>
            <a:ext cx="2448719" cy="18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3505200"/>
            <a:ext cx="2855913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645274"/>
            <a:ext cx="2003425" cy="267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127" y="834204"/>
            <a:ext cx="37619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i="1" dirty="0" smtClean="0">
                <a:solidFill>
                  <a:srgbClr val="0070C0"/>
                </a:solidFill>
              </a:rPr>
              <a:t>Keyboard Virtual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373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4572000" cy="543410"/>
          </a:xfrm>
        </p:spPr>
        <p:txBody>
          <a:bodyPr/>
          <a:lstStyle/>
          <a:p>
            <a:pPr eaLnBrk="1" hangingPunct="1"/>
            <a:r>
              <a:rPr lang="en-US" dirty="0" smtClean="0"/>
              <a:t>Digital Cameras</a:t>
            </a:r>
          </a:p>
        </p:txBody>
      </p:sp>
      <p:pic>
        <p:nvPicPr>
          <p:cNvPr id="4" name="Picture 6" descr="Fig05-00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43434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26106" y="1711810"/>
            <a:ext cx="4124325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Allows you to take </a:t>
            </a:r>
            <a:b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digital pictures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26106" y="2524610"/>
            <a:ext cx="412432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Images viewable immediately on </a:t>
            </a:r>
            <a:b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camera</a:t>
            </a: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Download to </a:t>
            </a:r>
            <a:b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computer</a:t>
            </a:r>
            <a:endParaRPr kumimoji="1" lang="en-US" sz="24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Post pictures </a:t>
            </a:r>
            <a:b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kumimoji="1"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to Web</a:t>
            </a:r>
          </a:p>
        </p:txBody>
      </p:sp>
    </p:spTree>
    <p:extLst>
      <p:ext uri="{BB962C8B-B14F-4D97-AF65-F5344CB8AC3E}">
        <p14:creationId xmlns:p14="http://schemas.microsoft.com/office/powerpoint/2010/main" val="12139792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 advAuto="3000"/>
      <p:bldP spid="6" grpId="0" build="p" bldLvl="3" autoUpdateAnimBg="0" advAuto="4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27366" r="36463" b="14333"/>
          <a:stretch/>
        </p:blipFill>
        <p:spPr bwMode="auto">
          <a:xfrm>
            <a:off x="-1" y="609600"/>
            <a:ext cx="9172575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8889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6466" y="2208703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Scanner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55" y="2505075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44" y="4243668"/>
            <a:ext cx="260985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21" y="1001941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456" y="3016663"/>
            <a:ext cx="3733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000" dirty="0" err="1" smtClean="0"/>
              <a:t>Meng</a:t>
            </a:r>
            <a:r>
              <a:rPr lang="en-US" sz="2000" dirty="0" smtClean="0"/>
              <a:t>-copy data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dipindahkan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memory </a:t>
            </a:r>
            <a:r>
              <a:rPr lang="en-US" sz="2000" dirty="0" err="1" smtClean="0"/>
              <a:t>komputer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03491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371600"/>
            <a:ext cx="2985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Bar Code Reader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51529"/>
            <a:ext cx="3019425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3982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Arial" panose="020B0604020202020204" pitchFamily="34" charset="0"/>
              </a:rPr>
              <a:t>Berupa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deretan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baris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tegak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dengan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ketebalan</a:t>
            </a:r>
            <a:r>
              <a:rPr lang="en-US" sz="2000" dirty="0">
                <a:cs typeface="Arial" panose="020B0604020202020204" pitchFamily="34" charset="0"/>
              </a:rPr>
              <a:t> yang </a:t>
            </a:r>
            <a:r>
              <a:rPr lang="en-US" sz="2000" dirty="0" err="1">
                <a:cs typeface="Arial" panose="020B0604020202020204" pitchFamily="34" charset="0"/>
              </a:rPr>
              <a:t>bermacam-macam</a:t>
            </a:r>
            <a:r>
              <a:rPr lang="en-US" sz="2000" dirty="0">
                <a:cs typeface="Arial" panose="020B0604020202020204" pitchFamily="34" charset="0"/>
              </a:rPr>
              <a:t>. </a:t>
            </a:r>
            <a:endParaRPr lang="en-US" sz="20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membaca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sebuah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kode</a:t>
            </a:r>
            <a:r>
              <a:rPr lang="en-US" sz="2000" dirty="0">
                <a:cs typeface="Arial" panose="020B0604020202020204" pitchFamily="34" charset="0"/>
              </a:rPr>
              <a:t> yang </a:t>
            </a:r>
            <a:r>
              <a:rPr lang="en-US" sz="2000" dirty="0" err="1">
                <a:cs typeface="Arial" panose="020B0604020202020204" pitchFamily="34" charset="0"/>
              </a:rPr>
              <a:t>berbentuk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kotak-kotak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maupun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berbentuk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garis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tebal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vertikal</a:t>
            </a:r>
            <a:r>
              <a:rPr lang="en-US" sz="2000" dirty="0">
                <a:cs typeface="Arial" panose="020B0604020202020204" pitchFamily="34" charset="0"/>
              </a:rPr>
              <a:t> yang </a:t>
            </a:r>
            <a:r>
              <a:rPr lang="en-US" sz="2000" dirty="0" err="1">
                <a:cs typeface="Arial" panose="020B0604020202020204" pitchFamily="34" charset="0"/>
              </a:rPr>
              <a:t>kemudian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diterjemahkan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dalam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bentuk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angka-angka</a:t>
            </a:r>
            <a:r>
              <a:rPr lang="en-US" sz="2000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2658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976095" cy="3703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342" y="1066800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Point Of Sales (POS)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84094" y="1844096"/>
            <a:ext cx="3947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cs typeface="Arial" panose="020B0604020202020204" pitchFamily="34" charset="0"/>
              </a:rPr>
              <a:t>Diartikan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sebagai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tempat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kasir</a:t>
            </a:r>
            <a:r>
              <a:rPr lang="en-US" sz="2000" dirty="0"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srgbClr val="0070C0"/>
                </a:solidFill>
                <a:cs typeface="Arial" panose="020B0604020202020204" pitchFamily="34" charset="0"/>
              </a:rPr>
              <a:t>check-out counter</a:t>
            </a:r>
            <a:r>
              <a:rPr lang="en-US" sz="2000" dirty="0">
                <a:cs typeface="Arial" panose="020B0604020202020204" pitchFamily="34" charset="0"/>
              </a:rPr>
              <a:t>) </a:t>
            </a:r>
            <a:r>
              <a:rPr lang="en-US" sz="2000" dirty="0" err="1">
                <a:cs typeface="Arial" panose="020B0604020202020204" pitchFamily="34" charset="0"/>
              </a:rPr>
              <a:t>dengan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mesin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kasir</a:t>
            </a:r>
            <a:r>
              <a:rPr lang="en-US" sz="2000" dirty="0">
                <a:cs typeface="Arial" panose="020B0604020202020204" pitchFamily="34" charset="0"/>
              </a:rPr>
              <a:t> (</a:t>
            </a:r>
            <a:r>
              <a:rPr lang="en-US" sz="2000" i="1" dirty="0">
                <a:solidFill>
                  <a:srgbClr val="0070C0"/>
                </a:solidFill>
                <a:cs typeface="Arial" panose="020B0604020202020204" pitchFamily="34" charset="0"/>
              </a:rPr>
              <a:t>cash register</a:t>
            </a:r>
            <a:r>
              <a:rPr lang="en-US" sz="2000" dirty="0">
                <a:cs typeface="Arial" panose="020B0604020202020204" pitchFamily="34" charset="0"/>
              </a:rPr>
              <a:t>).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0999" y="3113835"/>
            <a:ext cx="4524779" cy="2798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</a:pPr>
            <a:r>
              <a:rPr kumimoji="1"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Records purchases, processes credit or debit cards, and updates inventory</a:t>
            </a:r>
          </a:p>
          <a:p>
            <a:pPr lvl="2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</a:pP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Swipe credit or debit card through </a:t>
            </a:r>
            <a:r>
              <a:rPr kumimoji="1" lang="en-US" sz="2000" b="1" dirty="0">
                <a:solidFill>
                  <a:schemeClr val="hlink"/>
                </a:solidFill>
                <a:cs typeface="Arial" panose="020B0604020202020204" pitchFamily="34" charset="0"/>
              </a:rPr>
              <a:t>card </a:t>
            </a:r>
            <a:r>
              <a:rPr kumimoji="1" lang="en-US" sz="2000" b="1" dirty="0" smtClean="0">
                <a:solidFill>
                  <a:schemeClr val="hlink"/>
                </a:solidFill>
                <a:cs typeface="Arial" panose="020B0604020202020204" pitchFamily="34" charset="0"/>
              </a:rPr>
              <a:t>reader</a:t>
            </a:r>
            <a:r>
              <a:rPr kumimoji="1" lang="en-US" sz="2000" b="1" dirty="0">
                <a:solidFill>
                  <a:srgbClr val="FAE8C4"/>
                </a:solidFill>
                <a:cs typeface="Arial" panose="020B0604020202020204" pitchFamily="34" charset="0"/>
              </a:rPr>
              <a:t> </a:t>
            </a:r>
            <a:r>
              <a:rPr kumimoji="1" lang="en-US" sz="2000" b="1" dirty="0" smtClean="0">
                <a:solidFill>
                  <a:srgbClr val="FAE8C4"/>
                </a:solidFill>
                <a:cs typeface="Arial" panose="020B0604020202020204" pitchFamily="34" charset="0"/>
              </a:rPr>
              <a:t>- </a:t>
            </a:r>
            <a:r>
              <a:rPr kumimoji="1" lang="en-US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reads </a:t>
            </a:r>
            <a:r>
              <a:rPr kumimoji="1"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customer’s personal data from magnetic strip</a:t>
            </a:r>
          </a:p>
        </p:txBody>
      </p:sp>
    </p:spTree>
    <p:extLst>
      <p:ext uri="{BB962C8B-B14F-4D97-AF65-F5344CB8AC3E}">
        <p14:creationId xmlns:p14="http://schemas.microsoft.com/office/powerpoint/2010/main" val="4804314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 autoUpdateAnimBg="0" advAuto="4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143000"/>
            <a:ext cx="44458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Automated Teller Machine (ATM)?</a:t>
            </a:r>
            <a:endParaRPr lang="en-US" sz="2200" dirty="0"/>
          </a:p>
        </p:txBody>
      </p:sp>
      <p:pic>
        <p:nvPicPr>
          <p:cNvPr id="4" name="Picture 4" descr="Fig05-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68" y="1573887"/>
            <a:ext cx="2667000" cy="4025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2739299"/>
            <a:ext cx="4598232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9600" indent="-495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89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52600" indent="-381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098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4300" lvl="1" indent="0">
              <a:spcBef>
                <a:spcPct val="5000"/>
              </a:spcBef>
              <a:buClr>
                <a:srgbClr val="D94439"/>
              </a:buClr>
              <a:buSzPct val="75000"/>
            </a:pPr>
            <a:r>
              <a:rPr lang="id-ID" sz="2400" dirty="0"/>
              <a:t>Mesin self service banking yang terhubung ke komputer host melalui jaringan</a:t>
            </a:r>
            <a:endParaRPr kumimoji="1"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581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 advAuto="3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8" y="2133600"/>
            <a:ext cx="3457575" cy="2867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Smart Display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928223" y="1590020"/>
            <a:ext cx="4572000" cy="37805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Aplikasi</a:t>
            </a:r>
            <a:r>
              <a:rPr lang="en-US" dirty="0"/>
              <a:t> TV </a:t>
            </a:r>
            <a:r>
              <a:rPr lang="en-US" dirty="0" err="1"/>
              <a:t>Promosi</a:t>
            </a:r>
            <a:r>
              <a:rPr lang="en-US" dirty="0"/>
              <a:t> Smart Display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Program </a:t>
            </a:r>
            <a:r>
              <a:rPr lang="en-US" dirty="0" err="1"/>
              <a:t>Aplikasi</a:t>
            </a:r>
            <a:r>
              <a:rPr lang="en-US" dirty="0"/>
              <a:t> yang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- </a:t>
            </a:r>
            <a:r>
              <a:rPr lang="en-US" dirty="0" err="1"/>
              <a:t>konten</a:t>
            </a:r>
            <a:r>
              <a:rPr lang="en-US" dirty="0"/>
              <a:t>,  </a:t>
            </a:r>
            <a:endParaRPr lang="en-US" dirty="0" smtClean="0"/>
          </a:p>
          <a:p>
            <a:pPr>
              <a:lnSpc>
                <a:spcPct val="150000"/>
              </a:lnSpc>
              <a:tabLst>
                <a:tab pos="735013" algn="l"/>
                <a:tab pos="1435100" algn="l"/>
              </a:tabLst>
            </a:pPr>
            <a:r>
              <a:rPr lang="en-US" dirty="0"/>
              <a:t>	</a:t>
            </a:r>
            <a:r>
              <a:rPr lang="en-US" dirty="0" err="1" smtClean="0"/>
              <a:t>berupa</a:t>
            </a: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Video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Web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Video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Online</a:t>
            </a:r>
            <a:r>
              <a:rPr lang="en-US" b="1" dirty="0" smtClean="0"/>
              <a:t> 		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rtmp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youtube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dll</a:t>
            </a:r>
            <a:r>
              <a:rPr lang="en-US" b="1" dirty="0">
                <a:solidFill>
                  <a:srgbClr val="FF0000"/>
                </a:solidFill>
              </a:rPr>
              <a:t>), </a:t>
            </a:r>
            <a:r>
              <a:rPr lang="en-US" b="1" dirty="0" smtClean="0">
                <a:solidFill>
                  <a:srgbClr val="FF0000"/>
                </a:solidFill>
              </a:rPr>
              <a:t>	RSS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		</a:t>
            </a:r>
            <a:r>
              <a:rPr lang="en-US" b="1" dirty="0" err="1" smtClean="0">
                <a:solidFill>
                  <a:srgbClr val="FF0000"/>
                </a:solidFill>
              </a:rPr>
              <a:t>Iklan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Peta</a:t>
            </a:r>
            <a:r>
              <a:rPr lang="en-US" b="1" dirty="0">
                <a:solidFill>
                  <a:srgbClr val="FF0000"/>
                </a:solidFill>
              </a:rPr>
              <a:t> GPS,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		Running </a:t>
            </a:r>
            <a:r>
              <a:rPr lang="en-US" b="1" dirty="0">
                <a:solidFill>
                  <a:srgbClr val="FF0000"/>
                </a:solidFill>
              </a:rPr>
              <a:t>Text</a:t>
            </a:r>
            <a:r>
              <a:rPr lang="en-US" dirty="0"/>
              <a:t> 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		Media </a:t>
            </a:r>
            <a:r>
              <a:rPr lang="en-US" dirty="0" err="1" smtClean="0"/>
              <a:t>Informasi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249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143000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Biometric Input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2209800"/>
            <a:ext cx="3214255" cy="2438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/>
          <p:cNvSpPr/>
          <p:nvPr/>
        </p:nvSpPr>
        <p:spPr>
          <a:xfrm>
            <a:off x="457200" y="22098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000" dirty="0"/>
              <a:t>Mengotentikasi identitas orang dengan memverifikasi karakteristik </a:t>
            </a:r>
            <a:r>
              <a:rPr lang="id-ID" sz="2000" dirty="0" smtClean="0"/>
              <a:t>pribadi</a:t>
            </a:r>
            <a:endParaRPr lang="en-US" sz="2000" dirty="0" smtClean="0"/>
          </a:p>
          <a:p>
            <a:endParaRPr lang="en-US" sz="2000" dirty="0" smtClean="0"/>
          </a:p>
          <a:p>
            <a:pPr marL="806450" indent="-342900"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lang="en-US" sz="2000" i="1" dirty="0" smtClean="0">
                <a:solidFill>
                  <a:srgbClr val="FF0000"/>
                </a:solidFill>
              </a:rPr>
              <a:t>Fingerprint scanner</a:t>
            </a:r>
            <a:r>
              <a:rPr lang="en-US" sz="2000" dirty="0" smtClean="0"/>
              <a:t> </a:t>
            </a:r>
            <a:r>
              <a:rPr lang="id-ID" sz="2000" dirty="0" smtClean="0"/>
              <a:t>menangkap lekukan dan lekukan sidik jari</a:t>
            </a:r>
            <a:r>
              <a:rPr lang="en-US" sz="2000" dirty="0" smtClean="0"/>
              <a:t> </a:t>
            </a:r>
          </a:p>
          <a:p>
            <a:pPr marL="806450" indent="-342900">
              <a:buFont typeface="Arial" panose="020B0604020202020204" pitchFamily="34" charset="0"/>
              <a:buChar char="•"/>
              <a:tabLst>
                <a:tab pos="466725" algn="l"/>
              </a:tabLst>
            </a:pPr>
            <a:endParaRPr lang="en-US" sz="2000" dirty="0"/>
          </a:p>
          <a:p>
            <a:pPr marL="806450" indent="-342900">
              <a:buFont typeface="Arial" panose="020B0604020202020204" pitchFamily="34" charset="0"/>
              <a:buChar char="•"/>
              <a:tabLst>
                <a:tab pos="466725" algn="l"/>
              </a:tabLst>
            </a:pPr>
            <a:r>
              <a:rPr lang="en-US" sz="2000" i="1" dirty="0" smtClean="0">
                <a:solidFill>
                  <a:srgbClr val="FF0000"/>
                </a:solidFill>
              </a:rPr>
              <a:t>Hand Geometry System</a:t>
            </a:r>
            <a:r>
              <a:rPr lang="en-US" sz="2000" dirty="0" smtClean="0"/>
              <a:t> </a:t>
            </a:r>
            <a:r>
              <a:rPr lang="id-ID" sz="2000" dirty="0" smtClean="0"/>
              <a:t>mengukur bentuk dan ukuran tangan seseorang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98473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143000"/>
            <a:ext cx="555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: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Biometric Input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1" y="1905000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Voice verification system </a:t>
            </a:r>
            <a:r>
              <a:rPr lang="en-US" sz="2000" dirty="0" err="1" smtClean="0"/>
              <a:t>membandingkan</a:t>
            </a:r>
            <a:r>
              <a:rPr lang="en-US" sz="2000" dirty="0" smtClean="0"/>
              <a:t> </a:t>
            </a:r>
            <a:r>
              <a:rPr lang="en-US" sz="2000" i="1" dirty="0" smtClean="0"/>
              <a:t>live speech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suara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tersimpan</a:t>
            </a:r>
            <a:r>
              <a:rPr lang="en-US" sz="2000" i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Signature verification system </a:t>
            </a:r>
            <a:r>
              <a:rPr lang="en-US" sz="2000" dirty="0" err="1" smtClean="0"/>
              <a:t>mengenali</a:t>
            </a:r>
            <a:r>
              <a:rPr lang="en-US" sz="2000" dirty="0" smtClean="0"/>
              <a:t> </a:t>
            </a:r>
            <a:r>
              <a:rPr lang="en-US" sz="2000" dirty="0" err="1" smtClean="0"/>
              <a:t>bentu</a:t>
            </a:r>
            <a:r>
              <a:rPr lang="en-US" sz="2000" dirty="0" smtClean="0"/>
              <a:t> </a:t>
            </a:r>
            <a:r>
              <a:rPr lang="en-US" sz="2000" dirty="0" err="1" smtClean="0"/>
              <a:t>tanda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Irish recognition systems </a:t>
            </a:r>
            <a:r>
              <a:rPr lang="en-US" sz="2000" dirty="0" err="1" smtClean="0"/>
              <a:t>membacakan</a:t>
            </a:r>
            <a:r>
              <a:rPr lang="en-US" sz="2000" dirty="0" smtClean="0"/>
              <a:t> </a:t>
            </a:r>
            <a:r>
              <a:rPr lang="en-US" sz="2000" dirty="0" err="1" smtClean="0"/>
              <a:t>pola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pembuluh</a:t>
            </a:r>
            <a:r>
              <a:rPr lang="en-US" sz="2000" dirty="0" smtClean="0"/>
              <a:t>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dibelakang</a:t>
            </a:r>
            <a:r>
              <a:rPr lang="en-US" sz="2000" dirty="0" smtClean="0"/>
              <a:t> </a:t>
            </a:r>
            <a:r>
              <a:rPr lang="en-US" sz="2000" dirty="0" err="1" smtClean="0"/>
              <a:t>mata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/>
              <a:t>Biometric data </a:t>
            </a:r>
            <a:r>
              <a:rPr lang="en-US" sz="2000" dirty="0" err="1" smtClean="0"/>
              <a:t>terkadang</a:t>
            </a:r>
            <a:r>
              <a:rPr lang="en-US" sz="2000" dirty="0" smtClean="0"/>
              <a:t> </a:t>
            </a:r>
            <a:r>
              <a:rPr lang="en-US" sz="2000" dirty="0" err="1" smtClean="0"/>
              <a:t>tersimpan</a:t>
            </a:r>
            <a:r>
              <a:rPr lang="en-US" sz="2000" dirty="0" smtClean="0"/>
              <a:t> di smart card, yang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pribadi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mikroprosesor</a:t>
            </a:r>
            <a:r>
              <a:rPr lang="en-US" sz="2000" dirty="0" smtClean="0"/>
              <a:t> yang di </a:t>
            </a:r>
            <a:r>
              <a:rPr lang="en-US" sz="2000" dirty="0" err="1" smtClean="0"/>
              <a:t>pasang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kartu</a:t>
            </a:r>
            <a:endParaRPr lang="en-US" sz="2000" i="1" dirty="0"/>
          </a:p>
        </p:txBody>
      </p:sp>
      <p:pic>
        <p:nvPicPr>
          <p:cNvPr id="5" name="Picture 4" descr="Fig05-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36938"/>
            <a:ext cx="289242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05-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26" y="1666220"/>
            <a:ext cx="172561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558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05327" y="990600"/>
            <a:ext cx="2561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76287" y="22098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D94439"/>
              </a:buClr>
              <a:tabLst>
                <a:tab pos="681038" algn="l"/>
              </a:tabLst>
            </a:pPr>
            <a:r>
              <a:rPr lang="en-US" sz="2000" dirty="0" err="1" smtClean="0"/>
              <a:t>Vermat</a:t>
            </a:r>
            <a:r>
              <a:rPr lang="en-US" sz="2000" dirty="0" smtClean="0"/>
              <a:t>, </a:t>
            </a:r>
            <a:r>
              <a:rPr lang="en-US" sz="2000" dirty="0" err="1" smtClean="0"/>
              <a:t>Sebok</a:t>
            </a:r>
            <a:r>
              <a:rPr lang="en-US" sz="2000" dirty="0" smtClean="0"/>
              <a:t>, Freund, Campbell, </a:t>
            </a:r>
            <a:r>
              <a:rPr lang="en-US" sz="2000" dirty="0" err="1" smtClean="0"/>
              <a:t>Frydenberg</a:t>
            </a:r>
            <a:r>
              <a:rPr lang="en-US" sz="2000" dirty="0" smtClean="0"/>
              <a:t>. 2016. Discovering 	Computers 2016 Tools, Apps, Devices, and the Impact of 	Technology. ISBN: 13:978-1-305-39185-7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3865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143000"/>
            <a:ext cx="2481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Input?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586742" y="1701276"/>
            <a:ext cx="579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/>
              <a:t>data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yang </a:t>
            </a:r>
            <a:r>
              <a:rPr lang="en-US" sz="2000" dirty="0" err="1"/>
              <a:t>dimasukkan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memori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selanjutnya</a:t>
            </a:r>
            <a:r>
              <a:rPr lang="en-US" sz="2000" dirty="0"/>
              <a:t> </a:t>
            </a:r>
            <a:r>
              <a:rPr lang="en-US" sz="2000" dirty="0" err="1"/>
              <a:t>diproses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lanjut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prosesor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3810000" cy="3181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Rectangle 7"/>
          <p:cNvSpPr/>
          <p:nvPr/>
        </p:nvSpPr>
        <p:spPr>
          <a:xfrm>
            <a:off x="586742" y="3239631"/>
            <a:ext cx="41376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Peralatan</a:t>
            </a:r>
            <a:r>
              <a:rPr lang="en-US" sz="2000" dirty="0" smtClean="0">
                <a:solidFill>
                  <a:srgbClr val="FF0000"/>
                </a:solidFill>
              </a:rPr>
              <a:t> Input </a:t>
            </a:r>
            <a:r>
              <a:rPr lang="en-US" sz="2000" dirty="0" err="1" smtClean="0"/>
              <a:t>adalah</a:t>
            </a:r>
            <a:r>
              <a:rPr lang="en-US" sz="2000" dirty="0"/>
              <a:t> </a:t>
            </a:r>
            <a:r>
              <a:rPr lang="en-US" sz="2000" dirty="0" err="1" smtClean="0"/>
              <a:t>sejumlah</a:t>
            </a:r>
            <a:r>
              <a:rPr lang="en-US" sz="2000" dirty="0" smtClean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alat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user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memasukkan</a:t>
            </a:r>
            <a:r>
              <a:rPr lang="en-US" sz="2000" dirty="0"/>
              <a:t> data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diproses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lanjut</a:t>
            </a:r>
            <a:r>
              <a:rPr lang="en-US" sz="2000" dirty="0"/>
              <a:t> agar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219200"/>
            <a:ext cx="3855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are the two types of input?</a:t>
            </a:r>
            <a:endParaRPr lang="en-US" sz="2000" dirty="0"/>
          </a:p>
        </p:txBody>
      </p:sp>
      <p:pic>
        <p:nvPicPr>
          <p:cNvPr id="4" name="Picture 4" descr="Fig05-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7" y="1432702"/>
            <a:ext cx="4144963" cy="418306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981200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61742" y="3638490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Instructions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14400" y="2413337"/>
            <a:ext cx="3474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Teks, angka, gambar, audio, dan video yang tidak diproses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905435" y="4091208"/>
            <a:ext cx="3474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User responses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5718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76813" y="1232647"/>
            <a:ext cx="4167187" cy="537882"/>
          </a:xfrm>
        </p:spPr>
        <p:txBody>
          <a:bodyPr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The Keyboard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5067" y="2780873"/>
            <a:ext cx="3566533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keyboard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Typing area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Numeric keypad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Function keys, special keys that issue commands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18787" t="30209" r="22852" b="8655"/>
          <a:stretch/>
        </p:blipFill>
        <p:spPr bwMode="auto">
          <a:xfrm>
            <a:off x="26893" y="1770529"/>
            <a:ext cx="5398173" cy="3383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66086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219200"/>
            <a:ext cx="405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Keyboard </a:t>
            </a:r>
            <a:r>
              <a:rPr lang="en-US" sz="2800" b="1" dirty="0" err="1" smtClean="0"/>
              <a:t>Tanpa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Kabel</a:t>
            </a:r>
            <a:endParaRPr lang="en-US" sz="2800" b="1" dirty="0"/>
          </a:p>
        </p:txBody>
      </p:sp>
      <p:pic>
        <p:nvPicPr>
          <p:cNvPr id="5" name="Picture 5" descr="Fig05-0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3167"/>
            <a:ext cx="5181600" cy="34861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98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Berkomunikasi dengan </a:t>
            </a:r>
            <a:r>
              <a:rPr lang="en-US" i="1" dirty="0" smtClean="0"/>
              <a:t>user </a:t>
            </a:r>
            <a:r>
              <a:rPr lang="id-ID" dirty="0" smtClean="0"/>
              <a:t>yang </a:t>
            </a:r>
            <a:r>
              <a:rPr lang="id-ID" dirty="0"/>
              <a:t>terpasang pada port </a:t>
            </a:r>
            <a:r>
              <a:rPr lang="en-US" dirty="0" smtClean="0"/>
              <a:t>di </a:t>
            </a:r>
            <a:r>
              <a:rPr lang="id-ID" dirty="0" smtClean="0"/>
              <a:t>unit </a:t>
            </a:r>
            <a:r>
              <a:rPr lang="id-ID" dirty="0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262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90600"/>
            <a:ext cx="1843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Keyboard</a:t>
            </a:r>
            <a:endParaRPr lang="en-US" sz="2800" b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l="53546" t="30920" r="19066" b="24642"/>
          <a:stretch/>
        </p:blipFill>
        <p:spPr bwMode="auto">
          <a:xfrm>
            <a:off x="1371600" y="1513820"/>
            <a:ext cx="6224587" cy="4505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806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914400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Pointing Devices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8672" y="2276975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mouse?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57200" y="2819400"/>
            <a:ext cx="3994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Peranti</a:t>
            </a:r>
            <a:r>
              <a:rPr lang="en-US" sz="2000" dirty="0" smtClean="0"/>
              <a:t> </a:t>
            </a:r>
            <a:r>
              <a:rPr lang="en-US" sz="2000" dirty="0" err="1"/>
              <a:t>penunjuk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memasukkan</a:t>
            </a:r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data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perintah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komputer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9" name="Group 7"/>
          <p:cNvGrpSpPr>
            <a:grpSpLocks/>
          </p:cNvGrpSpPr>
          <p:nvPr/>
        </p:nvGrpSpPr>
        <p:grpSpPr bwMode="auto">
          <a:xfrm>
            <a:off x="3276600" y="1828800"/>
            <a:ext cx="5629275" cy="3768726"/>
            <a:chOff x="2114" y="1600"/>
            <a:chExt cx="3546" cy="2374"/>
          </a:xfrm>
        </p:grpSpPr>
        <p:pic>
          <p:nvPicPr>
            <p:cNvPr id="20" name="Picture 8" descr="Fig05-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" y="1827"/>
              <a:ext cx="2089" cy="20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3055" y="1600"/>
              <a:ext cx="1042" cy="1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/>
                <a:t>mouse buttons</a:t>
              </a: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2872" y="3768"/>
              <a:ext cx="512" cy="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5006" y="1744"/>
              <a:ext cx="654" cy="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/>
                <a:t>wheel button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14" y="3784"/>
              <a:ext cx="798" cy="1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/>
                <a:t>mouse pad</a:t>
              </a: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5223" y="2664"/>
              <a:ext cx="339" cy="1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/>
                <a:t>ball</a:t>
              </a: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 flipH="1">
              <a:off x="4304" y="2080"/>
              <a:ext cx="896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>
              <a:off x="4256" y="2744"/>
              <a:ext cx="984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H="1">
              <a:off x="3192" y="1792"/>
              <a:ext cx="304" cy="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496" y="1776"/>
              <a:ext cx="144" cy="5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0284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878</Words>
  <Application>Microsoft Office PowerPoint</Application>
  <PresentationFormat>On-screen Show (4:3)</PresentationFormat>
  <Paragraphs>178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 Unicode MS</vt:lpstr>
      <vt:lpstr>Arial</vt:lpstr>
      <vt:lpstr>Calibri</vt:lpstr>
      <vt:lpstr>Times New Roman</vt:lpstr>
      <vt:lpstr>Wingdings</vt:lpstr>
      <vt:lpstr>Office Theme</vt:lpstr>
      <vt:lpstr>PowerPoint Presentation</vt:lpstr>
      <vt:lpstr>Capaian Pembelajaran</vt:lpstr>
      <vt:lpstr>PowerPoint Presentation</vt:lpstr>
      <vt:lpstr>PowerPoint Presentation</vt:lpstr>
      <vt:lpstr>PowerPoint Presentation</vt:lpstr>
      <vt:lpstr>The Keyboard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Cameras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258</cp:revision>
  <dcterms:created xsi:type="dcterms:W3CDTF">2010-08-24T06:47:44Z</dcterms:created>
  <dcterms:modified xsi:type="dcterms:W3CDTF">2018-09-10T09:57:46Z</dcterms:modified>
</cp:coreProperties>
</file>