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16" r:id="rId2"/>
    <p:sldId id="335" r:id="rId3"/>
    <p:sldId id="336" r:id="rId4"/>
    <p:sldId id="337" r:id="rId5"/>
    <p:sldId id="338" r:id="rId6"/>
    <p:sldId id="339" r:id="rId7"/>
    <p:sldId id="342" r:id="rId8"/>
    <p:sldId id="343" r:id="rId9"/>
    <p:sldId id="344" r:id="rId10"/>
    <p:sldId id="340" r:id="rId11"/>
    <p:sldId id="345" r:id="rId12"/>
    <p:sldId id="346" r:id="rId13"/>
    <p:sldId id="341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6" autoAdjust="0"/>
    <p:restoredTop sz="93190" autoAdjust="0"/>
  </p:normalViewPr>
  <p:slideViewPr>
    <p:cSldViewPr>
      <p:cViewPr varScale="1">
        <p:scale>
          <a:sx n="70" d="100"/>
          <a:sy n="70" d="100"/>
        </p:scale>
        <p:origin x="12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10/09/2018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3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graphical user interface)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32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Konfigurasi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settingan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setelan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agar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masuk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jaringan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benar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87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379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18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90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35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76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35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36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9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83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549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52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dirty="0" err="1" smtClean="0"/>
              <a:t>menempelkan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81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98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75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dirty="0" err="1" smtClean="0"/>
              <a:t>menempelkan</a:t>
            </a:r>
            <a:endParaRPr lang="en-US" dirty="0" smtClean="0"/>
          </a:p>
          <a:p>
            <a:r>
              <a:rPr lang="en-US" dirty="0" smtClean="0"/>
              <a:t>Utility = </a:t>
            </a:r>
            <a:r>
              <a:rPr lang="en-US" dirty="0" err="1" smtClean="0"/>
              <a:t>Kegunaan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64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31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19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563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3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394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902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42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826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001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661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024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869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47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4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4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0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76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09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graphical user interface)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8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505200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OPERATING SYSTEMS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PERTEMUAN 8 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Ir. </a:t>
            </a:r>
            <a:r>
              <a:rPr lang="en-US" b="1" dirty="0" err="1">
                <a:solidFill>
                  <a:schemeClr val="bg1"/>
                </a:solidFill>
              </a:rPr>
              <a:t>Nizirwan</a:t>
            </a:r>
            <a:r>
              <a:rPr lang="en-US" b="1">
                <a:solidFill>
                  <a:schemeClr val="bg1"/>
                </a:solidFill>
              </a:rPr>
              <a:t> Anwar</a:t>
            </a:r>
            <a:r>
              <a:rPr lang="en-US" b="1">
                <a:solidFill>
                  <a:schemeClr val="bg1"/>
                </a:solidFill>
              </a:rPr>
              <a:t>, </a:t>
            </a:r>
            <a:r>
              <a:rPr lang="en-US" b="1" smtClean="0">
                <a:solidFill>
                  <a:schemeClr val="bg1"/>
                </a:solidFill>
              </a:rPr>
              <a:t>MT</a:t>
            </a:r>
          </a:p>
          <a:p>
            <a:pPr algn="ctr" eaLnBrk="1" hangingPunct="1"/>
            <a:r>
              <a:rPr lang="en-US" b="1" smtClean="0">
                <a:solidFill>
                  <a:schemeClr val="bg1"/>
                </a:solidFill>
              </a:rPr>
              <a:t>PRODI </a:t>
            </a:r>
            <a:r>
              <a:rPr lang="en-US" b="1" dirty="0" smtClean="0">
                <a:solidFill>
                  <a:schemeClr val="bg1"/>
                </a:solidFill>
              </a:rPr>
              <a:t>MIK | FAKULTAS ILMU-ILMU 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6214" y="856560"/>
            <a:ext cx="44246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/>
              <a:t>Menyediakan</a:t>
            </a:r>
            <a:r>
              <a:rPr lang="en-US" sz="2500" b="1" dirty="0" smtClean="0"/>
              <a:t> </a:t>
            </a:r>
            <a:r>
              <a:rPr lang="en-US" sz="2500" b="1" i="1" dirty="0" smtClean="0"/>
              <a:t>User Interface</a:t>
            </a:r>
            <a:endParaRPr lang="en-US" sz="25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6214" y="1532707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User</a:t>
            </a:r>
            <a:r>
              <a:rPr lang="en-US" i="1" dirty="0" smtClean="0"/>
              <a:t> </a:t>
            </a:r>
            <a:r>
              <a:rPr lang="en-US" dirty="0" err="1" smtClean="0"/>
              <a:t>berintraksi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i="1" dirty="0" smtClean="0"/>
              <a:t>user interface, </a:t>
            </a:r>
            <a:r>
              <a:rPr lang="en-US" dirty="0" err="1" smtClean="0"/>
              <a:t>dimana</a:t>
            </a:r>
            <a:r>
              <a:rPr lang="en-US" dirty="0" smtClean="0"/>
              <a:t>  </a:t>
            </a:r>
            <a:r>
              <a:rPr lang="en-US" i="1" dirty="0" smtClean="0"/>
              <a:t>user 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data,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instruksi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39795"/>
            <a:ext cx="5715000" cy="2822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eft Brace 3"/>
          <p:cNvSpPr/>
          <p:nvPr/>
        </p:nvSpPr>
        <p:spPr>
          <a:xfrm>
            <a:off x="1524000" y="3657600"/>
            <a:ext cx="304800" cy="1676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4445" y="4151197"/>
            <a:ext cx="76174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Start</a:t>
            </a:r>
          </a:p>
          <a:p>
            <a:pPr algn="ctr"/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6278" y="5876671"/>
            <a:ext cx="160007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Start Button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016315" y="5562600"/>
            <a:ext cx="0" cy="3140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50786" y="3781865"/>
            <a:ext cx="160007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 Button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886263" y="3988744"/>
            <a:ext cx="228537" cy="3546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27920" y="4103020"/>
            <a:ext cx="82277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Link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 flipV="1">
            <a:off x="3250691" y="4103020"/>
            <a:ext cx="483109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3"/>
          </p:cNvCxnSpPr>
          <p:nvPr/>
        </p:nvCxnSpPr>
        <p:spPr>
          <a:xfrm>
            <a:off x="3250691" y="4287686"/>
            <a:ext cx="506141" cy="2769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060062" y="5570189"/>
            <a:ext cx="2848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cs typeface="Arial" panose="020B0604020202020204" pitchFamily="34" charset="0"/>
              </a:rPr>
              <a:t>graphical user </a:t>
            </a:r>
            <a:r>
              <a:rPr lang="en-US" sz="20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interface</a:t>
            </a:r>
            <a:endParaRPr lang="en-US" sz="20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619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7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6214" y="856560"/>
            <a:ext cx="44246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/>
              <a:t>Menyediakan</a:t>
            </a:r>
            <a:r>
              <a:rPr lang="en-US" sz="2500" b="1" dirty="0" smtClean="0"/>
              <a:t> </a:t>
            </a:r>
            <a:r>
              <a:rPr lang="en-US" sz="2500" b="1" i="1" dirty="0" smtClean="0"/>
              <a:t>User Interface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7571" y="3582012"/>
            <a:ext cx="151882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Command Prompt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680971" y="5087582"/>
            <a:ext cx="2892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Command line interface</a:t>
            </a:r>
            <a:endParaRPr lang="en-US" sz="20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47915"/>
            <a:ext cx="5943600" cy="27571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1676400" y="3905177"/>
            <a:ext cx="1447800" cy="8192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91200" y="1596031"/>
            <a:ext cx="28420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Command Entered by User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23" idx="2"/>
          </p:cNvCxnSpPr>
          <p:nvPr/>
        </p:nvCxnSpPr>
        <p:spPr>
          <a:xfrm flipH="1">
            <a:off x="5638800" y="1965363"/>
            <a:ext cx="1573448" cy="2825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3700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7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6214" y="856560"/>
            <a:ext cx="44246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/>
              <a:t>Menyediakan</a:t>
            </a:r>
            <a:r>
              <a:rPr lang="en-US" sz="2500" b="1" dirty="0" smtClean="0"/>
              <a:t> </a:t>
            </a:r>
            <a:r>
              <a:rPr lang="en-US" sz="2500" b="1" i="1" dirty="0" smtClean="0"/>
              <a:t>User Interface</a:t>
            </a:r>
            <a:endParaRPr lang="en-US" sz="2500" b="1" dirty="0"/>
          </a:p>
        </p:txBody>
      </p:sp>
      <p:sp>
        <p:nvSpPr>
          <p:cNvPr id="20" name="Rectangle 19"/>
          <p:cNvSpPr/>
          <p:nvPr/>
        </p:nvSpPr>
        <p:spPr>
          <a:xfrm>
            <a:off x="526214" y="1692957"/>
            <a:ext cx="356860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Command line interface</a:t>
            </a:r>
            <a:endParaRPr lang="en-US" sz="25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2691252"/>
            <a:ext cx="63317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err="1" smtClean="0">
                <a:cs typeface="Arial" panose="020B0604020202020204" pitchFamily="34" charset="0"/>
              </a:rPr>
              <a:t>Untuk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mengkonfigurasi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perangkat</a:t>
            </a:r>
            <a:endParaRPr lang="en-US" sz="2200" dirty="0" smtClean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err="1" smtClean="0">
                <a:cs typeface="Arial" panose="020B0604020202020204" pitchFamily="34" charset="0"/>
              </a:rPr>
              <a:t>Mengatur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sumber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daya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sistem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i="1" dirty="0" smtClean="0">
                <a:cs typeface="Arial" panose="020B0604020202020204" pitchFamily="34" charset="0"/>
              </a:rPr>
              <a:t>Problem solving </a:t>
            </a:r>
            <a:r>
              <a:rPr lang="en-US" sz="2200" dirty="0" err="1" smtClean="0">
                <a:cs typeface="Arial" panose="020B0604020202020204" pitchFamily="34" charset="0"/>
              </a:rPr>
              <a:t>terhadap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koneksi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jaringan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cs typeface="Arial" panose="020B0604020202020204" pitchFamily="34" charset="0"/>
              </a:rPr>
              <a:t>Administrator </a:t>
            </a:r>
            <a:r>
              <a:rPr lang="en-US" sz="2200" dirty="0" err="1" smtClean="0">
                <a:cs typeface="Arial" panose="020B0604020202020204" pitchFamily="34" charset="0"/>
              </a:rPr>
              <a:t>jaringan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endParaRPr lang="en-US" sz="2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486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1" y="1021150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US" sz="2500" dirty="0" smtClean="0"/>
              <a:t>What is </a:t>
            </a:r>
            <a:r>
              <a:rPr lang="en-US" sz="2500" b="1" dirty="0" smtClean="0">
                <a:solidFill>
                  <a:srgbClr val="FF0000"/>
                </a:solidFill>
              </a:rPr>
              <a:t>single user/ multitasking</a:t>
            </a:r>
            <a:r>
              <a:rPr lang="en-US" sz="2500" dirty="0" smtClean="0"/>
              <a:t>?</a:t>
            </a:r>
            <a:endParaRPr lang="en-US" sz="2500" dirty="0">
              <a:latin typeface="Arial Unicode MS" panose="020B060402020202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907738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ct val="5000"/>
              </a:spcBef>
              <a:buClr>
                <a:srgbClr val="D94439"/>
              </a:buClr>
              <a:buSzPct val="75000"/>
            </a:pP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Working on two or more programs that reside in memory at same time</a:t>
            </a:r>
            <a:endParaRPr kumimoji="1" lang="en-US" sz="2600" b="1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6" name="Picture 6" descr="Fig08-0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"/>
          <a:stretch>
            <a:fillRect/>
          </a:stretch>
        </p:blipFill>
        <p:spPr bwMode="auto">
          <a:xfrm>
            <a:off x="5337968" y="784225"/>
            <a:ext cx="3602038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7972" y="328654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2" indent="-342900" eaLnBrk="1" hangingPunct="1">
              <a:buFont typeface="Wingdings" panose="05000000000000000000" pitchFamily="2" charset="2"/>
              <a:buChar char="§"/>
            </a:pPr>
            <a:r>
              <a:rPr lang="en-US" sz="2200" b="1" dirty="0"/>
              <a:t>Foreground</a:t>
            </a:r>
            <a:r>
              <a:rPr lang="en-US" sz="2200" dirty="0"/>
              <a:t> contains program you are using</a:t>
            </a:r>
          </a:p>
          <a:p>
            <a:pPr marL="342900" lvl="2" indent="-342900" eaLnBrk="1" hangingPunct="1">
              <a:buFont typeface="Wingdings" panose="05000000000000000000" pitchFamily="2" charset="2"/>
              <a:buChar char="§"/>
            </a:pPr>
            <a:r>
              <a:rPr lang="en-US" sz="2200" b="1" dirty="0"/>
              <a:t>Background</a:t>
            </a:r>
            <a:r>
              <a:rPr lang="en-US" sz="2200" dirty="0"/>
              <a:t> contains </a:t>
            </a:r>
            <a:br>
              <a:rPr lang="en-US" sz="2200" dirty="0"/>
            </a:br>
            <a:r>
              <a:rPr lang="en-US" sz="2200" dirty="0"/>
              <a:t>programs that are </a:t>
            </a:r>
            <a:br>
              <a:rPr lang="en-US" sz="2200" dirty="0"/>
            </a:br>
            <a:r>
              <a:rPr lang="en-US" sz="2200" dirty="0"/>
              <a:t>running but are not </a:t>
            </a:r>
            <a:br>
              <a:rPr lang="en-US" sz="2200" dirty="0"/>
            </a:br>
            <a:r>
              <a:rPr lang="en-US" sz="2200" dirty="0"/>
              <a:t>in use</a:t>
            </a:r>
          </a:p>
        </p:txBody>
      </p:sp>
    </p:spTree>
    <p:extLst>
      <p:ext uri="{BB962C8B-B14F-4D97-AF65-F5344CB8AC3E}">
        <p14:creationId xmlns:p14="http://schemas.microsoft.com/office/powerpoint/2010/main" val="3704914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24513" t="19729" r="26811" b="8341"/>
          <a:stretch/>
        </p:blipFill>
        <p:spPr bwMode="auto">
          <a:xfrm>
            <a:off x="304800" y="914400"/>
            <a:ext cx="85344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40955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2769" y="2028616"/>
            <a:ext cx="7848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200" dirty="0">
                <a:ea typeface="Calibri" panose="020F0502020204030204" pitchFamily="34" charset="0"/>
                <a:cs typeface="Arial" panose="020B0604020202020204" pitchFamily="34" charset="0"/>
              </a:rPr>
              <a:t>Sistem operasi </a:t>
            </a:r>
            <a:r>
              <a:rPr lang="id-ID" sz="2200" b="1" i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multiuser</a:t>
            </a:r>
            <a:r>
              <a:rPr lang="id-ID" sz="2200" dirty="0">
                <a:ea typeface="Calibri" panose="020F0502020204030204" pitchFamily="34" charset="0"/>
                <a:cs typeface="Arial" panose="020B0604020202020204" pitchFamily="34" charset="0"/>
              </a:rPr>
              <a:t> memungkinkan dua pengguna atau lebih untuk menjalankan program secara </a:t>
            </a:r>
            <a:r>
              <a:rPr lang="id-ID" sz="2200" dirty="0" smtClean="0">
                <a:ea typeface="Calibri" panose="020F0502020204030204" pitchFamily="34" charset="0"/>
                <a:cs typeface="Arial" panose="020B0604020202020204" pitchFamily="34" charset="0"/>
              </a:rPr>
              <a:t>bersamaan</a:t>
            </a:r>
            <a:r>
              <a:rPr lang="en-US" sz="22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tabLst>
                <a:tab pos="1039813" algn="l"/>
              </a:tabLst>
            </a:pPr>
            <a:r>
              <a:rPr lang="en-US" sz="2200" i="1" dirty="0" err="1" smtClean="0">
                <a:cs typeface="Arial" panose="020B0604020202020204" pitchFamily="34" charset="0"/>
              </a:rPr>
              <a:t>Contoh</a:t>
            </a:r>
            <a:r>
              <a:rPr lang="en-US" sz="2200" i="1" dirty="0" smtClean="0">
                <a:cs typeface="Arial" panose="020B0604020202020204" pitchFamily="34" charset="0"/>
              </a:rPr>
              <a:t>: </a:t>
            </a:r>
            <a:r>
              <a:rPr lang="id-ID" sz="2200" dirty="0"/>
              <a:t>Jaringan, server, mainframe, dan superkomputer </a:t>
            </a:r>
            <a:r>
              <a:rPr lang="en-US" sz="2200" dirty="0" smtClean="0"/>
              <a:t>	</a:t>
            </a:r>
            <a:r>
              <a:rPr lang="id-ID" sz="2200" dirty="0" smtClean="0"/>
              <a:t>memungkinkan </a:t>
            </a:r>
            <a:r>
              <a:rPr lang="id-ID" sz="2200" dirty="0"/>
              <a:t>ratusan hingga ribuan pengguna </a:t>
            </a:r>
            <a:r>
              <a:rPr lang="en-US" sz="2200" dirty="0" smtClean="0"/>
              <a:t>	</a:t>
            </a:r>
            <a:r>
              <a:rPr lang="id-ID" sz="2200" dirty="0" smtClean="0"/>
              <a:t>untuk terhubung </a:t>
            </a:r>
            <a:r>
              <a:rPr lang="id-ID" sz="2200" dirty="0"/>
              <a:t>pada saat </a:t>
            </a:r>
            <a:r>
              <a:rPr lang="id-ID" sz="2200" dirty="0" smtClean="0"/>
              <a:t>bersamaan</a:t>
            </a:r>
            <a:r>
              <a:rPr lang="en-US" sz="2200" dirty="0" smtClean="0"/>
              <a:t>.</a:t>
            </a:r>
          </a:p>
          <a:p>
            <a:pPr>
              <a:tabLst>
                <a:tab pos="976313" algn="l"/>
              </a:tabLst>
            </a:pPr>
            <a:endParaRPr lang="en-US" sz="2200" i="1" dirty="0">
              <a:cs typeface="Arial" panose="020B0604020202020204" pitchFamily="34" charset="0"/>
            </a:endParaRPr>
          </a:p>
          <a:p>
            <a:pPr>
              <a:tabLst>
                <a:tab pos="976313" algn="l"/>
              </a:tabLst>
            </a:pPr>
            <a:r>
              <a:rPr lang="id-ID" sz="2200" dirty="0"/>
              <a:t>Sistem operasi </a:t>
            </a:r>
            <a:r>
              <a:rPr lang="id-ID" sz="2200" b="1" i="1" dirty="0">
                <a:solidFill>
                  <a:srgbClr val="FF0000"/>
                </a:solidFill>
              </a:rPr>
              <a:t>multi-processing</a:t>
            </a:r>
            <a:r>
              <a:rPr lang="id-ID" sz="2200" dirty="0"/>
              <a:t> mendukung dua atau lebih prosesor yang menjalankan program pada saat bersamaan.</a:t>
            </a:r>
            <a:endParaRPr lang="en-US" sz="22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345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5264" y="1981200"/>
            <a:ext cx="42779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Memory Management </a:t>
            </a:r>
            <a:r>
              <a:rPr lang="en-US" sz="2200" dirty="0" err="1" smtClean="0">
                <a:cs typeface="Arial" panose="020B0604020202020204" pitchFamily="34" charset="0"/>
              </a:rPr>
              <a:t>adalah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mengoptimalkan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penggunaan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i="1" dirty="0" smtClean="0">
                <a:cs typeface="Arial" panose="020B0604020202020204" pitchFamily="34" charset="0"/>
              </a:rPr>
              <a:t>Random Access Memory </a:t>
            </a:r>
            <a:r>
              <a:rPr lang="en-US" sz="2200" dirty="0" smtClean="0">
                <a:cs typeface="Arial" panose="020B0604020202020204" pitchFamily="34" charset="0"/>
              </a:rPr>
              <a:t>(RAM)</a:t>
            </a:r>
            <a:endParaRPr lang="en-US" sz="22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264" y="1097846"/>
            <a:ext cx="29995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dirty="0" smtClean="0"/>
              <a:t>Managing Memory</a:t>
            </a:r>
            <a:endParaRPr lang="en-US" sz="25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14" y="2071687"/>
            <a:ext cx="3727174" cy="2714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6214" y="3495496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200" b="1" i="1" dirty="0">
                <a:solidFill>
                  <a:srgbClr val="FF0000"/>
                </a:solidFill>
              </a:rPr>
              <a:t>Memori virtual </a:t>
            </a:r>
            <a:r>
              <a:rPr lang="id-ID" sz="2200" dirty="0"/>
              <a:t>adalah konsep dimana sistem operasi mengalokasikan sebagian media penyimpanan, biasanya hard disk, berfungsi sebagai RAM tambahan.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7167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264" y="914400"/>
            <a:ext cx="29819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dirty="0" smtClean="0"/>
              <a:t>What is </a:t>
            </a:r>
            <a:r>
              <a:rPr lang="en-US" sz="2500" b="1" i="1" dirty="0" smtClean="0">
                <a:solidFill>
                  <a:srgbClr val="FF0000"/>
                </a:solidFill>
              </a:rPr>
              <a:t>Spooling?</a:t>
            </a:r>
            <a:endParaRPr lang="en-US" sz="25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5169" y="1416754"/>
            <a:ext cx="7543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The operating system commonly uses buffers with printed documents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Sends documents to be printed to a buffer instead of directly to printer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Print jobs line up in 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queue</a:t>
            </a:r>
            <a:endParaRPr 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7335" t="28321" r="8563" b="11192"/>
          <a:stretch/>
        </p:blipFill>
        <p:spPr bwMode="auto">
          <a:xfrm>
            <a:off x="873269" y="3073270"/>
            <a:ext cx="7505700" cy="3022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65244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5170" y="2706231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Buffer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tiga</a:t>
            </a:r>
            <a:r>
              <a:rPr lang="en-US" sz="2000" dirty="0" smtClean="0"/>
              <a:t> </a:t>
            </a:r>
            <a:r>
              <a:rPr lang="en-US" sz="2000" dirty="0" err="1" smtClean="0"/>
              <a:t>alasan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mengulangi</a:t>
            </a:r>
            <a:r>
              <a:rPr lang="en-US" sz="2000" dirty="0" smtClean="0"/>
              <a:t> </a:t>
            </a:r>
            <a:r>
              <a:rPr lang="en-US" sz="2000" dirty="0" err="1" smtClean="0"/>
              <a:t>kesalahan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perbedaan</a:t>
            </a:r>
            <a:r>
              <a:rPr lang="en-US" sz="2000" dirty="0" smtClean="0"/>
              <a:t> </a:t>
            </a:r>
            <a:r>
              <a:rPr lang="en-US" sz="2000" dirty="0" err="1" smtClean="0"/>
              <a:t>kecepatan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produsen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konsumen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stream data.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M</a:t>
            </a:r>
            <a:r>
              <a:rPr lang="en-US" sz="2000" dirty="0" err="1" smtClean="0"/>
              <a:t>enyesuaikan</a:t>
            </a:r>
            <a:r>
              <a:rPr lang="en-US" sz="2000" dirty="0" smtClean="0"/>
              <a:t> </a:t>
            </a:r>
            <a:r>
              <a:rPr lang="en-US" sz="2000" dirty="0"/>
              <a:t>device-device yang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perbedaan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ukuran</a:t>
            </a:r>
            <a:r>
              <a:rPr lang="en-US" sz="2000" dirty="0"/>
              <a:t> transfer data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Mendukung</a:t>
            </a:r>
            <a:r>
              <a:rPr lang="en-US" sz="2000" dirty="0" smtClean="0"/>
              <a:t> </a:t>
            </a:r>
            <a:r>
              <a:rPr lang="en-US" sz="2000" dirty="0"/>
              <a:t>copy semantics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aplikasi</a:t>
            </a:r>
            <a:r>
              <a:rPr lang="en-US" sz="2000" dirty="0"/>
              <a:t> I/O.</a:t>
            </a:r>
          </a:p>
        </p:txBody>
      </p:sp>
      <p:sp>
        <p:nvSpPr>
          <p:cNvPr id="6" name="Rectangle 5"/>
          <p:cNvSpPr/>
          <p:nvPr/>
        </p:nvSpPr>
        <p:spPr>
          <a:xfrm>
            <a:off x="835169" y="1359798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Buffer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adalah</a:t>
            </a:r>
            <a:r>
              <a:rPr lang="en-US" sz="2000" dirty="0" smtClean="0">
                <a:cs typeface="Arial" panose="020B0604020202020204" pitchFamily="34" charset="0"/>
              </a:rPr>
              <a:t> area </a:t>
            </a:r>
            <a:r>
              <a:rPr lang="en-US" sz="2000" dirty="0" err="1" smtClean="0">
                <a:cs typeface="Arial" panose="020B0604020202020204" pitchFamily="34" charset="0"/>
              </a:rPr>
              <a:t>memori</a:t>
            </a:r>
            <a:r>
              <a:rPr lang="en-US" sz="2000" dirty="0" smtClean="0"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cs typeface="Arial" panose="020B0604020202020204" pitchFamily="34" charset="0"/>
              </a:rPr>
              <a:t>menyimpan</a:t>
            </a:r>
            <a:r>
              <a:rPr lang="en-US" sz="2000" dirty="0" smtClean="0">
                <a:cs typeface="Arial" panose="020B0604020202020204" pitchFamily="34" charset="0"/>
              </a:rPr>
              <a:t> data </a:t>
            </a:r>
            <a:r>
              <a:rPr lang="en-US" sz="2000" dirty="0" err="1" smtClean="0">
                <a:cs typeface="Arial" panose="020B0604020202020204" pitchFamily="34" charset="0"/>
              </a:rPr>
              <a:t>ketika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mereka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sedang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dipindahkan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antara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dua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perangkat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atau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antara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perangkat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dan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aplikasi</a:t>
            </a:r>
            <a:r>
              <a:rPr lang="en-US" sz="2000" dirty="0" smtClean="0">
                <a:cs typeface="Arial" panose="020B0604020202020204" pitchFamily="34" charset="0"/>
              </a:rPr>
              <a:t>. 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593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196975"/>
            <a:ext cx="822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driver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352800" y="2438400"/>
            <a:ext cx="2374900" cy="2343150"/>
            <a:chOff x="2112" y="1536"/>
            <a:chExt cx="1496" cy="1476"/>
          </a:xfrm>
        </p:grpSpPr>
        <p:sp>
          <p:nvSpPr>
            <p:cNvPr id="8" name="AutoShape 5"/>
            <p:cNvSpPr>
              <a:spLocks/>
            </p:cNvSpPr>
            <p:nvPr/>
          </p:nvSpPr>
          <p:spPr bwMode="auto">
            <a:xfrm>
              <a:off x="2112" y="1536"/>
              <a:ext cx="558" cy="1476"/>
            </a:xfrm>
            <a:prstGeom prst="rightBracket">
              <a:avLst>
                <a:gd name="adj" fmla="val 0"/>
              </a:avLst>
            </a:prstGeom>
            <a:noFill/>
            <a:ln w="635000">
              <a:solidFill>
                <a:srgbClr val="D9443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000">
                <a:cs typeface="Arial" panose="020B0604020202020204" pitchFamily="34" charset="0"/>
              </a:endParaRPr>
            </a:p>
          </p:txBody>
        </p:sp>
        <p:sp>
          <p:nvSpPr>
            <p:cNvPr id="9" name="AutoShape 6"/>
            <p:cNvSpPr>
              <a:spLocks/>
            </p:cNvSpPr>
            <p:nvPr/>
          </p:nvSpPr>
          <p:spPr bwMode="auto">
            <a:xfrm rot="10800000">
              <a:off x="3063" y="1536"/>
              <a:ext cx="545" cy="1476"/>
            </a:xfrm>
            <a:prstGeom prst="rightBracket">
              <a:avLst>
                <a:gd name="adj" fmla="val 0"/>
              </a:avLst>
            </a:prstGeom>
            <a:noFill/>
            <a:ln w="635000">
              <a:solidFill>
                <a:srgbClr val="D9443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000">
                <a:cs typeface="Arial" panose="020B0604020202020204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87" y="1968"/>
              <a:ext cx="76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1" lang="en-US" sz="2000" b="1" dirty="0">
                  <a:cs typeface="Arial" panose="020B0604020202020204" pitchFamily="34" charset="0"/>
                </a:rPr>
                <a:t>Device Driver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914400" y="2743200"/>
            <a:ext cx="3047999" cy="1727200"/>
            <a:chOff x="552" y="1728"/>
            <a:chExt cx="1920" cy="1088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552" y="1728"/>
              <a:ext cx="1920" cy="1088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000">
                <a:cs typeface="Arial" panose="020B0604020202020204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52" y="1774"/>
              <a:ext cx="1901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  <a:defRPr/>
              </a:pPr>
              <a:r>
                <a:rPr kumimoji="1" lang="en-US" sz="2000" b="1" dirty="0">
                  <a:solidFill>
                    <a:srgbClr val="FFFFCC"/>
                  </a:solidFill>
                  <a:cs typeface="Arial" panose="020B0604020202020204" pitchFamily="34" charset="0"/>
                </a:rPr>
                <a:t>Program that </a:t>
              </a:r>
              <a:br>
                <a:rPr kumimoji="1" lang="en-US" sz="2000" b="1" dirty="0">
                  <a:solidFill>
                    <a:srgbClr val="FFFFCC"/>
                  </a:solidFill>
                  <a:cs typeface="Arial" panose="020B0604020202020204" pitchFamily="34" charset="0"/>
                </a:rPr>
              </a:br>
              <a:r>
                <a:rPr kumimoji="1" lang="en-US" sz="2000" b="1" dirty="0">
                  <a:solidFill>
                    <a:srgbClr val="FFFFCC"/>
                  </a:solidFill>
                  <a:cs typeface="Arial" panose="020B0604020202020204" pitchFamily="34" charset="0"/>
                </a:rPr>
                <a:t>tells operating system </a:t>
              </a:r>
              <a:br>
                <a:rPr kumimoji="1" lang="en-US" sz="2000" b="1" dirty="0">
                  <a:solidFill>
                    <a:srgbClr val="FFFFCC"/>
                  </a:solidFill>
                  <a:cs typeface="Arial" panose="020B0604020202020204" pitchFamily="34" charset="0"/>
                </a:rPr>
              </a:br>
              <a:r>
                <a:rPr kumimoji="1" lang="en-US" sz="2000" b="1" dirty="0">
                  <a:solidFill>
                    <a:srgbClr val="FFFFCC"/>
                  </a:solidFill>
                  <a:cs typeface="Arial" panose="020B0604020202020204" pitchFamily="34" charset="0"/>
                </a:rPr>
                <a:t>how to communicate </a:t>
              </a:r>
              <a:br>
                <a:rPr kumimoji="1" lang="en-US" sz="2000" b="1" dirty="0">
                  <a:solidFill>
                    <a:srgbClr val="FFFFCC"/>
                  </a:solidFill>
                  <a:cs typeface="Arial" panose="020B0604020202020204" pitchFamily="34" charset="0"/>
                </a:rPr>
              </a:br>
              <a:r>
                <a:rPr kumimoji="1" lang="en-US" sz="2000" b="1" dirty="0">
                  <a:solidFill>
                    <a:srgbClr val="FFFFCC"/>
                  </a:solidFill>
                  <a:cs typeface="Arial" panose="020B0604020202020204" pitchFamily="34" charset="0"/>
                </a:rPr>
                <a:t>with device</a:t>
              </a: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5173664" y="2740024"/>
            <a:ext cx="3208336" cy="2041525"/>
            <a:chOff x="3024" y="1440"/>
            <a:chExt cx="2213" cy="1096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024" y="1440"/>
              <a:ext cx="2213" cy="1096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000">
                <a:cs typeface="Arial" panose="020B0604020202020204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24" y="1504"/>
              <a:ext cx="2213" cy="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1" lang="en-US" sz="2000" b="1" dirty="0">
                  <a:solidFill>
                    <a:srgbClr val="FFFFCC"/>
                  </a:solidFill>
                  <a:cs typeface="Arial" panose="020B0604020202020204" pitchFamily="34" charset="0"/>
                </a:rPr>
                <a:t>With </a:t>
              </a:r>
              <a:r>
                <a:rPr kumimoji="1" lang="en-US" sz="20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Plug and Play</a:t>
              </a:r>
              <a:r>
                <a:rPr kumimoji="1" lang="en-US" sz="2000" b="1" dirty="0">
                  <a:solidFill>
                    <a:srgbClr val="FFFFCC"/>
                  </a:solidFill>
                  <a:cs typeface="Arial" panose="020B0604020202020204" pitchFamily="34" charset="0"/>
                </a:rPr>
                <a:t>, operating system automatically configures new devices as you install them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92912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0305" y="1143000"/>
            <a:ext cx="3560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Learning Outcomes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2875002"/>
            <a:ext cx="7162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akhir</a:t>
            </a:r>
            <a:r>
              <a:rPr lang="en-US" sz="2200" dirty="0" smtClean="0"/>
              <a:t> </a:t>
            </a:r>
            <a:r>
              <a:rPr lang="en-US" sz="2200" dirty="0" err="1" smtClean="0"/>
              <a:t>pertemuan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, </a:t>
            </a:r>
            <a:r>
              <a:rPr lang="en-US" sz="2200" dirty="0" err="1" smtClean="0"/>
              <a:t>diharapkan</a:t>
            </a:r>
            <a:r>
              <a:rPr lang="en-US" sz="2200" dirty="0" smtClean="0"/>
              <a:t> </a:t>
            </a:r>
            <a:r>
              <a:rPr lang="en-US" sz="2200" dirty="0" err="1" smtClean="0"/>
              <a:t>mahasiswa</a:t>
            </a:r>
            <a:r>
              <a:rPr lang="en-US" sz="2200" dirty="0" smtClean="0"/>
              <a:t> </a:t>
            </a:r>
            <a:r>
              <a:rPr lang="en-US" sz="2200" dirty="0" err="1" smtClean="0"/>
              <a:t>mampu</a:t>
            </a:r>
            <a:r>
              <a:rPr lang="en-US" sz="2200" dirty="0" smtClean="0"/>
              <a:t> </a:t>
            </a:r>
            <a:r>
              <a:rPr lang="en-US" sz="2200" dirty="0" err="1" smtClean="0"/>
              <a:t>menjelaskan</a:t>
            </a:r>
            <a:r>
              <a:rPr lang="en-US" sz="2200" dirty="0" smtClean="0"/>
              <a:t> </a:t>
            </a:r>
            <a:r>
              <a:rPr lang="en-US" sz="2200" dirty="0" err="1" smtClean="0"/>
              <a:t>jenis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fungsi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operasi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komputer</a:t>
            </a:r>
            <a:endParaRPr lang="en-US" sz="2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2618" y="990600"/>
            <a:ext cx="5715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i="1" dirty="0" smtClean="0">
                <a:cs typeface="Arial" panose="020B0604020202020204" pitchFamily="34" charset="0"/>
              </a:rPr>
              <a:t>Establishing an Internet Connection</a:t>
            </a:r>
            <a:endParaRPr lang="en-US" sz="2500" b="1" i="1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18" y="1996589"/>
            <a:ext cx="3908873" cy="28301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0575" y="2686322"/>
            <a:ext cx="43148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400" indent="-2794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241F1F"/>
                </a:solidFill>
                <a:cs typeface="Arial" panose="020B0604020202020204" pitchFamily="34" charset="0"/>
              </a:rPr>
              <a:t>Establish Internet </a:t>
            </a:r>
            <a:r>
              <a:rPr lang="en-US" sz="2200" dirty="0">
                <a:solidFill>
                  <a:srgbClr val="241F1F"/>
                </a:solidFill>
                <a:cs typeface="Arial" panose="020B0604020202020204" pitchFamily="34" charset="0"/>
              </a:rPr>
              <a:t>connections.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0575" y="3226713"/>
            <a:ext cx="43148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241F1F"/>
                </a:solidFill>
                <a:cs typeface="Arial" panose="020B0604020202020204" pitchFamily="34" charset="0"/>
              </a:rPr>
              <a:t>Set </a:t>
            </a:r>
            <a:r>
              <a:rPr lang="en-US" sz="2200" dirty="0">
                <a:solidFill>
                  <a:srgbClr val="241F1F"/>
                </a:solidFill>
                <a:cs typeface="Arial" panose="020B0604020202020204" pitchFamily="34" charset="0"/>
              </a:rPr>
              <a:t>up the Internet connection.</a:t>
            </a:r>
            <a:endParaRPr lang="en-US" sz="2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486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2618" y="990600"/>
            <a:ext cx="5715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i="1" dirty="0" smtClean="0">
                <a:cs typeface="Arial" panose="020B0604020202020204" pitchFamily="34" charset="0"/>
              </a:rPr>
              <a:t>Monitoring Performance</a:t>
            </a:r>
            <a:endParaRPr lang="en-US" sz="2500" b="1" i="1" dirty="0"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496" y="2151727"/>
            <a:ext cx="79455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Operating systems typically contain a performance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monitor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241F1F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</a:rPr>
              <a:t>Performance </a:t>
            </a:r>
            <a:r>
              <a:rPr lang="en-US" sz="2000" b="1" dirty="0">
                <a:solidFill>
                  <a:srgbClr val="FF0000"/>
                </a:solidFill>
              </a:rPr>
              <a:t>monitor</a:t>
            </a:r>
            <a:r>
              <a:rPr lang="en-US" sz="2000" b="1" dirty="0"/>
              <a:t> </a:t>
            </a:r>
            <a:r>
              <a:rPr lang="en-US" sz="2000" dirty="0"/>
              <a:t>is </a:t>
            </a:r>
            <a:r>
              <a:rPr lang="en-US" sz="2000" dirty="0" smtClean="0"/>
              <a:t>a program </a:t>
            </a:r>
            <a:r>
              <a:rPr lang="en-US" sz="2000" dirty="0"/>
              <a:t>that assesses and reports information about various computer resources and </a:t>
            </a:r>
            <a:r>
              <a:rPr lang="en-US" sz="2000" dirty="0" smtClean="0"/>
              <a:t>devices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information in performance reports </a:t>
            </a:r>
            <a:r>
              <a:rPr lang="en-US" sz="2000" dirty="0"/>
              <a:t>helps users </a:t>
            </a:r>
            <a:r>
              <a:rPr lang="en-US" sz="2000" dirty="0" smtClean="0"/>
              <a:t>and administrators </a:t>
            </a:r>
            <a:r>
              <a:rPr lang="en-US" sz="2000" dirty="0"/>
              <a:t>identify a problem </a:t>
            </a:r>
            <a:r>
              <a:rPr lang="en-US" sz="2000" dirty="0" smtClean="0"/>
              <a:t>with resources </a:t>
            </a:r>
            <a:r>
              <a:rPr lang="en-US" sz="2000" dirty="0"/>
              <a:t>so that they can try to resolve any problems.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782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2618" y="990600"/>
            <a:ext cx="5715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i="1" dirty="0" smtClean="0">
                <a:cs typeface="Arial" panose="020B0604020202020204" pitchFamily="34" charset="0"/>
              </a:rPr>
              <a:t>Administering Security</a:t>
            </a:r>
            <a:endParaRPr lang="en-US" sz="2500" b="1" i="1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55" y="2133600"/>
            <a:ext cx="3908873" cy="2919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7719" y="2458254"/>
            <a:ext cx="39266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multiuser operating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systems allow each 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user to log on, which is the process of entering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a user 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name and a password into the computer.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697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52454"/>
            <a:ext cx="2838450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02" y="2862179"/>
            <a:ext cx="2876550" cy="159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4649561"/>
            <a:ext cx="2466975" cy="141301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7"/>
          <a:srcRect l="68001" t="35050" r="5335" b="19141"/>
          <a:stretch/>
        </p:blipFill>
        <p:spPr bwMode="auto">
          <a:xfrm>
            <a:off x="349314" y="838200"/>
            <a:ext cx="5632386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19600" y="838200"/>
            <a:ext cx="4495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500" b="1" i="1" dirty="0" smtClean="0">
                <a:cs typeface="Arial" panose="020B0604020202020204" pitchFamily="34" charset="0"/>
              </a:rPr>
              <a:t>Types of Operating Systems</a:t>
            </a:r>
            <a:endParaRPr lang="en-US" sz="2500" b="1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878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7842" y="1219200"/>
            <a:ext cx="5257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i="1" dirty="0" smtClean="0">
                <a:cs typeface="Arial" panose="020B0604020202020204" pitchFamily="34" charset="0"/>
              </a:rPr>
              <a:t>Stand-Alone Operating System</a:t>
            </a:r>
            <a:endParaRPr lang="en-US" sz="2500" b="1" i="1" dirty="0"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7842" y="2026340"/>
            <a:ext cx="7616890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sz="2000" dirty="0"/>
              <a:t>Sistem operasi lengkap yang bekerja pada komputer desktop, komputer notebook, atau perangkat komputasi </a:t>
            </a:r>
            <a:r>
              <a:rPr lang="id-ID" sz="2000" dirty="0" smtClean="0"/>
              <a:t>mobile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klien</a:t>
            </a:r>
            <a:r>
              <a:rPr lang="en-US" sz="2000" dirty="0" smtClean="0"/>
              <a:t>,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server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klien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beroperasi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46587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19200"/>
            <a:ext cx="3877040" cy="289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988" y="4348371"/>
            <a:ext cx="3836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UNIX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have a graphical user interface.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439" y="3146286"/>
            <a:ext cx="4102355" cy="28417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00104" y="1669998"/>
            <a:ext cx="41066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FF0000"/>
                </a:solidFill>
                <a:cs typeface="Arial" panose="020B0604020202020204" pitchFamily="34" charset="0"/>
              </a:rPr>
              <a:t>Linux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 is one of the faster growing operating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systems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Linux </a:t>
            </a:r>
            <a:r>
              <a:rPr lang="en-US" sz="2000" dirty="0" smtClean="0">
                <a:cs typeface="Arial" panose="020B0604020202020204" pitchFamily="34" charset="0"/>
              </a:rPr>
              <a:t>has a graphical user interface</a:t>
            </a:r>
            <a:endParaRPr lang="en-US" sz="2000" b="1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504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2988" y="762000"/>
            <a:ext cx="5257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i="1" dirty="0" smtClean="0">
                <a:cs typeface="Arial" panose="020B0604020202020204" pitchFamily="34" charset="0"/>
              </a:rPr>
              <a:t>Utility Programs</a:t>
            </a:r>
            <a:endParaRPr lang="en-US" sz="2500" b="1" i="1" dirty="0"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29700" t="31821" r="32900" b="28703"/>
          <a:stretch/>
        </p:blipFill>
        <p:spPr bwMode="auto">
          <a:xfrm>
            <a:off x="422988" y="1962329"/>
            <a:ext cx="8111411" cy="428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8754" y="1239054"/>
            <a:ext cx="716124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5000"/>
              </a:spcBef>
              <a:buClr>
                <a:srgbClr val="D94439"/>
              </a:buClr>
              <a:buSzPct val="75000"/>
            </a:pPr>
            <a:r>
              <a:rPr kumimoji="1"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System software that performs maintenance-type </a:t>
            </a:r>
            <a:r>
              <a:rPr kumimoji="1" 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tasks</a:t>
            </a:r>
          </a:p>
          <a:p>
            <a:pPr marL="746125" lvl="1" indent="-342900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ü"/>
            </a:pPr>
            <a:r>
              <a:rPr kumimoji="1"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Also called </a:t>
            </a:r>
            <a:r>
              <a:rPr kumimoji="1" lang="en-US" sz="2000" b="1" dirty="0" smtClean="0">
                <a:solidFill>
                  <a:schemeClr val="hlink"/>
                </a:solidFill>
                <a:cs typeface="Arial" panose="020B0604020202020204" pitchFamily="34" charset="0"/>
              </a:rPr>
              <a:t>utility</a:t>
            </a:r>
            <a:endParaRPr kumimoji="1" lang="en-US" sz="2000" b="1" dirty="0">
              <a:solidFill>
                <a:schemeClr val="hlin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140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813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599" y="838200"/>
            <a:ext cx="913469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manager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0199" y="1676400"/>
            <a:ext cx="834527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cs typeface="Arial" panose="020B0604020202020204" pitchFamily="34" charset="0"/>
              </a:rPr>
              <a:t>Performs functions such as copying, renaming, deleting, and moving files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25438" y="2633662"/>
            <a:ext cx="3636962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 dirty="0">
                <a:solidFill>
                  <a:schemeClr val="hlink"/>
                </a:solidFill>
                <a:cs typeface="Arial" panose="020B0604020202020204" pitchFamily="34" charset="0"/>
              </a:rPr>
              <a:t>Image viewer</a:t>
            </a:r>
            <a:r>
              <a:rPr kumimoji="1" lang="en-US" sz="2600" b="1" dirty="0">
                <a:solidFill>
                  <a:srgbClr val="000000"/>
                </a:solidFill>
                <a:cs typeface="Arial" panose="020B0604020202020204" pitchFamily="34" charset="0"/>
              </a:rPr>
              <a:t> displays contents of graphics file when you double click on it</a:t>
            </a:r>
          </a:p>
        </p:txBody>
      </p:sp>
      <p:pic>
        <p:nvPicPr>
          <p:cNvPr id="12" name="Picture 6" descr="Fig08-0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90800"/>
            <a:ext cx="37226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Fig08-00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3865562"/>
            <a:ext cx="34067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4192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 autoUpdateAnimBg="0" advAuto="1000"/>
      <p:bldP spid="10" grpId="0" build="p" bldLvl="4" autoUpdateAnimBg="0" advAuto="3000"/>
      <p:bldP spid="11" grpId="0" build="p" bldLvl="4" autoUpdateAnimBg="0" advAuto="4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11118" y="1354137"/>
            <a:ext cx="540543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 scanner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4" descr="Fig08-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67" y="1981200"/>
            <a:ext cx="3100388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4437" y="2286000"/>
            <a:ext cx="56388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500" b="1" dirty="0">
                <a:solidFill>
                  <a:srgbClr val="000000"/>
                </a:solidFill>
                <a:cs typeface="Arial" panose="020B0604020202020204" pitchFamily="34" charset="0"/>
              </a:rPr>
              <a:t>Detects and corrects problems on hard disk or floppy disk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500" b="1" dirty="0">
                <a:solidFill>
                  <a:srgbClr val="000000"/>
                </a:solidFill>
                <a:cs typeface="Arial" panose="020B0604020202020204" pitchFamily="34" charset="0"/>
              </a:rPr>
              <a:t>Searches for and removes unnecessary files</a:t>
            </a:r>
          </a:p>
        </p:txBody>
      </p:sp>
    </p:spTree>
    <p:extLst>
      <p:ext uri="{BB962C8B-B14F-4D97-AF65-F5344CB8AC3E}">
        <p14:creationId xmlns:p14="http://schemas.microsoft.com/office/powerpoint/2010/main" val="39693511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 autoUpdateAnimBg="0" advAuto="1000"/>
      <p:bldP spid="5" grpId="0" build="p" bldLvl="4" autoUpdateAnimBg="0" advAuto="4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914400"/>
            <a:ext cx="82296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backup utility?</a:t>
            </a:r>
          </a:p>
        </p:txBody>
      </p:sp>
      <p:pic>
        <p:nvPicPr>
          <p:cNvPr id="4" name="Picture 4" descr="Fig08-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2270125"/>
            <a:ext cx="41211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1150" y="1539875"/>
            <a:ext cx="79676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400" b="1" dirty="0">
                <a:cs typeface="Arial" panose="020B0604020202020204" pitchFamily="34" charset="0"/>
              </a:rPr>
              <a:t>Copies selected files or entire hard disk onto another disk or tape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7500" y="2443163"/>
            <a:ext cx="4267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400" b="1" dirty="0">
                <a:cs typeface="Arial" panose="020B0604020202020204" pitchFamily="34" charset="0"/>
              </a:rPr>
              <a:t>Most compress files during backup to require less storage space</a:t>
            </a:r>
          </a:p>
        </p:txBody>
      </p:sp>
    </p:spTree>
    <p:extLst>
      <p:ext uri="{BB962C8B-B14F-4D97-AF65-F5344CB8AC3E}">
        <p14:creationId xmlns:p14="http://schemas.microsoft.com/office/powerpoint/2010/main" val="24121280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 autoUpdateAnimBg="0" advAuto="1000"/>
      <p:bldP spid="5" grpId="0" build="p" bldLvl="4" autoUpdateAnimBg="0" advAuto="3000"/>
      <p:bldP spid="6" grpId="0" build="p" bldLvl="4" autoUpdateAnimBg="0" advAuto="4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0305" y="1143000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Outline </a:t>
            </a:r>
            <a:r>
              <a:rPr lang="en-US" sz="2800" b="1" dirty="0" err="1" smtClean="0"/>
              <a:t>Materi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31144" y="2705725"/>
            <a:ext cx="6110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200" dirty="0" err="1" smtClean="0"/>
              <a:t>Fungsi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Operasi</a:t>
            </a:r>
            <a:endParaRPr lang="en-US" sz="2200" dirty="0" smtClean="0"/>
          </a:p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200" dirty="0" err="1" smtClean="0"/>
              <a:t>Tipe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Operasi</a:t>
            </a:r>
            <a:endParaRPr lang="en-US" sz="2200" dirty="0" smtClean="0"/>
          </a:p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Operasi</a:t>
            </a:r>
            <a:r>
              <a:rPr lang="en-US" sz="2200" dirty="0" smtClean="0"/>
              <a:t> </a:t>
            </a:r>
            <a:r>
              <a:rPr lang="en-US" sz="2200" i="1" dirty="0" smtClean="0"/>
              <a:t>Stand-Alone</a:t>
            </a:r>
          </a:p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200" i="1" dirty="0" smtClean="0"/>
              <a:t>Utility Programs</a:t>
            </a:r>
          </a:p>
        </p:txBody>
      </p:sp>
    </p:spTree>
    <p:extLst>
      <p:ext uri="{BB962C8B-B14F-4D97-AF65-F5344CB8AC3E}">
        <p14:creationId xmlns:p14="http://schemas.microsoft.com/office/powerpoint/2010/main" val="6361932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914400"/>
            <a:ext cx="8229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saver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9725" y="1546225"/>
            <a:ext cx="719613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51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</a:pPr>
            <a:r>
              <a:rPr kumimoji="1"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Causes monitor’s screen to display moving image or blank screen if there is no activity for a specified time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41313" y="2917825"/>
            <a:ext cx="4208462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51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To secure computer, user configures screen saver to require password to </a:t>
            </a:r>
            <a:br>
              <a:rPr kumimoji="1"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deactivate</a:t>
            </a:r>
          </a:p>
        </p:txBody>
      </p:sp>
      <p:pic>
        <p:nvPicPr>
          <p:cNvPr id="10" name="Picture 6" descr="Fig08-0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714625"/>
            <a:ext cx="38766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410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 autoUpdateAnimBg="0" advAuto="1000"/>
      <p:bldP spid="8" grpId="0" build="p" bldLvl="4" autoUpdateAnimBg="0" advAuto="3000"/>
      <p:bldP spid="9" grpId="0" build="p" bldLvl="4" autoUpdateAnimBg="0" advAuto="4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81200" y="4483100"/>
            <a:ext cx="5029200" cy="1489075"/>
            <a:chOff x="1248" y="2824"/>
            <a:chExt cx="3168" cy="938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1248" y="2824"/>
              <a:ext cx="3168" cy="938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331" y="3254"/>
              <a:ext cx="9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  <a:defRPr/>
              </a:pPr>
              <a:r>
                <a:rPr kumimoji="1" lang="en-US" sz="2000" b="1" dirty="0">
                  <a:latin typeface="Times New Roman" panose="02020603050405020304" pitchFamily="18" charset="0"/>
                </a:rPr>
                <a:t>Stand-alone</a:t>
              </a:r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304800" y="914400"/>
            <a:ext cx="82296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three categories of operating systems?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048000" y="1676400"/>
            <a:ext cx="1585913" cy="5029200"/>
            <a:chOff x="1920" y="1056"/>
            <a:chExt cx="999" cy="3168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 rot="7230674">
              <a:off x="866" y="2171"/>
              <a:ext cx="3168" cy="938"/>
            </a:xfrm>
            <a:prstGeom prst="triangle">
              <a:avLst>
                <a:gd name="adj" fmla="val 50000"/>
              </a:avLst>
            </a:prstGeom>
            <a:solidFill>
              <a:srgbClr val="D944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920" y="2496"/>
              <a:ext cx="9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kumimoji="1" lang="en-US" sz="2000" b="1" dirty="0">
                  <a:solidFill>
                    <a:srgbClr val="FFFFCC"/>
                  </a:solidFill>
                  <a:latin typeface="Times New Roman" panose="02020603050405020304" pitchFamily="18" charset="0"/>
                </a:rPr>
                <a:t>Embedded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387850" y="1676400"/>
            <a:ext cx="1489075" cy="5029200"/>
            <a:chOff x="2764" y="1056"/>
            <a:chExt cx="938" cy="3168"/>
          </a:xfrm>
        </p:grpSpPr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rot="-7200000">
              <a:off x="1649" y="2171"/>
              <a:ext cx="3168" cy="93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920" y="2496"/>
              <a:ext cx="712" cy="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kumimoji="1"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36395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1828800"/>
            <a:ext cx="7518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Microsoft’s fastest, most reliable Windows operating system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04800" y="1028700"/>
            <a:ext cx="82296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XP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2901950"/>
            <a:ext cx="40386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Available in five editions: </a:t>
            </a:r>
            <a:b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Home Edition, Professional Edition, </a:t>
            </a:r>
            <a:b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Tablet PC Edition,</a:t>
            </a:r>
            <a:b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Media Center Edition,</a:t>
            </a:r>
            <a:b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and 64-bit Edition</a:t>
            </a:r>
          </a:p>
        </p:txBody>
      </p:sp>
      <p:pic>
        <p:nvPicPr>
          <p:cNvPr id="6" name="Picture 6" descr="Fig08-0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347913"/>
            <a:ext cx="427672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0163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 autoUpdateAnimBg="0" advAuto="3000"/>
      <p:bldP spid="4" grpId="0" build="p" bldLvl="4" autoUpdateAnimBg="0" advAuto="1000"/>
      <p:bldP spid="5" grpId="0" build="p" bldLvl="4" autoUpdateAnimBg="0" advAuto="4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990600"/>
            <a:ext cx="67056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 OS X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1884362"/>
            <a:ext cx="6994525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Available only for computers manufactured by Apple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Macintosh operating </a:t>
            </a:r>
            <a:b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system has been </a:t>
            </a:r>
            <a:b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model for most GUIs</a:t>
            </a:r>
          </a:p>
        </p:txBody>
      </p:sp>
      <p:pic>
        <p:nvPicPr>
          <p:cNvPr id="9" name="Picture 5" descr="Fig08-0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487613"/>
            <a:ext cx="423545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7940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 autoUpdateAnimBg="0" advAuto="1000"/>
      <p:bldP spid="8" grpId="0" build="p" bldLvl="4" autoUpdateAnimBg="0" advAuto="20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914400"/>
            <a:ext cx="71580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0" y="1820862"/>
            <a:ext cx="746760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Used by power users because of its flexibility and power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Most versions </a:t>
            </a:r>
            <a:b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offer GUI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Both a stand-alone </a:t>
            </a:r>
            <a:b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and a network </a:t>
            </a:r>
            <a:b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operating system</a:t>
            </a:r>
          </a:p>
        </p:txBody>
      </p:sp>
      <p:pic>
        <p:nvPicPr>
          <p:cNvPr id="5" name="Picture 5" descr="Fig08-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2509838"/>
            <a:ext cx="4962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2074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 autoUpdateAnimBg="0" advAuto="1000"/>
      <p:bldP spid="4" grpId="0" build="p" bldLvl="4" autoUpdateAnimBg="0" advAuto="40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990600"/>
            <a:ext cx="65246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Linux?</a:t>
            </a:r>
          </a:p>
        </p:txBody>
      </p:sp>
      <p:pic>
        <p:nvPicPr>
          <p:cNvPr id="4" name="Picture 4" descr="Fig08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2109788"/>
            <a:ext cx="4284662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17500" y="1535113"/>
            <a:ext cx="6807200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000" b="1" dirty="0">
                <a:cs typeface="Arial" panose="020B0604020202020204" pitchFamily="34" charset="0"/>
              </a:rPr>
              <a:t>Popular, free, multitasking UNIX-type operating system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000" b="1" dirty="0">
                <a:cs typeface="Arial" panose="020B0604020202020204" pitchFamily="34" charset="0"/>
              </a:rPr>
              <a:t>Open-source </a:t>
            </a:r>
            <a:r>
              <a:rPr kumimoji="1" lang="en-US" sz="2000" b="1" dirty="0" err="1" smtClean="0">
                <a:cs typeface="Arial" panose="020B0604020202020204" pitchFamily="34" charset="0"/>
              </a:rPr>
              <a:t>software</a:t>
            </a:r>
            <a:r>
              <a:rPr kumimoji="1" lang="en-US" sz="2000" dirty="0" err="1" smtClean="0">
                <a:cs typeface="Arial" panose="020B0604020202020204" pitchFamily="34" charset="0"/>
              </a:rPr>
              <a:t>e</a:t>
            </a:r>
            <a:r>
              <a:rPr kumimoji="1" lang="en-US" sz="2000" b="1" dirty="0" smtClean="0">
                <a:cs typeface="Arial" panose="020B0604020202020204" pitchFamily="34" charset="0"/>
              </a:rPr>
              <a:t/>
            </a:r>
            <a:br>
              <a:rPr kumimoji="1" lang="en-US" sz="2000" b="1" dirty="0" smtClean="0">
                <a:cs typeface="Arial" panose="020B0604020202020204" pitchFamily="34" charset="0"/>
              </a:rPr>
            </a:br>
            <a:r>
              <a:rPr kumimoji="1" lang="en-US" sz="2000" b="1" dirty="0" smtClean="0">
                <a:cs typeface="Arial" panose="020B0604020202020204" pitchFamily="34" charset="0"/>
              </a:rPr>
              <a:t>code </a:t>
            </a:r>
            <a:r>
              <a:rPr kumimoji="1" lang="en-US" sz="2000" b="1" dirty="0">
                <a:cs typeface="Arial" panose="020B0604020202020204" pitchFamily="34" charset="0"/>
              </a:rPr>
              <a:t>is available to </a:t>
            </a:r>
            <a:br>
              <a:rPr kumimoji="1" lang="en-US" sz="2000" b="1" dirty="0">
                <a:cs typeface="Arial" panose="020B0604020202020204" pitchFamily="34" charset="0"/>
              </a:rPr>
            </a:br>
            <a:r>
              <a:rPr kumimoji="1" lang="en-US" sz="2000" b="1" dirty="0">
                <a:cs typeface="Arial" panose="020B0604020202020204" pitchFamily="34" charset="0"/>
              </a:rPr>
              <a:t>public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000" b="1" dirty="0">
                <a:cs typeface="Arial" panose="020B0604020202020204" pitchFamily="34" charset="0"/>
              </a:rPr>
              <a:t>Both a stand-alone </a:t>
            </a:r>
            <a:br>
              <a:rPr kumimoji="1" lang="en-US" sz="2000" b="1" dirty="0">
                <a:cs typeface="Arial" panose="020B0604020202020204" pitchFamily="34" charset="0"/>
              </a:rPr>
            </a:br>
            <a:r>
              <a:rPr kumimoji="1" lang="en-US" sz="2000" b="1" dirty="0">
                <a:cs typeface="Arial" panose="020B0604020202020204" pitchFamily="34" charset="0"/>
              </a:rPr>
              <a:t>and a network </a:t>
            </a:r>
            <a:br>
              <a:rPr kumimoji="1" lang="en-US" sz="2000" b="1" dirty="0">
                <a:cs typeface="Arial" panose="020B0604020202020204" pitchFamily="34" charset="0"/>
              </a:rPr>
            </a:br>
            <a:r>
              <a:rPr kumimoji="1" lang="en-US" sz="2000" b="1" dirty="0">
                <a:cs typeface="Arial" panose="020B0604020202020204" pitchFamily="34" charset="0"/>
              </a:rPr>
              <a:t>operating system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52963" y="5411788"/>
            <a:ext cx="4310062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sz="1300" b="1" dirty="0">
                <a:solidFill>
                  <a:srgbClr val="000000"/>
                </a:solidFill>
              </a:rPr>
              <a:t>Red Hat provides a version of Linux called Red Hat Linux. The GNOME graphical user interface is shown in this example.</a:t>
            </a:r>
          </a:p>
        </p:txBody>
      </p:sp>
    </p:spTree>
    <p:extLst>
      <p:ext uri="{BB962C8B-B14F-4D97-AF65-F5344CB8AC3E}">
        <p14:creationId xmlns:p14="http://schemas.microsoft.com/office/powerpoint/2010/main" val="5884760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 advAuto="1000"/>
      <p:bldP spid="5" grpId="0" build="p" bldLvl="5" autoUpdateAnimBg="0" advAuto="4000"/>
      <p:bldP spid="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07988" y="1447800"/>
            <a:ext cx="6215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an embedded operating system?</a:t>
            </a:r>
          </a:p>
        </p:txBody>
      </p:sp>
      <p:pic>
        <p:nvPicPr>
          <p:cNvPr id="4" name="Picture 5" descr="Fig08-0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2527301"/>
            <a:ext cx="3181350" cy="281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7988" y="2133600"/>
            <a:ext cx="48577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Found on most mobile computers, PDAs, and other small devices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000" dirty="0">
                <a:solidFill>
                  <a:schemeClr val="hlink"/>
                </a:solidFill>
                <a:cs typeface="Arial" panose="020B0604020202020204" pitchFamily="34" charset="0"/>
              </a:rPr>
              <a:t>Windows CE .NET</a:t>
            </a:r>
            <a:r>
              <a:rPr kumimoji="1"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is </a:t>
            </a:r>
            <a:br>
              <a:rPr kumimoji="1" lang="en-US" sz="20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scaled-down version of Windows</a:t>
            </a:r>
          </a:p>
        </p:txBody>
      </p:sp>
    </p:spTree>
    <p:extLst>
      <p:ext uri="{BB962C8B-B14F-4D97-AF65-F5344CB8AC3E}">
        <p14:creationId xmlns:p14="http://schemas.microsoft.com/office/powerpoint/2010/main" val="10085593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 autoUpdateAnimBg="0" advAuto="1000"/>
      <p:bldP spid="5" grpId="0" build="p" bldLvl="4" autoUpdateAnimBg="0" advAuto="400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69072" y="1219200"/>
            <a:ext cx="2874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Daftar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Pustaka</a:t>
            </a:r>
            <a:endParaRPr lang="en-US" sz="3000" b="1" dirty="0"/>
          </a:p>
        </p:txBody>
      </p:sp>
      <p:sp>
        <p:nvSpPr>
          <p:cNvPr id="7" name="Rectangle 6"/>
          <p:cNvSpPr/>
          <p:nvPr/>
        </p:nvSpPr>
        <p:spPr>
          <a:xfrm>
            <a:off x="776287" y="22098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D94439"/>
              </a:buClr>
              <a:tabLst>
                <a:tab pos="681038" algn="l"/>
              </a:tabLst>
            </a:pPr>
            <a:r>
              <a:rPr lang="en-US" sz="2000" dirty="0" err="1" smtClean="0"/>
              <a:t>Vermat</a:t>
            </a:r>
            <a:r>
              <a:rPr lang="en-US" sz="2000" dirty="0" smtClean="0"/>
              <a:t>, </a:t>
            </a:r>
            <a:r>
              <a:rPr lang="en-US" sz="2000" dirty="0" err="1" smtClean="0"/>
              <a:t>Sebok</a:t>
            </a:r>
            <a:r>
              <a:rPr lang="en-US" sz="2000" dirty="0" smtClean="0"/>
              <a:t>, Freund, Campbell, </a:t>
            </a:r>
            <a:r>
              <a:rPr lang="en-US" sz="2000" dirty="0" err="1" smtClean="0"/>
              <a:t>Frydenberg</a:t>
            </a:r>
            <a:r>
              <a:rPr lang="en-US" sz="2000" dirty="0" smtClean="0"/>
              <a:t>. 2016. Discovering 	Computers 2016 Tools, Apps, Devices, and the Impact of 	Technology. ISBN: 13:978-1-305-39185-7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45995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5802" y="2967335"/>
            <a:ext cx="5032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 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4031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6064" y="1254383"/>
            <a:ext cx="2980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Software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Sistem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362199"/>
            <a:ext cx="55287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200" dirty="0" err="1" smtClean="0"/>
              <a:t>Terdiri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program yang </a:t>
            </a:r>
            <a:r>
              <a:rPr lang="en-US" sz="2200" dirty="0" err="1" smtClean="0"/>
              <a:t>mengendalikan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memelihara</a:t>
            </a:r>
            <a:r>
              <a:rPr lang="en-US" sz="2200" dirty="0" smtClean="0"/>
              <a:t> </a:t>
            </a:r>
            <a:r>
              <a:rPr lang="en-US" sz="2200" dirty="0" err="1" smtClean="0"/>
              <a:t>peralatan</a:t>
            </a:r>
            <a:r>
              <a:rPr lang="en-US" sz="2200" dirty="0" smtClean="0"/>
              <a:t> </a:t>
            </a:r>
            <a:r>
              <a:rPr lang="en-US" sz="2200" dirty="0" err="1" smtClean="0"/>
              <a:t>operasi</a:t>
            </a:r>
            <a:r>
              <a:rPr lang="en-US" sz="2200" dirty="0" smtClean="0"/>
              <a:t> </a:t>
            </a:r>
            <a:r>
              <a:rPr lang="en-US" sz="2200" dirty="0" err="1" smtClean="0"/>
              <a:t>komputer</a:t>
            </a:r>
            <a:endParaRPr lang="en-US" sz="2200" dirty="0" smtClean="0"/>
          </a:p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200" dirty="0" err="1" smtClean="0"/>
              <a:t>Perangkat</a:t>
            </a:r>
            <a:r>
              <a:rPr lang="en-US" sz="2200" dirty="0" smtClean="0"/>
              <a:t> </a:t>
            </a:r>
            <a:r>
              <a:rPr lang="en-US" sz="2200" dirty="0" err="1" smtClean="0"/>
              <a:t>lunak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berfungsi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i="1" dirty="0" smtClean="0"/>
              <a:t>interface </a:t>
            </a:r>
            <a:r>
              <a:rPr lang="en-US" sz="2200" dirty="0" err="1" smtClean="0"/>
              <a:t>diantara</a:t>
            </a:r>
            <a:r>
              <a:rPr lang="en-US" sz="2200" dirty="0" smtClean="0"/>
              <a:t> </a:t>
            </a:r>
            <a:r>
              <a:rPr lang="en-US" sz="2200" i="1" dirty="0" smtClean="0"/>
              <a:t>user, </a:t>
            </a:r>
            <a:r>
              <a:rPr lang="en-US" sz="2200" dirty="0" err="1" smtClean="0"/>
              <a:t>aplikasi</a:t>
            </a:r>
            <a:r>
              <a:rPr lang="en-US" sz="2200" dirty="0" smtClean="0"/>
              <a:t> </a:t>
            </a:r>
            <a:r>
              <a:rPr lang="en-US" sz="2200" dirty="0" err="1" smtClean="0"/>
              <a:t>perangkat</a:t>
            </a:r>
            <a:r>
              <a:rPr lang="en-US" sz="2200" dirty="0" smtClean="0"/>
              <a:t> </a:t>
            </a:r>
            <a:r>
              <a:rPr lang="en-US" sz="2200" dirty="0" err="1" smtClean="0"/>
              <a:t>lunak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perangkat</a:t>
            </a:r>
            <a:r>
              <a:rPr lang="en-US" sz="2200" dirty="0" smtClean="0"/>
              <a:t> </a:t>
            </a:r>
            <a:r>
              <a:rPr lang="en-US" sz="2200" dirty="0" err="1" smtClean="0"/>
              <a:t>keras</a:t>
            </a:r>
            <a:r>
              <a:rPr lang="en-US" sz="2200" dirty="0" smtClean="0"/>
              <a:t> </a:t>
            </a:r>
            <a:r>
              <a:rPr lang="en-US" sz="2200" dirty="0" err="1" smtClean="0"/>
              <a:t>komputer</a:t>
            </a:r>
            <a:endParaRPr lang="en-US" sz="2200" dirty="0" smtClean="0"/>
          </a:p>
        </p:txBody>
      </p:sp>
      <p:pic>
        <p:nvPicPr>
          <p:cNvPr id="9" name="Picture 4" descr="Fig03-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71" y="1193006"/>
            <a:ext cx="372903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15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983" y="923435"/>
            <a:ext cx="280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Sistem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Operasi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5514" y="1447867"/>
            <a:ext cx="8301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000" dirty="0" err="1" smtClean="0"/>
              <a:t>Seperangkat</a:t>
            </a:r>
            <a:r>
              <a:rPr lang="en-US" sz="2000" dirty="0" smtClean="0"/>
              <a:t> program yang </a:t>
            </a:r>
            <a:r>
              <a:rPr lang="en-US" sz="2000" dirty="0" err="1" smtClean="0"/>
              <a:t>berisi</a:t>
            </a:r>
            <a:r>
              <a:rPr lang="en-US" sz="2000" dirty="0" smtClean="0"/>
              <a:t> </a:t>
            </a:r>
            <a:r>
              <a:rPr lang="en-US" sz="2000" dirty="0" err="1" smtClean="0"/>
              <a:t>instruksi</a:t>
            </a:r>
            <a:r>
              <a:rPr lang="en-US" sz="2000" dirty="0" smtClean="0"/>
              <a:t>, </a:t>
            </a:r>
            <a:r>
              <a:rPr lang="en-US" sz="2000" dirty="0" err="1" smtClean="0"/>
              <a:t>bekerjasama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mengkoordinasikan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diantara</a:t>
            </a:r>
            <a:r>
              <a:rPr lang="en-US" sz="2000" dirty="0" smtClean="0"/>
              <a:t> </a:t>
            </a:r>
            <a:r>
              <a:rPr lang="en-US" sz="2000" i="1" dirty="0" smtClean="0"/>
              <a:t>computer hardware resources</a:t>
            </a:r>
            <a:endParaRPr lang="en-US" sz="20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81984" y="2209800"/>
            <a:ext cx="8582630" cy="3887787"/>
            <a:chOff x="427038" y="1674813"/>
            <a:chExt cx="8537575" cy="4422775"/>
          </a:xfrm>
        </p:grpSpPr>
        <p:pic>
          <p:nvPicPr>
            <p:cNvPr id="6" name="Picture 4" descr="Fig08-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325" y="1947863"/>
              <a:ext cx="6705600" cy="3538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778250" y="5549900"/>
              <a:ext cx="9302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</a:rPr>
                <a:t>monitor performance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673600" y="1674813"/>
              <a:ext cx="1768475" cy="18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</a:rPr>
                <a:t>provide a user interface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336800" y="5549900"/>
              <a:ext cx="1282700" cy="547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</a:rPr>
                <a:t>provide file management and other utilities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019675" y="5549900"/>
              <a:ext cx="1422400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</a:rPr>
                <a:t>establish an Internet connection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27038" y="4005263"/>
              <a:ext cx="84772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r"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</a:rPr>
                <a:t>control a network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7363" y="2817813"/>
              <a:ext cx="84772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r"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</a:rPr>
                <a:t>administer security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528888" y="1674813"/>
              <a:ext cx="1344612" cy="18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</a:rPr>
                <a:t>start the computer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675438" y="1674813"/>
              <a:ext cx="1454150" cy="18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</a:rPr>
                <a:t>manage programs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767513" y="5549900"/>
              <a:ext cx="1422400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</a:rPr>
                <a:t>schedule jobs and configure devices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262938" y="3330575"/>
              <a:ext cx="7016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</a:rPr>
                <a:t>manage memory</a:t>
              </a: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1371600" y="3009900"/>
              <a:ext cx="596900" cy="381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3111500" y="1841500"/>
              <a:ext cx="63500" cy="4826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7696200" y="3505200"/>
              <a:ext cx="5461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4191000" y="5016500"/>
              <a:ext cx="0" cy="4953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358900" y="4191000"/>
              <a:ext cx="596900" cy="381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5613400" y="1866900"/>
              <a:ext cx="63500" cy="4826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7099300" y="1892300"/>
              <a:ext cx="63500" cy="4826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3225800" y="5041900"/>
              <a:ext cx="0" cy="4953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5994400" y="5067300"/>
              <a:ext cx="0" cy="4953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7366000" y="5041900"/>
              <a:ext cx="0" cy="4953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58423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310" y="914400"/>
            <a:ext cx="407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Fungsi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Sistem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Operasi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32310" y="1600200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41F1F"/>
                </a:solidFill>
                <a:cs typeface="Arial" panose="020B0604020202020204" pitchFamily="34" charset="0"/>
              </a:rPr>
              <a:t>Starting and Shutting Down a Computer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27243" t="51026" r="52725" b="25599"/>
          <a:stretch/>
        </p:blipFill>
        <p:spPr bwMode="auto">
          <a:xfrm>
            <a:off x="532310" y="2352020"/>
            <a:ext cx="3743325" cy="2455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95015" y="2110776"/>
            <a:ext cx="396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Booting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 smtClean="0"/>
              <a:t>process of starting or restarting a computer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5014" y="3011127"/>
            <a:ext cx="3967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Cold Boot</a:t>
            </a:r>
            <a:r>
              <a:rPr lang="en-US" i="1" dirty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menyalakan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dimatikan</a:t>
            </a:r>
            <a:r>
              <a:rPr lang="en-US" dirty="0" smtClean="0"/>
              <a:t> </a:t>
            </a:r>
            <a:r>
              <a:rPr lang="en-US" dirty="0" err="1" smtClean="0"/>
              <a:t>sepenuhnya</a:t>
            </a:r>
            <a:r>
              <a:rPr lang="en-US" dirty="0" smtClean="0"/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7945" y="4182070"/>
            <a:ext cx="3967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Warm Boot</a:t>
            </a:r>
            <a:r>
              <a:rPr lang="en-US" i="1" dirty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proses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me-</a:t>
            </a:r>
            <a:r>
              <a:rPr lang="en-US" i="1" dirty="0" smtClean="0"/>
              <a:t>restart </a:t>
            </a:r>
            <a:r>
              <a:rPr lang="en-US" dirty="0" err="1" smtClean="0"/>
              <a:t>komputer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910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2310" y="1040990"/>
            <a:ext cx="4714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241F1F"/>
                </a:solidFill>
                <a:cs typeface="Arial" panose="020B0604020202020204" pitchFamily="34" charset="0"/>
              </a:rPr>
              <a:t>Starting and Shutting Down a Computer</a:t>
            </a:r>
            <a:endParaRPr lang="en-US" sz="2000" i="1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27243" t="51026" r="52725" b="25599"/>
          <a:stretch/>
        </p:blipFill>
        <p:spPr bwMode="auto">
          <a:xfrm>
            <a:off x="4876800" y="1736544"/>
            <a:ext cx="3743325" cy="2455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2492" y="1466427"/>
            <a:ext cx="4573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Sleep Mode</a:t>
            </a:r>
            <a:r>
              <a:rPr lang="en-US" i="1" dirty="0"/>
              <a:t> </a:t>
            </a:r>
            <a:endParaRPr lang="en-US" i="1" dirty="0" smtClean="0"/>
          </a:p>
          <a:p>
            <a:pPr marL="347663" indent="-347663">
              <a:buFont typeface="Wingdings" panose="05000000000000000000" pitchFamily="2" charset="2"/>
              <a:buChar char="§"/>
            </a:pP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program yang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RAM</a:t>
            </a:r>
          </a:p>
          <a:p>
            <a:pPr marL="347663" indent="-347663">
              <a:buFont typeface="Wingdings" panose="05000000000000000000" pitchFamily="2" charset="2"/>
              <a:buChar char="§"/>
            </a:pPr>
            <a:r>
              <a:rPr lang="en-US" dirty="0" err="1" smtClean="0"/>
              <a:t>Mematikan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</a:p>
          <a:p>
            <a:pPr marL="347663" indent="-347663">
              <a:buFont typeface="Wingdings" panose="05000000000000000000" pitchFamily="2" charset="2"/>
              <a:buChar char="§"/>
            </a:pPr>
            <a:r>
              <a:rPr lang="en-US" dirty="0" err="1" smtClean="0"/>
              <a:t>Memposisikan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/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172" y="4052255"/>
            <a:ext cx="6173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Hibernate</a:t>
            </a:r>
            <a:endParaRPr lang="en-US" i="1" dirty="0" smtClean="0"/>
          </a:p>
          <a:p>
            <a:pPr marL="347663" indent="-347663">
              <a:buFont typeface="Wingdings" panose="05000000000000000000" pitchFamily="2" charset="2"/>
              <a:buChar char="§"/>
            </a:pP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program yang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/>
              <a:t> </a:t>
            </a:r>
            <a:r>
              <a:rPr lang="en-US" dirty="0" err="1" smtClean="0"/>
              <a:t>Harddisk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melepaskan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05595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310" y="914400"/>
            <a:ext cx="407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Fungsi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Sistem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Operasi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62789" y="2352020"/>
            <a:ext cx="26680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US" sz="2200" dirty="0"/>
              <a:t>What messages display on the screen when you boot the computer?</a:t>
            </a:r>
            <a:endParaRPr lang="en-US" sz="2200" dirty="0">
              <a:latin typeface="Arial Unicode MS" panose="020B0604020202020204" pitchFamily="34" charset="-128"/>
            </a:endParaRPr>
          </a:p>
        </p:txBody>
      </p:sp>
      <p:pic>
        <p:nvPicPr>
          <p:cNvPr id="10" name="Picture 4" descr="Fig08-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87" y="1705689"/>
            <a:ext cx="537368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3682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3969" y="676603"/>
            <a:ext cx="407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Fungsi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Sistem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Operasi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06400" y="1327156"/>
            <a:ext cx="4799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 eaLnBrk="1" hangingPunct="1"/>
            <a:r>
              <a:rPr lang="en-US" sz="2000" dirty="0"/>
              <a:t>How does a personal computer boot up?</a:t>
            </a:r>
            <a:endParaRPr lang="en-US" sz="2000" dirty="0">
              <a:latin typeface="Arial Unicode MS" panose="020B0604020202020204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6875" y="1927225"/>
            <a:ext cx="8540750" cy="4092575"/>
            <a:chOff x="396875" y="1727200"/>
            <a:chExt cx="8540750" cy="4092575"/>
          </a:xfrm>
        </p:grpSpPr>
        <p:pic>
          <p:nvPicPr>
            <p:cNvPr id="8" name="Picture 2" descr="Fig08-04p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138" y="1873250"/>
              <a:ext cx="3562350" cy="394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96875" y="1747838"/>
              <a:ext cx="1912938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  <a:latin typeface="Arial (W1)" pitchFamily="34" charset="0"/>
                </a:rPr>
                <a:t>Step 1.</a:t>
              </a:r>
              <a:r>
                <a:rPr kumimoji="1" 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Power supply sends signal to com-ponents in system unit</a:t>
              </a: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2079625" y="1924050"/>
              <a:ext cx="968375" cy="193675"/>
            </a:xfrm>
            <a:prstGeom prst="line">
              <a:avLst/>
            </a:prstGeom>
            <a:noFill/>
            <a:ln w="19050">
              <a:solidFill>
                <a:srgbClr val="D9443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2117725" y="2762250"/>
              <a:ext cx="1211263" cy="382588"/>
              <a:chOff x="1334" y="1740"/>
              <a:chExt cx="763" cy="241"/>
            </a:xfrm>
          </p:grpSpPr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>
                <a:off x="1339" y="1796"/>
                <a:ext cx="758" cy="185"/>
              </a:xfrm>
              <a:prstGeom prst="line">
                <a:avLst/>
              </a:prstGeom>
              <a:noFill/>
              <a:ln w="19050">
                <a:solidFill>
                  <a:srgbClr val="D9443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 flipV="1">
                <a:off x="1334" y="1740"/>
                <a:ext cx="618" cy="51"/>
              </a:xfrm>
              <a:prstGeom prst="line">
                <a:avLst/>
              </a:prstGeom>
              <a:noFill/>
              <a:ln w="19050">
                <a:solidFill>
                  <a:srgbClr val="D9443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217738" y="3055938"/>
              <a:ext cx="1092200" cy="585787"/>
              <a:chOff x="1397" y="1925"/>
              <a:chExt cx="688" cy="369"/>
            </a:xfrm>
          </p:grpSpPr>
          <p:sp>
            <p:nvSpPr>
              <p:cNvPr id="25" name="Line 11"/>
              <p:cNvSpPr>
                <a:spLocks noChangeShapeType="1"/>
              </p:cNvSpPr>
              <p:nvPr/>
            </p:nvSpPr>
            <p:spPr bwMode="auto">
              <a:xfrm flipV="1">
                <a:off x="1397" y="2030"/>
                <a:ext cx="401" cy="150"/>
              </a:xfrm>
              <a:prstGeom prst="line">
                <a:avLst/>
              </a:prstGeom>
              <a:noFill/>
              <a:ln w="19050">
                <a:solidFill>
                  <a:srgbClr val="D9443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 flipV="1">
                <a:off x="1399" y="1925"/>
                <a:ext cx="407" cy="254"/>
              </a:xfrm>
              <a:prstGeom prst="line">
                <a:avLst/>
              </a:prstGeom>
              <a:noFill/>
              <a:ln w="19050">
                <a:solidFill>
                  <a:srgbClr val="D9443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>
                <a:off x="1408" y="2180"/>
                <a:ext cx="677" cy="114"/>
              </a:xfrm>
              <a:prstGeom prst="line">
                <a:avLst/>
              </a:prstGeom>
              <a:noFill/>
              <a:ln w="19050">
                <a:solidFill>
                  <a:srgbClr val="D9443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4679950" y="1901825"/>
              <a:ext cx="1487488" cy="715963"/>
            </a:xfrm>
            <a:prstGeom prst="line">
              <a:avLst/>
            </a:prstGeom>
            <a:noFill/>
            <a:ln w="19050">
              <a:solidFill>
                <a:srgbClr val="D9443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>
              <a:off x="4832350" y="2441575"/>
              <a:ext cx="1303338" cy="384175"/>
            </a:xfrm>
            <a:prstGeom prst="line">
              <a:avLst/>
            </a:prstGeom>
            <a:noFill/>
            <a:ln w="19050">
              <a:solidFill>
                <a:srgbClr val="D9443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862263" y="1778000"/>
              <a:ext cx="30384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id-ID" sz="2400">
                <a:latin typeface="Times" panose="02020603050405020304" pitchFamily="18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6119813" y="1727200"/>
              <a:ext cx="2817812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 b="1">
                  <a:solidFill>
                    <a:srgbClr val="000000"/>
                  </a:solidFill>
                  <a:latin typeface="Arial (W1)" pitchFamily="34" charset="0"/>
                </a:rPr>
                <a:t>Step 4.</a:t>
              </a:r>
              <a:r>
                <a:rPr kumimoji="1" 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Results of POST are compared with data in CMOS chip</a:t>
              </a: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4375150" y="3181350"/>
              <a:ext cx="1768475" cy="85725"/>
            </a:xfrm>
            <a:prstGeom prst="line">
              <a:avLst/>
            </a:prstGeom>
            <a:noFill/>
            <a:ln w="19050">
              <a:solidFill>
                <a:srgbClr val="D9443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>
              <a:off x="4916488" y="3875088"/>
              <a:ext cx="1266825" cy="1009650"/>
            </a:xfrm>
            <a:prstGeom prst="line">
              <a:avLst/>
            </a:prstGeom>
            <a:noFill/>
            <a:ln w="19050">
              <a:solidFill>
                <a:srgbClr val="D9443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96875" y="2497138"/>
              <a:ext cx="1912938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  <a:latin typeface="Arial (W1)" pitchFamily="34" charset="0"/>
                </a:rPr>
                <a:t>Step 2.</a:t>
              </a:r>
              <a:r>
                <a:rPr kumimoji="1" 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Processor accesses BIOS to start computer</a:t>
              </a: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406400" y="3233738"/>
              <a:ext cx="1912938" cy="1155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  <a:latin typeface="Arial (W1)" pitchFamily="34" charset="0"/>
                </a:rPr>
                <a:t>Step 3.</a:t>
              </a:r>
              <a:r>
                <a:rPr kumimoji="1" 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BIOS runs tests, called the </a:t>
              </a:r>
              <a:r>
                <a:rPr kumimoji="1" lang="en-US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POST</a:t>
              </a:r>
              <a: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, to check components such as mouse, keyboard, and adapter cards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6119813" y="2260600"/>
              <a:ext cx="2817812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 b="1">
                  <a:solidFill>
                    <a:srgbClr val="000000"/>
                  </a:solidFill>
                  <a:latin typeface="Arial (W1)" pitchFamily="34" charset="0"/>
                </a:rPr>
                <a:t>Step 5.</a:t>
              </a:r>
              <a:r>
                <a:rPr kumimoji="1" 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BIOS looks for system files in floppy disk drive or CD/DVD drive, and then hard disk</a:t>
              </a: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6119813" y="3009900"/>
              <a:ext cx="2817812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  <a:latin typeface="Arial (W1)" pitchFamily="34" charset="0"/>
                </a:rPr>
                <a:t>Step 6.</a:t>
              </a:r>
              <a:r>
                <a:rPr kumimoji="1" 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Kernel</a:t>
              </a:r>
              <a: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(core) of operating system loads into RAM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6105525" y="3597275"/>
              <a:ext cx="2817813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  <a:latin typeface="Arial (W1)" pitchFamily="34" charset="0"/>
                </a:rPr>
                <a:t>Step 7.</a:t>
              </a:r>
              <a:r>
                <a:rPr kumimoji="1" 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Operating system loads configuration information and displays desktop on screen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1470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1153</Words>
  <Application>Microsoft Office PowerPoint</Application>
  <PresentationFormat>On-screen Show (4:3)</PresentationFormat>
  <Paragraphs>207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 Unicode MS</vt:lpstr>
      <vt:lpstr>Arial</vt:lpstr>
      <vt:lpstr>Arial (W1)</vt:lpstr>
      <vt:lpstr>Calibri</vt:lpstr>
      <vt:lpstr>Monotype Sorts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anggi.nauri</cp:lastModifiedBy>
  <cp:revision>260</cp:revision>
  <dcterms:created xsi:type="dcterms:W3CDTF">2010-08-24T06:47:44Z</dcterms:created>
  <dcterms:modified xsi:type="dcterms:W3CDTF">2018-09-10T09:59:44Z</dcterms:modified>
</cp:coreProperties>
</file>