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16" r:id="rId2"/>
    <p:sldId id="335" r:id="rId3"/>
    <p:sldId id="336" r:id="rId4"/>
    <p:sldId id="337" r:id="rId5"/>
    <p:sldId id="338" r:id="rId6"/>
    <p:sldId id="339" r:id="rId7"/>
    <p:sldId id="340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41" r:id="rId20"/>
    <p:sldId id="342" r:id="rId21"/>
    <p:sldId id="352" r:id="rId22"/>
    <p:sldId id="353" r:id="rId23"/>
    <p:sldId id="343" r:id="rId24"/>
    <p:sldId id="344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3190" autoAdjust="0"/>
  </p:normalViewPr>
  <p:slideViewPr>
    <p:cSldViewPr>
      <p:cViewPr varScale="1">
        <p:scale>
          <a:sx n="70" d="100"/>
          <a:sy n="70" d="100"/>
        </p:scale>
        <p:origin x="13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A5E374-1B37-4D6C-8E28-2C9DF5F8AD3A}" type="datetimeFigureOut">
              <a:rPr lang="id-ID"/>
              <a:pPr>
                <a:defRPr/>
              </a:pPr>
              <a:t>10/09/2018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697D523-8C1C-46B8-9118-54132A62D73B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7391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d.wikipedia.org/wiki/X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id.wikipedia.org/wiki/Weblog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138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928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898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041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016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84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8118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1828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d-ID" smtClean="0"/>
              <a:t>Menyediakan sarana untuk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0376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8799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427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Rangkaian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Perangkat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lunak</a:t>
            </a:r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90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7954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7976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2915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773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256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554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RSS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file </a:t>
            </a:r>
            <a:r>
              <a:rPr lang="en-US" dirty="0" err="1" smtClean="0"/>
              <a:t>berformat</a:t>
            </a:r>
            <a:r>
              <a:rPr lang="en-US" dirty="0" smtClean="0"/>
              <a:t> </a:t>
            </a:r>
            <a:r>
              <a:rPr lang="en-US" dirty="0" smtClean="0">
                <a:hlinkClick r:id="rId3" tooltip="XML"/>
              </a:rPr>
              <a:t>XML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sindikasi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(di </a:t>
            </a:r>
            <a:r>
              <a:rPr lang="en-US" dirty="0" err="1" smtClean="0"/>
              <a:t>antaranya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kebanyakan</a:t>
            </a:r>
            <a:r>
              <a:rPr lang="en-US" dirty="0" smtClean="0"/>
              <a:t>) </a:t>
            </a:r>
            <a:r>
              <a:rPr lang="en-US" dirty="0" err="1" smtClean="0"/>
              <a:t>situs</a:t>
            </a:r>
            <a:r>
              <a:rPr lang="en-US" dirty="0" smtClean="0"/>
              <a:t> web </a:t>
            </a:r>
            <a:r>
              <a:rPr lang="en-US" dirty="0" err="1" smtClean="0"/>
              <a:t>berita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smtClean="0">
                <a:hlinkClick r:id="rId4" tooltip="Weblog"/>
              </a:rPr>
              <a:t>weblog</a:t>
            </a:r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68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190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478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755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391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EE2E1-A160-4904-BA89-B9A8484ADFFF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ECDA3-008F-421C-A570-6FCE684E1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F9428-EC85-40FF-A381-331FC41227C9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CC3B7-433E-411C-B9D8-6C16993807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6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BD2B4-6300-4442-A22F-EE64D093C96E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24ACB-195B-4C1A-90D1-D619F3208A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4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DFD4D-D6A9-4672-A1D1-8CD4A1AE413D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346D7-235B-446B-AFD1-4C35D7F56C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80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1B2AD-CA66-4C0C-913E-192E19FA8A57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E5741-2733-4448-B3D9-4279E47BCB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1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079CE-D010-4B13-A4D7-4EE2CD9C9307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35798-2385-4BCB-8F89-C1EF1D52EA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45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2AC66-E06B-46FC-BF75-05CC7E00AC69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7E5A7-C866-4D4E-B1A9-FBBB655221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1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51235-586F-47AE-8349-97DB26CDC6C2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92E88-4AC8-4C07-AF10-F92011E490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8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2CA6C-7DBA-43DC-B829-E13A20D2614C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843F8-2497-493A-95A5-B7182F0160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1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B5158-9E87-4E52-B176-1F43CB32E527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82F41-1D87-4961-B091-7522E9E38C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3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8BA88-B66C-4912-BB73-F494779CC05D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48C39-7EF0-42DE-9176-C3F4E64A5D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3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8F49BA-6011-4781-A985-21D5A0603358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33C3D02F-F9FD-4962-A28C-6490518E3C5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7462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477161"/>
            <a:ext cx="5638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APPLICATION SOFTWARE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PERTEMUAN 9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Ir. </a:t>
            </a:r>
            <a:r>
              <a:rPr lang="en-US" b="1" dirty="0" err="1">
                <a:solidFill>
                  <a:schemeClr val="bg1"/>
                </a:solidFill>
              </a:rPr>
              <a:t>Nizirwan</a:t>
            </a:r>
            <a:r>
              <a:rPr lang="en-US" b="1">
                <a:solidFill>
                  <a:schemeClr val="bg1"/>
                </a:solidFill>
              </a:rPr>
              <a:t> Anwar</a:t>
            </a:r>
            <a:r>
              <a:rPr lang="en-US" b="1">
                <a:solidFill>
                  <a:schemeClr val="bg1"/>
                </a:solidFill>
              </a:rPr>
              <a:t>, </a:t>
            </a:r>
            <a:r>
              <a:rPr lang="en-US" b="1" smtClean="0">
                <a:solidFill>
                  <a:schemeClr val="bg1"/>
                </a:solidFill>
              </a:rPr>
              <a:t>MT</a:t>
            </a:r>
          </a:p>
          <a:p>
            <a:pPr algn="ctr" eaLnBrk="1" hangingPunct="1"/>
            <a:r>
              <a:rPr lang="en-US" b="1" smtClean="0">
                <a:solidFill>
                  <a:schemeClr val="bg1"/>
                </a:solidFill>
              </a:rPr>
              <a:t>MIK </a:t>
            </a:r>
            <a:r>
              <a:rPr lang="en-US" b="1" dirty="0" smtClean="0">
                <a:solidFill>
                  <a:schemeClr val="bg1"/>
                </a:solidFill>
              </a:rPr>
              <a:t>| FAKULTAS ILMU – ILMU KESEHATAN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066800"/>
            <a:ext cx="27126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Business Software</a:t>
            </a:r>
            <a:endParaRPr lang="en-US" sz="2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990600" y="2133600"/>
            <a:ext cx="7899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09600" indent="-4953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287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58900" indent="-3810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52600" indent="-3810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098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5000"/>
              </a:spcBef>
              <a:buSzTx/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name assigned to a specific design of characters</a:t>
            </a:r>
          </a:p>
          <a:p>
            <a:pPr lvl="1">
              <a:spcBef>
                <a:spcPct val="5000"/>
              </a:spcBef>
              <a:buSzTx/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Font size specifies the size of the characters in a particular font in points (a single point is about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1/72 of an inch in height)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990600" y="3597759"/>
            <a:ext cx="2803525" cy="165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09600" indent="-4953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287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58900" indent="-3810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52600" indent="-3810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098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5000"/>
              </a:spcBef>
              <a:buSzTx/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Font style adds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emphasis to a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font such as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bold, italic,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underline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1600200"/>
            <a:ext cx="22124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What is a font?</a:t>
            </a:r>
            <a:endParaRPr lang="en-US" sz="2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Picture 12"/>
          <p:cNvPicPr/>
          <p:nvPr/>
        </p:nvPicPr>
        <p:blipFill rotWithShape="1">
          <a:blip r:embed="rId4"/>
          <a:srcRect l="24579" t="56155" r="26460" b="11857"/>
          <a:stretch/>
        </p:blipFill>
        <p:spPr bwMode="auto">
          <a:xfrm>
            <a:off x="3962400" y="3429000"/>
            <a:ext cx="4927600" cy="2666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584710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 autoUpdateAnimBg="0" advAuto="3000"/>
      <p:bldP spid="10" grpId="0" build="p" bldLvl="2" autoUpdateAnimBg="0" advAuto="50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066800"/>
            <a:ext cx="27126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Business Software</a:t>
            </a:r>
            <a:endParaRPr lang="en-US" sz="2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2544" y="1676400"/>
            <a:ext cx="33618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241F1F"/>
                </a:solidFill>
                <a:cs typeface="Arial" panose="020B0604020202020204" pitchFamily="34" charset="0"/>
              </a:rPr>
              <a:t>Spreadsheet Organization</a:t>
            </a:r>
            <a:endParaRPr lang="en-US" sz="2000" dirty="0"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4"/>
          <a:srcRect l="30984" t="31275" r="30431" b="29272"/>
          <a:stretch/>
        </p:blipFill>
        <p:spPr bwMode="auto">
          <a:xfrm>
            <a:off x="3246002" y="2255223"/>
            <a:ext cx="5751313" cy="3419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33400" y="2094798"/>
            <a:ext cx="25373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241F1F"/>
                </a:solidFill>
                <a:cs typeface="Arial" panose="020B0604020202020204" pitchFamily="34" charset="0"/>
              </a:rPr>
              <a:t>Berisi</a:t>
            </a: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241F1F"/>
                </a:solidFill>
                <a:cs typeface="Arial" panose="020B0604020202020204" pitchFamily="34" charset="0"/>
              </a:rPr>
              <a:t>lebih</a:t>
            </a: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241F1F"/>
                </a:solidFill>
                <a:cs typeface="Arial" panose="020B0604020202020204" pitchFamily="34" charset="0"/>
              </a:rPr>
              <a:t>dari</a:t>
            </a: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 1.000 </a:t>
            </a:r>
            <a:r>
              <a:rPr lang="en-US" sz="2000" dirty="0" err="1" smtClean="0">
                <a:solidFill>
                  <a:srgbClr val="241F1F"/>
                </a:solidFill>
                <a:cs typeface="Arial" panose="020B0604020202020204" pitchFamily="34" charset="0"/>
              </a:rPr>
              <a:t>lembar</a:t>
            </a: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241F1F"/>
                </a:solidFill>
                <a:cs typeface="Arial" panose="020B0604020202020204" pitchFamily="34" charset="0"/>
              </a:rPr>
              <a:t>kerja</a:t>
            </a: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 individual yang </a:t>
            </a:r>
            <a:r>
              <a:rPr lang="en-US" sz="2000" dirty="0" err="1" smtClean="0">
                <a:solidFill>
                  <a:srgbClr val="241F1F"/>
                </a:solidFill>
                <a:cs typeface="Arial" panose="020B0604020202020204" pitchFamily="34" charset="0"/>
              </a:rPr>
              <a:t>terkait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3588324"/>
            <a:ext cx="17091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241F1F"/>
                </a:solidFill>
                <a:cs typeface="Arial" panose="020B0604020202020204" pitchFamily="34" charset="0"/>
              </a:rPr>
              <a:t>Calculations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400" y="4038600"/>
            <a:ext cx="25373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241F1F"/>
                </a:solidFill>
                <a:cs typeface="Arial" panose="020B0604020202020204" pitchFamily="34" charset="0"/>
              </a:rPr>
              <a:t>Menghitung</a:t>
            </a: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241F1F"/>
                </a:solidFill>
                <a:cs typeface="Arial" panose="020B0604020202020204" pitchFamily="34" charset="0"/>
              </a:rPr>
              <a:t>setiap</a:t>
            </a: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241F1F"/>
                </a:solidFill>
                <a:cs typeface="Arial" panose="020B0604020202020204" pitchFamily="34" charset="0"/>
              </a:rPr>
              <a:t>nilai</a:t>
            </a: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 yang </a:t>
            </a:r>
            <a:r>
              <a:rPr lang="en-US" sz="2000" dirty="0" err="1" smtClean="0">
                <a:solidFill>
                  <a:srgbClr val="241F1F"/>
                </a:solidFill>
                <a:cs typeface="Arial" panose="020B0604020202020204" pitchFamily="34" charset="0"/>
              </a:rPr>
              <a:t>terdapat</a:t>
            </a: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241F1F"/>
                </a:solidFill>
                <a:cs typeface="Arial" panose="020B0604020202020204" pitchFamily="34" charset="0"/>
              </a:rPr>
              <a:t>pada</a:t>
            </a: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 </a:t>
            </a:r>
            <a:r>
              <a:rPr lang="en-US" sz="2000" i="1" dirty="0" smtClean="0">
                <a:solidFill>
                  <a:srgbClr val="241F1F"/>
                </a:solidFill>
                <a:cs typeface="Arial" panose="020B0604020202020204" pitchFamily="34" charset="0"/>
              </a:rPr>
              <a:t>spreadsheet</a:t>
            </a:r>
            <a:endParaRPr 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6443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066800"/>
            <a:ext cx="27126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Business Software</a:t>
            </a:r>
            <a:endParaRPr lang="en-US" sz="2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0582" y="2108537"/>
            <a:ext cx="12394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241F1F"/>
                </a:solidFill>
                <a:cs typeface="Arial" panose="020B0604020202020204" pitchFamily="34" charset="0"/>
              </a:rPr>
              <a:t>Charting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1438" y="2526935"/>
            <a:ext cx="33709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Visual representation of data through chart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02096" y="3251537"/>
            <a:ext cx="25373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Line chart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Column chart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Pie chart</a:t>
            </a:r>
            <a:endParaRPr lang="en-US" sz="2000" dirty="0">
              <a:cs typeface="Arial" panose="020B0604020202020204" pitchFamily="34" charset="0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4"/>
          <a:srcRect l="25192" t="25589" r="45219" b="45620"/>
          <a:stretch/>
        </p:blipFill>
        <p:spPr bwMode="auto">
          <a:xfrm>
            <a:off x="3904362" y="1931511"/>
            <a:ext cx="4917123" cy="29949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4149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066800"/>
            <a:ext cx="27126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Business Software</a:t>
            </a:r>
            <a:endParaRPr lang="en-US" sz="2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0582" y="2108537"/>
            <a:ext cx="24785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241F1F"/>
                </a:solidFill>
                <a:cs typeface="Arial" panose="020B0604020202020204" pitchFamily="34" charset="0"/>
              </a:rPr>
              <a:t>Database Software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1438" y="2526935"/>
            <a:ext cx="33709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Collection of data organized in a manner that allows access, retrieval, and use of that data</a:t>
            </a:r>
            <a:endParaRPr lang="en-US" sz="2000" dirty="0"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4"/>
          <a:srcRect l="18586" t="37673" r="40647" b="15746"/>
          <a:stretch/>
        </p:blipFill>
        <p:spPr bwMode="auto">
          <a:xfrm>
            <a:off x="3962400" y="1821021"/>
            <a:ext cx="5066230" cy="32159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81233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066800"/>
            <a:ext cx="27126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Business Software</a:t>
            </a:r>
            <a:endParaRPr lang="en-US" sz="2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0582" y="2108537"/>
            <a:ext cx="28905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241F1F"/>
                </a:solidFill>
                <a:cs typeface="Arial" panose="020B0604020202020204" pitchFamily="34" charset="0"/>
              </a:rPr>
              <a:t>Presentation Software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1438" y="2635984"/>
            <a:ext cx="375196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Presentations to communicate:</a:t>
            </a:r>
          </a:p>
          <a:p>
            <a:pPr marL="804863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cs typeface="Arial" panose="020B0604020202020204" pitchFamily="34" charset="0"/>
              </a:rPr>
              <a:t>Idea</a:t>
            </a:r>
          </a:p>
          <a:p>
            <a:pPr marL="804863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cs typeface="Arial" panose="020B0604020202020204" pitchFamily="34" charset="0"/>
              </a:rPr>
              <a:t>Messages</a:t>
            </a:r>
          </a:p>
          <a:p>
            <a:pPr marL="804863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cs typeface="Arial" panose="020B0604020202020204" pitchFamily="34" charset="0"/>
              </a:rPr>
              <a:t>Other information to a group</a:t>
            </a:r>
            <a:endParaRPr lang="en-US" sz="2000" dirty="0"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l="37820" t="27936" r="45192" b="16192"/>
          <a:stretch/>
        </p:blipFill>
        <p:spPr bwMode="auto">
          <a:xfrm>
            <a:off x="4553838" y="1295401"/>
            <a:ext cx="4162425" cy="4953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6155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066800"/>
            <a:ext cx="27126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Business Software</a:t>
            </a:r>
            <a:endParaRPr lang="en-US" sz="2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9038" y="2091374"/>
            <a:ext cx="38443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241F1F"/>
                </a:solidFill>
                <a:cs typeface="Arial" panose="020B0604020202020204" pitchFamily="34" charset="0"/>
              </a:rPr>
              <a:t>Project Management Software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9038" y="2622542"/>
            <a:ext cx="37519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Allow user to plan</a:t>
            </a:r>
          </a:p>
          <a:p>
            <a:pPr marL="804863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cs typeface="Arial" panose="020B0604020202020204" pitchFamily="34" charset="0"/>
              </a:rPr>
              <a:t>Schedule</a:t>
            </a:r>
          </a:p>
          <a:p>
            <a:pPr marL="804863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cs typeface="Arial" panose="020B0604020202020204" pitchFamily="34" charset="0"/>
              </a:rPr>
              <a:t>Track</a:t>
            </a:r>
          </a:p>
          <a:p>
            <a:pPr marL="804863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cs typeface="Arial" panose="020B0604020202020204" pitchFamily="34" charset="0"/>
              </a:rPr>
              <a:t>Analyze the event</a:t>
            </a:r>
          </a:p>
          <a:p>
            <a:pPr marL="804863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cs typeface="Arial" panose="020B0604020202020204" pitchFamily="34" charset="0"/>
              </a:rPr>
              <a:t>Resource</a:t>
            </a:r>
          </a:p>
          <a:p>
            <a:pPr marL="804863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cs typeface="Arial" panose="020B0604020202020204" pitchFamily="34" charset="0"/>
              </a:rPr>
              <a:t>Cost a project</a:t>
            </a:r>
            <a:endParaRPr lang="en-US" sz="2000" dirty="0"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1828800"/>
            <a:ext cx="4656909" cy="369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928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9038" y="1138108"/>
            <a:ext cx="27126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Business Software</a:t>
            </a:r>
            <a:endParaRPr lang="en-US" sz="2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1439" y="1680270"/>
            <a:ext cx="57214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241F1F"/>
                </a:solidFill>
                <a:cs typeface="Arial" panose="020B0604020202020204" pitchFamily="34" charset="0"/>
              </a:rPr>
              <a:t>Personal Information Manager (PIM) Software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85888" y="2191655"/>
            <a:ext cx="6705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</a:t>
            </a:r>
            <a:r>
              <a:rPr lang="en-US" sz="2000" dirty="0" smtClean="0"/>
              <a:t>pplication </a:t>
            </a:r>
            <a:r>
              <a:rPr lang="en-US" sz="2000" dirty="0"/>
              <a:t>software that includes an appointment</a:t>
            </a:r>
          </a:p>
          <a:p>
            <a:pPr marL="9144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Calendar</a:t>
            </a:r>
          </a:p>
          <a:p>
            <a:pPr marL="9144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Address book </a:t>
            </a:r>
          </a:p>
          <a:p>
            <a:pPr marL="9144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Notepad</a:t>
            </a:r>
            <a:r>
              <a:rPr lang="en-US" sz="2000" dirty="0"/>
              <a:t>, and other features</a:t>
            </a:r>
          </a:p>
          <a:p>
            <a:r>
              <a:rPr lang="en-US" sz="2000" dirty="0"/>
              <a:t>to help users organize personal </a:t>
            </a:r>
            <a:r>
              <a:rPr lang="en-US" sz="2000" dirty="0" smtClean="0"/>
              <a:t>information</a:t>
            </a:r>
            <a:endParaRPr lang="en-US" sz="2000" dirty="0" smtClean="0"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1439" y="3934146"/>
            <a:ext cx="2135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241F1F"/>
                </a:solidFill>
                <a:cs typeface="Arial" panose="020B0604020202020204" pitchFamily="34" charset="0"/>
              </a:rPr>
              <a:t>PIM </a:t>
            </a: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functionality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85887" y="4320803"/>
            <a:ext cx="70723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Synchronize </a:t>
            </a:r>
            <a:r>
              <a:rPr lang="en-US" sz="2000" dirty="0">
                <a:solidFill>
                  <a:srgbClr val="241F1F"/>
                </a:solidFill>
                <a:cs typeface="Arial" panose="020B0604020202020204" pitchFamily="34" charset="0"/>
              </a:rPr>
              <a:t>or </a:t>
            </a: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coordinate information both </a:t>
            </a:r>
            <a:r>
              <a:rPr lang="en-US" sz="2000" dirty="0">
                <a:solidFill>
                  <a:srgbClr val="241F1F"/>
                </a:solidFill>
                <a:cs typeface="Arial" panose="020B0604020202020204" pitchFamily="34" charset="0"/>
              </a:rPr>
              <a:t>the mobile device and your personal computer and/or organization’s </a:t>
            </a:r>
            <a:r>
              <a:rPr lang="en-US" sz="2000" dirty="0" smtClean="0">
                <a:solidFill>
                  <a:srgbClr val="241F1F"/>
                </a:solidFill>
                <a:cs typeface="Arial" panose="020B0604020202020204" pitchFamily="34" charset="0"/>
              </a:rPr>
              <a:t>server</a:t>
            </a:r>
            <a:endParaRPr lang="en-US" sz="2000" dirty="0">
              <a:solidFill>
                <a:srgbClr val="241F1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9081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9038" y="914400"/>
            <a:ext cx="27126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Business Software</a:t>
            </a:r>
            <a:endParaRPr lang="en-US" sz="2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1439" y="1456562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241F1F"/>
                </a:solidFill>
                <a:cs typeface="Arial" panose="020B0604020202020204" pitchFamily="34" charset="0"/>
              </a:rPr>
              <a:t>Accounting Software</a:t>
            </a:r>
            <a:endParaRPr lang="en-US" sz="2000" dirty="0"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247" y="1967947"/>
            <a:ext cx="5428362" cy="42804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46508" y="2637776"/>
            <a:ext cx="2438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Accounting software </a:t>
            </a:r>
            <a:r>
              <a:rPr 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helps to record </a:t>
            </a:r>
            <a:r>
              <a:rPr 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and report </a:t>
            </a:r>
            <a:r>
              <a:rPr 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their financial </a:t>
            </a:r>
            <a:r>
              <a:rPr 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transactions</a:t>
            </a:r>
            <a:r>
              <a:rPr lang="en-US" sz="2000" dirty="0">
                <a:solidFill>
                  <a:srgbClr val="241F1F"/>
                </a:solidFill>
                <a:cs typeface="Arial" panose="020B0604020202020204" pitchFamily="34" charset="0"/>
              </a:rPr>
              <a:t>.</a:t>
            </a:r>
            <a:endParaRPr 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0537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9038" y="914400"/>
            <a:ext cx="27126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Business Software</a:t>
            </a:r>
            <a:endParaRPr lang="en-US" sz="2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9038" y="1526644"/>
            <a:ext cx="27067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241F1F"/>
                </a:solidFill>
                <a:cs typeface="Arial" panose="020B0604020202020204" pitchFamily="34" charset="0"/>
              </a:rPr>
              <a:t>Document Management Software</a:t>
            </a:r>
            <a:endParaRPr lang="en-US" sz="2000" dirty="0"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378815"/>
            <a:ext cx="4438009" cy="47277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9038" y="263816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241F1F"/>
                </a:solidFill>
                <a:latin typeface="JansonTextLTStd-Roman"/>
              </a:rPr>
              <a:t>Provides a means </a:t>
            </a:r>
            <a:r>
              <a:rPr lang="en-US" dirty="0">
                <a:solidFill>
                  <a:srgbClr val="241F1F"/>
                </a:solidFill>
                <a:latin typeface="JansonTextLTStd-Roman"/>
              </a:rPr>
              <a:t>for </a:t>
            </a:r>
            <a:endParaRPr lang="en-US" dirty="0" smtClean="0">
              <a:solidFill>
                <a:srgbClr val="241F1F"/>
              </a:solidFill>
              <a:latin typeface="JansonTextLTStd-Roman"/>
            </a:endParaRPr>
          </a:p>
          <a:p>
            <a:pPr marL="62230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241F1F"/>
                </a:solidFill>
                <a:latin typeface="JansonTextLTStd-Roman"/>
              </a:rPr>
              <a:t>Sharing</a:t>
            </a:r>
          </a:p>
          <a:p>
            <a:pPr marL="62230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241F1F"/>
                </a:solidFill>
                <a:latin typeface="JansonTextLTStd-Roman"/>
              </a:rPr>
              <a:t>Distributing</a:t>
            </a:r>
            <a:r>
              <a:rPr lang="en-US" dirty="0">
                <a:solidFill>
                  <a:srgbClr val="241F1F"/>
                </a:solidFill>
                <a:latin typeface="JansonTextLTStd-Roman"/>
              </a:rPr>
              <a:t>, and searching </a:t>
            </a:r>
            <a:endParaRPr lang="en-US" dirty="0" smtClean="0">
              <a:solidFill>
                <a:srgbClr val="241F1F"/>
              </a:solidFill>
              <a:latin typeface="JansonTextLTStd-Roman"/>
            </a:endParaRPr>
          </a:p>
          <a:p>
            <a:pPr marL="336550">
              <a:tabLst>
                <a:tab pos="622300" algn="l"/>
              </a:tabLst>
            </a:pPr>
            <a:r>
              <a:rPr lang="en-US" dirty="0" smtClean="0">
                <a:solidFill>
                  <a:srgbClr val="241F1F"/>
                </a:solidFill>
                <a:latin typeface="JansonTextLTStd-Roman"/>
              </a:rPr>
              <a:t>	through documents </a:t>
            </a:r>
            <a:r>
              <a:rPr lang="en-US" dirty="0">
                <a:solidFill>
                  <a:srgbClr val="241F1F"/>
                </a:solidFill>
                <a:latin typeface="JansonTextLTStd-Roman"/>
              </a:rPr>
              <a:t>by </a:t>
            </a:r>
            <a:endParaRPr lang="en-US" dirty="0" smtClean="0">
              <a:solidFill>
                <a:srgbClr val="241F1F"/>
              </a:solidFill>
              <a:latin typeface="JansonTextLTStd-Roman"/>
            </a:endParaRPr>
          </a:p>
          <a:p>
            <a:pPr marL="336550">
              <a:tabLst>
                <a:tab pos="622300" algn="l"/>
              </a:tabLst>
            </a:pPr>
            <a:r>
              <a:rPr lang="en-US" dirty="0">
                <a:solidFill>
                  <a:srgbClr val="241F1F"/>
                </a:solidFill>
                <a:latin typeface="JansonTextLTStd-Roman"/>
              </a:rPr>
              <a:t>	</a:t>
            </a:r>
            <a:r>
              <a:rPr lang="en-US" dirty="0" smtClean="0">
                <a:solidFill>
                  <a:srgbClr val="241F1F"/>
                </a:solidFill>
                <a:latin typeface="JansonTextLTStd-Roman"/>
              </a:rPr>
              <a:t>converting </a:t>
            </a:r>
            <a:r>
              <a:rPr lang="en-US" dirty="0">
                <a:solidFill>
                  <a:srgbClr val="241F1F"/>
                </a:solidFill>
                <a:latin typeface="JansonTextLTStd-Roman"/>
              </a:rPr>
              <a:t>them into a format </a:t>
            </a:r>
            <a:endParaRPr lang="en-US" dirty="0" smtClean="0">
              <a:solidFill>
                <a:srgbClr val="241F1F"/>
              </a:solidFill>
              <a:latin typeface="JansonTextLTStd-Roman"/>
            </a:endParaRPr>
          </a:p>
          <a:p>
            <a:pPr marL="336550">
              <a:tabLst>
                <a:tab pos="622300" algn="l"/>
              </a:tabLst>
            </a:pPr>
            <a:r>
              <a:rPr lang="en-US" dirty="0">
                <a:solidFill>
                  <a:srgbClr val="241F1F"/>
                </a:solidFill>
                <a:latin typeface="JansonTextLTStd-Roman"/>
              </a:rPr>
              <a:t>	</a:t>
            </a:r>
            <a:r>
              <a:rPr lang="en-US" dirty="0" smtClean="0">
                <a:solidFill>
                  <a:srgbClr val="241F1F"/>
                </a:solidFill>
                <a:latin typeface="JansonTextLTStd-Roman"/>
              </a:rPr>
              <a:t>that can </a:t>
            </a:r>
            <a:r>
              <a:rPr lang="en-US" dirty="0">
                <a:solidFill>
                  <a:srgbClr val="241F1F"/>
                </a:solidFill>
                <a:latin typeface="JansonTextLTStd-Roman"/>
              </a:rPr>
              <a:t>be viewed by any user.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611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7926" y="990600"/>
            <a:ext cx="40783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241F1F"/>
                </a:solidFill>
                <a:cs typeface="Arial" panose="020B0604020202020204" pitchFamily="34" charset="0"/>
              </a:rPr>
              <a:t>The Role of System Software</a:t>
            </a:r>
            <a:endParaRPr lang="en-US" sz="2200" dirty="0"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4"/>
          <a:srcRect l="51549" t="40528" r="7692" b="16109"/>
          <a:stretch/>
        </p:blipFill>
        <p:spPr bwMode="auto">
          <a:xfrm>
            <a:off x="507926" y="1600200"/>
            <a:ext cx="8331274" cy="4152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Oval 2"/>
          <p:cNvSpPr/>
          <p:nvPr/>
        </p:nvSpPr>
        <p:spPr>
          <a:xfrm>
            <a:off x="762000" y="2412087"/>
            <a:ext cx="762000" cy="685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610671" y="1726287"/>
            <a:ext cx="762000" cy="685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205287" y="4343400"/>
            <a:ext cx="762000" cy="685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862888" y="3429000"/>
            <a:ext cx="762000" cy="685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7714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838200"/>
            <a:ext cx="180690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/>
              <a:t>Objectives</a:t>
            </a:r>
            <a:endParaRPr lang="en-US" sz="25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447800"/>
            <a:ext cx="7848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err="1" smtClean="0"/>
              <a:t>Identifikasi</a:t>
            </a:r>
            <a:r>
              <a:rPr lang="en-US" sz="2000" dirty="0" smtClean="0"/>
              <a:t> </a:t>
            </a:r>
            <a:r>
              <a:rPr lang="en-US" sz="2000" dirty="0" err="1" smtClean="0"/>
              <a:t>kategori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perangkat</a:t>
            </a:r>
            <a:r>
              <a:rPr lang="en-US" sz="2000" dirty="0" smtClean="0"/>
              <a:t> </a:t>
            </a:r>
            <a:r>
              <a:rPr lang="en-US" sz="2000" dirty="0" err="1" smtClean="0"/>
              <a:t>lunak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err="1" smtClean="0"/>
              <a:t>Menjelaskan</a:t>
            </a:r>
            <a:r>
              <a:rPr lang="en-US" sz="2000" dirty="0" smtClean="0"/>
              <a:t> </a:t>
            </a:r>
            <a:r>
              <a:rPr lang="en-US" sz="2000" dirty="0" err="1" smtClean="0"/>
              <a:t>karakteristik</a:t>
            </a:r>
            <a:r>
              <a:rPr lang="en-US" sz="2000" dirty="0" smtClean="0"/>
              <a:t> </a:t>
            </a:r>
            <a:r>
              <a:rPr lang="en-US" sz="2000" i="1" dirty="0" smtClean="0"/>
              <a:t>user interface</a:t>
            </a:r>
          </a:p>
          <a:p>
            <a:pPr marL="457200" indent="-457200">
              <a:buAutoNum type="arabicPeriod"/>
            </a:pPr>
            <a:r>
              <a:rPr lang="en-US" sz="2000" dirty="0" err="1" smtClean="0"/>
              <a:t>Mengidentifikasi</a:t>
            </a:r>
            <a:r>
              <a:rPr lang="en-US" sz="2000" dirty="0" smtClean="0"/>
              <a:t> </a:t>
            </a:r>
            <a:r>
              <a:rPr lang="en-US" sz="2000" dirty="0" err="1" smtClean="0"/>
              <a:t>fitur</a:t>
            </a:r>
            <a:r>
              <a:rPr lang="en-US" sz="2000" dirty="0" smtClean="0"/>
              <a:t> </a:t>
            </a:r>
            <a:r>
              <a:rPr lang="en-US" sz="2000" dirty="0" err="1" smtClean="0"/>
              <a:t>utama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program </a:t>
            </a:r>
            <a:r>
              <a:rPr lang="en-US" sz="2000" dirty="0" err="1" smtClean="0"/>
              <a:t>bisnis</a:t>
            </a:r>
            <a:r>
              <a:rPr lang="en-US" sz="2000" dirty="0" smtClean="0"/>
              <a:t> yang </a:t>
            </a: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</a:p>
          <a:p>
            <a:pPr marL="457200" indent="-457200">
              <a:buAutoNum type="arabicPeriod"/>
            </a:pPr>
            <a:r>
              <a:rPr lang="en-US" sz="2000" dirty="0" err="1" smtClean="0"/>
              <a:t>Mengidentifikasi</a:t>
            </a:r>
            <a:r>
              <a:rPr lang="en-US" sz="2000" dirty="0" smtClean="0"/>
              <a:t> </a:t>
            </a:r>
            <a:r>
              <a:rPr lang="en-US" sz="2000" dirty="0" err="1" smtClean="0"/>
              <a:t>fitur</a:t>
            </a:r>
            <a:r>
              <a:rPr lang="en-US" sz="2000" dirty="0" smtClean="0"/>
              <a:t> </a:t>
            </a:r>
            <a:r>
              <a:rPr lang="en-US" sz="2000" dirty="0" err="1" smtClean="0"/>
              <a:t>utama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program </a:t>
            </a:r>
            <a:r>
              <a:rPr lang="en-US" sz="2000" dirty="0" err="1" smtClean="0"/>
              <a:t>grafis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multimedia yang </a:t>
            </a: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endParaRPr lang="en-US" sz="2000" dirty="0" smtClean="0"/>
          </a:p>
          <a:p>
            <a:pPr marL="457200" indent="-457200">
              <a:buFontTx/>
              <a:buAutoNum type="arabicPeriod"/>
            </a:pPr>
            <a:r>
              <a:rPr lang="en-US" sz="2000" dirty="0" err="1" smtClean="0"/>
              <a:t>Identifikasi</a:t>
            </a:r>
            <a:r>
              <a:rPr lang="en-US" sz="2000" dirty="0" smtClean="0"/>
              <a:t> </a:t>
            </a:r>
            <a:r>
              <a:rPr lang="en-US" sz="2000" dirty="0" err="1" smtClean="0"/>
              <a:t>fitur</a:t>
            </a:r>
            <a:r>
              <a:rPr lang="en-US" sz="2000" dirty="0" smtClean="0"/>
              <a:t> </a:t>
            </a:r>
            <a:r>
              <a:rPr lang="en-US" sz="2000" dirty="0" err="1" smtClean="0"/>
              <a:t>utama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i="1" dirty="0" smtClean="0"/>
              <a:t>widely used home, personal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i="1" dirty="0" smtClean="0"/>
              <a:t>educational programs</a:t>
            </a:r>
          </a:p>
          <a:p>
            <a:pPr marL="457200" indent="-457200">
              <a:buFontTx/>
              <a:buAutoNum type="arabicPeriod"/>
            </a:pPr>
            <a:r>
              <a:rPr lang="en-US" sz="2000" dirty="0" smtClean="0"/>
              <a:t>Web Application</a:t>
            </a:r>
          </a:p>
          <a:p>
            <a:pPr marL="457200" indent="-457200">
              <a:buFontTx/>
              <a:buAutoNum type="arabicPeriod"/>
            </a:pPr>
            <a:r>
              <a:rPr lang="en-US" sz="2000" dirty="0" err="1" smtClean="0"/>
              <a:t>Mengidentifikasi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5" name="Picture 4"/>
          <p:cNvPicPr/>
          <p:nvPr/>
        </p:nvPicPr>
        <p:blipFill rotWithShape="1">
          <a:blip r:embed="rId4"/>
          <a:srcRect l="17598" t="65394" r="20209" b="5447"/>
          <a:stretch/>
        </p:blipFill>
        <p:spPr bwMode="auto">
          <a:xfrm>
            <a:off x="0" y="4617899"/>
            <a:ext cx="9144000" cy="16889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1041737"/>
            <a:ext cx="236475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241F1F"/>
                </a:solidFill>
                <a:cs typeface="Arial" panose="020B0604020202020204" pitchFamily="34" charset="0"/>
              </a:rPr>
              <a:t>Utility Programs</a:t>
            </a:r>
            <a:endParaRPr lang="en-US" sz="2200" dirty="0"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727537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i="1" dirty="0" smtClean="0"/>
              <a:t>Software </a:t>
            </a:r>
            <a:r>
              <a:rPr lang="en-US" sz="2000" dirty="0" smtClean="0"/>
              <a:t>yang </a:t>
            </a:r>
            <a:r>
              <a:rPr lang="en-US" sz="2000" dirty="0" err="1" smtClean="0"/>
              <a:t>membantu</a:t>
            </a:r>
            <a:r>
              <a:rPr lang="en-US" sz="2000" dirty="0" smtClean="0"/>
              <a:t> </a:t>
            </a:r>
            <a:r>
              <a:rPr lang="en-US" sz="2000" i="1" dirty="0" smtClean="0"/>
              <a:t>user </a:t>
            </a:r>
            <a:r>
              <a:rPr lang="en-US" sz="2000" dirty="0" err="1" smtClean="0"/>
              <a:t>memelihara</a:t>
            </a:r>
            <a:r>
              <a:rPr lang="en-US" sz="2000" dirty="0" smtClean="0"/>
              <a:t> </a:t>
            </a:r>
            <a:r>
              <a:rPr lang="en-US" sz="2000" dirty="0" err="1" smtClean="0"/>
              <a:t>pengoperasian</a:t>
            </a:r>
            <a:r>
              <a:rPr lang="en-US" sz="2000" dirty="0" smtClean="0"/>
              <a:t> </a:t>
            </a:r>
            <a:r>
              <a:rPr lang="en-US" sz="2000" dirty="0" err="1" smtClean="0"/>
              <a:t>komputer</a:t>
            </a:r>
            <a:r>
              <a:rPr lang="en-US" sz="2000" dirty="0" smtClean="0"/>
              <a:t>, </a:t>
            </a:r>
            <a:r>
              <a:rPr lang="en-US" sz="2000" i="1" dirty="0" smtClean="0"/>
              <a:t>device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i="1" dirty="0" smtClean="0"/>
              <a:t>software / </a:t>
            </a:r>
            <a:r>
              <a:rPr lang="en-US" sz="2000" dirty="0"/>
              <a:t>system software yang </a:t>
            </a:r>
            <a:r>
              <a:rPr lang="en-US" sz="2000" dirty="0" err="1"/>
              <a:t>menjalankan</a:t>
            </a:r>
            <a:r>
              <a:rPr lang="en-US" sz="2000" dirty="0"/>
              <a:t> </a:t>
            </a:r>
            <a:r>
              <a:rPr lang="en-US" sz="2000" dirty="0" err="1"/>
              <a:t>tugas-tugas</a:t>
            </a:r>
            <a:r>
              <a:rPr lang="en-US" sz="2000" dirty="0"/>
              <a:t> maintenance.</a:t>
            </a:r>
            <a:endParaRPr lang="en-US" sz="2000" i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922954"/>
            <a:ext cx="2671695" cy="25896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05200" y="2916287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Utility internal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0" y="3429000"/>
            <a:ext cx="3429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Uninstaller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Disk Scanner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Disk Defragment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Diagnostik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Utility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Backup 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Utility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File 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Manager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Personal 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Firewall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2629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1041737"/>
            <a:ext cx="206979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241F1F"/>
                </a:solidFill>
                <a:cs typeface="Arial" panose="020B0604020202020204" pitchFamily="34" charset="0"/>
              </a:rPr>
              <a:t>Utility </a:t>
            </a:r>
            <a:r>
              <a:rPr lang="en-US" sz="2200" b="1" dirty="0" smtClean="0">
                <a:solidFill>
                  <a:srgbClr val="241F1F"/>
                </a:solidFill>
                <a:cs typeface="Arial" panose="020B0604020202020204" pitchFamily="34" charset="0"/>
              </a:rPr>
              <a:t>Internal</a:t>
            </a:r>
            <a:endParaRPr lang="en-US" sz="2200" dirty="0"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257180"/>
            <a:ext cx="2671695" cy="25896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1720840"/>
            <a:ext cx="579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dirty="0" err="1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Diagnostik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Utility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melakukan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menyusun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informasi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secara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teknik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tentang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hardware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beberapa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software.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Mempersiapkan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laporan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masalah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secara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terurai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3048000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Backup Utility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melakukan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duplikasi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file-file yang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dipilih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seluruh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hard disk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disk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tape. 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3962400"/>
            <a:ext cx="8001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File Manager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menjalankan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fungsi-fungsi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seperti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melakukan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copy,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memberi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nama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menghapus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memindah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file. Image viewer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menampilkan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isi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file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gambar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ketika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user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melakukan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double click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Personal Firewall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mendeteksi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mengamankan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personal computer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instruksi-instruksi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dikenal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(unauthorized intrusions). 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9753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1041737"/>
            <a:ext cx="23198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241F1F"/>
                </a:solidFill>
                <a:cs typeface="Arial" panose="020B0604020202020204" pitchFamily="34" charset="0"/>
              </a:rPr>
              <a:t>Utility </a:t>
            </a:r>
            <a:r>
              <a:rPr lang="en-US" sz="2200" b="1" dirty="0" err="1" smtClean="0">
                <a:solidFill>
                  <a:srgbClr val="241F1F"/>
                </a:solidFill>
                <a:cs typeface="Arial" panose="020B0604020202020204" pitchFamily="34" charset="0"/>
              </a:rPr>
              <a:t>Eksternal</a:t>
            </a:r>
            <a:endParaRPr lang="en-US" sz="2200" dirty="0"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257181"/>
            <a:ext cx="2519295" cy="24419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1723190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Cleaning System,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digunakan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membersihkan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file-file,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registri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internet files yang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rusak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304871"/>
            <a:ext cx="609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Multimedia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adalah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software yang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mampu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mengolah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gambar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suara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 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Contoh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: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Winamp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PowerDVD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WinDVD, Windows Media Player,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ACDSee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QuickTime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3124200"/>
            <a:ext cx="8153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Office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Internet</a:t>
            </a: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File Compression Utility </a:t>
            </a:r>
            <a:endParaRPr lang="en-US" dirty="0" smtClean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Antivirus 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Program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mengidentifikasi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menghapus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virus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pada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memory, storage media,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file-file yang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masuk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Harus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diupdate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secara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berkala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CD/DVD burning software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berfungsi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menuliskan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text, graphics, audio,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file video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recordable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rewriteable CD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DVD.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7113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69072" y="1219200"/>
            <a:ext cx="28745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/>
              <a:t>Daftar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Pustaka</a:t>
            </a:r>
            <a:endParaRPr lang="en-US" sz="3000" b="1" dirty="0"/>
          </a:p>
        </p:txBody>
      </p:sp>
      <p:sp>
        <p:nvSpPr>
          <p:cNvPr id="4" name="Rectangle 3"/>
          <p:cNvSpPr/>
          <p:nvPr/>
        </p:nvSpPr>
        <p:spPr>
          <a:xfrm>
            <a:off x="776287" y="2209800"/>
            <a:ext cx="762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rgbClr val="D94439"/>
              </a:buClr>
              <a:tabLst>
                <a:tab pos="681038" algn="l"/>
              </a:tabLst>
            </a:pPr>
            <a:r>
              <a:rPr lang="en-US" sz="2000" dirty="0" err="1" smtClean="0"/>
              <a:t>Vermat</a:t>
            </a:r>
            <a:r>
              <a:rPr lang="en-US" sz="2000" dirty="0" smtClean="0"/>
              <a:t>, </a:t>
            </a:r>
            <a:r>
              <a:rPr lang="en-US" sz="2000" dirty="0" err="1" smtClean="0"/>
              <a:t>Sebok</a:t>
            </a:r>
            <a:r>
              <a:rPr lang="en-US" sz="2000" dirty="0" smtClean="0"/>
              <a:t>, Freund, Campbell, </a:t>
            </a:r>
            <a:r>
              <a:rPr lang="en-US" sz="2000" dirty="0" err="1" smtClean="0"/>
              <a:t>Frydenberg</a:t>
            </a:r>
            <a:r>
              <a:rPr lang="en-US" sz="2000" dirty="0" smtClean="0"/>
              <a:t>. 2016. Discovering 	Computers 2016 Tools, Apps, Devices, and the Impact of 	Technology. ISBN: 13:978-1-305-39185-7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600176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79026" y="2967335"/>
            <a:ext cx="4185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Terima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Kasih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22195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1066800"/>
            <a:ext cx="42105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/>
              <a:t>Kategori</a:t>
            </a:r>
            <a:r>
              <a:rPr lang="en-US" sz="2200" b="1" dirty="0" smtClean="0"/>
              <a:t> </a:t>
            </a:r>
            <a:r>
              <a:rPr lang="en-US" sz="2200" b="1" i="1" dirty="0" smtClean="0"/>
              <a:t>Software Application</a:t>
            </a:r>
            <a:endParaRPr lang="en-US" sz="22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676400"/>
            <a:ext cx="1326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Business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2362200"/>
            <a:ext cx="1890920" cy="25529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3326" y="2164377"/>
            <a:ext cx="484940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Word Processing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Spreadsheet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Database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Presentation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Note Taking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Personal Information Manager (PIM)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Business Software for Phones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Business Software Suite </a:t>
            </a:r>
            <a:endParaRPr lang="en-US" sz="2000" i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Project Management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Accounting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Document Management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Enterprise Computing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752988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066800"/>
            <a:ext cx="3230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Graphics and Multimedia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545" y="2270593"/>
            <a:ext cx="1810081" cy="23014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0" y="2323511"/>
            <a:ext cx="517641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Computer Aided Design (CAD)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Desktop Publishing (for the Professional)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Paint/Image editing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Photo editing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Video and Audio Editing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Multimedia Authoring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Web Page Authoring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299863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066800"/>
            <a:ext cx="3363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Home/Personal/Education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752600"/>
            <a:ext cx="2056235" cy="2632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1752600"/>
            <a:ext cx="4875053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Software suite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Personal finance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Legal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Tax preparation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Desktop publishing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Paint/image editing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Photo editing and photo management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Clip art/image gallery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Video and audio editing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Home design/landscaping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Travel and mapping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Reference and educational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entertaintment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020619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066800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Communication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690062"/>
            <a:ext cx="6553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Web browser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RSS aggregator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E-mail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Blogging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Instant messaging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Newsgroup / message board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Chat room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FTP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Text, picture, video messaging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VoIP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Video conferencing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466910"/>
            <a:ext cx="1438275" cy="1438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536" y="3469823"/>
            <a:ext cx="1905000" cy="11334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75959" y="2947050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RSS</a:t>
            </a:r>
          </a:p>
        </p:txBody>
      </p:sp>
      <p:sp>
        <p:nvSpPr>
          <p:cNvPr id="7" name="Rectangle 6"/>
          <p:cNvSpPr/>
          <p:nvPr/>
        </p:nvSpPr>
        <p:spPr>
          <a:xfrm>
            <a:off x="6088995" y="4641784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Instant messaging</a:t>
            </a:r>
          </a:p>
        </p:txBody>
      </p:sp>
    </p:spTree>
    <p:extLst>
      <p:ext uri="{BB962C8B-B14F-4D97-AF65-F5344CB8AC3E}">
        <p14:creationId xmlns:p14="http://schemas.microsoft.com/office/powerpoint/2010/main" val="41459452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838200"/>
            <a:ext cx="42105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/>
              <a:t>Kategori</a:t>
            </a:r>
            <a:r>
              <a:rPr lang="en-US" sz="2200" b="1" dirty="0" smtClean="0"/>
              <a:t> </a:t>
            </a:r>
            <a:r>
              <a:rPr lang="en-US" sz="2200" b="1" i="1" dirty="0" smtClean="0"/>
              <a:t>Software Application</a:t>
            </a:r>
            <a:endParaRPr lang="en-US" sz="22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461462"/>
            <a:ext cx="8077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i="1" dirty="0" smtClean="0"/>
              <a:t>Open source software</a:t>
            </a:r>
          </a:p>
          <a:p>
            <a:pPr marL="860425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Software yang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modifikasi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redistribusi</a:t>
            </a:r>
            <a:r>
              <a:rPr lang="en-US" sz="2000" dirty="0" smtClean="0"/>
              <a:t>.</a:t>
            </a:r>
          </a:p>
          <a:p>
            <a:pPr marL="860425" indent="-342900">
              <a:buFont typeface="Wingdings" panose="05000000000000000000" pitchFamily="2" charset="2"/>
              <a:buChar char="ü"/>
            </a:pP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batasan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pemegang</a:t>
            </a:r>
            <a:r>
              <a:rPr lang="en-US" sz="2000" dirty="0" smtClean="0"/>
              <a:t> </a:t>
            </a:r>
            <a:r>
              <a:rPr lang="en-US" sz="2000" dirty="0" err="1" smtClean="0"/>
              <a:t>hak</a:t>
            </a:r>
            <a:r>
              <a:rPr lang="en-US" sz="2000" dirty="0" smtClean="0"/>
              <a:t> </a:t>
            </a:r>
            <a:r>
              <a:rPr lang="en-US" sz="2000" dirty="0" err="1" smtClean="0"/>
              <a:t>cipta</a:t>
            </a:r>
            <a:r>
              <a:rPr lang="en-US" sz="2000" dirty="0" smtClean="0"/>
              <a:t> </a:t>
            </a:r>
          </a:p>
          <a:p>
            <a:pPr marL="860425" indent="-342900">
              <a:buFont typeface="Wingdings" panose="05000000000000000000" pitchFamily="2" charset="2"/>
              <a:buChar char="ü"/>
            </a:pP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diunduh</a:t>
            </a:r>
            <a:r>
              <a:rPr lang="en-US" sz="2000" dirty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i="1" dirty="0" smtClean="0"/>
              <a:t>free</a:t>
            </a:r>
            <a:r>
              <a:rPr lang="en-US" sz="2000" dirty="0"/>
              <a:t>	</a:t>
            </a:r>
            <a:endParaRPr lang="en-US" sz="2000" dirty="0" smtClean="0"/>
          </a:p>
          <a:p>
            <a:pPr marL="860425" indent="-342900">
              <a:buFont typeface="Wingdings" panose="05000000000000000000" pitchFamily="2" charset="2"/>
              <a:buChar char="ü"/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i="1" dirty="0" smtClean="0"/>
              <a:t>Shareware</a:t>
            </a:r>
          </a:p>
          <a:p>
            <a:pPr marL="858838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Software yang </a:t>
            </a:r>
            <a:r>
              <a:rPr lang="en-US" sz="2000" dirty="0" err="1" smtClean="0"/>
              <a:t>didistribusikan</a:t>
            </a:r>
            <a:r>
              <a:rPr lang="en-US" sz="2000" dirty="0" smtClean="0"/>
              <a:t> (free) </a:t>
            </a:r>
            <a:r>
              <a:rPr lang="en-US" sz="2000" dirty="0" err="1" smtClean="0"/>
              <a:t>selama</a:t>
            </a:r>
            <a:r>
              <a:rPr lang="en-US" sz="2000" dirty="0" smtClean="0"/>
              <a:t> </a:t>
            </a:r>
            <a:r>
              <a:rPr lang="en-US" sz="2000" dirty="0" err="1" smtClean="0"/>
              <a:t>masa</a:t>
            </a:r>
            <a:r>
              <a:rPr lang="en-US" sz="2000" dirty="0" smtClean="0"/>
              <a:t> </a:t>
            </a:r>
            <a:r>
              <a:rPr lang="en-US" sz="2000" dirty="0" err="1" smtClean="0"/>
              <a:t>percobaan</a:t>
            </a:r>
            <a:endParaRPr lang="en-US" sz="2000" dirty="0"/>
          </a:p>
          <a:p>
            <a:pPr marL="858838" indent="-342900">
              <a:buFont typeface="Wingdings" panose="05000000000000000000" pitchFamily="2" charset="2"/>
              <a:buChar char="ü"/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i="1" dirty="0" smtClean="0"/>
              <a:t>Freeware</a:t>
            </a:r>
          </a:p>
          <a:p>
            <a:pPr marL="858838" indent="-342900">
              <a:buFont typeface="Wingdings" panose="05000000000000000000" pitchFamily="2" charset="2"/>
              <a:buChar char="ü"/>
            </a:pPr>
            <a:r>
              <a:rPr lang="id-ID" sz="2000" dirty="0"/>
              <a:t>adalah perangkat lunak berhak cipta yang disediakan tanpa biaya kepada pengguna oleh perorangan atau perusahaan yang mempertahankan semua hak atas perangkat lunak</a:t>
            </a:r>
            <a:r>
              <a:rPr lang="id-ID" sz="2000" dirty="0" smtClean="0"/>
              <a:t>.</a:t>
            </a:r>
            <a:endParaRPr lang="en-US" sz="2000" dirty="0" smtClean="0"/>
          </a:p>
          <a:p>
            <a:pPr marL="858838" indent="-342900">
              <a:buFont typeface="Wingdings" panose="05000000000000000000" pitchFamily="2" charset="2"/>
              <a:buChar char="ü"/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i="1" dirty="0" smtClean="0"/>
              <a:t>Public-domain software</a:t>
            </a:r>
          </a:p>
          <a:p>
            <a:pPr marL="804863" indent="-342900">
              <a:buFont typeface="Wingdings" panose="05000000000000000000" pitchFamily="2" charset="2"/>
              <a:buChar char="ü"/>
            </a:pPr>
            <a:r>
              <a:rPr lang="en-US" sz="2000" dirty="0" err="1" smtClean="0"/>
              <a:t>Disumbangkan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kepentingan</a:t>
            </a:r>
            <a:r>
              <a:rPr lang="en-US" sz="2000" dirty="0" smtClean="0"/>
              <a:t> </a:t>
            </a:r>
            <a:r>
              <a:rPr lang="en-US" sz="2000" dirty="0" err="1" smtClean="0"/>
              <a:t>umum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i="1" dirty="0" smtClean="0"/>
              <a:t>unlimited</a:t>
            </a:r>
          </a:p>
        </p:txBody>
      </p:sp>
    </p:spTree>
    <p:extLst>
      <p:ext uri="{BB962C8B-B14F-4D97-AF65-F5344CB8AC3E}">
        <p14:creationId xmlns:p14="http://schemas.microsoft.com/office/powerpoint/2010/main" val="11719193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066800"/>
            <a:ext cx="27126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Business Software</a:t>
            </a:r>
            <a:endParaRPr lang="en-US" sz="2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753344"/>
            <a:ext cx="48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i="1" dirty="0" smtClean="0"/>
              <a:t>What is business software?</a:t>
            </a:r>
          </a:p>
          <a:p>
            <a:r>
              <a:rPr lang="en-US" sz="2000" b="1" i="1" dirty="0"/>
              <a:t>	</a:t>
            </a:r>
            <a:r>
              <a:rPr lang="en-US" sz="2000" dirty="0" smtClean="0"/>
              <a:t>Software that assists people in 	becoming more effective and 	efficient</a:t>
            </a:r>
          </a:p>
        </p:txBody>
      </p:sp>
      <p:pic>
        <p:nvPicPr>
          <p:cNvPr id="6" name="Picture 16" descr="Fig03-0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7"/>
          <a:stretch>
            <a:fillRect/>
          </a:stretch>
        </p:blipFill>
        <p:spPr bwMode="auto">
          <a:xfrm>
            <a:off x="5181600" y="990600"/>
            <a:ext cx="3563938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21508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066800"/>
            <a:ext cx="27126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Business Software</a:t>
            </a:r>
            <a:endParaRPr lang="en-US" sz="2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753344"/>
            <a:ext cx="5257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What is word processing software?</a:t>
            </a:r>
          </a:p>
          <a:p>
            <a:pPr marL="695325" indent="-342900">
              <a:buFont typeface="Wingdings" panose="05000000000000000000" pitchFamily="2" charset="2"/>
              <a:buChar char="Ø"/>
            </a:pPr>
            <a:r>
              <a:rPr lang="id-ID" sz="2000" dirty="0"/>
              <a:t>Memungkinkan pengguna membuat dan memanipulasi teks dan </a:t>
            </a:r>
            <a:r>
              <a:rPr lang="id-ID" sz="2000" dirty="0" smtClean="0"/>
              <a:t>grafis</a:t>
            </a:r>
            <a:endParaRPr lang="en-US" sz="2000" dirty="0" smtClean="0"/>
          </a:p>
          <a:p>
            <a:pPr marL="695325" indent="-3429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1079500" indent="-342900">
              <a:buFont typeface="Wingdings" panose="05000000000000000000" pitchFamily="2" charset="2"/>
              <a:buChar char="§"/>
            </a:pPr>
            <a:r>
              <a:rPr lang="en-US" sz="2000" b="1" dirty="0" smtClean="0"/>
              <a:t>Clip art </a:t>
            </a:r>
            <a:r>
              <a:rPr lang="en-US" sz="2000" dirty="0" smtClean="0"/>
              <a:t>is a collection</a:t>
            </a:r>
          </a:p>
          <a:p>
            <a:pPr marL="736600">
              <a:tabLst>
                <a:tab pos="1079500" algn="l"/>
              </a:tabLst>
            </a:pPr>
            <a:r>
              <a:rPr lang="en-US" sz="2000" b="1" dirty="0"/>
              <a:t>	</a:t>
            </a:r>
            <a:r>
              <a:rPr lang="en-US" sz="2000" dirty="0" smtClean="0"/>
              <a:t>of graphics</a:t>
            </a:r>
          </a:p>
          <a:p>
            <a:pPr marL="736600">
              <a:tabLst>
                <a:tab pos="1079500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that you can</a:t>
            </a:r>
          </a:p>
          <a:p>
            <a:pPr marL="736600">
              <a:tabLst>
                <a:tab pos="1079500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insert in </a:t>
            </a:r>
          </a:p>
          <a:p>
            <a:pPr marL="736600">
              <a:tabLst>
                <a:tab pos="1079500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documents</a:t>
            </a:r>
          </a:p>
        </p:txBody>
      </p:sp>
      <p:pic>
        <p:nvPicPr>
          <p:cNvPr id="7" name="Picture 16" descr="Fig03-0006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29A658"/>
              </a:clrFrom>
              <a:clrTo>
                <a:srgbClr val="29A65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1981200"/>
            <a:ext cx="5562600" cy="39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0333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</TotalTime>
  <Words>720</Words>
  <Application>Microsoft Office PowerPoint</Application>
  <PresentationFormat>On-screen Show (4:3)</PresentationFormat>
  <Paragraphs>198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JansonTextLTStd-Roman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anggi.nauri</cp:lastModifiedBy>
  <cp:revision>235</cp:revision>
  <dcterms:created xsi:type="dcterms:W3CDTF">2010-08-24T06:47:44Z</dcterms:created>
  <dcterms:modified xsi:type="dcterms:W3CDTF">2018-09-10T10:01:16Z</dcterms:modified>
</cp:coreProperties>
</file>