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16" r:id="rId2"/>
    <p:sldId id="378" r:id="rId3"/>
    <p:sldId id="379" r:id="rId4"/>
    <p:sldId id="380" r:id="rId5"/>
    <p:sldId id="382" r:id="rId6"/>
    <p:sldId id="383" r:id="rId7"/>
    <p:sldId id="257" r:id="rId8"/>
    <p:sldId id="364" r:id="rId9"/>
    <p:sldId id="414" r:id="rId10"/>
    <p:sldId id="365" r:id="rId11"/>
    <p:sldId id="399" r:id="rId12"/>
    <p:sldId id="400" r:id="rId13"/>
    <p:sldId id="401" r:id="rId14"/>
    <p:sldId id="367" r:id="rId15"/>
    <p:sldId id="368" r:id="rId16"/>
    <p:sldId id="402" r:id="rId17"/>
    <p:sldId id="403" r:id="rId18"/>
    <p:sldId id="404" r:id="rId19"/>
    <p:sldId id="371" r:id="rId20"/>
    <p:sldId id="372" r:id="rId21"/>
    <p:sldId id="406" r:id="rId22"/>
    <p:sldId id="407" r:id="rId23"/>
    <p:sldId id="408" r:id="rId24"/>
    <p:sldId id="405" r:id="rId25"/>
    <p:sldId id="409" r:id="rId26"/>
    <p:sldId id="410" r:id="rId27"/>
    <p:sldId id="373" r:id="rId28"/>
    <p:sldId id="412" r:id="rId29"/>
    <p:sldId id="413" r:id="rId30"/>
    <p:sldId id="411" r:id="rId31"/>
    <p:sldId id="375" r:id="rId32"/>
    <p:sldId id="376" r:id="rId33"/>
    <p:sldId id="384" r:id="rId34"/>
    <p:sldId id="385" r:id="rId35"/>
    <p:sldId id="386" r:id="rId36"/>
    <p:sldId id="387" r:id="rId37"/>
    <p:sldId id="389" r:id="rId38"/>
    <p:sldId id="388" r:id="rId39"/>
    <p:sldId id="390" r:id="rId40"/>
    <p:sldId id="391" r:id="rId41"/>
    <p:sldId id="393" r:id="rId42"/>
    <p:sldId id="392" r:id="rId43"/>
    <p:sldId id="394" r:id="rId44"/>
    <p:sldId id="396" r:id="rId45"/>
    <p:sldId id="395" r:id="rId46"/>
    <p:sldId id="397" r:id="rId47"/>
    <p:sldId id="398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D6F"/>
    <a:srgbClr val="AD1D87"/>
    <a:srgbClr val="913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2" autoAdjust="0"/>
    <p:restoredTop sz="91921" autoAdjust="0"/>
  </p:normalViewPr>
  <p:slideViewPr>
    <p:cSldViewPr>
      <p:cViewPr varScale="1">
        <p:scale>
          <a:sx n="65" d="100"/>
          <a:sy n="65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819C73-F68C-46FF-A18F-9CEEBA2EE043}" type="datetimeFigureOut">
              <a:rPr lang="id-ID"/>
              <a:pPr>
                <a:defRPr/>
              </a:pPr>
              <a:t>23/10/2017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F65DA14-524D-4D3C-94D3-84B5847265F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1691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AED2DE-C783-4C5F-B828-10BB41E5172C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01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4C32B-3208-459B-898D-7B5E980657A1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39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4C32B-3208-459B-898D-7B5E980657A1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30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Care summary for referral (</a:t>
            </a:r>
            <a:r>
              <a:rPr lang="en-US" dirty="0" err="1" smtClean="0"/>
              <a:t>ringkasan</a:t>
            </a:r>
            <a:r>
              <a:rPr lang="en-US" dirty="0" smtClean="0"/>
              <a:t> </a:t>
            </a:r>
            <a:r>
              <a:rPr lang="en-US" dirty="0" err="1" smtClean="0"/>
              <a:t>rujukan</a:t>
            </a:r>
            <a:r>
              <a:rPr lang="en-US" dirty="0" smtClean="0"/>
              <a:t>)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4C32B-3208-459B-898D-7B5E980657A1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15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A2BE2E-BD07-40F8-88C7-7B8E3D154999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3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1A2EF9-B8E5-41E9-AC62-B2F4B7226C3B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35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1A2EF9-B8E5-41E9-AC62-B2F4B7226C3B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32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1A2EF9-B8E5-41E9-AC62-B2F4B7226C3B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83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1A2EF9-B8E5-41E9-AC62-B2F4B7226C3B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30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E27FCA-AD22-4210-B913-BADB876E7702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43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B40E58-4ED5-4956-AB3C-2192B2ACC805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1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DA43DD-ECF9-4AF8-A481-3858471E1A2C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05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 coordination =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koordinasi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keperawatan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your consent =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persetujuan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matter where the data was collected =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masalah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dikumpulkan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data spanned the continuum of your care = Data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perawatan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provider was delayed or held up your care =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provider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mencabut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perawatan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technology helped providers communicate and collaborate =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teknologi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membantu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berkomunikasi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berkolaborasi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B40E58-4ED5-4956-AB3C-2192B2ACC805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84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B40E58-4ED5-4956-AB3C-2192B2ACC805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68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B40E58-4ED5-4956-AB3C-2192B2ACC805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B40E58-4ED5-4956-AB3C-2192B2ACC805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59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HIPAA (Health Insurance Portability and Accountability Act) </a:t>
            </a:r>
          </a:p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B40E58-4ED5-4956-AB3C-2192B2ACC805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66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HIPAA (Health Insurance Portability and Accountability Act) </a:t>
            </a:r>
          </a:p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B40E58-4ED5-4956-AB3C-2192B2ACC805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84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2AFA01-214F-4EC6-9FC8-6F3C1753A1A3}" type="slidenum">
              <a:rPr lang="id-ID">
                <a:latin typeface="Calibri" panose="020F0502020204030204" pitchFamily="34" charset="0"/>
              </a:rPr>
              <a:pPr eaLnBrk="1" hangingPunct="1"/>
              <a:t>27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84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2AFA01-214F-4EC6-9FC8-6F3C1753A1A3}" type="slidenum">
              <a:rPr lang="id-ID">
                <a:latin typeface="Calibri" panose="020F0502020204030204" pitchFamily="34" charset="0"/>
              </a:rPr>
              <a:pPr eaLnBrk="1" hangingPunct="1"/>
              <a:t>28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657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2AFA01-214F-4EC6-9FC8-6F3C1753A1A3}" type="slidenum">
              <a:rPr lang="id-ID">
                <a:latin typeface="Calibri" panose="020F0502020204030204" pitchFamily="34" charset="0"/>
              </a:rPr>
              <a:pPr eaLnBrk="1" hangingPunct="1"/>
              <a:t>29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077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2AFA01-214F-4EC6-9FC8-6F3C1753A1A3}" type="slidenum">
              <a:rPr lang="id-ID">
                <a:latin typeface="Calibri" panose="020F0502020204030204" pitchFamily="34" charset="0"/>
              </a:rPr>
              <a:pPr eaLnBrk="1" hangingPunct="1"/>
              <a:t>30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6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4F6AFB-5AF7-430A-B9C3-803BCB3B613E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69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9D5580-71A3-487C-ABDC-4B75644DF916}" type="slidenum">
              <a:rPr lang="id-ID">
                <a:latin typeface="Calibri" panose="020F0502020204030204" pitchFamily="34" charset="0"/>
              </a:rPr>
              <a:pPr eaLnBrk="1" hangingPunct="1"/>
              <a:t>31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644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32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347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33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87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34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92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35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905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36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661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37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873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SPARC</a:t>
            </a:r>
            <a:r>
              <a:rPr lang="en-US" baseline="0" dirty="0" smtClean="0"/>
              <a:t> (Scalable Processor Architecture) -&gt; microprocessor </a:t>
            </a:r>
            <a:r>
              <a:rPr lang="en-US" baseline="0" dirty="0" err="1" smtClean="0"/>
              <a:t>berasitektur</a:t>
            </a:r>
            <a:r>
              <a:rPr lang="en-US" baseline="0" dirty="0" smtClean="0"/>
              <a:t> RISC (Reduced Instruction Set Computer) yang di </a:t>
            </a:r>
            <a:r>
              <a:rPr lang="en-US" baseline="0" dirty="0" err="1" smtClean="0"/>
              <a:t>desain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SUN Microsystem </a:t>
            </a:r>
            <a:r>
              <a:rPr lang="en-US" baseline="0" dirty="0" err="1" smtClean="0"/>
              <a:t>tahun</a:t>
            </a:r>
            <a:r>
              <a:rPr lang="en-US" baseline="0" dirty="0" smtClean="0"/>
              <a:t> 1985.</a:t>
            </a:r>
          </a:p>
          <a:p>
            <a:r>
              <a:rPr lang="en-US" baseline="0" dirty="0" smtClean="0"/>
              <a:t>ANSI -&gt;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lembaga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nirlaba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swasta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mengawasi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pengembangan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standar</a:t>
            </a:r>
            <a:r>
              <a:rPr lang="en-US" baseline="0" dirty="0" smtClean="0"/>
              <a:t> consensus </a:t>
            </a:r>
            <a:r>
              <a:rPr lang="en-US" baseline="0" dirty="0" err="1" smtClean="0"/>
              <a:t>sukarela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jasa</a:t>
            </a:r>
            <a:r>
              <a:rPr lang="en-US" baseline="0" dirty="0" smtClean="0"/>
              <a:t>, proses, </a:t>
            </a:r>
            <a:r>
              <a:rPr lang="en-US" baseline="0" dirty="0" err="1" smtClean="0"/>
              <a:t>sistem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personel</a:t>
            </a:r>
            <a:r>
              <a:rPr lang="en-US" baseline="0" dirty="0" smtClean="0"/>
              <a:t> di USA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38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7742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39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821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40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25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3B37F9-4D08-4A3D-9C12-2D803F590310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034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41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324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42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931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43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528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44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260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45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502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46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924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5CA9C-7E13-419B-A563-A5A15CEA5D29}" type="slidenum">
              <a:rPr lang="id-ID">
                <a:latin typeface="Calibri" panose="020F0502020204030204" pitchFamily="34" charset="0"/>
              </a:rPr>
              <a:pPr eaLnBrk="1" hangingPunct="1"/>
              <a:t>47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78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FBA1E2-0A39-40B5-9DFF-681A7860AEB5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72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3. Healthcare Information technology (</a:t>
            </a:r>
            <a:r>
              <a:rPr lang="en-US" dirty="0" err="1" smtClean="0"/>
              <a:t>Halaman</a:t>
            </a:r>
            <a:r>
              <a:rPr lang="en-US" dirty="0" smtClean="0"/>
              <a:t> 7 – 15, 22</a:t>
            </a:r>
            <a:r>
              <a:rPr lang="en-US" baseline="0" dirty="0" smtClean="0"/>
              <a:t> – 23, 36-50)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4. Healthcare Standards Landscape (</a:t>
            </a:r>
            <a:r>
              <a:rPr lang="en-US" baseline="0" dirty="0" err="1" smtClean="0"/>
              <a:t>Halaman</a:t>
            </a:r>
            <a:r>
              <a:rPr lang="en-US" baseline="0" dirty="0" smtClean="0"/>
              <a:t> 78-79</a:t>
            </a:r>
            <a:r>
              <a:rPr lang="en-US" baseline="0" dirty="0" smtClean="0"/>
              <a:t>)</a:t>
            </a: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5. Healthcare Data Exchange Standards – HL7 V2.x (</a:t>
            </a:r>
            <a:r>
              <a:rPr lang="en-US" baseline="0" dirty="0" err="1" smtClean="0"/>
              <a:t>Halaman</a:t>
            </a:r>
            <a:r>
              <a:rPr lang="en-US" baseline="0" dirty="0" smtClean="0"/>
              <a:t> 106 – 123)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6. FHIR (HL7) (</a:t>
            </a:r>
            <a:r>
              <a:rPr lang="en-US" baseline="0" dirty="0" err="1" smtClean="0"/>
              <a:t>Halaman</a:t>
            </a:r>
            <a:r>
              <a:rPr lang="en-US" baseline="0" dirty="0" smtClean="0"/>
              <a:t> 123 – 139)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5D9CA5-A384-4EDF-88C0-0DE70E3FED0D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5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8. Data Structures and Data type (</a:t>
            </a:r>
            <a:r>
              <a:rPr lang="en-US" dirty="0" err="1" smtClean="0"/>
              <a:t>Halaman</a:t>
            </a:r>
            <a:r>
              <a:rPr lang="en-US" dirty="0" smtClean="0"/>
              <a:t> 166 - 171)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9. Conformance (</a:t>
            </a:r>
            <a:r>
              <a:rPr lang="en-US" dirty="0" err="1" smtClean="0"/>
              <a:t>kesesuaian</a:t>
            </a:r>
            <a:r>
              <a:rPr lang="en-US" dirty="0" smtClean="0"/>
              <a:t>)</a:t>
            </a:r>
            <a:r>
              <a:rPr lang="en-US" baseline="0" dirty="0" smtClean="0"/>
              <a:t> keyword, claim, requirement (</a:t>
            </a:r>
            <a:r>
              <a:rPr lang="en-US" baseline="0" dirty="0" err="1" smtClean="0"/>
              <a:t>Halaman</a:t>
            </a:r>
            <a:r>
              <a:rPr lang="en-US" baseline="0" dirty="0" smtClean="0"/>
              <a:t> 226 – 239)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10. Data Semantic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11. Refinement of a standard (</a:t>
            </a:r>
            <a:r>
              <a:rPr lang="en-US" baseline="0" dirty="0" err="1" smtClean="0"/>
              <a:t>halaman</a:t>
            </a:r>
            <a:r>
              <a:rPr lang="en-US" baseline="0" dirty="0" smtClean="0"/>
              <a:t> 251 – 267)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12. </a:t>
            </a:r>
            <a:r>
              <a:rPr lang="en-US" dirty="0" smtClean="0"/>
              <a:t>Conformance testing (</a:t>
            </a:r>
            <a:r>
              <a:rPr lang="en-US" dirty="0" err="1" smtClean="0"/>
              <a:t>halaman</a:t>
            </a:r>
            <a:r>
              <a:rPr lang="en-US" dirty="0" smtClean="0"/>
              <a:t> 383 - 395)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13. Testing in Practice (</a:t>
            </a:r>
            <a:r>
              <a:rPr lang="en-US" dirty="0" err="1" smtClean="0"/>
              <a:t>halaman</a:t>
            </a:r>
            <a:r>
              <a:rPr lang="en-US" dirty="0" smtClean="0"/>
              <a:t> 397 – 430)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8FF5CF-7D9E-417C-8382-E3619A1336E8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40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4C32B-3208-459B-898D-7B5E980657A1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19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4C32B-3208-459B-898D-7B5E980657A1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CF6D6-876B-472C-8498-97C9D73B8194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01993-30AB-4069-A158-BE1B48D121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7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71AA-4813-4029-AB31-EDF6014ED1C7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62424-CDDC-4521-B5A7-D4ED24E5C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9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B247E-A167-445A-93EA-ED6193F904C6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DCCAF-5C3C-4606-BDB6-B6310311B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5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1D9C0-D693-429C-B2B0-6764721BF523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D5F6F-0A6D-4CB9-9C7B-FD87250DAD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1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560FE-C961-4BC0-B6F2-32F926D41B3D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ED97F-4673-4FF2-9D1C-97E887A603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1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68DA0-08CC-491A-8E2C-2F87B6520FB1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42D4D-E228-449B-8290-9C19190F8D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C3687-EDA0-40B8-A4CD-59B7A58B45B8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29461-3FB6-4042-891B-67531E3272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6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C0C9-945B-4E75-96AD-8F82CF54A1DC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7A587-A198-4907-908F-43CC52E2BE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2AC0-A6F7-434C-A322-28DCF98BFE87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DA34E-F86E-41FF-B2AD-0E34D08632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0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39904-8F64-46E5-8A66-D4CB23FA871B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9721F-F753-4004-8149-90E0D3A23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3EECA-1187-430B-A54D-C38A3FF6A6B1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4D736-AA8D-4CAC-9DD5-D8F91BF30B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8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B2A3CE-936F-4BF0-8FF4-D425E1AFAF74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547E185F-3764-4913-91BA-B1DBA32249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76600" y="3505200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STANDARISASI DATA DAN INTEROPERABILITAS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PERTEMUAN-1 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NOVIANDI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PRODI MIK | FAKULTAS ILMU-ILMU KESEHATAN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Layers of Interoperability</a:t>
            </a:r>
          </a:p>
        </p:txBody>
      </p:sp>
      <p:pic>
        <p:nvPicPr>
          <p:cNvPr id="38" name="Picture 37"/>
          <p:cNvPicPr/>
          <p:nvPr/>
        </p:nvPicPr>
        <p:blipFill rotWithShape="1">
          <a:blip r:embed="rId4"/>
          <a:srcRect l="21315" t="27353" r="30833" b="14330"/>
          <a:stretch/>
        </p:blipFill>
        <p:spPr bwMode="auto">
          <a:xfrm>
            <a:off x="533400" y="1371600"/>
            <a:ext cx="8229600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971401"/>
            <a:ext cx="7735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Sumber</a:t>
            </a:r>
            <a:r>
              <a:rPr lang="en-US" sz="1200" dirty="0" smtClean="0">
                <a:solidFill>
                  <a:srgbClr val="FF0000"/>
                </a:solidFill>
              </a:rPr>
              <a:t>: Principles of Health Interoperability </a:t>
            </a:r>
            <a:r>
              <a:rPr lang="en-US" sz="1200" dirty="0" err="1" smtClean="0">
                <a:solidFill>
                  <a:srgbClr val="FF0000"/>
                </a:solidFill>
              </a:rPr>
              <a:t>Snomed</a:t>
            </a:r>
            <a:r>
              <a:rPr lang="en-US" sz="1200" dirty="0" smtClean="0">
                <a:solidFill>
                  <a:srgbClr val="FF0000"/>
                </a:solidFill>
              </a:rPr>
              <a:t> CT, HL7 and FHIR, Benson, T, Grahame, G, Third Edition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71487" y="1143000"/>
            <a:ext cx="8229600" cy="838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health care interoperability?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Information Management Systems Society (HIMSS) definition</a:t>
            </a: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465802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+mj-lt"/>
              <a:buAutoNum type="arabicPeriod"/>
            </a:pPr>
            <a:r>
              <a:rPr lang="en-US" dirty="0" smtClean="0"/>
              <a:t>In health care, Interoperability is the ability of different information technology systems and software application to communicate, exchange data, and use the information that has been exchanged</a:t>
            </a:r>
          </a:p>
          <a:p>
            <a:pPr marL="233363" indent="-233363">
              <a:buFont typeface="+mj-lt"/>
              <a:buAutoNum type="arabicPeriod"/>
            </a:pPr>
            <a:endParaRPr lang="en-US" dirty="0"/>
          </a:p>
          <a:p>
            <a:pPr marL="233363" indent="-233363">
              <a:buFont typeface="+mj-lt"/>
              <a:buAutoNum type="arabicPeriod"/>
            </a:pPr>
            <a:r>
              <a:rPr lang="id-ID" dirty="0"/>
              <a:t>Interoperabilitas berarti kemampuan sistem informasi kesehatan untuk bekerja sama dalam dan lintas batas organisasi untuk memajukan penyampaian layanan kesehatan yang efektif bagi individu dan masyarakat.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498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71487" y="1143000"/>
            <a:ext cx="8229600" cy="533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Interoperability within an organization</a:t>
            </a: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75" y="1981200"/>
            <a:ext cx="3733725" cy="3733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487" y="2364938"/>
            <a:ext cx="50911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Banyak sistem kesehatan TI berkomunikasi dalam sebuah organisasi untuk berbagi data guna meningkatkan perawatan dan </a:t>
            </a:r>
            <a:r>
              <a:rPr lang="id-ID" dirty="0" smtClean="0"/>
              <a:t>efisiensi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Contoh pesan</a:t>
            </a:r>
            <a:endParaRPr lang="en-US" dirty="0" smtClean="0"/>
          </a:p>
          <a:p>
            <a:pPr marL="573088" indent="-285750">
              <a:buFont typeface="Wingdings" panose="05000000000000000000" pitchFamily="2" charset="2"/>
              <a:buChar char="ü"/>
            </a:pPr>
            <a:r>
              <a:rPr lang="id-ID" dirty="0" smtClean="0"/>
              <a:t>Penerimaan pasien</a:t>
            </a:r>
            <a:endParaRPr lang="en-US" dirty="0" smtClean="0"/>
          </a:p>
          <a:p>
            <a:pPr marL="573088" indent="-285750">
              <a:buFont typeface="Wingdings" panose="05000000000000000000" pitchFamily="2" charset="2"/>
              <a:buChar char="ü"/>
            </a:pPr>
            <a:r>
              <a:rPr lang="en-US" dirty="0" smtClean="0"/>
              <a:t>P</a:t>
            </a:r>
            <a:r>
              <a:rPr lang="id-ID" dirty="0" smtClean="0"/>
              <a:t>emesanan </a:t>
            </a:r>
            <a:r>
              <a:rPr lang="id-ID" dirty="0"/>
              <a:t>tes </a:t>
            </a:r>
            <a:r>
              <a:rPr lang="id-ID" dirty="0" smtClean="0"/>
              <a:t>laboratorium</a:t>
            </a:r>
            <a:endParaRPr lang="en-US" dirty="0" smtClean="0"/>
          </a:p>
          <a:p>
            <a:pPr marL="573088" indent="-285750">
              <a:buFont typeface="Wingdings" panose="05000000000000000000" pitchFamily="2" charset="2"/>
              <a:buChar char="ü"/>
            </a:pPr>
            <a:r>
              <a:rPr lang="id-ID" dirty="0" smtClean="0"/>
              <a:t>Pemesanan obat</a:t>
            </a:r>
            <a:endParaRPr lang="en-US" dirty="0" smtClean="0"/>
          </a:p>
          <a:p>
            <a:pPr marL="573088" indent="-285750">
              <a:buFont typeface="Wingdings" panose="05000000000000000000" pitchFamily="2" charset="2"/>
              <a:buChar char="ü"/>
            </a:pPr>
            <a:r>
              <a:rPr lang="id-ID" dirty="0" smtClean="0"/>
              <a:t>Ketersediaan </a:t>
            </a:r>
            <a:r>
              <a:rPr lang="id-ID" dirty="0"/>
              <a:t>hasil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983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16026" t="22804" r="16666" b="3935"/>
          <a:stretch/>
        </p:blipFill>
        <p:spPr bwMode="auto">
          <a:xfrm>
            <a:off x="304800" y="1295400"/>
            <a:ext cx="8534400" cy="4724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71487" y="838200"/>
            <a:ext cx="8229600" cy="533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Interoperability between organizations</a:t>
            </a: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596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Permasalahan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963613" algn="l"/>
              </a:tabLst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menerapkan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mendukung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963613" algn="l"/>
              </a:tabLst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aplikasi-aplikasi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mendukung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sulitnya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mengintegrasikan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basis data</a:t>
            </a:r>
            <a:r>
              <a:rPr lang="en-US" sz="2000" dirty="0" smtClean="0"/>
              <a:t> 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000" dirty="0" smtClean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Interoperabilitas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didefinisikan sebagai kemampuan organisasi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berbagi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mengintegrasikan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kerjanya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memanfaatkan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sekumpulan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baku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563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Model-model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Pengukuran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Iteroperabilitas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846441"/>
              </p:ext>
            </p:extLst>
          </p:nvPr>
        </p:nvGraphicFramePr>
        <p:xfrm>
          <a:off x="457200" y="1409700"/>
          <a:ext cx="8229600" cy="44805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200400"/>
                <a:gridCol w="1676400"/>
                <a:gridCol w="33528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Peneliti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Organisasi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Model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Lavean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1980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Spektrum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Interoperability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Amanowicz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Gajewski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Military communication and information systems interoperability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Mensh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al. 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1998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Quantification of Interoperability methodology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 Department of Defense C4ISR Working Group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1998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Levels of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Informastion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systems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interoperability 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Clark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Jones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1998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Organizational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Interoperability maturity model for c2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Leite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1998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Interoperability assessment methodology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563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Model-model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Pengukuran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Iteroperabilitas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47515"/>
              </p:ext>
            </p:extLst>
          </p:nvPr>
        </p:nvGraphicFramePr>
        <p:xfrm>
          <a:off x="457200" y="1409700"/>
          <a:ext cx="8229600" cy="44805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200400"/>
                <a:gridCol w="1676400"/>
                <a:gridCol w="33528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Peneliti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Organisasi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Model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Hamilton </a:t>
                      </a:r>
                      <a:r>
                        <a:rPr lang="en-US" sz="18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al.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Stoplight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NATO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NATO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C3 Technical architecture reference model for interoperability 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Andreas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tolk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James </a:t>
                      </a:r>
                      <a:r>
                        <a:rPr lang="en-US" sz="18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Muguira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Levels of Conceptual Interoperability Model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Andreas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Tolk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Layers of Coalition Interoperability 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Carnegie Mellon University Software Engineering Institute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of Systems Interoperability 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Stewart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al.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Technical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Inteoperability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framework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0150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563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Model-model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Pengukuran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Iteroperabilitas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097725"/>
              </p:ext>
            </p:extLst>
          </p:nvPr>
        </p:nvGraphicFramePr>
        <p:xfrm>
          <a:off x="457200" y="1409700"/>
          <a:ext cx="8229600" cy="44805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200400"/>
                <a:gridCol w="1676400"/>
                <a:gridCol w="33528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Peneliti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Organisasi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Model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European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Commision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Enterprise Interoperability maturity model 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Kingston </a:t>
                      </a:r>
                      <a:r>
                        <a:rPr lang="en-US" sz="18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al. </a:t>
                      </a:r>
                      <a:r>
                        <a:rPr lang="en-US" sz="18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Australian </a:t>
                      </a:r>
                      <a:r>
                        <a:rPr lang="en-US" sz="18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defence</a:t>
                      </a:r>
                      <a:r>
                        <a:rPr lang="en-US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science and technology</a:t>
                      </a:r>
                      <a:r>
                        <a:rPr lang="en-US" sz="18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organization 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Organisational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interoperability agility model 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Ford </a:t>
                      </a:r>
                      <a:r>
                        <a:rPr lang="en-US" sz="18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al. 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layered interoperability score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Sarantis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interoperability maturity matrix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Wided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Maturirty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model for enterprise interoperability 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Stefanus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Jameson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Grid Interoperability maturity model 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178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563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Model-model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Pengukuran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Iteroperabilitas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975878"/>
              </p:ext>
            </p:extLst>
          </p:nvPr>
        </p:nvGraphicFramePr>
        <p:xfrm>
          <a:off x="457200" y="1409700"/>
          <a:ext cx="8229600" cy="32004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200400"/>
                <a:gridCol w="1676400"/>
                <a:gridCol w="33528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Peneliti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Organisasi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Model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Widergren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al.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grid interoperability maturity model 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Guo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Wang 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Quantitative measurement of interoperability by using petri net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Knight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al.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Maturity model for advancing smart grid interoperability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Rezaei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al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interoperability model for ultra large scale systems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2831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e-Government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700087" y="1828800"/>
            <a:ext cx="8062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pengaksesan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data.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public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efektif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efisien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Pengambilan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relevan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akurat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tepat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Sharing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memudahkan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koordinasi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Menciptakan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iklim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demokrasi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UNIVERSITAS ESA UNGGUL</a:t>
            </a:r>
          </a:p>
        </p:txBody>
      </p:sp>
      <p:sp>
        <p:nvSpPr>
          <p:cNvPr id="3078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373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4000" smtClean="0"/>
              <a:t>Menjadi perguruan tinggi </a:t>
            </a:r>
            <a:r>
              <a:rPr lang="en-US" sz="4000" b="1" smtClean="0"/>
              <a:t>kelas dunia </a:t>
            </a:r>
            <a:r>
              <a:rPr lang="en-US" sz="4000" smtClean="0"/>
              <a:t>berbasis </a:t>
            </a:r>
            <a:r>
              <a:rPr lang="en-US" sz="4000" b="1" smtClean="0"/>
              <a:t>intelektualitas, kreatifitas dan kewirausahaan</a:t>
            </a:r>
            <a:r>
              <a:rPr lang="en-US" sz="4000" smtClean="0"/>
              <a:t>, yang unggul dalam mutu pengelolaan dan hasil pelaksanaan Tridarma Perguruan Tinggi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Pendekatan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Integrasi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aktivitasnya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kecepatan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kualitas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unjuk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ketersediaan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data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memperhatikan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kebersamaan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keamanan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motivasi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terdistribusi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14423" r="13141"/>
          <a:stretch/>
        </p:blipFill>
        <p:spPr bwMode="auto">
          <a:xfrm>
            <a:off x="-1" y="609600"/>
            <a:ext cx="9172575" cy="571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95512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13622" t="2566" r="13782" b="2224"/>
          <a:stretch/>
        </p:blipFill>
        <p:spPr bwMode="auto">
          <a:xfrm>
            <a:off x="0" y="609600"/>
            <a:ext cx="9172575" cy="571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61247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13462" t="2566" r="13462" b="2224"/>
          <a:stretch/>
        </p:blipFill>
        <p:spPr bwMode="auto">
          <a:xfrm>
            <a:off x="0" y="609600"/>
            <a:ext cx="9172575" cy="579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50638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429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Health System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adalah </a:t>
            </a: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ekosistem dimana semua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dapat secara aman, efektif, dan efisien berkontribusi, berbagi dan menganalisis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istem </a:t>
            </a: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kesehatan belajar ditandai dengan siklus belajar yang terus-menerus, yang mendorong terciptanya pengetahuan baru yang dapat dikonsumsi oleh berbagai macam sistem informasi kesehatan elektronik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Pengetahuan </a:t>
            </a: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ini dapat mendukung pengambilan keputusan yang efektif dan menghasilkan hasil yang lebih baik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381000"/>
            <a:ext cx="8229600" cy="1143000"/>
          </a:xfrm>
        </p:spPr>
        <p:txBody>
          <a:bodyPr/>
          <a:lstStyle/>
          <a:p>
            <a:r>
              <a:rPr lang="en-US" sz="3500" dirty="0" smtClean="0"/>
              <a:t>ONC’s Definition of Learning Health System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1687924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381000"/>
            <a:ext cx="8229600" cy="1143000"/>
          </a:xfrm>
        </p:spPr>
        <p:txBody>
          <a:bodyPr/>
          <a:lstStyle/>
          <a:p>
            <a:r>
              <a:rPr lang="en-US" sz="3500" dirty="0" smtClean="0"/>
              <a:t>Low Confidence in Interoperability Goals</a:t>
            </a:r>
            <a:endParaRPr lang="en-US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7253" t="21875" r="28269" b="17708"/>
          <a:stretch/>
        </p:blipFill>
        <p:spPr>
          <a:xfrm>
            <a:off x="76200" y="1295400"/>
            <a:ext cx="899160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69645" y="5867400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H</a:t>
            </a:r>
            <a:r>
              <a:rPr lang="id-ID" dirty="0" smtClean="0"/>
              <a:t>ealthmanagement.org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417677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13621" t="3991" r="13944" b="2794"/>
          <a:stretch/>
        </p:blipFill>
        <p:spPr bwMode="auto">
          <a:xfrm>
            <a:off x="228600" y="838200"/>
            <a:ext cx="8686800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50261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Benefit of Interoperability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350" y="1600200"/>
            <a:ext cx="838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</a:t>
            </a:r>
            <a:r>
              <a:rPr lang="id-ID" dirty="0" smtClean="0"/>
              <a:t>nformasi </a:t>
            </a:r>
            <a:r>
              <a:rPr lang="id-ID" dirty="0"/>
              <a:t>yang tersedia mendukung perawatan yang lebih baik</a:t>
            </a:r>
            <a:br>
              <a:rPr lang="id-ID" dirty="0"/>
            </a:br>
            <a:r>
              <a:rPr lang="id-ID" dirty="0"/>
              <a:t> Koordinasi yang lebih baik antar wali</a:t>
            </a:r>
            <a:br>
              <a:rPr lang="id-ID" dirty="0"/>
            </a:br>
            <a:r>
              <a:rPr lang="id-ID" dirty="0"/>
              <a:t> Data lebih lengkap tersedia lebih awal untuk membantu keputusan dokter</a:t>
            </a:r>
            <a:br>
              <a:rPr lang="id-ID" dirty="0"/>
            </a:br>
            <a:r>
              <a:rPr lang="id-ID" dirty="0"/>
              <a:t> Data tersedia bagi lebih banyak peserta dalam proses </a:t>
            </a:r>
            <a:r>
              <a:rPr lang="id-ID" dirty="0" smtClean="0"/>
              <a:t>perawatan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dirty="0" smtClean="0"/>
              <a:t>Keterlibatan </a:t>
            </a:r>
            <a:r>
              <a:rPr lang="id-ID" dirty="0"/>
              <a:t>pasien dan pengasuh</a:t>
            </a:r>
            <a:br>
              <a:rPr lang="id-ID" dirty="0"/>
            </a:br>
            <a:r>
              <a:rPr lang="id-ID" dirty="0"/>
              <a:t> Akses tepat waktu ke data</a:t>
            </a:r>
            <a:br>
              <a:rPr lang="id-ID" dirty="0"/>
            </a:br>
            <a:r>
              <a:rPr lang="id-ID" dirty="0"/>
              <a:t> Mampu menyumbangkan data</a:t>
            </a:r>
            <a:br>
              <a:rPr lang="id-ID" dirty="0"/>
            </a:br>
            <a:r>
              <a:rPr lang="id-ID" dirty="0"/>
              <a:t> Mampu </a:t>
            </a:r>
            <a:r>
              <a:rPr lang="id-ID" dirty="0" smtClean="0"/>
              <a:t>berkomunikasi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dirty="0" smtClean="0"/>
              <a:t>Perawatan </a:t>
            </a:r>
            <a:r>
              <a:rPr lang="id-ID" dirty="0"/>
              <a:t>lebih efisien, lebih bernilai</a:t>
            </a:r>
            <a:br>
              <a:rPr lang="id-ID" dirty="0"/>
            </a:br>
            <a:r>
              <a:rPr lang="id-ID" dirty="0"/>
              <a:t> Alur kerja yang lebih halus, sedikit penundaan</a:t>
            </a:r>
            <a:br>
              <a:rPr lang="id-ID" dirty="0"/>
            </a:br>
            <a:r>
              <a:rPr lang="id-ID" dirty="0"/>
              <a:t> Kurang banyak </a:t>
            </a:r>
            <a:r>
              <a:rPr lang="id-ID" dirty="0" smtClean="0"/>
              <a:t>pekerjaan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D</a:t>
            </a:r>
            <a:r>
              <a:rPr lang="id-ID" dirty="0" smtClean="0"/>
              <a:t>ata </a:t>
            </a:r>
            <a:r>
              <a:rPr lang="id-ID" dirty="0"/>
              <a:t>tersedia untuk meningkatkan populasi dan kesehatan masyarakat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5330" y="1874341"/>
            <a:ext cx="76819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28575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d-ID" dirty="0" smtClean="0"/>
              <a:t>Data </a:t>
            </a:r>
            <a:r>
              <a:rPr lang="id-ID" dirty="0"/>
              <a:t>capture untuk digunakan oleh klinisi dan orang lain di tempat </a:t>
            </a:r>
            <a:r>
              <a:rPr lang="id-ID" dirty="0" smtClean="0"/>
              <a:t>perawatan</a:t>
            </a:r>
            <a:endParaRPr lang="en-US" dirty="0" smtClean="0"/>
          </a:p>
          <a:p>
            <a:pPr marL="571500" indent="-28575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d-ID" dirty="0" smtClean="0"/>
              <a:t>Teknologi </a:t>
            </a:r>
            <a:r>
              <a:rPr lang="id-ID" dirty="0"/>
              <a:t>untuk terus menganalisa apa yang terjadi kapan dan dimana (memungkinkan untuk optimasi</a:t>
            </a:r>
            <a:r>
              <a:rPr lang="id-ID" dirty="0" smtClean="0"/>
              <a:t>)</a:t>
            </a:r>
            <a:endParaRPr lang="en-US" dirty="0" smtClean="0"/>
          </a:p>
          <a:p>
            <a:pPr marL="571500" indent="-28575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d-ID" dirty="0" smtClean="0"/>
              <a:t>Dukungan </a:t>
            </a:r>
            <a:r>
              <a:rPr lang="id-ID" dirty="0"/>
              <a:t>keputusan dengan peringatan otomatis dan </a:t>
            </a:r>
            <a:r>
              <a:rPr lang="id-ID" dirty="0" smtClean="0"/>
              <a:t>pemberitahuan</a:t>
            </a:r>
            <a:endParaRPr lang="en-US" dirty="0" smtClean="0"/>
          </a:p>
          <a:p>
            <a:pPr marL="571500" indent="-28575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d-ID" dirty="0" smtClean="0"/>
              <a:t>Transfer </a:t>
            </a:r>
            <a:r>
              <a:rPr lang="id-ID" dirty="0"/>
              <a:t>informasi yang tidak sempurna antara dan di dalam setting </a:t>
            </a:r>
            <a:r>
              <a:rPr lang="id-ID" dirty="0" smtClean="0"/>
              <a:t>perawatan</a:t>
            </a:r>
            <a:endParaRPr lang="en-US" dirty="0" smtClean="0"/>
          </a:p>
          <a:p>
            <a:pPr marL="571500" indent="-28575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d-ID" dirty="0" smtClean="0"/>
              <a:t>Bantuan </a:t>
            </a:r>
            <a:r>
              <a:rPr lang="id-ID" dirty="0"/>
              <a:t>bagi penyedia layanan untuk mengikuti pasien mereka selama perawatan </a:t>
            </a:r>
            <a:r>
              <a:rPr lang="id-ID" dirty="0" smtClean="0"/>
              <a:t>mereka</a:t>
            </a:r>
            <a:endParaRPr lang="en-US" dirty="0" smtClean="0"/>
          </a:p>
          <a:p>
            <a:pPr marL="571500" indent="-28575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d-ID" dirty="0" smtClean="0"/>
              <a:t>Remote </a:t>
            </a:r>
            <a:r>
              <a:rPr lang="id-ID" dirty="0"/>
              <a:t>pengiriman </a:t>
            </a:r>
            <a:r>
              <a:rPr lang="id-ID" dirty="0" smtClean="0"/>
              <a:t>perawatan</a:t>
            </a:r>
            <a:endParaRPr lang="en-US" dirty="0" smtClean="0"/>
          </a:p>
          <a:p>
            <a:pPr marL="571500" indent="-28575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d-ID" dirty="0" smtClean="0"/>
              <a:t>Dukungan </a:t>
            </a:r>
            <a:r>
              <a:rPr lang="id-ID" dirty="0"/>
              <a:t>analisis data untuk kepentingan populasi yang lebih luas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066800"/>
            <a:ext cx="784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id-ID" sz="2200" dirty="0"/>
              <a:t>Dari perspektif penyedia, interoperabilitas memberikan kemampuan penting: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352447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1066800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200" dirty="0" smtClean="0"/>
              <a:t>Benefits of Interoperability: Patient perspective 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533399" y="1676400"/>
            <a:ext cx="83581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d-ID" dirty="0" smtClean="0"/>
              <a:t>Masa </a:t>
            </a:r>
            <a:r>
              <a:rPr lang="id-ID" dirty="0"/>
              <a:t>depan: perawatan kesehatan di dunia </a:t>
            </a:r>
            <a:r>
              <a:rPr lang="id-ID" dirty="0" smtClean="0"/>
              <a:t>interoperabel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id-ID" dirty="0" smtClean="0"/>
              <a:t>Dengan </a:t>
            </a:r>
            <a:r>
              <a:rPr lang="id-ID" dirty="0"/>
              <a:t>persetujuan </a:t>
            </a:r>
            <a:r>
              <a:rPr lang="en-US" dirty="0" err="1" smtClean="0"/>
              <a:t>pasien</a:t>
            </a:r>
            <a:r>
              <a:rPr lang="id-ID" dirty="0" smtClean="0"/>
              <a:t>, </a:t>
            </a:r>
            <a:r>
              <a:rPr lang="id-ID" dirty="0"/>
              <a:t>informasi perawatan kesehatan akan dipertukarkan dengan mulus dan aman antara dan di antara beragam </a:t>
            </a:r>
            <a:r>
              <a:rPr lang="id-ID" dirty="0" smtClean="0"/>
              <a:t>sistem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id-ID" dirty="0" smtClean="0"/>
              <a:t>Diadaptasi </a:t>
            </a:r>
            <a:r>
              <a:rPr lang="id-ID" dirty="0"/>
              <a:t>dari panel standar teknologi informasi </a:t>
            </a:r>
            <a:r>
              <a:rPr lang="id-ID" dirty="0" smtClean="0"/>
              <a:t>kesehatan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id-ID" dirty="0" smtClean="0"/>
              <a:t>Penyedia perawatan </a:t>
            </a:r>
            <a:r>
              <a:rPr lang="id-ID" dirty="0"/>
              <a:t>akan memiliki akses instan ke data </a:t>
            </a:r>
            <a:r>
              <a:rPr lang="id-ID" dirty="0" smtClean="0"/>
              <a:t>dari </a:t>
            </a:r>
            <a:r>
              <a:rPr lang="id-ID" dirty="0"/>
              <a:t>penyedia layanan dan pengaturan perawatan lainnya, termasuk</a:t>
            </a:r>
            <a:r>
              <a:rPr lang="id-ID" dirty="0" smtClean="0"/>
              <a:t>:</a:t>
            </a:r>
            <a:r>
              <a:rPr lang="en-US" dirty="0" smtClean="0"/>
              <a:t>	</a:t>
            </a:r>
          </a:p>
          <a:p>
            <a:pPr marL="862013" indent="-342900">
              <a:buFont typeface="Arial" panose="020B0604020202020204" pitchFamily="34" charset="0"/>
              <a:buChar char="•"/>
            </a:pPr>
            <a:r>
              <a:rPr lang="id-ID" dirty="0" smtClean="0"/>
              <a:t>Daftar </a:t>
            </a:r>
            <a:r>
              <a:rPr lang="id-ID" dirty="0"/>
              <a:t>obat aktif dan masa </a:t>
            </a:r>
            <a:r>
              <a:rPr lang="id-ID" dirty="0" smtClean="0"/>
              <a:t>lalu</a:t>
            </a:r>
            <a:endParaRPr lang="en-US" dirty="0" smtClean="0"/>
          </a:p>
          <a:p>
            <a:pPr marL="862013" indent="-342900">
              <a:buFont typeface="Arial" panose="020B0604020202020204" pitchFamily="34" charset="0"/>
              <a:buChar char="•"/>
            </a:pPr>
            <a:r>
              <a:rPr lang="id-ID" dirty="0" smtClean="0"/>
              <a:t>Alergi</a:t>
            </a:r>
            <a:endParaRPr lang="en-US" dirty="0" smtClean="0"/>
          </a:p>
          <a:p>
            <a:pPr marL="862013" indent="-342900">
              <a:buFont typeface="Arial" panose="020B0604020202020204" pitchFamily="34" charset="0"/>
              <a:buChar char="•"/>
            </a:pPr>
            <a:r>
              <a:rPr lang="id-ID" dirty="0" smtClean="0"/>
              <a:t>Masalah </a:t>
            </a:r>
            <a:r>
              <a:rPr lang="id-ID" dirty="0"/>
              <a:t>dan diagnosis terkini dan </a:t>
            </a:r>
            <a:r>
              <a:rPr lang="id-ID" dirty="0" smtClean="0"/>
              <a:t>sebelumnya</a:t>
            </a:r>
            <a:endParaRPr lang="en-US" dirty="0" smtClean="0"/>
          </a:p>
          <a:p>
            <a:pPr marL="862013" indent="-342900">
              <a:buFont typeface="Arial" panose="020B0604020202020204" pitchFamily="34" charset="0"/>
              <a:buChar char="•"/>
            </a:pPr>
            <a:r>
              <a:rPr lang="id-ID" dirty="0" smtClean="0"/>
              <a:t>Discharge </a:t>
            </a:r>
            <a:r>
              <a:rPr lang="id-ID" dirty="0"/>
              <a:t>dan ringkasan </a:t>
            </a:r>
            <a:r>
              <a:rPr lang="id-ID" dirty="0" smtClean="0"/>
              <a:t>kunjungan</a:t>
            </a:r>
            <a:endParaRPr lang="en-US" dirty="0" smtClean="0"/>
          </a:p>
          <a:p>
            <a:pPr marL="862013" indent="-342900">
              <a:buFont typeface="Arial" panose="020B0604020202020204" pitchFamily="34" charset="0"/>
              <a:buChar char="•"/>
            </a:pPr>
            <a:r>
              <a:rPr lang="id-ID" dirty="0" smtClean="0"/>
              <a:t>Hasil </a:t>
            </a:r>
            <a:r>
              <a:rPr lang="id-ID" dirty="0"/>
              <a:t>lab dan hasil tes lainnya, termasuk </a:t>
            </a:r>
            <a:r>
              <a:rPr lang="id-ID" dirty="0" smtClean="0"/>
              <a:t>gambar</a:t>
            </a:r>
            <a:endParaRPr lang="en-US" dirty="0" smtClean="0"/>
          </a:p>
          <a:p>
            <a:pPr marL="862013" indent="-342900">
              <a:buFont typeface="Arial" panose="020B0604020202020204" pitchFamily="34" charset="0"/>
              <a:buChar char="•"/>
            </a:pPr>
            <a:r>
              <a:rPr lang="id-ID" dirty="0" smtClean="0"/>
              <a:t>Pendaftaran </a:t>
            </a:r>
            <a:r>
              <a:rPr lang="id-ID" dirty="0"/>
              <a:t>dan informasi </a:t>
            </a:r>
            <a:r>
              <a:rPr lang="id-ID" dirty="0" smtClean="0"/>
              <a:t>asuransi</a:t>
            </a:r>
            <a:endParaRPr lang="en-US" dirty="0" smtClean="0"/>
          </a:p>
          <a:p>
            <a:pPr marL="342900" indent="-342900">
              <a:buAutoNum type="arabicPeriod" startAt="5"/>
            </a:pP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id-ID" dirty="0" smtClean="0"/>
              <a:t>juga </a:t>
            </a:r>
            <a:r>
              <a:rPr lang="id-ID" dirty="0"/>
              <a:t>bisa merekam temuannya sendiri dan membagikannya secara elektronik bersama </a:t>
            </a:r>
            <a:r>
              <a:rPr lang="id-ID" dirty="0" smtClean="0"/>
              <a:t>dokternya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33034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PS MIK UNIVERSITAS ESA UNGGUL</a:t>
            </a:r>
          </a:p>
        </p:txBody>
      </p:sp>
      <p:sp>
        <p:nvSpPr>
          <p:cNvPr id="4102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373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800" smtClean="0"/>
              <a:t>Menjadi penyelenggara Program Studi Manajemen Informasi Kesehatan berbasis </a:t>
            </a:r>
            <a:r>
              <a:rPr lang="en-US" sz="3800" b="1" smtClean="0"/>
              <a:t>intelektualitas, kreatifitas dan kewirausahaan</a:t>
            </a:r>
            <a:r>
              <a:rPr lang="en-US" sz="3800" smtClean="0"/>
              <a:t>, yang unggul dalam mutu pengelolaan dan hasil pelaksanaan Tridarma Perguruan Tinggi</a:t>
            </a:r>
            <a:r>
              <a:rPr lang="en-US" sz="4000" smtClean="0"/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342900" algn="l"/>
              </a:tabLst>
            </a:pP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tersentralisasi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kemudahan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pemeliharaan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342900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tabLst>
                <a:tab pos="342900" algn="l"/>
              </a:tabLst>
            </a:pP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terdistribusi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342900" algn="l"/>
              </a:tabLs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Mudahnya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database.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Dampak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terdistribusi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  <a:tabLst>
                <a:tab pos="342900" algn="l"/>
                <a:tab pos="85725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1. 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keragaman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marL="0" indent="0">
              <a:buNone/>
              <a:tabLst>
                <a:tab pos="342900" algn="l"/>
                <a:tab pos="85725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2. 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Dinamis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342900" algn="l"/>
                <a:tab pos="85725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3. 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Kepercayaan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kesesuaian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marL="0" indent="0">
              <a:buNone/>
              <a:tabLst>
                <a:tab pos="342900" algn="l"/>
                <a:tab pos="857250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20318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 noGrp="1"/>
          </p:cNvSpPr>
          <p:nvPr>
            <p:ph type="title"/>
          </p:nvPr>
        </p:nvSpPr>
        <p:spPr>
          <a:xfrm>
            <a:off x="471487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keragaman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1508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tabLst>
                <a:tab pos="342900" algn="l"/>
              </a:tabLst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Keragaman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>
              <a:buFont typeface="Wingdings" panose="05000000000000000000" pitchFamily="2" charset="2"/>
              <a:buChar char="ü"/>
            </a:pPr>
            <a:r>
              <a:rPr lang="en-US" sz="2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Syntatic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Interoperability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attribute, format</a:t>
            </a:r>
            <a:endParaRPr lang="en-US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Interoperability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skema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endParaRPr lang="en-US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Sematic Interoperability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sematik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endParaRPr lang="en-US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42900" algn="l"/>
              </a:tabLst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Keragaman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685800">
              <a:buFont typeface="Wingdings" panose="05000000000000000000" pitchFamily="2" charset="2"/>
              <a:buChar char="ü"/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 Media Repository Management System</a:t>
            </a:r>
          </a:p>
          <a:p>
            <a:pPr marL="685800">
              <a:buFont typeface="Wingdings" panose="05000000000000000000" pitchFamily="2" charset="2"/>
              <a:buChar char="ü"/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Database Management System </a:t>
            </a:r>
          </a:p>
          <a:p>
            <a:pPr marL="685800">
              <a:buFont typeface="Wingdings" panose="05000000000000000000" pitchFamily="2" charset="2"/>
              <a:buChar char="ü"/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System </a:t>
            </a:r>
          </a:p>
          <a:p>
            <a:pPr marL="685800">
              <a:buFont typeface="Wingdings" panose="05000000000000000000" pitchFamily="2" charset="2"/>
              <a:buChar char="ü"/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endParaRPr lang="id-ID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1600200"/>
            <a:ext cx="8153400" cy="3935916"/>
            <a:chOff x="526569" y="1300580"/>
            <a:chExt cx="10487680" cy="4216814"/>
          </a:xfrm>
        </p:grpSpPr>
        <p:sp>
          <p:nvSpPr>
            <p:cNvPr id="6" name="Rectangle: Rounded Corners 28"/>
            <p:cNvSpPr/>
            <p:nvPr/>
          </p:nvSpPr>
          <p:spPr>
            <a:xfrm>
              <a:off x="6637309" y="2966705"/>
              <a:ext cx="4376940" cy="811865"/>
            </a:xfrm>
            <a:prstGeom prst="roundRect">
              <a:avLst/>
            </a:prstGeom>
            <a:gradFill flip="none" rotWithShape="1">
              <a:gsLst>
                <a:gs pos="0">
                  <a:srgbClr val="FF61A1"/>
                </a:gs>
                <a:gs pos="39000">
                  <a:srgbClr val="FFA3C8"/>
                </a:gs>
                <a:gs pos="100000">
                  <a:srgbClr val="FF006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29"/>
            <p:cNvSpPr/>
            <p:nvPr/>
          </p:nvSpPr>
          <p:spPr>
            <a:xfrm>
              <a:off x="4670858" y="4480162"/>
              <a:ext cx="5469066" cy="811865"/>
            </a:xfrm>
            <a:prstGeom prst="roundRect">
              <a:avLst/>
            </a:prstGeom>
            <a:gradFill flip="none" rotWithShape="1">
              <a:gsLst>
                <a:gs pos="0">
                  <a:srgbClr val="3BCCFF"/>
                </a:gs>
                <a:gs pos="39000">
                  <a:srgbClr val="00B0F0"/>
                </a:gs>
                <a:gs pos="10000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1"/>
            <p:cNvSpPr/>
            <p:nvPr/>
          </p:nvSpPr>
          <p:spPr>
            <a:xfrm>
              <a:off x="4660458" y="1512289"/>
              <a:ext cx="5479467" cy="811865"/>
            </a:xfrm>
            <a:prstGeom prst="roundRect">
              <a:avLst/>
            </a:prstGeom>
            <a:gradFill>
              <a:gsLst>
                <a:gs pos="0">
                  <a:srgbClr val="CFFF47"/>
                </a:gs>
                <a:gs pos="39000">
                  <a:srgbClr val="C5FF21"/>
                </a:gs>
                <a:gs pos="100000">
                  <a:srgbClr val="99CC00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672667" y="2968204"/>
              <a:ext cx="3315178" cy="839690"/>
              <a:chOff x="3927987" y="2993880"/>
              <a:chExt cx="4336026" cy="870240"/>
            </a:xfrm>
          </p:grpSpPr>
          <p:sp>
            <p:nvSpPr>
              <p:cNvPr id="32" name="Freeform: Shape 22"/>
              <p:cNvSpPr/>
              <p:nvPr/>
            </p:nvSpPr>
            <p:spPr>
              <a:xfrm>
                <a:off x="3927987" y="2993880"/>
                <a:ext cx="4336026" cy="435120"/>
              </a:xfrm>
              <a:custGeom>
                <a:avLst/>
                <a:gdLst>
                  <a:gd name="connsiteX0" fmla="*/ 0 w 4336026"/>
                  <a:gd name="connsiteY0" fmla="*/ 0 h 435120"/>
                  <a:gd name="connsiteX1" fmla="*/ 60866 w 4336026"/>
                  <a:gd name="connsiteY1" fmla="*/ 16089 h 435120"/>
                  <a:gd name="connsiteX2" fmla="*/ 2170471 w 4336026"/>
                  <a:gd name="connsiteY2" fmla="*/ 177024 h 435120"/>
                  <a:gd name="connsiteX3" fmla="*/ 4280076 w 4336026"/>
                  <a:gd name="connsiteY3" fmla="*/ 16089 h 435120"/>
                  <a:gd name="connsiteX4" fmla="*/ 4336026 w 4336026"/>
                  <a:gd name="connsiteY4" fmla="*/ 1299 h 435120"/>
                  <a:gd name="connsiteX5" fmla="*/ 4336026 w 4336026"/>
                  <a:gd name="connsiteY5" fmla="*/ 435120 h 435120"/>
                  <a:gd name="connsiteX6" fmla="*/ 0 w 4336026"/>
                  <a:gd name="connsiteY6" fmla="*/ 435120 h 43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6026" h="435120">
                    <a:moveTo>
                      <a:pt x="0" y="0"/>
                    </a:moveTo>
                    <a:lnTo>
                      <a:pt x="60866" y="16089"/>
                    </a:lnTo>
                    <a:cubicBezTo>
                      <a:pt x="518059" y="113186"/>
                      <a:pt x="1292305" y="177024"/>
                      <a:pt x="2170471" y="177024"/>
                    </a:cubicBezTo>
                    <a:cubicBezTo>
                      <a:pt x="3048638" y="177024"/>
                      <a:pt x="3822884" y="113186"/>
                      <a:pt x="4280076" y="16089"/>
                    </a:cubicBezTo>
                    <a:lnTo>
                      <a:pt x="4336026" y="1299"/>
                    </a:lnTo>
                    <a:lnTo>
                      <a:pt x="4336026" y="435120"/>
                    </a:lnTo>
                    <a:lnTo>
                      <a:pt x="0" y="435120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23"/>
              <p:cNvSpPr/>
              <p:nvPr/>
            </p:nvSpPr>
            <p:spPr>
              <a:xfrm flipV="1">
                <a:off x="3927987" y="3429000"/>
                <a:ext cx="4336026" cy="435120"/>
              </a:xfrm>
              <a:custGeom>
                <a:avLst/>
                <a:gdLst>
                  <a:gd name="connsiteX0" fmla="*/ 0 w 4336026"/>
                  <a:gd name="connsiteY0" fmla="*/ 0 h 435120"/>
                  <a:gd name="connsiteX1" fmla="*/ 60866 w 4336026"/>
                  <a:gd name="connsiteY1" fmla="*/ 16089 h 435120"/>
                  <a:gd name="connsiteX2" fmla="*/ 2170471 w 4336026"/>
                  <a:gd name="connsiteY2" fmla="*/ 177024 h 435120"/>
                  <a:gd name="connsiteX3" fmla="*/ 4280076 w 4336026"/>
                  <a:gd name="connsiteY3" fmla="*/ 16089 h 435120"/>
                  <a:gd name="connsiteX4" fmla="*/ 4336026 w 4336026"/>
                  <a:gd name="connsiteY4" fmla="*/ 1299 h 435120"/>
                  <a:gd name="connsiteX5" fmla="*/ 4336026 w 4336026"/>
                  <a:gd name="connsiteY5" fmla="*/ 435120 h 435120"/>
                  <a:gd name="connsiteX6" fmla="*/ 0 w 4336026"/>
                  <a:gd name="connsiteY6" fmla="*/ 435120 h 43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6026" h="435120">
                    <a:moveTo>
                      <a:pt x="0" y="0"/>
                    </a:moveTo>
                    <a:lnTo>
                      <a:pt x="60866" y="16089"/>
                    </a:lnTo>
                    <a:cubicBezTo>
                      <a:pt x="518059" y="113186"/>
                      <a:pt x="1292305" y="177024"/>
                      <a:pt x="2170471" y="177024"/>
                    </a:cubicBezTo>
                    <a:cubicBezTo>
                      <a:pt x="3048638" y="177024"/>
                      <a:pt x="3822884" y="113186"/>
                      <a:pt x="4280076" y="16089"/>
                    </a:cubicBezTo>
                    <a:lnTo>
                      <a:pt x="4336026" y="1299"/>
                    </a:lnTo>
                    <a:lnTo>
                      <a:pt x="4336026" y="435120"/>
                    </a:lnTo>
                    <a:lnTo>
                      <a:pt x="0" y="435120"/>
                    </a:lnTo>
                    <a:close/>
                  </a:path>
                </a:pathLst>
              </a:custGeom>
              <a:solidFill>
                <a:srgbClr val="9E0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8793220">
              <a:off x="1367240" y="2501119"/>
              <a:ext cx="2737177" cy="839690"/>
              <a:chOff x="3927987" y="2993880"/>
              <a:chExt cx="4336026" cy="870240"/>
            </a:xfrm>
          </p:grpSpPr>
          <p:sp>
            <p:nvSpPr>
              <p:cNvPr id="30" name="Freeform: Shape 16"/>
              <p:cNvSpPr/>
              <p:nvPr/>
            </p:nvSpPr>
            <p:spPr>
              <a:xfrm>
                <a:off x="3927987" y="2993880"/>
                <a:ext cx="4336026" cy="435120"/>
              </a:xfrm>
              <a:custGeom>
                <a:avLst/>
                <a:gdLst>
                  <a:gd name="connsiteX0" fmla="*/ 0 w 4336026"/>
                  <a:gd name="connsiteY0" fmla="*/ 0 h 435120"/>
                  <a:gd name="connsiteX1" fmla="*/ 60866 w 4336026"/>
                  <a:gd name="connsiteY1" fmla="*/ 16089 h 435120"/>
                  <a:gd name="connsiteX2" fmla="*/ 2170471 w 4336026"/>
                  <a:gd name="connsiteY2" fmla="*/ 177024 h 435120"/>
                  <a:gd name="connsiteX3" fmla="*/ 4280076 w 4336026"/>
                  <a:gd name="connsiteY3" fmla="*/ 16089 h 435120"/>
                  <a:gd name="connsiteX4" fmla="*/ 4336026 w 4336026"/>
                  <a:gd name="connsiteY4" fmla="*/ 1299 h 435120"/>
                  <a:gd name="connsiteX5" fmla="*/ 4336026 w 4336026"/>
                  <a:gd name="connsiteY5" fmla="*/ 435120 h 435120"/>
                  <a:gd name="connsiteX6" fmla="*/ 0 w 4336026"/>
                  <a:gd name="connsiteY6" fmla="*/ 435120 h 43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6026" h="435120">
                    <a:moveTo>
                      <a:pt x="0" y="0"/>
                    </a:moveTo>
                    <a:lnTo>
                      <a:pt x="60866" y="16089"/>
                    </a:lnTo>
                    <a:cubicBezTo>
                      <a:pt x="518059" y="113186"/>
                      <a:pt x="1292305" y="177024"/>
                      <a:pt x="2170471" y="177024"/>
                    </a:cubicBezTo>
                    <a:cubicBezTo>
                      <a:pt x="3048638" y="177024"/>
                      <a:pt x="3822884" y="113186"/>
                      <a:pt x="4280076" y="16089"/>
                    </a:cubicBezTo>
                    <a:lnTo>
                      <a:pt x="4336026" y="1299"/>
                    </a:lnTo>
                    <a:lnTo>
                      <a:pt x="4336026" y="435120"/>
                    </a:lnTo>
                    <a:lnTo>
                      <a:pt x="0" y="435120"/>
                    </a:lnTo>
                    <a:close/>
                  </a:path>
                </a:pathLst>
              </a:custGeom>
              <a:solidFill>
                <a:srgbClr val="D9EF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17"/>
              <p:cNvSpPr/>
              <p:nvPr/>
            </p:nvSpPr>
            <p:spPr>
              <a:xfrm flipV="1">
                <a:off x="3927987" y="3429000"/>
                <a:ext cx="4336026" cy="435120"/>
              </a:xfrm>
              <a:custGeom>
                <a:avLst/>
                <a:gdLst>
                  <a:gd name="connsiteX0" fmla="*/ 0 w 4336026"/>
                  <a:gd name="connsiteY0" fmla="*/ 0 h 435120"/>
                  <a:gd name="connsiteX1" fmla="*/ 60866 w 4336026"/>
                  <a:gd name="connsiteY1" fmla="*/ 16089 h 435120"/>
                  <a:gd name="connsiteX2" fmla="*/ 2170471 w 4336026"/>
                  <a:gd name="connsiteY2" fmla="*/ 177024 h 435120"/>
                  <a:gd name="connsiteX3" fmla="*/ 4280076 w 4336026"/>
                  <a:gd name="connsiteY3" fmla="*/ 16089 h 435120"/>
                  <a:gd name="connsiteX4" fmla="*/ 4336026 w 4336026"/>
                  <a:gd name="connsiteY4" fmla="*/ 1299 h 435120"/>
                  <a:gd name="connsiteX5" fmla="*/ 4336026 w 4336026"/>
                  <a:gd name="connsiteY5" fmla="*/ 435120 h 435120"/>
                  <a:gd name="connsiteX6" fmla="*/ 0 w 4336026"/>
                  <a:gd name="connsiteY6" fmla="*/ 435120 h 43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6026" h="435120">
                    <a:moveTo>
                      <a:pt x="0" y="0"/>
                    </a:moveTo>
                    <a:lnTo>
                      <a:pt x="60866" y="16089"/>
                    </a:lnTo>
                    <a:cubicBezTo>
                      <a:pt x="518059" y="113186"/>
                      <a:pt x="1292305" y="177024"/>
                      <a:pt x="2170471" y="177024"/>
                    </a:cubicBezTo>
                    <a:cubicBezTo>
                      <a:pt x="3048638" y="177024"/>
                      <a:pt x="3822884" y="113186"/>
                      <a:pt x="4280076" y="16089"/>
                    </a:cubicBezTo>
                    <a:lnTo>
                      <a:pt x="4336026" y="1299"/>
                    </a:lnTo>
                    <a:lnTo>
                      <a:pt x="4336026" y="435120"/>
                    </a:lnTo>
                    <a:lnTo>
                      <a:pt x="0" y="435120"/>
                    </a:lnTo>
                    <a:close/>
                  </a:path>
                </a:pathLst>
              </a:custGeom>
              <a:solidFill>
                <a:srgbClr val="B9CC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13059645">
              <a:off x="982601" y="3255801"/>
              <a:ext cx="3230176" cy="762445"/>
              <a:chOff x="3927987" y="2993880"/>
              <a:chExt cx="4336026" cy="870240"/>
            </a:xfrm>
          </p:grpSpPr>
          <p:sp>
            <p:nvSpPr>
              <p:cNvPr id="28" name="Freeform: Shape 14"/>
              <p:cNvSpPr/>
              <p:nvPr/>
            </p:nvSpPr>
            <p:spPr>
              <a:xfrm>
                <a:off x="3927987" y="2993880"/>
                <a:ext cx="4336026" cy="435120"/>
              </a:xfrm>
              <a:custGeom>
                <a:avLst/>
                <a:gdLst>
                  <a:gd name="connsiteX0" fmla="*/ 0 w 4336026"/>
                  <a:gd name="connsiteY0" fmla="*/ 0 h 435120"/>
                  <a:gd name="connsiteX1" fmla="*/ 60866 w 4336026"/>
                  <a:gd name="connsiteY1" fmla="*/ 16089 h 435120"/>
                  <a:gd name="connsiteX2" fmla="*/ 2170471 w 4336026"/>
                  <a:gd name="connsiteY2" fmla="*/ 177024 h 435120"/>
                  <a:gd name="connsiteX3" fmla="*/ 4280076 w 4336026"/>
                  <a:gd name="connsiteY3" fmla="*/ 16089 h 435120"/>
                  <a:gd name="connsiteX4" fmla="*/ 4336026 w 4336026"/>
                  <a:gd name="connsiteY4" fmla="*/ 1299 h 435120"/>
                  <a:gd name="connsiteX5" fmla="*/ 4336026 w 4336026"/>
                  <a:gd name="connsiteY5" fmla="*/ 435120 h 435120"/>
                  <a:gd name="connsiteX6" fmla="*/ 0 w 4336026"/>
                  <a:gd name="connsiteY6" fmla="*/ 435120 h 43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6026" h="435120">
                    <a:moveTo>
                      <a:pt x="0" y="0"/>
                    </a:moveTo>
                    <a:lnTo>
                      <a:pt x="60866" y="16089"/>
                    </a:lnTo>
                    <a:cubicBezTo>
                      <a:pt x="518059" y="113186"/>
                      <a:pt x="1292305" y="177024"/>
                      <a:pt x="2170471" y="177024"/>
                    </a:cubicBezTo>
                    <a:cubicBezTo>
                      <a:pt x="3048638" y="177024"/>
                      <a:pt x="3822884" y="113186"/>
                      <a:pt x="4280076" y="16089"/>
                    </a:cubicBezTo>
                    <a:lnTo>
                      <a:pt x="4336026" y="1299"/>
                    </a:lnTo>
                    <a:lnTo>
                      <a:pt x="4336026" y="435120"/>
                    </a:lnTo>
                    <a:lnTo>
                      <a:pt x="0" y="435120"/>
                    </a:lnTo>
                    <a:close/>
                  </a:path>
                </a:pathLst>
              </a:custGeom>
              <a:solidFill>
                <a:srgbClr val="3FB5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15"/>
              <p:cNvSpPr/>
              <p:nvPr/>
            </p:nvSpPr>
            <p:spPr>
              <a:xfrm flipV="1">
                <a:off x="3927987" y="3429000"/>
                <a:ext cx="4336026" cy="435120"/>
              </a:xfrm>
              <a:custGeom>
                <a:avLst/>
                <a:gdLst>
                  <a:gd name="connsiteX0" fmla="*/ 0 w 4336026"/>
                  <a:gd name="connsiteY0" fmla="*/ 0 h 435120"/>
                  <a:gd name="connsiteX1" fmla="*/ 60866 w 4336026"/>
                  <a:gd name="connsiteY1" fmla="*/ 16089 h 435120"/>
                  <a:gd name="connsiteX2" fmla="*/ 2170471 w 4336026"/>
                  <a:gd name="connsiteY2" fmla="*/ 177024 h 435120"/>
                  <a:gd name="connsiteX3" fmla="*/ 4280076 w 4336026"/>
                  <a:gd name="connsiteY3" fmla="*/ 16089 h 435120"/>
                  <a:gd name="connsiteX4" fmla="*/ 4336026 w 4336026"/>
                  <a:gd name="connsiteY4" fmla="*/ 1299 h 435120"/>
                  <a:gd name="connsiteX5" fmla="*/ 4336026 w 4336026"/>
                  <a:gd name="connsiteY5" fmla="*/ 435120 h 435120"/>
                  <a:gd name="connsiteX6" fmla="*/ 0 w 4336026"/>
                  <a:gd name="connsiteY6" fmla="*/ 435120 h 43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6026" h="435120">
                    <a:moveTo>
                      <a:pt x="0" y="0"/>
                    </a:moveTo>
                    <a:lnTo>
                      <a:pt x="60866" y="16089"/>
                    </a:lnTo>
                    <a:cubicBezTo>
                      <a:pt x="518059" y="113186"/>
                      <a:pt x="1292305" y="177024"/>
                      <a:pt x="2170471" y="177024"/>
                    </a:cubicBezTo>
                    <a:cubicBezTo>
                      <a:pt x="3048638" y="177024"/>
                      <a:pt x="3822884" y="113186"/>
                      <a:pt x="4280076" y="16089"/>
                    </a:cubicBezTo>
                    <a:lnTo>
                      <a:pt x="4336026" y="1299"/>
                    </a:lnTo>
                    <a:lnTo>
                      <a:pt x="4336026" y="435120"/>
                    </a:lnTo>
                    <a:lnTo>
                      <a:pt x="0" y="435120"/>
                    </a:lnTo>
                    <a:close/>
                  </a:path>
                </a:pathLst>
              </a:custGeom>
              <a:solidFill>
                <a:srgbClr val="3498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731801" y="2316199"/>
              <a:ext cx="2351314" cy="222068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0" dist="38100" dir="86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545424" y="4203109"/>
              <a:ext cx="1342805" cy="13142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86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27320" y="4414502"/>
              <a:ext cx="969179" cy="896414"/>
            </a:xfrm>
            <a:prstGeom prst="ellipse">
              <a:avLst/>
            </a:prstGeom>
            <a:gradFill>
              <a:gsLst>
                <a:gs pos="0">
                  <a:srgbClr val="3498A2"/>
                </a:gs>
                <a:gs pos="35000">
                  <a:srgbClr val="3498A2"/>
                </a:gs>
                <a:gs pos="100000">
                  <a:srgbClr val="3FB5C1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508000" dist="38100" dir="86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19784" y="1300580"/>
              <a:ext cx="1342805" cy="13142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86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01680" y="1511973"/>
              <a:ext cx="969179" cy="896414"/>
            </a:xfrm>
            <a:prstGeom prst="ellipse">
              <a:avLst/>
            </a:prstGeom>
            <a:gradFill flip="none" rotWithShape="1">
              <a:gsLst>
                <a:gs pos="0">
                  <a:srgbClr val="D9EF07"/>
                </a:gs>
                <a:gs pos="35000">
                  <a:srgbClr val="D9EF07"/>
                </a:gs>
                <a:gs pos="100000">
                  <a:srgbClr val="B9CC06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508000" dist="38100" dir="86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2"/>
            <p:cNvSpPr/>
            <p:nvPr/>
          </p:nvSpPr>
          <p:spPr>
            <a:xfrm rot="3982628">
              <a:off x="249402" y="3744333"/>
              <a:ext cx="881580" cy="287215"/>
            </a:xfrm>
            <a:custGeom>
              <a:avLst/>
              <a:gdLst>
                <a:gd name="connsiteX0" fmla="*/ 79825 w 881580"/>
                <a:gd name="connsiteY0" fmla="*/ 0 h 287215"/>
                <a:gd name="connsiteX1" fmla="*/ 191201 w 881580"/>
                <a:gd name="connsiteY1" fmla="*/ 28211 h 287215"/>
                <a:gd name="connsiteX2" fmla="*/ 440790 w 881580"/>
                <a:gd name="connsiteY2" fmla="*/ 52997 h 287215"/>
                <a:gd name="connsiteX3" fmla="*/ 690380 w 881580"/>
                <a:gd name="connsiteY3" fmla="*/ 28211 h 287215"/>
                <a:gd name="connsiteX4" fmla="*/ 801755 w 881580"/>
                <a:gd name="connsiteY4" fmla="*/ 0 h 287215"/>
                <a:gd name="connsiteX5" fmla="*/ 881580 w 881580"/>
                <a:gd name="connsiteY5" fmla="*/ 220801 h 287215"/>
                <a:gd name="connsiteX6" fmla="*/ 878716 w 881580"/>
                <a:gd name="connsiteY6" fmla="*/ 221836 h 287215"/>
                <a:gd name="connsiteX7" fmla="*/ 440791 w 881580"/>
                <a:gd name="connsiteY7" fmla="*/ 287215 h 287215"/>
                <a:gd name="connsiteX8" fmla="*/ 2867 w 881580"/>
                <a:gd name="connsiteY8" fmla="*/ 221836 h 287215"/>
                <a:gd name="connsiteX9" fmla="*/ 0 w 881580"/>
                <a:gd name="connsiteY9" fmla="*/ 220800 h 28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580" h="287215">
                  <a:moveTo>
                    <a:pt x="79825" y="0"/>
                  </a:moveTo>
                  <a:lnTo>
                    <a:pt x="191201" y="28211"/>
                  </a:lnTo>
                  <a:cubicBezTo>
                    <a:pt x="271821" y="44463"/>
                    <a:pt x="355294" y="52997"/>
                    <a:pt x="440790" y="52997"/>
                  </a:cubicBezTo>
                  <a:cubicBezTo>
                    <a:pt x="526287" y="52997"/>
                    <a:pt x="609760" y="44463"/>
                    <a:pt x="690380" y="28211"/>
                  </a:cubicBezTo>
                  <a:lnTo>
                    <a:pt x="801755" y="0"/>
                  </a:lnTo>
                  <a:lnTo>
                    <a:pt x="881580" y="220801"/>
                  </a:lnTo>
                  <a:lnTo>
                    <a:pt x="878716" y="221836"/>
                  </a:lnTo>
                  <a:cubicBezTo>
                    <a:pt x="740375" y="264326"/>
                    <a:pt x="593290" y="287215"/>
                    <a:pt x="440791" y="287215"/>
                  </a:cubicBezTo>
                  <a:cubicBezTo>
                    <a:pt x="288292" y="287215"/>
                    <a:pt x="141207" y="264326"/>
                    <a:pt x="2867" y="221836"/>
                  </a:cubicBezTo>
                  <a:lnTo>
                    <a:pt x="0" y="220800"/>
                  </a:lnTo>
                  <a:close/>
                </a:path>
              </a:pathLst>
            </a:custGeom>
            <a:solidFill>
              <a:srgbClr val="B9CC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3"/>
            <p:cNvSpPr/>
            <p:nvPr/>
          </p:nvSpPr>
          <p:spPr>
            <a:xfrm rot="7028999">
              <a:off x="237824" y="2836727"/>
              <a:ext cx="912058" cy="334567"/>
            </a:xfrm>
            <a:custGeom>
              <a:avLst/>
              <a:gdLst>
                <a:gd name="connsiteX0" fmla="*/ 80221 w 912058"/>
                <a:gd name="connsiteY0" fmla="*/ 70422 h 334567"/>
                <a:gd name="connsiteX1" fmla="*/ 137886 w 912058"/>
                <a:gd name="connsiteY1" fmla="*/ 83053 h 334567"/>
                <a:gd name="connsiteX2" fmla="*/ 724115 w 912058"/>
                <a:gd name="connsiteY2" fmla="*/ 40765 h 334567"/>
                <a:gd name="connsiteX3" fmla="*/ 832481 w 912058"/>
                <a:gd name="connsiteY3" fmla="*/ 0 h 334567"/>
                <a:gd name="connsiteX4" fmla="*/ 912058 w 912058"/>
                <a:gd name="connsiteY4" fmla="*/ 220113 h 334567"/>
                <a:gd name="connsiteX5" fmla="*/ 794726 w 912058"/>
                <a:gd name="connsiteY5" fmla="*/ 264149 h 334567"/>
                <a:gd name="connsiteX6" fmla="*/ 96982 w 912058"/>
                <a:gd name="connsiteY6" fmla="*/ 313678 h 334567"/>
                <a:gd name="connsiteX7" fmla="*/ 0 w 912058"/>
                <a:gd name="connsiteY7" fmla="*/ 292316 h 33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2058" h="334567">
                  <a:moveTo>
                    <a:pt x="80221" y="70422"/>
                  </a:moveTo>
                  <a:lnTo>
                    <a:pt x="137886" y="83053"/>
                  </a:lnTo>
                  <a:cubicBezTo>
                    <a:pt x="331642" y="115835"/>
                    <a:pt x="533104" y="102176"/>
                    <a:pt x="724115" y="40765"/>
                  </a:cubicBezTo>
                  <a:lnTo>
                    <a:pt x="832481" y="0"/>
                  </a:lnTo>
                  <a:lnTo>
                    <a:pt x="912058" y="220113"/>
                  </a:lnTo>
                  <a:lnTo>
                    <a:pt x="794726" y="264149"/>
                  </a:lnTo>
                  <a:cubicBezTo>
                    <a:pt x="567447" y="337006"/>
                    <a:pt x="327660" y="352987"/>
                    <a:pt x="96982" y="313678"/>
                  </a:cubicBezTo>
                  <a:lnTo>
                    <a:pt x="0" y="292316"/>
                  </a:lnTo>
                  <a:close/>
                </a:path>
              </a:pathLst>
            </a:custGeom>
            <a:solidFill>
              <a:srgbClr val="349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8536" y="2762853"/>
              <a:ext cx="2397852" cy="1285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Generasi</a:t>
              </a:r>
              <a:endParaRPr lang="en-US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Sistem</a:t>
              </a:r>
              <a:r>
                <a:rPr lang="en-US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Interoperabilitas</a:t>
              </a:r>
              <a:endParaRPr lang="en-US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Informasi</a:t>
              </a:r>
              <a:endParaRPr lang="en-US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91544" y="1728996"/>
              <a:ext cx="1411366" cy="395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70’an</a:t>
              </a:r>
              <a:endParaRPr lang="en-US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486235" y="2708258"/>
              <a:ext cx="1342805" cy="13142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86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668131" y="2919651"/>
              <a:ext cx="969179" cy="896414"/>
            </a:xfrm>
            <a:prstGeom prst="ellipse">
              <a:avLst/>
            </a:prstGeom>
            <a:gradFill flip="none" rotWithShape="1">
              <a:gsLst>
                <a:gs pos="0">
                  <a:srgbClr val="FF0066"/>
                </a:gs>
                <a:gs pos="39000">
                  <a:srgbClr val="FF4B94"/>
                </a:gs>
                <a:gs pos="100000">
                  <a:srgbClr val="FF0066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508000" dist="38100" dir="86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89817" y="1556613"/>
              <a:ext cx="5240840" cy="626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Keragaman</a:t>
              </a:r>
              <a:r>
                <a:rPr lang="en-US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1600" b="1" i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Hardware, OS </a:t>
              </a:r>
              <a:r>
                <a:rPr lang="en-US" sz="1600" b="1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dan</a:t>
              </a:r>
              <a:r>
                <a:rPr lang="en-US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Komunikasi</a:t>
              </a:r>
              <a:r>
                <a:rPr lang="en-US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, </a:t>
              </a:r>
              <a:r>
                <a:rPr lang="en-US" sz="1600" b="1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merupakan</a:t>
              </a:r>
              <a:r>
                <a:rPr lang="en-US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maslah</a:t>
              </a:r>
              <a:r>
                <a:rPr lang="en-US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utama</a:t>
              </a:r>
              <a:endParaRPr lang="en-US" sz="1600" b="1" i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29040" y="2956071"/>
              <a:ext cx="4185209" cy="890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Keragaman</a:t>
              </a:r>
              <a:r>
                <a:rPr lang="en-US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model </a:t>
              </a:r>
              <a:r>
                <a:rPr lang="en-US" sz="1600" b="1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dalam</a:t>
              </a:r>
              <a:r>
                <a:rPr lang="en-US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tahap</a:t>
              </a:r>
              <a:r>
                <a:rPr lang="en-US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sematik</a:t>
              </a:r>
              <a:r>
                <a:rPr lang="en-US" sz="1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(</a:t>
              </a:r>
              <a:r>
                <a:rPr lang="en-US" sz="1600" b="1" i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Query, Concurrency, Control</a:t>
              </a:r>
              <a:r>
                <a:rPr lang="en-US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)</a:t>
              </a:r>
              <a:endParaRPr lang="en-US" sz="1600" b="1" i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58924" y="4511068"/>
              <a:ext cx="4977152" cy="626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Isu</a:t>
              </a:r>
              <a:r>
                <a:rPr lang="en-US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semantic </a:t>
              </a:r>
              <a:r>
                <a:rPr lang="en-US" sz="1600" b="1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menjadi</a:t>
              </a:r>
              <a:r>
                <a:rPr lang="en-US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perhatian</a:t>
              </a:r>
              <a:r>
                <a:rPr lang="en-US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dikarenakan</a:t>
              </a:r>
              <a:r>
                <a:rPr lang="en-US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besar</a:t>
              </a:r>
              <a:r>
                <a:rPr lang="en-US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sumber</a:t>
              </a:r>
              <a:r>
                <a:rPr lang="en-US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informasi</a:t>
              </a:r>
              <a:r>
                <a:rPr lang="en-US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endParaRPr lang="en-US" sz="16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65167" y="4720411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9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65167" y="4720411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9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97568"/>
              </p:ext>
            </p:extLst>
          </p:nvPr>
        </p:nvGraphicFramePr>
        <p:xfrm>
          <a:off x="304800" y="1584960"/>
          <a:ext cx="8458200" cy="38404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Uraian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- 1985)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(1986 – 1995)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(1996 - …)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interoperabilitas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menitikberatkan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endParaRPr lang="en-US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data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data,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informasi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data,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informasi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knowledge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interoperabilitas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komunikasi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bahasa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distribusi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model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syntax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format),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struktur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(semantic, query language, interface)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Semantik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meningkatnya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spesifikasi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sebuah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domain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Domain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arsitektur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 database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federated database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Federated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informasi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mediator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Mediator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informasi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brokering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3229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Lanjut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&gt;&gt;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65167" y="4720411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9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08249"/>
              </p:ext>
            </p:extLst>
          </p:nvPr>
        </p:nvGraphicFramePr>
        <p:xfrm>
          <a:off x="381000" y="1447800"/>
          <a:ext cx="8458200" cy="43281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Uraian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- 1985)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(1986 – 1995)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(1996 - …)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Cakupan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interoperabillitas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Handfull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interkoneksi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database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Puluhan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Enterprise-wide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cakupan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global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Infrastruktur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komunikasi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Proprietary (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dominasi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oleh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IBM)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TCP/IP,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http, CORBA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Internet, web, java, distributed object, multi agent, mobile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 structured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file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 structured, text, repositories, semi structured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specific formats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bentuk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 digital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visual/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spatio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-temporal/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scientific/engineering data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4394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Lanjut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&gt;&gt;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65167" y="4720411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9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855919"/>
              </p:ext>
            </p:extLst>
          </p:nvPr>
        </p:nvGraphicFramePr>
        <p:xfrm>
          <a:off x="304800" y="1584960"/>
          <a:ext cx="8458200" cy="3505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Uraian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- 1985)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(1986 – 1995)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(1996 - …)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Dominan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data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model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relational </a:t>
                      </a:r>
                      <a:r>
                        <a:rPr lang="en-US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E-R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 oriented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Component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based, multi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Modal</a:t>
                      </a: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Pendekatan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Interoperabilitas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structural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model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data</a:t>
                      </a: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representasi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pemahaman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keragaman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metadata,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skema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komprehensif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menggunakan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metadata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penekanan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pada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semantik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ontologi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0921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Lanjut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&gt;&gt;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65167" y="4720411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9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06067"/>
              </p:ext>
            </p:extLst>
          </p:nvPr>
        </p:nvGraphicFramePr>
        <p:xfrm>
          <a:off x="304800" y="1447800"/>
          <a:ext cx="8458200" cy="47244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Uraian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- 1985)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(1986 – 1995)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(1996 - …)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Teknik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interoperabilitas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level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relationships,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common data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model, mappings,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database exchange,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remote database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interface, query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transformation ,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schema translation,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schema integration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schematic </a:t>
                      </a:r>
                      <a:r>
                        <a:rPr lang="en-US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</a:t>
                      </a:r>
                      <a:endParaRPr lang="en-US" sz="1600" b="0" i="1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metadata level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relationships,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wrapper,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extractor,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single ontology,</a:t>
                      </a:r>
                    </a:p>
                    <a:p>
                      <a:r>
                        <a:rPr lang="en-US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metadatabase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en-US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keragaman</a:t>
                      </a:r>
                      <a:endParaRPr lang="en-US" sz="1600" b="0" i="1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skema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mediator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multiple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ontologies,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semantic level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relationships,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context, media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independent</a:t>
                      </a:r>
                    </a:p>
                    <a:p>
                      <a:r>
                        <a:rPr lang="en-US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ifnormation</a:t>
                      </a:r>
                      <a:endParaRPr lang="en-US" sz="1600" b="0" i="1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correlation,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metadata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consistency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Person yang</a:t>
                      </a: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terlibat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interoperabilitas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database</a:t>
                      </a:r>
                    </a:p>
                    <a:p>
                      <a:r>
                        <a:rPr lang="en-US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administator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pengguna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</a:t>
                      </a: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berpengalaman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programmer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software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developer</a:t>
                      </a: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utuk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membuat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wrapper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mediator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expert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pada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domain yang</a:t>
                      </a: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bersangkutan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membuat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ontologi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korelasi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informasi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8614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Lanjut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&gt;&gt;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65167" y="4720411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9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307860"/>
              </p:ext>
            </p:extLst>
          </p:nvPr>
        </p:nvGraphicFramePr>
        <p:xfrm>
          <a:off x="304800" y="1584960"/>
          <a:ext cx="8458200" cy="29260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Uraian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- 1985)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(1986 – 1995)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(1996 - …)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Opsi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akses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database query</a:t>
                      </a: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language, keyword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text data.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keywordbased</a:t>
                      </a:r>
                      <a:endParaRPr lang="en-US" sz="1800" b="0" i="1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attribuet</a:t>
                      </a:r>
                      <a:endParaRPr lang="en-US" sz="1800" b="0" i="1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(limited),</a:t>
                      </a: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content based</a:t>
                      </a: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access (limited,</a:t>
                      </a: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ontology based</a:t>
                      </a: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access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Multimedia views,</a:t>
                      </a: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visual interfaces,</a:t>
                      </a:r>
                    </a:p>
                    <a:p>
                      <a:r>
                        <a:rPr lang="en-US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informatin</a:t>
                      </a:r>
                      <a:endParaRPr lang="en-US" sz="1800" b="0" i="1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request, multi</a:t>
                      </a: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ontology based,</a:t>
                      </a: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context sensitive</a:t>
                      </a:r>
                    </a:p>
                    <a:p>
                      <a:r>
                        <a:rPr lang="en-US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domain</a:t>
                      </a: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162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rsitektur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43400" y="3124200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65167" y="4532962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9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3276600"/>
            <a:ext cx="76181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tabLst>
                <a:tab pos="285750" algn="l"/>
              </a:tabLst>
            </a:pPr>
            <a:r>
              <a:rPr lang="en-US" b="0" i="0" u="none" strike="noStrike" baseline="0" dirty="0" smtClean="0">
                <a:cs typeface="Arial" panose="020B0604020202020204" pitchFamily="34" charset="0"/>
              </a:rPr>
              <a:t>ANSI/SPARC</a:t>
            </a:r>
          </a:p>
          <a:p>
            <a:pPr>
              <a:tabLst>
                <a:tab pos="285750" algn="l"/>
              </a:tabLst>
            </a:pPr>
            <a:r>
              <a:rPr lang="en-US" b="0" i="0" u="none" strike="noStrike" baseline="0" dirty="0" smtClean="0">
                <a:cs typeface="Arial" panose="020B0604020202020204" pitchFamily="34" charset="0"/>
              </a:rPr>
              <a:t>	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Mengatasi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keragaman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database,</a:t>
            </a:r>
            <a:r>
              <a:rPr lang="en-US" b="0" i="0" u="none" strike="noStrike" dirty="0" smtClean="0">
                <a:cs typeface="Arial" panose="020B0604020202020204" pitchFamily="34" charset="0"/>
              </a:rPr>
              <a:t> yang </a:t>
            </a:r>
            <a:r>
              <a:rPr lang="en-US" b="0" i="0" u="none" strike="noStrike" dirty="0" err="1" smtClean="0">
                <a:cs typeface="Arial" panose="020B0604020202020204" pitchFamily="34" charset="0"/>
              </a:rPr>
              <a:t>terdiri</a:t>
            </a:r>
            <a:r>
              <a:rPr lang="en-US" b="0" i="0" u="none" strike="noStrike" dirty="0" smtClean="0">
                <a:cs typeface="Arial" panose="020B0604020202020204" pitchFamily="34" charset="0"/>
              </a:rPr>
              <a:t> </a:t>
            </a:r>
            <a:r>
              <a:rPr lang="en-US" b="0" i="0" u="none" strike="noStrike" dirty="0" err="1" smtClean="0">
                <a:cs typeface="Arial" panose="020B0604020202020204" pitchFamily="34" charset="0"/>
              </a:rPr>
              <a:t>atas</a:t>
            </a:r>
            <a:r>
              <a:rPr lang="en-US" b="0" i="0" u="none" strike="noStrike" dirty="0" smtClean="0">
                <a:cs typeface="Arial" panose="020B0604020202020204" pitchFamily="34" charset="0"/>
              </a:rPr>
              <a:t> 3 level, </a:t>
            </a:r>
            <a:r>
              <a:rPr lang="en-US" b="0" i="0" u="none" strike="noStrike" dirty="0" err="1" smtClean="0">
                <a:cs typeface="Arial" panose="020B0604020202020204" pitchFamily="34" charset="0"/>
              </a:rPr>
              <a:t>yaitu</a:t>
            </a:r>
            <a:r>
              <a:rPr lang="en-US" b="0" i="0" u="none" strike="noStrike" dirty="0" smtClean="0">
                <a:cs typeface="Arial" panose="020B0604020202020204" pitchFamily="34" charset="0"/>
              </a:rPr>
              <a:t>:</a:t>
            </a:r>
          </a:p>
          <a:p>
            <a:pPr marL="571500" indent="-285750">
              <a:buFont typeface="Wingdings" panose="05000000000000000000" pitchFamily="2" charset="2"/>
              <a:buChar char="§"/>
            </a:pPr>
            <a:r>
              <a:rPr lang="en-US" i="1" dirty="0" smtClean="0">
                <a:cs typeface="Arial" panose="020B0604020202020204" pitchFamily="34" charset="0"/>
              </a:rPr>
              <a:t>External level: </a:t>
            </a:r>
            <a:r>
              <a:rPr lang="en-US" dirty="0" smtClean="0">
                <a:cs typeface="Arial" panose="020B0604020202020204" pitchFamily="34" charset="0"/>
              </a:rPr>
              <a:t>view </a:t>
            </a:r>
            <a:r>
              <a:rPr lang="en-US" dirty="0" err="1" smtClean="0">
                <a:cs typeface="Arial" panose="020B0604020202020204" pitchFamily="34" charset="0"/>
              </a:rPr>
              <a:t>dari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setiap</a:t>
            </a:r>
            <a:r>
              <a:rPr lang="en-US" dirty="0" smtClean="0">
                <a:cs typeface="Arial" panose="020B0604020202020204" pitchFamily="34" charset="0"/>
              </a:rPr>
              <a:t> user</a:t>
            </a:r>
            <a:endParaRPr lang="en-US" i="1" dirty="0" smtClean="0">
              <a:cs typeface="Arial" panose="020B0604020202020204" pitchFamily="34" charset="0"/>
            </a:endParaRPr>
          </a:p>
          <a:p>
            <a:pPr marL="571500" indent="-285750">
              <a:buFont typeface="Wingdings" panose="05000000000000000000" pitchFamily="2" charset="2"/>
              <a:buChar char="§"/>
            </a:pPr>
            <a:r>
              <a:rPr lang="en-US" b="0" i="1" u="none" strike="noStrike" baseline="0" dirty="0" smtClean="0">
                <a:cs typeface="Arial" panose="020B0604020202020204" pitchFamily="34" charset="0"/>
              </a:rPr>
              <a:t>Conceptual</a:t>
            </a:r>
            <a:r>
              <a:rPr lang="en-US" b="0" i="1" u="none" strike="noStrike" dirty="0" smtClean="0">
                <a:cs typeface="Arial" panose="020B0604020202020204" pitchFamily="34" charset="0"/>
              </a:rPr>
              <a:t> level: conceptual schema </a:t>
            </a:r>
            <a:r>
              <a:rPr lang="en-US" b="0" u="none" strike="noStrike" dirty="0" smtClean="0">
                <a:cs typeface="Arial" panose="020B0604020202020204" pitchFamily="34" charset="0"/>
              </a:rPr>
              <a:t>yang </a:t>
            </a:r>
            <a:r>
              <a:rPr lang="en-US" b="0" u="none" strike="noStrike" dirty="0" err="1" smtClean="0">
                <a:cs typeface="Arial" panose="020B0604020202020204" pitchFamily="34" charset="0"/>
              </a:rPr>
              <a:t>terdiri</a:t>
            </a:r>
            <a:r>
              <a:rPr lang="en-US" b="0" u="none" strike="noStrike" dirty="0" smtClean="0">
                <a:cs typeface="Arial" panose="020B0604020202020204" pitchFamily="34" charset="0"/>
              </a:rPr>
              <a:t> </a:t>
            </a:r>
            <a:r>
              <a:rPr lang="en-US" b="0" u="none" strike="noStrike" dirty="0" err="1" smtClean="0">
                <a:cs typeface="Arial" panose="020B0604020202020204" pitchFamily="34" charset="0"/>
              </a:rPr>
              <a:t>atas</a:t>
            </a:r>
            <a:r>
              <a:rPr lang="en-US" b="0" u="none" strike="noStrike" dirty="0" smtClean="0">
                <a:cs typeface="Arial" panose="020B0604020202020204" pitchFamily="34" charset="0"/>
              </a:rPr>
              <a:t> data logic </a:t>
            </a:r>
            <a:r>
              <a:rPr lang="en-US" b="0" u="none" strike="noStrike" dirty="0" err="1" smtClean="0">
                <a:cs typeface="Arial" panose="020B0604020202020204" pitchFamily="34" charset="0"/>
              </a:rPr>
              <a:t>struktur</a:t>
            </a:r>
            <a:r>
              <a:rPr lang="en-US" b="0" u="none" strike="noStrike" dirty="0" smtClean="0">
                <a:cs typeface="Arial" panose="020B0604020202020204" pitchFamily="34" charset="0"/>
              </a:rPr>
              <a:t> </a:t>
            </a:r>
            <a:r>
              <a:rPr lang="en-US" b="0" u="none" strike="noStrike" dirty="0" err="1" smtClean="0">
                <a:cs typeface="Arial" panose="020B0604020202020204" pitchFamily="34" charset="0"/>
              </a:rPr>
              <a:t>dan</a:t>
            </a:r>
            <a:r>
              <a:rPr lang="en-US" b="0" u="none" strike="noStrike" dirty="0" smtClean="0">
                <a:cs typeface="Arial" panose="020B0604020202020204" pitchFamily="34" charset="0"/>
              </a:rPr>
              <a:t> </a:t>
            </a:r>
            <a:r>
              <a:rPr lang="en-US" b="0" u="none" strike="noStrike" dirty="0" err="1" smtClean="0">
                <a:cs typeface="Arial" panose="020B0604020202020204" pitchFamily="34" charset="0"/>
              </a:rPr>
              <a:t>hubungan</a:t>
            </a:r>
            <a:r>
              <a:rPr lang="en-US" b="0" u="none" strike="noStrike" dirty="0" smtClean="0">
                <a:cs typeface="Arial" panose="020B0604020202020204" pitchFamily="34" charset="0"/>
              </a:rPr>
              <a:t> </a:t>
            </a:r>
            <a:r>
              <a:rPr lang="en-US" b="0" u="none" strike="noStrike" dirty="0" err="1" smtClean="0">
                <a:cs typeface="Arial" panose="020B0604020202020204" pitchFamily="34" charset="0"/>
              </a:rPr>
              <a:t>antar</a:t>
            </a:r>
            <a:r>
              <a:rPr lang="en-US" b="0" u="none" strike="noStrike" dirty="0" smtClean="0">
                <a:cs typeface="Arial" panose="020B0604020202020204" pitchFamily="34" charset="0"/>
              </a:rPr>
              <a:t> </a:t>
            </a:r>
            <a:r>
              <a:rPr lang="en-US" b="0" u="none" strike="noStrike" dirty="0" err="1" smtClean="0">
                <a:cs typeface="Arial" panose="020B0604020202020204" pitchFamily="34" charset="0"/>
              </a:rPr>
              <a:t>struktur</a:t>
            </a:r>
            <a:endParaRPr lang="en-US" b="0" i="1" u="none" strike="noStrike" dirty="0" smtClean="0">
              <a:cs typeface="Arial" panose="020B0604020202020204" pitchFamily="34" charset="0"/>
            </a:endParaRPr>
          </a:p>
          <a:p>
            <a:pPr marL="571500" indent="-285750">
              <a:buFont typeface="Wingdings" panose="05000000000000000000" pitchFamily="2" charset="2"/>
              <a:buChar char="§"/>
            </a:pPr>
            <a:r>
              <a:rPr lang="en-US" i="1" baseline="0" dirty="0" smtClean="0">
                <a:cs typeface="Arial" panose="020B0604020202020204" pitchFamily="34" charset="0"/>
              </a:rPr>
              <a:t>Internal</a:t>
            </a:r>
            <a:r>
              <a:rPr lang="en-US" i="1" dirty="0" smtClean="0">
                <a:cs typeface="Arial" panose="020B0604020202020204" pitchFamily="34" charset="0"/>
              </a:rPr>
              <a:t> level: </a:t>
            </a:r>
            <a:r>
              <a:rPr lang="en-US" dirty="0" err="1" smtClean="0">
                <a:cs typeface="Arial" panose="020B0604020202020204" pitchFamily="34" charset="0"/>
              </a:rPr>
              <a:t>memberikan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skema</a:t>
            </a:r>
            <a:r>
              <a:rPr lang="en-US" dirty="0" smtClean="0">
                <a:cs typeface="Arial" panose="020B0604020202020204" pitchFamily="34" charset="0"/>
              </a:rPr>
              <a:t> internal </a:t>
            </a:r>
            <a:r>
              <a:rPr lang="en-US" dirty="0" err="1" smtClean="0">
                <a:cs typeface="Arial" panose="020B0604020202020204" pitchFamily="34" charset="0"/>
              </a:rPr>
              <a:t>untuk</a:t>
            </a:r>
            <a:r>
              <a:rPr lang="en-US" dirty="0" smtClean="0"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839129" y="1698055"/>
            <a:ext cx="25763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tabLst>
                <a:tab pos="285750" algn="l"/>
              </a:tabLst>
            </a:pPr>
            <a:r>
              <a:rPr lang="en-US" b="0" i="0" u="none" strike="noStrike" baseline="0" dirty="0" smtClean="0">
                <a:cs typeface="Arial" panose="020B0604020202020204" pitchFamily="34" charset="0"/>
              </a:rPr>
              <a:t>ANSI/SPARC</a:t>
            </a:r>
          </a:p>
          <a:p>
            <a:pPr marL="285750" indent="-285750">
              <a:buFont typeface="Wingdings" panose="05000000000000000000" pitchFamily="2" charset="2"/>
              <a:buChar char="q"/>
              <a:tabLst>
                <a:tab pos="285750" algn="l"/>
              </a:tabLst>
            </a:pPr>
            <a:r>
              <a:rPr lang="en-US" dirty="0" smtClean="0">
                <a:cs typeface="Arial" panose="020B0604020202020204" pitchFamily="34" charset="0"/>
              </a:rPr>
              <a:t>Federated Database</a:t>
            </a:r>
          </a:p>
          <a:p>
            <a:pPr marL="285750" indent="-285750">
              <a:buFont typeface="Wingdings" panose="05000000000000000000" pitchFamily="2" charset="2"/>
              <a:buChar char="q"/>
              <a:tabLst>
                <a:tab pos="285750" algn="l"/>
              </a:tabLst>
            </a:pPr>
            <a:r>
              <a:rPr lang="en-US" b="0" i="0" u="none" strike="noStrike" baseline="0" dirty="0" smtClean="0">
                <a:cs typeface="Arial" panose="020B0604020202020204" pitchFamily="34" charset="0"/>
              </a:rPr>
              <a:t>Data Warehouse</a:t>
            </a:r>
          </a:p>
          <a:p>
            <a:pPr marL="285750" indent="-285750">
              <a:buFont typeface="Wingdings" panose="05000000000000000000" pitchFamily="2" charset="2"/>
              <a:buChar char="q"/>
              <a:tabLst>
                <a:tab pos="285750" algn="l"/>
              </a:tabLst>
            </a:pPr>
            <a:r>
              <a:rPr lang="en-US" dirty="0" smtClean="0">
                <a:cs typeface="Arial" panose="020B0604020202020204" pitchFamily="34" charset="0"/>
              </a:rPr>
              <a:t>Mediated System</a:t>
            </a:r>
            <a:endParaRPr lang="en-US" b="0" i="0" u="none" strike="noStrike" baseline="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899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Arsitektur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ANSI/SPARC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65167" y="4720411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9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55290" t="30867" r="5157" b="30636"/>
          <a:stretch/>
        </p:blipFill>
        <p:spPr bwMode="auto">
          <a:xfrm>
            <a:off x="381000" y="1524000"/>
            <a:ext cx="8534400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9948" y="5486400"/>
            <a:ext cx="2464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</a:rPr>
              <a:t>Sumber</a:t>
            </a:r>
            <a:r>
              <a:rPr lang="en-US" sz="1600" b="1" i="1" dirty="0" smtClean="0">
                <a:solidFill>
                  <a:srgbClr val="FF0000"/>
                </a:solidFill>
              </a:rPr>
              <a:t>: DEPKOMINFO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098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MISI PS MIK UNIVERSITAS ESA UNGGUL</a:t>
            </a: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609600" y="1798638"/>
            <a:ext cx="8305800" cy="4373562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Menghasilkan Sarjana Manajemen Informasi Kesehatan dengan keunggulan prodi yang professional, bermoral tinggi, mandiri, inovatif dan mampu berkontribusi dalam pengembangan teknologi informasi dan komunikasi bidang kesehatan.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Menyelenggarakan proses belajar mengajar yang bermutu, efektif, efisien, akuntabel dan berkelanjutan berbasis teknologi informasi dan komunikasi.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Menyelenggarakan Tri Dharma perguruan tinggi yang berkualitas.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65167" y="4720411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9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373868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u="none" strike="noStrike" baseline="0" dirty="0" smtClean="0">
                <a:cs typeface="Arial" panose="020B0604020202020204" pitchFamily="34" charset="0"/>
              </a:rPr>
              <a:t>Federated Database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699772"/>
            <a:ext cx="647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Pertimbangan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dari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pengembangan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</a:t>
            </a:r>
            <a:r>
              <a:rPr lang="en-US" b="0" i="1" u="none" strike="noStrike" baseline="0" dirty="0" smtClean="0">
                <a:cs typeface="Arial" panose="020B0604020202020204" pitchFamily="34" charset="0"/>
              </a:rPr>
              <a:t>federated database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adalah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sumber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berubah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cukup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sering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,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pengguna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membutuhkan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data yang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terkini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,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dan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mengurangi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delay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dari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respon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jawaban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.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81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65167" y="4720411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9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0087" y="2209800"/>
            <a:ext cx="777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0" i="1" u="none" strike="noStrike" baseline="0" dirty="0" err="1" smtClean="0">
                <a:cs typeface="Arial" panose="020B0604020202020204" pitchFamily="34" charset="0"/>
              </a:rPr>
              <a:t>Tansforming</a:t>
            </a:r>
            <a:r>
              <a:rPr lang="en-US" b="0" i="1" u="none" strike="noStrike" baseline="0" dirty="0" smtClean="0">
                <a:cs typeface="Arial" panose="020B0604020202020204" pitchFamily="34" charset="0"/>
              </a:rPr>
              <a:t> processor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untuk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membuat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dan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memelihara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mapping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antara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local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dan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skema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elemen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,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termasuk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untuk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menghadle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translasi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query </a:t>
            </a:r>
            <a:r>
              <a:rPr lang="en-US" b="0" i="0" u="none" strike="noStrike" baseline="0" dirty="0" err="1" smtClean="0">
                <a:cs typeface="Arial" panose="020B0604020202020204" pitchFamily="34" charset="0"/>
              </a:rPr>
              <a:t>dan</a:t>
            </a:r>
            <a:r>
              <a:rPr lang="en-US" b="0" i="0" u="none" strike="noStrike" baseline="0" dirty="0" smtClean="0">
                <a:cs typeface="Arial" panose="020B0604020202020204" pitchFamily="34" charset="0"/>
              </a:rPr>
              <a:t> format.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0" i="0" u="none" strike="noStrike" baseline="0" dirty="0" smtClean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>
                <a:cs typeface="Arial" panose="020B0604020202020204" pitchFamily="34" charset="0"/>
              </a:rPr>
              <a:t>Filtering processor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mengontorl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operasi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akses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kontrol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pada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i="1" dirty="0" smtClean="0">
                <a:cs typeface="Arial" panose="020B0604020202020204" pitchFamily="34" charset="0"/>
              </a:rPr>
              <a:t>export schema.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 smtClean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>
                <a:cs typeface="Arial" panose="020B0604020202020204" pitchFamily="34" charset="0"/>
              </a:rPr>
              <a:t>Construction </a:t>
            </a:r>
            <a:r>
              <a:rPr lang="en-US" i="1" dirty="0" err="1">
                <a:cs typeface="Arial" panose="020B0604020202020204" pitchFamily="34" charset="0"/>
              </a:rPr>
              <a:t>procesor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mengintegrasikan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beberapa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sumber</a:t>
            </a:r>
            <a:r>
              <a:rPr lang="en-US" dirty="0">
                <a:cs typeface="Arial" panose="020B0604020202020204" pitchFamily="34" charset="0"/>
              </a:rPr>
              <a:t> yang </a:t>
            </a:r>
            <a:r>
              <a:rPr lang="en-US" dirty="0" err="1" smtClean="0">
                <a:cs typeface="Arial" panose="020B0604020202020204" pitchFamily="34" charset="0"/>
              </a:rPr>
              <a:t>berbeda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dalam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mengatasi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ketiak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konsistensian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juga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konflik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Arsitektur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Federated Database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89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65167" y="4720411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9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980554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cs typeface="Arial" panose="020B0604020202020204" pitchFamily="34" charset="0"/>
              </a:rPr>
              <a:t>Arsitektur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i="1" dirty="0" smtClean="0">
                <a:cs typeface="Arial" panose="020B0604020202020204" pitchFamily="34" charset="0"/>
              </a:rPr>
              <a:t>Federated Database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54384" t="29912" r="7148" b="23616"/>
          <a:stretch/>
        </p:blipFill>
        <p:spPr bwMode="auto">
          <a:xfrm>
            <a:off x="609600" y="1447800"/>
            <a:ext cx="8229599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9948" y="5867400"/>
            <a:ext cx="2464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</a:rPr>
              <a:t>Sumber</a:t>
            </a:r>
            <a:r>
              <a:rPr lang="en-US" sz="1600" b="1" i="1" dirty="0" smtClean="0">
                <a:solidFill>
                  <a:srgbClr val="FF0000"/>
                </a:solidFill>
              </a:rPr>
              <a:t>: DEPKOMINFO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995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Data Warehouse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55647" t="22275" r="5699" b="14368"/>
          <a:stretch/>
        </p:blipFill>
        <p:spPr bwMode="auto">
          <a:xfrm>
            <a:off x="838200" y="1371600"/>
            <a:ext cx="73914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9948" y="5867400"/>
            <a:ext cx="2464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</a:rPr>
              <a:t>Sumber</a:t>
            </a:r>
            <a:r>
              <a:rPr lang="en-US" sz="1600" b="1" i="1" dirty="0" smtClean="0">
                <a:solidFill>
                  <a:srgbClr val="FF0000"/>
                </a:solidFill>
              </a:rPr>
              <a:t>: DEPKOMINFO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249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Mediated System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60120" t="21003" r="12139" b="24428"/>
          <a:stretch/>
        </p:blipFill>
        <p:spPr bwMode="auto">
          <a:xfrm>
            <a:off x="762001" y="1371600"/>
            <a:ext cx="7467600" cy="4614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03697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Prinsip-prinsip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695293"/>
            <a:ext cx="8229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cs typeface="Arial" panose="020B0604020202020204" pitchFamily="34" charset="0"/>
              </a:rPr>
              <a:t>Tujuan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prinsip-prinsip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interoperabilitas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adalah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untuk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menjadi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dasar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penyusunan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kebijakan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pengambilan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keputusan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adminisratif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503471"/>
            <a:ext cx="82295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cs typeface="Arial" panose="020B0604020202020204" pitchFamily="34" charset="0"/>
              </a:rPr>
              <a:t>Prinsip-prinsip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Interoperabilitas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adalah</a:t>
            </a:r>
            <a:r>
              <a:rPr lang="en-US" dirty="0" smtClean="0">
                <a:cs typeface="Arial" panose="020B0604020202020204" pitchFamily="34" charset="0"/>
              </a:rPr>
              <a:t>:</a:t>
            </a:r>
          </a:p>
          <a:p>
            <a:pPr marL="685800" indent="-342900">
              <a:buFont typeface="+mj-lt"/>
              <a:buAutoNum type="arabicPeriod"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> data yang </a:t>
            </a:r>
            <a:r>
              <a:rPr lang="en-US" dirty="0" err="1" smtClean="0"/>
              <a:t>teknologinya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interoperabilitas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tupoksinya</a:t>
            </a:r>
            <a:r>
              <a:rPr lang="en-US" dirty="0" smtClean="0"/>
              <a:t>.</a:t>
            </a:r>
          </a:p>
          <a:p>
            <a:pPr marL="685800" indent="-342900">
              <a:buFont typeface="+mj-lt"/>
              <a:buAutoNum type="arabicPeriod"/>
            </a:pPr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dikoordinasikan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i="1" dirty="0" smtClean="0"/>
              <a:t>Government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(</a:t>
            </a:r>
            <a:r>
              <a:rPr lang="en-US" i="1" dirty="0"/>
              <a:t>task-force</a:t>
            </a:r>
            <a:r>
              <a:rPr lang="en-US" dirty="0"/>
              <a:t>) inter </a:t>
            </a:r>
            <a:r>
              <a:rPr lang="en-US" dirty="0" err="1"/>
              <a:t>institusi</a:t>
            </a:r>
            <a:r>
              <a:rPr lang="en-US" dirty="0" smtClean="0"/>
              <a:t>.</a:t>
            </a:r>
          </a:p>
          <a:p>
            <a:pPr marL="685800" indent="-342900">
              <a:buFont typeface="+mj-lt"/>
              <a:buAutoNum type="arabicPeriod"/>
            </a:pP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> </a:t>
            </a:r>
            <a:r>
              <a:rPr lang="en-US" dirty="0" smtClean="0"/>
              <a:t>data yang </a:t>
            </a:r>
            <a:r>
              <a:rPr lang="en-US" dirty="0" err="1"/>
              <a:t>teknologinya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(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 smtClean="0"/>
              <a:t>.</a:t>
            </a:r>
          </a:p>
          <a:p>
            <a:pPr marL="685800" indent="-342900">
              <a:buFont typeface="+mj-lt"/>
              <a:buAutoNum type="arabicPeriod"/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/>
              <a:t>data yang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 smtClean="0"/>
              <a:t>.</a:t>
            </a:r>
          </a:p>
          <a:p>
            <a:pPr marL="685800" indent="-342900">
              <a:buFont typeface="+mj-lt"/>
              <a:buAutoNum type="arabicPeriod"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interoperabilitas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format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sv-SE" dirty="0" smtClean="0"/>
              <a:t>teknologinya </a:t>
            </a:r>
            <a:r>
              <a:rPr lang="sv-SE" dirty="0"/>
              <a:t>ditentukan oleh gugus tugas.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276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Dampak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WEB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944469"/>
            <a:ext cx="82295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dirty="0" smtClean="0">
                <a:cs typeface="Arial" panose="020B0604020202020204" pitchFamily="34" charset="0"/>
              </a:rPr>
              <a:t>Web and data is massive</a:t>
            </a:r>
          </a:p>
          <a:p>
            <a:pPr>
              <a:tabLst>
                <a:tab pos="287338" algn="l"/>
              </a:tabLst>
            </a:pPr>
            <a:r>
              <a:rPr lang="en-US" dirty="0" smtClean="0">
                <a:cs typeface="Arial" panose="020B0604020202020204" pitchFamily="34" charset="0"/>
              </a:rPr>
              <a:t>	U</a:t>
            </a:r>
            <a:r>
              <a:rPr lang="sv-SE" dirty="0" smtClean="0"/>
              <a:t>kuran </a:t>
            </a:r>
            <a:r>
              <a:rPr lang="sv-SE" dirty="0"/>
              <a:t>dari web dan data baik dalam arti </a:t>
            </a:r>
            <a:r>
              <a:rPr lang="sv-SE" dirty="0" smtClean="0"/>
              <a:t>jumlah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data </a:t>
            </a:r>
            <a:endParaRPr lang="en-US" dirty="0" smtClean="0"/>
          </a:p>
          <a:p>
            <a:pPr>
              <a:tabLst>
                <a:tab pos="287338" algn="l"/>
              </a:tabLst>
            </a:pPr>
            <a:r>
              <a:rPr lang="en-US" dirty="0"/>
              <a:t>	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/>
              <a:t>cepat</a:t>
            </a:r>
            <a:r>
              <a:rPr lang="en-US" dirty="0" smtClean="0"/>
              <a:t>.</a:t>
            </a:r>
          </a:p>
          <a:p>
            <a:pPr>
              <a:tabLst>
                <a:tab pos="287338" algn="l"/>
              </a:tabLst>
            </a:pPr>
            <a:endParaRPr lang="en-US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dirty="0" smtClean="0">
                <a:cs typeface="Arial" panose="020B0604020202020204" pitchFamily="34" charset="0"/>
              </a:rPr>
              <a:t>Web and data is distributed</a:t>
            </a:r>
          </a:p>
          <a:p>
            <a:pPr>
              <a:tabLst>
                <a:tab pos="28733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/>
              <a:t>dan</a:t>
            </a:r>
            <a:r>
              <a:rPr lang="en-US" dirty="0"/>
              <a:t> data </a:t>
            </a:r>
            <a:r>
              <a:rPr lang="en-US" dirty="0" err="1"/>
              <a:t>terdistribusi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pt-BR" dirty="0" smtClean="0"/>
              <a:t>tersebar </a:t>
            </a:r>
            <a:r>
              <a:rPr lang="pt-BR" dirty="0"/>
              <a:t>pada berbagai sumber </a:t>
            </a:r>
            <a:endParaRPr lang="pt-BR" dirty="0" smtClean="0"/>
          </a:p>
          <a:p>
            <a:pPr>
              <a:tabLst>
                <a:tab pos="287338" algn="l"/>
              </a:tabLst>
            </a:pPr>
            <a:r>
              <a:rPr lang="pt-BR" dirty="0"/>
              <a:t>	</a:t>
            </a:r>
            <a:r>
              <a:rPr lang="pt-BR" dirty="0" smtClean="0"/>
              <a:t>data.</a:t>
            </a:r>
          </a:p>
          <a:p>
            <a:pPr>
              <a:tabLst>
                <a:tab pos="287338" algn="l"/>
              </a:tabLst>
            </a:pPr>
            <a:endParaRPr lang="en-US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dirty="0" smtClean="0">
                <a:cs typeface="Arial" panose="020B0604020202020204" pitchFamily="34" charset="0"/>
              </a:rPr>
              <a:t>Web and data is dynamic</a:t>
            </a:r>
          </a:p>
          <a:p>
            <a:pPr>
              <a:tabLst>
                <a:tab pos="287338" algn="l"/>
              </a:tabLst>
            </a:pPr>
            <a:r>
              <a:rPr lang="nn-NO" dirty="0" smtClean="0"/>
              <a:t>	Sumber </a:t>
            </a:r>
            <a:r>
              <a:rPr lang="nn-NO" dirty="0"/>
              <a:t>data akan menjadi sangat dinamis</a:t>
            </a:r>
            <a:r>
              <a:rPr lang="nn-NO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arti</a:t>
            </a:r>
            <a:r>
              <a:rPr lang="en-US" dirty="0"/>
              <a:t> </a:t>
            </a:r>
            <a:endParaRPr lang="en-US" dirty="0" smtClean="0"/>
          </a:p>
          <a:p>
            <a:pPr>
              <a:tabLst>
                <a:tab pos="287338" algn="l"/>
              </a:tabLst>
            </a:pPr>
            <a:r>
              <a:rPr lang="en-US" dirty="0"/>
              <a:t>	</a:t>
            </a:r>
            <a:r>
              <a:rPr lang="en-US" dirty="0" err="1" smtClean="0"/>
              <a:t>pembaharuan</a:t>
            </a:r>
            <a:r>
              <a:rPr lang="en-US" dirty="0" smtClean="0"/>
              <a:t> </a:t>
            </a:r>
            <a:r>
              <a:rPr lang="en-US" dirty="0" err="1"/>
              <a:t>isi</a:t>
            </a:r>
            <a:r>
              <a:rPr lang="en-US" dirty="0"/>
              <a:t> data,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pembaharuan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/>
              <a:t>data</a:t>
            </a:r>
            <a:r>
              <a:rPr lang="en-US" dirty="0" smtClean="0"/>
              <a:t>.</a:t>
            </a:r>
          </a:p>
          <a:p>
            <a:pPr>
              <a:tabLst>
                <a:tab pos="287338" algn="l"/>
              </a:tabLst>
            </a:pPr>
            <a:endParaRPr lang="en-US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dirty="0" smtClean="0">
                <a:cs typeface="Arial" panose="020B0604020202020204" pitchFamily="34" charset="0"/>
              </a:rPr>
              <a:t>Web and data is open world</a:t>
            </a:r>
          </a:p>
          <a:p>
            <a:pPr>
              <a:tabLst>
                <a:tab pos="28733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data </a:t>
            </a:r>
            <a:r>
              <a:rPr lang="en-US" dirty="0" err="1"/>
              <a:t>atau</a:t>
            </a:r>
            <a:r>
              <a:rPr lang="en-US" dirty="0"/>
              <a:t> web </a:t>
            </a:r>
            <a:r>
              <a:rPr lang="en-US" dirty="0" smtClean="0"/>
              <a:t>di Internet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063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3400" y="3311649"/>
            <a:ext cx="109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0’an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5801" y="2967335"/>
            <a:ext cx="5032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 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1315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KEUNGGULAN PS MIK</a:t>
            </a:r>
          </a:p>
        </p:txBody>
      </p:sp>
      <p:sp>
        <p:nvSpPr>
          <p:cNvPr id="6150" name="Content Placeholder 2"/>
          <p:cNvSpPr>
            <a:spLocks noGrp="1"/>
          </p:cNvSpPr>
          <p:nvPr>
            <p:ph idx="1"/>
          </p:nvPr>
        </p:nvSpPr>
        <p:spPr>
          <a:xfrm>
            <a:off x="609600" y="1798638"/>
            <a:ext cx="8305800" cy="43735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600" smtClean="0"/>
              <a:t>Sarjana Manajemen Informasi Kesehatan Universitas Esa Unggul handal dalam </a:t>
            </a:r>
            <a:r>
              <a:rPr lang="en-US" sz="3600" b="1" smtClean="0">
                <a:solidFill>
                  <a:srgbClr val="FF0000"/>
                </a:solidFill>
              </a:rPr>
              <a:t>analisis data </a:t>
            </a:r>
            <a:r>
              <a:rPr lang="en-US" sz="3600" smtClean="0"/>
              <a:t>dan</a:t>
            </a:r>
            <a:r>
              <a:rPr lang="en-US" sz="3600" b="1" smtClean="0">
                <a:solidFill>
                  <a:srgbClr val="FF0000"/>
                </a:solidFill>
              </a:rPr>
              <a:t> tata kelola informasi kesehatan </a:t>
            </a:r>
            <a:r>
              <a:rPr lang="en-US" sz="3600" smtClean="0"/>
              <a:t>untuk</a:t>
            </a:r>
            <a:r>
              <a:rPr lang="en-US" sz="3600" b="1" smtClean="0"/>
              <a:t> peningkatan mutu </a:t>
            </a:r>
            <a:r>
              <a:rPr lang="en-US" sz="3600" smtClean="0"/>
              <a:t>dan</a:t>
            </a:r>
            <a:r>
              <a:rPr lang="en-US" sz="3600" b="1" smtClean="0"/>
              <a:t> efisiensi pelayanan serta keselamatan pasien </a:t>
            </a:r>
            <a:r>
              <a:rPr lang="en-US" sz="3600" smtClean="0"/>
              <a:t>sesuai kebutuhan lokal, nasional dan global.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PROFIL LULUSAN PS MIK</a:t>
            </a:r>
          </a:p>
        </p:txBody>
      </p:sp>
      <p:sp>
        <p:nvSpPr>
          <p:cNvPr id="7174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305800" cy="4343400"/>
          </a:xfrm>
        </p:spPr>
        <p:txBody>
          <a:bodyPr/>
          <a:lstStyle/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Analis Data dan Manajer Informasi Kesehatan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Spesialis Koding Klinis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Manajer Unit Kerja MIK (RMIK)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Spesialis </a:t>
            </a:r>
            <a:r>
              <a:rPr lang="en-US" sz="2800" i="1" smtClean="0"/>
              <a:t>Clinical Documentation Improvement</a:t>
            </a:r>
            <a:r>
              <a:rPr lang="en-US" sz="2800" smtClean="0"/>
              <a:t> (CDI)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Inisiator Perancang dan Pengembang </a:t>
            </a:r>
            <a:r>
              <a:rPr lang="en-US" sz="2800" i="1" smtClean="0"/>
              <a:t>Electronic Health Records </a:t>
            </a:r>
            <a:r>
              <a:rPr lang="en-US" sz="2800" smtClean="0"/>
              <a:t>(EHR) atau</a:t>
            </a:r>
            <a:r>
              <a:rPr lang="en-US" sz="2800" i="1" smtClean="0"/>
              <a:t> Electronic Medical Records </a:t>
            </a:r>
            <a:r>
              <a:rPr lang="en-US" sz="2800" smtClean="0"/>
              <a:t>(EMR).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Standar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Jenis</a:t>
            </a:r>
            <a:r>
              <a:rPr lang="en-US" sz="1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Data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 Review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 Healthcare Information Technology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Healthcare Standards Landscape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6" y="4776367"/>
            <a:ext cx="549679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Healthcare Data Exchange Standards  (HL7 V2.X)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FHIR (HL7)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Konsep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Dasar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Interoperabilitas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 Conformance Keywords, Claim, Requirement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 Review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10.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Data Semantic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11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 Refinement of a standard 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 Conformance testing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13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 Testing in Practice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Data Structures and Data Types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Interoperabilitas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762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health care interoperability?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of National Coordinator (ONC) definition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465802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+mj-lt"/>
              <a:buAutoNum type="arabicPeriod"/>
            </a:pPr>
            <a:r>
              <a:rPr lang="en-US" dirty="0" smtClean="0"/>
              <a:t>The ability of a system to exchange electronic health information with and use electronic health information from other systems without effort on the part of the user</a:t>
            </a:r>
          </a:p>
          <a:p>
            <a:pPr marL="233363" indent="-233363">
              <a:buFont typeface="+mj-lt"/>
              <a:buAutoNum type="arabicPeriod"/>
            </a:pPr>
            <a:endParaRPr lang="en-US" dirty="0"/>
          </a:p>
          <a:p>
            <a:pPr marL="233363" indent="-233363">
              <a:buFont typeface="+mj-lt"/>
              <a:buAutoNum type="arabicPeriod"/>
            </a:pPr>
            <a:r>
              <a:rPr lang="en-US" dirty="0" smtClean="0"/>
              <a:t>Means “</a:t>
            </a:r>
            <a:r>
              <a:rPr lang="id-ID" dirty="0"/>
              <a:t>Membuat informasi kesehatan elektronik yang benar tersedia bagi orang yang tepat pada waktu yang tepat di seluruh produk dan organisasi, dengan cara yang dapat diandalkan dan digunakan secara bermakna oleh </a:t>
            </a:r>
            <a:r>
              <a:rPr lang="id-ID" dirty="0" smtClean="0"/>
              <a:t>penerima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93095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2195</Words>
  <Application>Microsoft Office PowerPoint</Application>
  <PresentationFormat>On-screen Show (4:3)</PresentationFormat>
  <Paragraphs>524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Kristen ITC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Konsep Dasar Interoperabilitas</vt:lpstr>
      <vt:lpstr>Layers of Interoperability</vt:lpstr>
      <vt:lpstr>PowerPoint Presentation</vt:lpstr>
      <vt:lpstr>PowerPoint Presentation</vt:lpstr>
      <vt:lpstr>PowerPoint Presentation</vt:lpstr>
      <vt:lpstr>Permasalahan Interoperabilitas</vt:lpstr>
      <vt:lpstr>PowerPoint Presentation</vt:lpstr>
      <vt:lpstr>PowerPoint Presentation</vt:lpstr>
      <vt:lpstr>PowerPoint Presentation</vt:lpstr>
      <vt:lpstr>PowerPoint Presentation</vt:lpstr>
      <vt:lpstr>Manfaat Interoperabilitas di e-Government</vt:lpstr>
      <vt:lpstr>Pendekatan Interoperabilitas dan Integrasi</vt:lpstr>
      <vt:lpstr>PowerPoint Presentation</vt:lpstr>
      <vt:lpstr>PowerPoint Presentation</vt:lpstr>
      <vt:lpstr>PowerPoint Presentation</vt:lpstr>
      <vt:lpstr>ONC’s Definition of Learning Health System</vt:lpstr>
      <vt:lpstr>Low Confidence in Interoperability Goals</vt:lpstr>
      <vt:lpstr>PowerPoint Presentation</vt:lpstr>
      <vt:lpstr>Benefit of Interoperability</vt:lpstr>
      <vt:lpstr>PowerPoint Presentation</vt:lpstr>
      <vt:lpstr>PowerPoint Presentation</vt:lpstr>
      <vt:lpstr>Model Organisasi</vt:lpstr>
      <vt:lpstr>Masalah keragaman interoperabilitas terjadi pada berbagai jenis, yaitu:</vt:lpstr>
      <vt:lpstr>Generasi Sistem Interoperabilitas Informasi</vt:lpstr>
      <vt:lpstr>Generasi Sistem Interoperabilitas Informasi</vt:lpstr>
      <vt:lpstr>Lanjut &gt;&gt;</vt:lpstr>
      <vt:lpstr>Lanjut &gt;&gt;</vt:lpstr>
      <vt:lpstr>Lanjut &gt;&gt;</vt:lpstr>
      <vt:lpstr>Lanjut &gt;&gt;</vt:lpstr>
      <vt:lpstr>Beberapa Arsitektur Interoperabilitas</vt:lpstr>
      <vt:lpstr>Arsitektur ANSI/SPARC</vt:lpstr>
      <vt:lpstr>PowerPoint Presentation</vt:lpstr>
      <vt:lpstr>Arsitektur Federated Database</vt:lpstr>
      <vt:lpstr>PowerPoint Presentation</vt:lpstr>
      <vt:lpstr>Data Warehouse</vt:lpstr>
      <vt:lpstr>Mediated System</vt:lpstr>
      <vt:lpstr>Prinsip-prinsip Interoperabilitas</vt:lpstr>
      <vt:lpstr>Dampak Perkembangan Internet  dan Teknologi WEB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295</cp:revision>
  <dcterms:created xsi:type="dcterms:W3CDTF">2010-08-24T06:47:44Z</dcterms:created>
  <dcterms:modified xsi:type="dcterms:W3CDTF">2017-10-23T07:35:24Z</dcterms:modified>
</cp:coreProperties>
</file>